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18"/>
  </p:notesMasterIdLst>
  <p:sldIdLst>
    <p:sldId id="256" r:id="rId2"/>
    <p:sldId id="505" r:id="rId3"/>
    <p:sldId id="506" r:id="rId4"/>
    <p:sldId id="527" r:id="rId5"/>
    <p:sldId id="516" r:id="rId6"/>
    <p:sldId id="508" r:id="rId7"/>
    <p:sldId id="517" r:id="rId8"/>
    <p:sldId id="510" r:id="rId9"/>
    <p:sldId id="511" r:id="rId10"/>
    <p:sldId id="518" r:id="rId11"/>
    <p:sldId id="526" r:id="rId12"/>
    <p:sldId id="519" r:id="rId13"/>
    <p:sldId id="520" r:id="rId14"/>
    <p:sldId id="522" r:id="rId15"/>
    <p:sldId id="521" r:id="rId16"/>
    <p:sldId id="523" r:id="rId17"/>
  </p:sldIdLst>
  <p:sldSz cx="9144000" cy="6858000" type="screen4x3"/>
  <p:notesSz cx="6858000" cy="99472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09" autoAdjust="0"/>
    <p:restoredTop sz="94660" autoAdjust="0"/>
  </p:normalViewPr>
  <p:slideViewPr>
    <p:cSldViewPr>
      <p:cViewPr varScale="1">
        <p:scale>
          <a:sx n="70" d="100"/>
          <a:sy n="70" d="100"/>
        </p:scale>
        <p:origin x="-116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450D9D3-0095-4113-B6EC-CACF610A816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62BEADE-D54E-419A-AFA5-B6E1FB2478F3}">
      <dgm:prSet/>
      <dgm:spPr/>
      <dgm:t>
        <a:bodyPr/>
        <a:lstStyle/>
        <a:p>
          <a:pPr rtl="0"/>
          <a:r>
            <a:rPr lang="ru-RU" dirty="0" smtClean="0"/>
            <a:t>- </a:t>
          </a:r>
          <a:r>
            <a:rPr lang="ru-RU" b="1" dirty="0" smtClean="0"/>
            <a:t>проводит политику антикоррупционного воспитания </a:t>
          </a:r>
          <a:r>
            <a:rPr lang="ru-RU" dirty="0" smtClean="0"/>
            <a:t>(гражданские акции, конференции, «круглые столы» и другие мероприятия);</a:t>
          </a:r>
          <a:endParaRPr lang="ru-RU" dirty="0"/>
        </a:p>
      </dgm:t>
    </dgm:pt>
    <dgm:pt modelId="{F3B8A99F-E811-4EC6-A0E7-E3B9893B93D0}" type="parTrans" cxnId="{23527865-9DF4-481A-AF83-6A4D71C5341D}">
      <dgm:prSet/>
      <dgm:spPr/>
      <dgm:t>
        <a:bodyPr/>
        <a:lstStyle/>
        <a:p>
          <a:endParaRPr lang="ru-RU"/>
        </a:p>
      </dgm:t>
    </dgm:pt>
    <dgm:pt modelId="{F1CCFFC3-43CB-49C6-BABA-B494E6D92425}" type="sibTrans" cxnId="{23527865-9DF4-481A-AF83-6A4D71C5341D}">
      <dgm:prSet/>
      <dgm:spPr/>
      <dgm:t>
        <a:bodyPr/>
        <a:lstStyle/>
        <a:p>
          <a:endParaRPr lang="ru-RU"/>
        </a:p>
      </dgm:t>
    </dgm:pt>
    <dgm:pt modelId="{A7202A92-BE82-49F6-80A9-B07BC70BCCA9}">
      <dgm:prSet/>
      <dgm:spPr/>
      <dgm:t>
        <a:bodyPr/>
        <a:lstStyle/>
        <a:p>
          <a:pPr rtl="0"/>
          <a:r>
            <a:rPr lang="ru-RU" dirty="0" smtClean="0"/>
            <a:t>- </a:t>
          </a:r>
          <a:r>
            <a:rPr lang="ru-RU" b="1" dirty="0" smtClean="0"/>
            <a:t>обязан противодействовать </a:t>
          </a:r>
          <a:r>
            <a:rPr lang="ru-RU" dirty="0" smtClean="0"/>
            <a:t>любым проявлениям коррупции и принимать меры по ее пресечению;</a:t>
          </a:r>
          <a:endParaRPr lang="ru-RU" dirty="0"/>
        </a:p>
      </dgm:t>
    </dgm:pt>
    <dgm:pt modelId="{FB0B67F9-4218-43B1-B17F-7B0A9067D9F2}" type="parTrans" cxnId="{018737D5-05E2-4C85-8025-9A26A2A06001}">
      <dgm:prSet/>
      <dgm:spPr/>
      <dgm:t>
        <a:bodyPr/>
        <a:lstStyle/>
        <a:p>
          <a:endParaRPr lang="ru-RU"/>
        </a:p>
      </dgm:t>
    </dgm:pt>
    <dgm:pt modelId="{6BDEE803-AB28-437C-9C56-9B93059462C4}" type="sibTrans" cxnId="{018737D5-05E2-4C85-8025-9A26A2A06001}">
      <dgm:prSet/>
      <dgm:spPr/>
      <dgm:t>
        <a:bodyPr/>
        <a:lstStyle/>
        <a:p>
          <a:endParaRPr lang="ru-RU"/>
        </a:p>
      </dgm:t>
    </dgm:pt>
    <dgm:pt modelId="{D5160203-B886-4862-8B5C-01FFDD688409}">
      <dgm:prSet/>
      <dgm:spPr/>
      <dgm:t>
        <a:bodyPr/>
        <a:lstStyle/>
        <a:p>
          <a:pPr rtl="0"/>
          <a:r>
            <a:rPr lang="ru-RU" b="1" dirty="0" smtClean="0"/>
            <a:t>- личным поведением доказывает </a:t>
          </a:r>
          <a:r>
            <a:rPr lang="ru-RU" dirty="0" smtClean="0"/>
            <a:t>студентам </a:t>
          </a:r>
          <a:r>
            <a:rPr lang="ru-RU" b="1" dirty="0" smtClean="0"/>
            <a:t>недопустимость </a:t>
          </a:r>
          <a:r>
            <a:rPr lang="ru-RU" dirty="0" smtClean="0"/>
            <a:t>коррупционных проявлений;</a:t>
          </a:r>
          <a:endParaRPr lang="ru-RU" dirty="0"/>
        </a:p>
      </dgm:t>
    </dgm:pt>
    <dgm:pt modelId="{6954A320-50BD-4846-A133-B093DA2676EA}" type="parTrans" cxnId="{DCBE0BB3-0A28-418D-BE95-064AFEEB8F4E}">
      <dgm:prSet/>
      <dgm:spPr/>
      <dgm:t>
        <a:bodyPr/>
        <a:lstStyle/>
        <a:p>
          <a:endParaRPr lang="ru-RU"/>
        </a:p>
      </dgm:t>
    </dgm:pt>
    <dgm:pt modelId="{3D908F8F-651A-45EC-B8FE-6BDB5162A63C}" type="sibTrans" cxnId="{DCBE0BB3-0A28-418D-BE95-064AFEEB8F4E}">
      <dgm:prSet/>
      <dgm:spPr/>
      <dgm:t>
        <a:bodyPr/>
        <a:lstStyle/>
        <a:p>
          <a:endParaRPr lang="ru-RU"/>
        </a:p>
      </dgm:t>
    </dgm:pt>
    <dgm:pt modelId="{51F56A1B-9234-48F8-9732-7B9152009E3B}">
      <dgm:prSet/>
      <dgm:spPr/>
      <dgm:t>
        <a:bodyPr/>
        <a:lstStyle/>
        <a:p>
          <a:pPr rtl="0"/>
          <a:r>
            <a:rPr lang="ru-RU" b="1" dirty="0" smtClean="0"/>
            <a:t>- должен принимать</a:t>
          </a:r>
          <a:r>
            <a:rPr lang="ru-RU" dirty="0" smtClean="0"/>
            <a:t> предусмотренные законодательством </a:t>
          </a:r>
          <a:r>
            <a:rPr lang="ru-RU" b="1" dirty="0" smtClean="0"/>
            <a:t>меры по недопущению </a:t>
          </a:r>
          <a:r>
            <a:rPr lang="ru-RU" dirty="0" smtClean="0"/>
            <a:t>конфликта интересов и урегулированию ситуаций;</a:t>
          </a:r>
          <a:endParaRPr lang="ru-RU" dirty="0"/>
        </a:p>
      </dgm:t>
    </dgm:pt>
    <dgm:pt modelId="{B4CE8B7C-18EE-4B00-879D-3B29ADF3D15E}" type="parTrans" cxnId="{A039D9A7-BF30-4546-B293-05C61B4271FD}">
      <dgm:prSet/>
      <dgm:spPr/>
      <dgm:t>
        <a:bodyPr/>
        <a:lstStyle/>
        <a:p>
          <a:endParaRPr lang="ru-RU"/>
        </a:p>
      </dgm:t>
    </dgm:pt>
    <dgm:pt modelId="{64DFF09F-E769-46DC-90F3-C2498C29E813}" type="sibTrans" cxnId="{A039D9A7-BF30-4546-B293-05C61B4271FD}">
      <dgm:prSet/>
      <dgm:spPr/>
      <dgm:t>
        <a:bodyPr/>
        <a:lstStyle/>
        <a:p>
          <a:endParaRPr lang="ru-RU"/>
        </a:p>
      </dgm:t>
    </dgm:pt>
    <dgm:pt modelId="{659914AD-1F88-4530-ACE5-93DCA1D44641}">
      <dgm:prSet/>
      <dgm:spPr/>
      <dgm:t>
        <a:bodyPr/>
        <a:lstStyle/>
        <a:p>
          <a:pPr rtl="0"/>
          <a:r>
            <a:rPr lang="ru-RU" dirty="0" smtClean="0"/>
            <a:t>- </a:t>
          </a:r>
          <a:r>
            <a:rPr lang="ru-RU" b="1" dirty="0" smtClean="0"/>
            <a:t>должен быть честным и беспристрастным </a:t>
          </a:r>
          <a:r>
            <a:rPr lang="ru-RU" dirty="0" smtClean="0"/>
            <a:t>в профессиональной деятельности и оценке своих коллег и студентов, </a:t>
          </a:r>
          <a:r>
            <a:rPr lang="ru-RU" b="1" dirty="0" smtClean="0"/>
            <a:t>быть независимым от их влияния</a:t>
          </a:r>
          <a:r>
            <a:rPr lang="ru-RU" dirty="0" smtClean="0"/>
            <a:t>;</a:t>
          </a:r>
          <a:endParaRPr lang="ru-RU" dirty="0"/>
        </a:p>
      </dgm:t>
    </dgm:pt>
    <dgm:pt modelId="{2D437861-6B78-4523-A9CD-E8BF4B95A0C1}" type="sibTrans" cxnId="{29787106-46B8-48A3-A881-6FC1A08B2B39}">
      <dgm:prSet/>
      <dgm:spPr/>
      <dgm:t>
        <a:bodyPr/>
        <a:lstStyle/>
        <a:p>
          <a:endParaRPr lang="ru-RU"/>
        </a:p>
      </dgm:t>
    </dgm:pt>
    <dgm:pt modelId="{B2D0C88C-5089-4DA8-A409-EC19616FB3EE}" type="parTrans" cxnId="{29787106-46B8-48A3-A881-6FC1A08B2B39}">
      <dgm:prSet/>
      <dgm:spPr/>
      <dgm:t>
        <a:bodyPr/>
        <a:lstStyle/>
        <a:p>
          <a:endParaRPr lang="ru-RU"/>
        </a:p>
      </dgm:t>
    </dgm:pt>
    <dgm:pt modelId="{6B61C7BC-F653-44AB-B0C8-70A5FFEBC11D}">
      <dgm:prSet/>
      <dgm:spPr/>
      <dgm:t>
        <a:bodyPr/>
        <a:lstStyle/>
        <a:p>
          <a:endParaRPr lang="ru-RU" dirty="0"/>
        </a:p>
      </dgm:t>
    </dgm:pt>
    <dgm:pt modelId="{5DFE145B-98F7-49BC-8F47-83D03DE9078A}" type="sibTrans" cxnId="{6F857EFC-4B8C-4425-BC6E-5FDBCB67B287}">
      <dgm:prSet/>
      <dgm:spPr/>
      <dgm:t>
        <a:bodyPr/>
        <a:lstStyle/>
        <a:p>
          <a:endParaRPr lang="ru-RU"/>
        </a:p>
      </dgm:t>
    </dgm:pt>
    <dgm:pt modelId="{74BEF48F-A975-4CCF-990A-76E7C217AFD4}" type="parTrans" cxnId="{6F857EFC-4B8C-4425-BC6E-5FDBCB67B287}">
      <dgm:prSet/>
      <dgm:spPr/>
      <dgm:t>
        <a:bodyPr/>
        <a:lstStyle/>
        <a:p>
          <a:endParaRPr lang="ru-RU"/>
        </a:p>
      </dgm:t>
    </dgm:pt>
    <dgm:pt modelId="{19451893-EDC1-4C23-BDE8-0BE889DAB168}">
      <dgm:prSet/>
      <dgm:spPr/>
      <dgm:t>
        <a:bodyPr/>
        <a:lstStyle/>
        <a:p>
          <a:r>
            <a:rPr lang="ru-RU" dirty="0" smtClean="0"/>
            <a:t>- </a:t>
          </a:r>
          <a:r>
            <a:rPr lang="ru-RU" b="1" dirty="0" smtClean="0"/>
            <a:t>запрещается прямо или косвенно требовать и брать вознаграждение </a:t>
          </a:r>
          <a:r>
            <a:rPr lang="ru-RU" dirty="0" smtClean="0"/>
            <a:t>за предоставляемые образовательные услуги. </a:t>
          </a:r>
          <a:endParaRPr lang="ru-RU" dirty="0"/>
        </a:p>
      </dgm:t>
    </dgm:pt>
    <dgm:pt modelId="{A9D5CBE6-FC80-4458-8CAF-977CFDC3464E}" type="parTrans" cxnId="{839CA529-2A02-4565-B702-5A97020FFA41}">
      <dgm:prSet/>
      <dgm:spPr/>
      <dgm:t>
        <a:bodyPr/>
        <a:lstStyle/>
        <a:p>
          <a:endParaRPr lang="ru-RU"/>
        </a:p>
      </dgm:t>
    </dgm:pt>
    <dgm:pt modelId="{D6F7AE4D-E35F-4E32-BA68-714394ACFD2E}" type="sibTrans" cxnId="{839CA529-2A02-4565-B702-5A97020FFA41}">
      <dgm:prSet/>
      <dgm:spPr/>
      <dgm:t>
        <a:bodyPr/>
        <a:lstStyle/>
        <a:p>
          <a:endParaRPr lang="ru-RU"/>
        </a:p>
      </dgm:t>
    </dgm:pt>
    <dgm:pt modelId="{6B1DE701-B809-4059-9C78-213A6D1DC1BA}" type="pres">
      <dgm:prSet presAssocID="{B450D9D3-0095-4113-B6EC-CACF610A81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B601F9-A8DF-4838-865C-0E5E0836BAC8}" type="pres">
      <dgm:prSet presAssocID="{462BEADE-D54E-419A-AFA5-B6E1FB2478F3}" presName="parentText" presStyleLbl="node1" presStyleIdx="0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D0863-9A54-4ABA-813C-C91859D09E70}" type="pres">
      <dgm:prSet presAssocID="{F1CCFFC3-43CB-49C6-BABA-B494E6D92425}" presName="spacer" presStyleCnt="0"/>
      <dgm:spPr/>
    </dgm:pt>
    <dgm:pt modelId="{BEFB2F51-6418-452B-9E75-2FBE9C2E0559}" type="pres">
      <dgm:prSet presAssocID="{A7202A92-BE82-49F6-80A9-B07BC70BCCA9}" presName="parentText" presStyleLbl="node1" presStyleIdx="1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948E5-B0E9-4797-961A-BB42E62A3DD4}" type="pres">
      <dgm:prSet presAssocID="{6BDEE803-AB28-437C-9C56-9B93059462C4}" presName="spacer" presStyleCnt="0"/>
      <dgm:spPr/>
    </dgm:pt>
    <dgm:pt modelId="{8B02AE1A-7F38-49BD-92BD-37C5EE0671AE}" type="pres">
      <dgm:prSet presAssocID="{D5160203-B886-4862-8B5C-01FFDD688409}" presName="parentText" presStyleLbl="node1" presStyleIdx="2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8F4BE-94E7-41D1-9A10-EC62BCD674DA}" type="pres">
      <dgm:prSet presAssocID="{3D908F8F-651A-45EC-B8FE-6BDB5162A63C}" presName="spacer" presStyleCnt="0"/>
      <dgm:spPr/>
    </dgm:pt>
    <dgm:pt modelId="{333DBE9A-A193-45A7-BA54-34955711B0B1}" type="pres">
      <dgm:prSet presAssocID="{51F56A1B-9234-48F8-9732-7B9152009E3B}" presName="parentText" presStyleLbl="node1" presStyleIdx="3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441E6-0EF7-4526-AA8C-CCA10D7CF02C}" type="pres">
      <dgm:prSet presAssocID="{64DFF09F-E769-46DC-90F3-C2498C29E813}" presName="spacer" presStyleCnt="0"/>
      <dgm:spPr/>
    </dgm:pt>
    <dgm:pt modelId="{4F1FB3A0-CE9A-4AA9-92AC-3C186A2EF376}" type="pres">
      <dgm:prSet presAssocID="{659914AD-1F88-4530-ACE5-93DCA1D44641}" presName="parentText" presStyleLbl="node1" presStyleIdx="4" presStyleCnt="6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12E335-3BB2-42A8-A687-76EDED2C8BBF}" type="pres">
      <dgm:prSet presAssocID="{659914AD-1F88-4530-ACE5-93DCA1D44641}" presName="childText" presStyleLbl="revTx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C8D72B-CBD0-4DB9-B289-D5BC38209A70}" type="pres">
      <dgm:prSet presAssocID="{19451893-EDC1-4C23-BDE8-0BE889DAB168}" presName="parentText" presStyleLbl="node1" presStyleIdx="5" presStyleCnt="6" custLinFactNeighborY="-5749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E8C488B-1879-4303-B8DC-550781C3A770}" type="presOf" srcId="{6B61C7BC-F653-44AB-B0C8-70A5FFEBC11D}" destId="{1912E335-3BB2-42A8-A687-76EDED2C8BBF}" srcOrd="0" destOrd="0" presId="urn:microsoft.com/office/officeart/2005/8/layout/vList2"/>
    <dgm:cxn modelId="{88528F09-4C69-4A7A-ADE4-8D4F7E512DDF}" type="presOf" srcId="{462BEADE-D54E-419A-AFA5-B6E1FB2478F3}" destId="{ACB601F9-A8DF-4838-865C-0E5E0836BAC8}" srcOrd="0" destOrd="0" presId="urn:microsoft.com/office/officeart/2005/8/layout/vList2"/>
    <dgm:cxn modelId="{92BCAC99-4FC5-40C2-8FC3-0D9D98838ED4}" type="presOf" srcId="{D5160203-B886-4862-8B5C-01FFDD688409}" destId="{8B02AE1A-7F38-49BD-92BD-37C5EE0671AE}" srcOrd="0" destOrd="0" presId="urn:microsoft.com/office/officeart/2005/8/layout/vList2"/>
    <dgm:cxn modelId="{11B10EE1-597F-4791-9B90-B0D24396705B}" type="presOf" srcId="{51F56A1B-9234-48F8-9732-7B9152009E3B}" destId="{333DBE9A-A193-45A7-BA54-34955711B0B1}" srcOrd="0" destOrd="0" presId="urn:microsoft.com/office/officeart/2005/8/layout/vList2"/>
    <dgm:cxn modelId="{018737D5-05E2-4C85-8025-9A26A2A06001}" srcId="{B450D9D3-0095-4113-B6EC-CACF610A816E}" destId="{A7202A92-BE82-49F6-80A9-B07BC70BCCA9}" srcOrd="1" destOrd="0" parTransId="{FB0B67F9-4218-43B1-B17F-7B0A9067D9F2}" sibTransId="{6BDEE803-AB28-437C-9C56-9B93059462C4}"/>
    <dgm:cxn modelId="{4BA51914-91AF-4AA9-93E4-E3CE2E0CD63C}" type="presOf" srcId="{19451893-EDC1-4C23-BDE8-0BE889DAB168}" destId="{8AC8D72B-CBD0-4DB9-B289-D5BC38209A70}" srcOrd="0" destOrd="0" presId="urn:microsoft.com/office/officeart/2005/8/layout/vList2"/>
    <dgm:cxn modelId="{DCBE0BB3-0A28-418D-BE95-064AFEEB8F4E}" srcId="{B450D9D3-0095-4113-B6EC-CACF610A816E}" destId="{D5160203-B886-4862-8B5C-01FFDD688409}" srcOrd="2" destOrd="0" parTransId="{6954A320-50BD-4846-A133-B093DA2676EA}" sibTransId="{3D908F8F-651A-45EC-B8FE-6BDB5162A63C}"/>
    <dgm:cxn modelId="{29787106-46B8-48A3-A881-6FC1A08B2B39}" srcId="{B450D9D3-0095-4113-B6EC-CACF610A816E}" destId="{659914AD-1F88-4530-ACE5-93DCA1D44641}" srcOrd="4" destOrd="0" parTransId="{B2D0C88C-5089-4DA8-A409-EC19616FB3EE}" sibTransId="{2D437861-6B78-4523-A9CD-E8BF4B95A0C1}"/>
    <dgm:cxn modelId="{04E599F5-ABC5-4DA2-9977-9D950F014198}" type="presOf" srcId="{A7202A92-BE82-49F6-80A9-B07BC70BCCA9}" destId="{BEFB2F51-6418-452B-9E75-2FBE9C2E0559}" srcOrd="0" destOrd="0" presId="urn:microsoft.com/office/officeart/2005/8/layout/vList2"/>
    <dgm:cxn modelId="{23527865-9DF4-481A-AF83-6A4D71C5341D}" srcId="{B450D9D3-0095-4113-B6EC-CACF610A816E}" destId="{462BEADE-D54E-419A-AFA5-B6E1FB2478F3}" srcOrd="0" destOrd="0" parTransId="{F3B8A99F-E811-4EC6-A0E7-E3B9893B93D0}" sibTransId="{F1CCFFC3-43CB-49C6-BABA-B494E6D92425}"/>
    <dgm:cxn modelId="{478D6B99-3D78-4ED3-8E48-EB4B9D7DD5E5}" type="presOf" srcId="{B450D9D3-0095-4113-B6EC-CACF610A816E}" destId="{6B1DE701-B809-4059-9C78-213A6D1DC1BA}" srcOrd="0" destOrd="0" presId="urn:microsoft.com/office/officeart/2005/8/layout/vList2"/>
    <dgm:cxn modelId="{A039D9A7-BF30-4546-B293-05C61B4271FD}" srcId="{B450D9D3-0095-4113-B6EC-CACF610A816E}" destId="{51F56A1B-9234-48F8-9732-7B9152009E3B}" srcOrd="3" destOrd="0" parTransId="{B4CE8B7C-18EE-4B00-879D-3B29ADF3D15E}" sibTransId="{64DFF09F-E769-46DC-90F3-C2498C29E813}"/>
    <dgm:cxn modelId="{753A0EA6-08AF-4B63-B99E-B4BC06481C68}" type="presOf" srcId="{659914AD-1F88-4530-ACE5-93DCA1D44641}" destId="{4F1FB3A0-CE9A-4AA9-92AC-3C186A2EF376}" srcOrd="0" destOrd="0" presId="urn:microsoft.com/office/officeart/2005/8/layout/vList2"/>
    <dgm:cxn modelId="{6F857EFC-4B8C-4425-BC6E-5FDBCB67B287}" srcId="{659914AD-1F88-4530-ACE5-93DCA1D44641}" destId="{6B61C7BC-F653-44AB-B0C8-70A5FFEBC11D}" srcOrd="0" destOrd="0" parTransId="{74BEF48F-A975-4CCF-990A-76E7C217AFD4}" sibTransId="{5DFE145B-98F7-49BC-8F47-83D03DE9078A}"/>
    <dgm:cxn modelId="{839CA529-2A02-4565-B702-5A97020FFA41}" srcId="{B450D9D3-0095-4113-B6EC-CACF610A816E}" destId="{19451893-EDC1-4C23-BDE8-0BE889DAB168}" srcOrd="5" destOrd="0" parTransId="{A9D5CBE6-FC80-4458-8CAF-977CFDC3464E}" sibTransId="{D6F7AE4D-E35F-4E32-BA68-714394ACFD2E}"/>
    <dgm:cxn modelId="{A71F3FA7-8E45-4B34-B0A1-B8C07994388D}" type="presParOf" srcId="{6B1DE701-B809-4059-9C78-213A6D1DC1BA}" destId="{ACB601F9-A8DF-4838-865C-0E5E0836BAC8}" srcOrd="0" destOrd="0" presId="urn:microsoft.com/office/officeart/2005/8/layout/vList2"/>
    <dgm:cxn modelId="{119782D9-285F-4F99-BB29-582F5DCFF713}" type="presParOf" srcId="{6B1DE701-B809-4059-9C78-213A6D1DC1BA}" destId="{CC9D0863-9A54-4ABA-813C-C91859D09E70}" srcOrd="1" destOrd="0" presId="urn:microsoft.com/office/officeart/2005/8/layout/vList2"/>
    <dgm:cxn modelId="{5AC6AA40-34B1-4971-9841-E3D95738CA14}" type="presParOf" srcId="{6B1DE701-B809-4059-9C78-213A6D1DC1BA}" destId="{BEFB2F51-6418-452B-9E75-2FBE9C2E0559}" srcOrd="2" destOrd="0" presId="urn:microsoft.com/office/officeart/2005/8/layout/vList2"/>
    <dgm:cxn modelId="{72999254-6FB3-440C-A056-E01BFE07A014}" type="presParOf" srcId="{6B1DE701-B809-4059-9C78-213A6D1DC1BA}" destId="{03C948E5-B0E9-4797-961A-BB42E62A3DD4}" srcOrd="3" destOrd="0" presId="urn:microsoft.com/office/officeart/2005/8/layout/vList2"/>
    <dgm:cxn modelId="{53A38D5F-7AD7-4BE8-82B1-04813676FEED}" type="presParOf" srcId="{6B1DE701-B809-4059-9C78-213A6D1DC1BA}" destId="{8B02AE1A-7F38-49BD-92BD-37C5EE0671AE}" srcOrd="4" destOrd="0" presId="urn:microsoft.com/office/officeart/2005/8/layout/vList2"/>
    <dgm:cxn modelId="{F318E65A-0C2F-4082-A39D-FF95B9858C53}" type="presParOf" srcId="{6B1DE701-B809-4059-9C78-213A6D1DC1BA}" destId="{2368F4BE-94E7-41D1-9A10-EC62BCD674DA}" srcOrd="5" destOrd="0" presId="urn:microsoft.com/office/officeart/2005/8/layout/vList2"/>
    <dgm:cxn modelId="{54B31370-E92A-4412-8443-D43039104060}" type="presParOf" srcId="{6B1DE701-B809-4059-9C78-213A6D1DC1BA}" destId="{333DBE9A-A193-45A7-BA54-34955711B0B1}" srcOrd="6" destOrd="0" presId="urn:microsoft.com/office/officeart/2005/8/layout/vList2"/>
    <dgm:cxn modelId="{81A8BEA6-859B-4A96-A1D7-479664F7B38B}" type="presParOf" srcId="{6B1DE701-B809-4059-9C78-213A6D1DC1BA}" destId="{0DF441E6-0EF7-4526-AA8C-CCA10D7CF02C}" srcOrd="7" destOrd="0" presId="urn:microsoft.com/office/officeart/2005/8/layout/vList2"/>
    <dgm:cxn modelId="{2B30309F-06B6-475B-B4F4-D44F2993D3D0}" type="presParOf" srcId="{6B1DE701-B809-4059-9C78-213A6D1DC1BA}" destId="{4F1FB3A0-CE9A-4AA9-92AC-3C186A2EF376}" srcOrd="8" destOrd="0" presId="urn:microsoft.com/office/officeart/2005/8/layout/vList2"/>
    <dgm:cxn modelId="{AF26A338-74A6-4B22-AC4C-5159EAD63B01}" type="presParOf" srcId="{6B1DE701-B809-4059-9C78-213A6D1DC1BA}" destId="{1912E335-3BB2-42A8-A687-76EDED2C8BBF}" srcOrd="9" destOrd="0" presId="urn:microsoft.com/office/officeart/2005/8/layout/vList2"/>
    <dgm:cxn modelId="{2D26B364-6CEF-4660-B48F-53488D015E21}" type="presParOf" srcId="{6B1DE701-B809-4059-9C78-213A6D1DC1BA}" destId="{8AC8D72B-CBD0-4DB9-B289-D5BC38209A70}" srcOrd="10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C7FE880-61D6-4B95-B991-DC3CCE032AED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9C4BA7-8A45-4D77-BB5B-C2FFD0C8EBB6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использовать служебное </a:t>
          </a:r>
          <a:r>
            <a:rPr lang="ru-RU" dirty="0" smtClean="0"/>
            <a:t>положение для оказания влияния на деятельность своих коллег и иных лиц при решении вопросов личного </a:t>
          </a:r>
          <a:r>
            <a:rPr lang="ru-RU" dirty="0" smtClean="0"/>
            <a:t>характера</a:t>
          </a:r>
          <a:endParaRPr lang="ru-RU" dirty="0"/>
        </a:p>
      </dgm:t>
    </dgm:pt>
    <dgm:pt modelId="{4BEBDF21-2CBA-47C0-AEF0-F3EF826003AA}" type="parTrans" cxnId="{A947EF85-A97F-4C12-9A7E-D11A0F848FA9}">
      <dgm:prSet/>
      <dgm:spPr/>
      <dgm:t>
        <a:bodyPr/>
        <a:lstStyle/>
        <a:p>
          <a:endParaRPr lang="ru-RU"/>
        </a:p>
      </dgm:t>
    </dgm:pt>
    <dgm:pt modelId="{F07C33BE-D546-496B-9643-FE26B189BD9A}" type="sibTrans" cxnId="{A947EF85-A97F-4C12-9A7E-D11A0F848FA9}">
      <dgm:prSet/>
      <dgm:spPr/>
      <dgm:t>
        <a:bodyPr/>
        <a:lstStyle/>
        <a:p>
          <a:endParaRPr lang="ru-RU"/>
        </a:p>
      </dgm:t>
    </dgm:pt>
    <dgm:pt modelId="{B37D2CDA-626B-4100-9684-9869EE76ADF1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оказывать предпочтение </a:t>
          </a:r>
          <a:r>
            <a:rPr lang="ru-RU" dirty="0" smtClean="0"/>
            <a:t>отдельным </a:t>
          </a:r>
          <a:r>
            <a:rPr lang="ru-RU" dirty="0" smtClean="0"/>
            <a:t>лицам</a:t>
          </a:r>
          <a:endParaRPr lang="ru-RU" dirty="0"/>
        </a:p>
      </dgm:t>
    </dgm:pt>
    <dgm:pt modelId="{B0B66195-A690-45B4-A2BC-816CE3E86126}" type="parTrans" cxnId="{F94885B8-2ED0-4B3F-9A8B-25CC9B36851A}">
      <dgm:prSet/>
      <dgm:spPr/>
      <dgm:t>
        <a:bodyPr/>
        <a:lstStyle/>
        <a:p>
          <a:endParaRPr lang="ru-RU"/>
        </a:p>
      </dgm:t>
    </dgm:pt>
    <dgm:pt modelId="{B61A1459-573A-451A-A08D-82668A2057A0}" type="sibTrans" cxnId="{F94885B8-2ED0-4B3F-9A8B-25CC9B36851A}">
      <dgm:prSet/>
      <dgm:spPr/>
      <dgm:t>
        <a:bodyPr/>
        <a:lstStyle/>
        <a:p>
          <a:endParaRPr lang="ru-RU"/>
        </a:p>
      </dgm:t>
    </dgm:pt>
    <dgm:pt modelId="{6E4AF30D-78CD-4297-A545-8512811D4FEE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допускать случаи оказания содействия </a:t>
          </a:r>
          <a:r>
            <a:rPr lang="ru-RU" dirty="0" smtClean="0"/>
            <a:t>лицам по признакам родства, землячества и личной </a:t>
          </a:r>
          <a:r>
            <a:rPr lang="ru-RU" dirty="0" smtClean="0"/>
            <a:t>заинтересованности</a:t>
          </a:r>
          <a:endParaRPr lang="ru-RU" dirty="0"/>
        </a:p>
      </dgm:t>
    </dgm:pt>
    <dgm:pt modelId="{455A1F03-913B-4B81-B1D9-14DAD9F01354}" type="parTrans" cxnId="{40E66EB6-B202-4E05-819D-BCD733C889D9}">
      <dgm:prSet/>
      <dgm:spPr/>
      <dgm:t>
        <a:bodyPr/>
        <a:lstStyle/>
        <a:p>
          <a:endParaRPr lang="ru-RU"/>
        </a:p>
      </dgm:t>
    </dgm:pt>
    <dgm:pt modelId="{B6BAEC42-AE3D-4DC9-A5A8-FF0AC66F5BE6}" type="sibTrans" cxnId="{40E66EB6-B202-4E05-819D-BCD733C889D9}">
      <dgm:prSet/>
      <dgm:spPr/>
      <dgm:t>
        <a:bodyPr/>
        <a:lstStyle/>
        <a:p>
          <a:endParaRPr lang="ru-RU"/>
        </a:p>
      </dgm:t>
    </dgm:pt>
    <dgm:pt modelId="{0F749245-57EB-4285-9E47-5BBF30E08B85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требовать</a:t>
          </a:r>
          <a:r>
            <a:rPr lang="ru-RU" dirty="0" smtClean="0"/>
            <a:t> от подчиненных исполнения поручений, выходящих за рамки их должностных </a:t>
          </a:r>
          <a:r>
            <a:rPr lang="ru-RU" dirty="0" smtClean="0"/>
            <a:t>обязанностей </a:t>
          </a:r>
          <a:endParaRPr lang="ru-RU" dirty="0"/>
        </a:p>
      </dgm:t>
    </dgm:pt>
    <dgm:pt modelId="{C137E578-0AAE-46DD-9FBD-D95B152BEA2C}" type="parTrans" cxnId="{17A39B58-FF0E-449A-A0CD-1097136E7E5F}">
      <dgm:prSet/>
      <dgm:spPr/>
      <dgm:t>
        <a:bodyPr/>
        <a:lstStyle/>
        <a:p>
          <a:endParaRPr lang="ru-RU"/>
        </a:p>
      </dgm:t>
    </dgm:pt>
    <dgm:pt modelId="{CB4F59E5-CBA6-4291-9C9E-E2A45E30565B}" type="sibTrans" cxnId="{17A39B58-FF0E-449A-A0CD-1097136E7E5F}">
      <dgm:prSet/>
      <dgm:spPr/>
      <dgm:t>
        <a:bodyPr/>
        <a:lstStyle/>
        <a:p>
          <a:endParaRPr lang="ru-RU"/>
        </a:p>
      </dgm:t>
    </dgm:pt>
    <dgm:pt modelId="{5FB83DB2-5B14-45ED-8A5F-13548FAFF470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не должен выполнять противоправные поручения </a:t>
          </a:r>
          <a:r>
            <a:rPr lang="ru-RU" dirty="0" smtClean="0"/>
            <a:t>вышестоящих должностных лиц в образовательном </a:t>
          </a:r>
          <a:r>
            <a:rPr lang="ru-RU" dirty="0" smtClean="0"/>
            <a:t>процессе</a:t>
          </a:r>
          <a:endParaRPr lang="ru-RU" dirty="0"/>
        </a:p>
      </dgm:t>
    </dgm:pt>
    <dgm:pt modelId="{BBC200E2-41F9-4FCA-BB44-30D63B79144F}" type="parTrans" cxnId="{B20C9714-373F-4BD8-A19C-AFB65AE53CC8}">
      <dgm:prSet/>
      <dgm:spPr/>
      <dgm:t>
        <a:bodyPr/>
        <a:lstStyle/>
        <a:p>
          <a:endParaRPr lang="ru-RU"/>
        </a:p>
      </dgm:t>
    </dgm:pt>
    <dgm:pt modelId="{1E9CD2B1-D583-4871-B296-23A0534F47A7}" type="sibTrans" cxnId="{B20C9714-373F-4BD8-A19C-AFB65AE53CC8}">
      <dgm:prSet/>
      <dgm:spPr/>
      <dgm:t>
        <a:bodyPr/>
        <a:lstStyle/>
        <a:p>
          <a:endParaRPr lang="ru-RU"/>
        </a:p>
      </dgm:t>
    </dgm:pt>
    <dgm:pt modelId="{663A4671-C0DB-4731-83F1-8636052F0707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принуждать </a:t>
          </a:r>
          <a:r>
            <a:rPr lang="ru-RU" dirty="0" smtClean="0"/>
            <a:t>других лиц к совершению противоправных </a:t>
          </a:r>
          <a:r>
            <a:rPr lang="ru-RU" dirty="0" smtClean="0"/>
            <a:t>проступков</a:t>
          </a:r>
          <a:endParaRPr lang="ru-RU" dirty="0"/>
        </a:p>
      </dgm:t>
    </dgm:pt>
    <dgm:pt modelId="{C8F495BF-ABE3-47A1-BC35-5548E1D885E3}" type="parTrans" cxnId="{BF6239C7-5C10-434C-B930-FA650AD7E5C8}">
      <dgm:prSet/>
      <dgm:spPr/>
      <dgm:t>
        <a:bodyPr/>
        <a:lstStyle/>
        <a:p>
          <a:endParaRPr lang="ru-RU"/>
        </a:p>
      </dgm:t>
    </dgm:pt>
    <dgm:pt modelId="{247BCC5D-5C74-4773-82E9-65E54B8C357D}" type="sibTrans" cxnId="{BF6239C7-5C10-434C-B930-FA650AD7E5C8}">
      <dgm:prSet/>
      <dgm:spPr/>
      <dgm:t>
        <a:bodyPr/>
        <a:lstStyle/>
        <a:p>
          <a:endParaRPr lang="ru-RU"/>
        </a:p>
      </dgm:t>
    </dgm:pt>
    <dgm:pt modelId="{36A6FEBB-0486-4CE1-9090-2104D05764AD}" type="pres">
      <dgm:prSet presAssocID="{BC7FE880-61D6-4B95-B991-DC3CCE032AE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01E324-99A6-4884-8D94-B21E7FF8288E}" type="pres">
      <dgm:prSet presAssocID="{D09C4BA7-8A45-4D77-BB5B-C2FFD0C8EBB6}" presName="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B890E-081B-43F7-875F-4DFC667DE1A0}" type="pres">
      <dgm:prSet presAssocID="{F07C33BE-D546-496B-9643-FE26B189BD9A}" presName="sibTrans" presStyleCnt="0"/>
      <dgm:spPr/>
    </dgm:pt>
    <dgm:pt modelId="{0834F382-C841-4FB5-9E0F-1E66F2BBC26C}" type="pres">
      <dgm:prSet presAssocID="{B37D2CDA-626B-4100-9684-9869EE76ADF1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6B4F8-107A-4CC1-B793-8218B180E2B6}" type="pres">
      <dgm:prSet presAssocID="{B61A1459-573A-451A-A08D-82668A2057A0}" presName="sibTrans" presStyleCnt="0"/>
      <dgm:spPr/>
    </dgm:pt>
    <dgm:pt modelId="{CDAE922F-0040-4682-BC16-A3A91FE52094}" type="pres">
      <dgm:prSet presAssocID="{6E4AF30D-78CD-4297-A545-8512811D4FEE}" presName="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ED76E-DA55-42FB-9D3B-2AD70BEEB97F}" type="pres">
      <dgm:prSet presAssocID="{B6BAEC42-AE3D-4DC9-A5A8-FF0AC66F5BE6}" presName="sibTrans" presStyleCnt="0"/>
      <dgm:spPr/>
    </dgm:pt>
    <dgm:pt modelId="{E2595432-9A0E-4AF5-AF3D-F06D6490D22D}" type="pres">
      <dgm:prSet presAssocID="{0F749245-57EB-4285-9E47-5BBF30E08B85}" presName="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0CFEA4-16B6-4532-8E14-E1D5BFE0EDF6}" type="pres">
      <dgm:prSet presAssocID="{CB4F59E5-CBA6-4291-9C9E-E2A45E30565B}" presName="sibTrans" presStyleCnt="0"/>
      <dgm:spPr/>
    </dgm:pt>
    <dgm:pt modelId="{947DF029-BC5B-4270-977C-7296535D7130}" type="pres">
      <dgm:prSet presAssocID="{5FB83DB2-5B14-45ED-8A5F-13548FAFF470}" presName="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268CE-A579-41B5-9E77-DD13C64C49B7}" type="pres">
      <dgm:prSet presAssocID="{1E9CD2B1-D583-4871-B296-23A0534F47A7}" presName="sibTrans" presStyleCnt="0"/>
      <dgm:spPr/>
    </dgm:pt>
    <dgm:pt modelId="{F3A711C5-37F4-4C78-811D-B89711995BC4}" type="pres">
      <dgm:prSet presAssocID="{663A4671-C0DB-4731-83F1-8636052F0707}" presName="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D81112-EADA-4E8A-ABEF-D55FBAAB866E}" type="presOf" srcId="{0F749245-57EB-4285-9E47-5BBF30E08B85}" destId="{E2595432-9A0E-4AF5-AF3D-F06D6490D22D}" srcOrd="0" destOrd="0" presId="urn:microsoft.com/office/officeart/2005/8/layout/default#1"/>
    <dgm:cxn modelId="{A947EF85-A97F-4C12-9A7E-D11A0F848FA9}" srcId="{BC7FE880-61D6-4B95-B991-DC3CCE032AED}" destId="{D09C4BA7-8A45-4D77-BB5B-C2FFD0C8EBB6}" srcOrd="0" destOrd="0" parTransId="{4BEBDF21-2CBA-47C0-AEF0-F3EF826003AA}" sibTransId="{F07C33BE-D546-496B-9643-FE26B189BD9A}"/>
    <dgm:cxn modelId="{9A236CDC-59C0-4E06-923B-4BA3E8B13E22}" type="presOf" srcId="{D09C4BA7-8A45-4D77-BB5B-C2FFD0C8EBB6}" destId="{5401E324-99A6-4884-8D94-B21E7FF8288E}" srcOrd="0" destOrd="0" presId="urn:microsoft.com/office/officeart/2005/8/layout/default#1"/>
    <dgm:cxn modelId="{B20C9714-373F-4BD8-A19C-AFB65AE53CC8}" srcId="{BC7FE880-61D6-4B95-B991-DC3CCE032AED}" destId="{5FB83DB2-5B14-45ED-8A5F-13548FAFF470}" srcOrd="4" destOrd="0" parTransId="{BBC200E2-41F9-4FCA-BB44-30D63B79144F}" sibTransId="{1E9CD2B1-D583-4871-B296-23A0534F47A7}"/>
    <dgm:cxn modelId="{40E66EB6-B202-4E05-819D-BCD733C889D9}" srcId="{BC7FE880-61D6-4B95-B991-DC3CCE032AED}" destId="{6E4AF30D-78CD-4297-A545-8512811D4FEE}" srcOrd="2" destOrd="0" parTransId="{455A1F03-913B-4B81-B1D9-14DAD9F01354}" sibTransId="{B6BAEC42-AE3D-4DC9-A5A8-FF0AC66F5BE6}"/>
    <dgm:cxn modelId="{12D0C9B2-9F5D-48D3-97C5-B97A88BFAC76}" type="presOf" srcId="{5FB83DB2-5B14-45ED-8A5F-13548FAFF470}" destId="{947DF029-BC5B-4270-977C-7296535D7130}" srcOrd="0" destOrd="0" presId="urn:microsoft.com/office/officeart/2005/8/layout/default#1"/>
    <dgm:cxn modelId="{0B0C4AD5-4A00-4C37-A3DA-231FF53E3816}" type="presOf" srcId="{BC7FE880-61D6-4B95-B991-DC3CCE032AED}" destId="{36A6FEBB-0486-4CE1-9090-2104D05764AD}" srcOrd="0" destOrd="0" presId="urn:microsoft.com/office/officeart/2005/8/layout/default#1"/>
    <dgm:cxn modelId="{BF6239C7-5C10-434C-B930-FA650AD7E5C8}" srcId="{BC7FE880-61D6-4B95-B991-DC3CCE032AED}" destId="{663A4671-C0DB-4731-83F1-8636052F0707}" srcOrd="5" destOrd="0" parTransId="{C8F495BF-ABE3-47A1-BC35-5548E1D885E3}" sibTransId="{247BCC5D-5C74-4773-82E9-65E54B8C357D}"/>
    <dgm:cxn modelId="{D1472A5D-F08E-44DF-BF8D-9D90ED8DF88A}" type="presOf" srcId="{B37D2CDA-626B-4100-9684-9869EE76ADF1}" destId="{0834F382-C841-4FB5-9E0F-1E66F2BBC26C}" srcOrd="0" destOrd="0" presId="urn:microsoft.com/office/officeart/2005/8/layout/default#1"/>
    <dgm:cxn modelId="{741C8676-298D-444C-BDA9-8F99637A7DC8}" type="presOf" srcId="{6E4AF30D-78CD-4297-A545-8512811D4FEE}" destId="{CDAE922F-0040-4682-BC16-A3A91FE52094}" srcOrd="0" destOrd="0" presId="urn:microsoft.com/office/officeart/2005/8/layout/default#1"/>
    <dgm:cxn modelId="{F94885B8-2ED0-4B3F-9A8B-25CC9B36851A}" srcId="{BC7FE880-61D6-4B95-B991-DC3CCE032AED}" destId="{B37D2CDA-626B-4100-9684-9869EE76ADF1}" srcOrd="1" destOrd="0" parTransId="{B0B66195-A690-45B4-A2BC-816CE3E86126}" sibTransId="{B61A1459-573A-451A-A08D-82668A2057A0}"/>
    <dgm:cxn modelId="{17A39B58-FF0E-449A-A0CD-1097136E7E5F}" srcId="{BC7FE880-61D6-4B95-B991-DC3CCE032AED}" destId="{0F749245-57EB-4285-9E47-5BBF30E08B85}" srcOrd="3" destOrd="0" parTransId="{C137E578-0AAE-46DD-9FBD-D95B152BEA2C}" sibTransId="{CB4F59E5-CBA6-4291-9C9E-E2A45E30565B}"/>
    <dgm:cxn modelId="{9E715269-E57D-4BF4-B949-7C235C55E8C8}" type="presOf" srcId="{663A4671-C0DB-4731-83F1-8636052F0707}" destId="{F3A711C5-37F4-4C78-811D-B89711995BC4}" srcOrd="0" destOrd="0" presId="urn:microsoft.com/office/officeart/2005/8/layout/default#1"/>
    <dgm:cxn modelId="{45E35851-E486-4AC1-B826-A21A263C23A8}" type="presParOf" srcId="{36A6FEBB-0486-4CE1-9090-2104D05764AD}" destId="{5401E324-99A6-4884-8D94-B21E7FF8288E}" srcOrd="0" destOrd="0" presId="urn:microsoft.com/office/officeart/2005/8/layout/default#1"/>
    <dgm:cxn modelId="{D882A295-43C7-4DA3-A303-00F8ADFD7DF2}" type="presParOf" srcId="{36A6FEBB-0486-4CE1-9090-2104D05764AD}" destId="{D10B890E-081B-43F7-875F-4DFC667DE1A0}" srcOrd="1" destOrd="0" presId="urn:microsoft.com/office/officeart/2005/8/layout/default#1"/>
    <dgm:cxn modelId="{FEB3304A-E9F6-4627-9D5B-5E712BAD42E4}" type="presParOf" srcId="{36A6FEBB-0486-4CE1-9090-2104D05764AD}" destId="{0834F382-C841-4FB5-9E0F-1E66F2BBC26C}" srcOrd="2" destOrd="0" presId="urn:microsoft.com/office/officeart/2005/8/layout/default#1"/>
    <dgm:cxn modelId="{4B4BE78F-E9FF-443C-8797-37B4CBE296E7}" type="presParOf" srcId="{36A6FEBB-0486-4CE1-9090-2104D05764AD}" destId="{3C36B4F8-107A-4CC1-B793-8218B180E2B6}" srcOrd="3" destOrd="0" presId="urn:microsoft.com/office/officeart/2005/8/layout/default#1"/>
    <dgm:cxn modelId="{0AB1258D-9A23-4D3D-837C-2CE96F8375B3}" type="presParOf" srcId="{36A6FEBB-0486-4CE1-9090-2104D05764AD}" destId="{CDAE922F-0040-4682-BC16-A3A91FE52094}" srcOrd="4" destOrd="0" presId="urn:microsoft.com/office/officeart/2005/8/layout/default#1"/>
    <dgm:cxn modelId="{B5F53ECE-30F4-40E8-A13A-BBEA07FA0ADA}" type="presParOf" srcId="{36A6FEBB-0486-4CE1-9090-2104D05764AD}" destId="{146ED76E-DA55-42FB-9D3B-2AD70BEEB97F}" srcOrd="5" destOrd="0" presId="urn:microsoft.com/office/officeart/2005/8/layout/default#1"/>
    <dgm:cxn modelId="{C099190D-56A1-4B30-9FE2-4AFFAA92E0A7}" type="presParOf" srcId="{36A6FEBB-0486-4CE1-9090-2104D05764AD}" destId="{E2595432-9A0E-4AF5-AF3D-F06D6490D22D}" srcOrd="6" destOrd="0" presId="urn:microsoft.com/office/officeart/2005/8/layout/default#1"/>
    <dgm:cxn modelId="{97ABACED-13B4-4F03-A346-9D2444A5FD46}" type="presParOf" srcId="{36A6FEBB-0486-4CE1-9090-2104D05764AD}" destId="{330CFEA4-16B6-4532-8E14-E1D5BFE0EDF6}" srcOrd="7" destOrd="0" presId="urn:microsoft.com/office/officeart/2005/8/layout/default#1"/>
    <dgm:cxn modelId="{A873595D-CA56-4463-BB48-D185BB42479F}" type="presParOf" srcId="{36A6FEBB-0486-4CE1-9090-2104D05764AD}" destId="{947DF029-BC5B-4270-977C-7296535D7130}" srcOrd="8" destOrd="0" presId="urn:microsoft.com/office/officeart/2005/8/layout/default#1"/>
    <dgm:cxn modelId="{A02608DA-4195-447A-8F19-459FFD100357}" type="presParOf" srcId="{36A6FEBB-0486-4CE1-9090-2104D05764AD}" destId="{6D0268CE-A579-41B5-9E77-DD13C64C49B7}" srcOrd="9" destOrd="0" presId="urn:microsoft.com/office/officeart/2005/8/layout/default#1"/>
    <dgm:cxn modelId="{8D2D4ED9-9D01-4939-9FB8-EFB01C3F217F}" type="presParOf" srcId="{36A6FEBB-0486-4CE1-9090-2104D05764AD}" destId="{F3A711C5-37F4-4C78-811D-B89711995BC4}" srcOrd="10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450D9D3-0095-4113-B6EC-CACF610A816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62BEADE-D54E-419A-AFA5-B6E1FB2478F3}">
      <dgm:prSet custT="1"/>
      <dgm:spPr/>
      <dgm:t>
        <a:bodyPr/>
        <a:lstStyle/>
        <a:p>
          <a:pPr rtl="0"/>
          <a:r>
            <a:rPr lang="ru-RU" sz="1600" b="1" u="none" dirty="0" smtClean="0"/>
            <a:t>должен стремиться стать</a:t>
          </a:r>
          <a:r>
            <a:rPr lang="ru-RU" sz="1600" dirty="0" smtClean="0"/>
            <a:t> достойным гражданином своей страны, профессионалом в избранной специальности, развивать в себе лучшие качества творческой личности;</a:t>
          </a:r>
          <a:endParaRPr lang="ru-RU" sz="1600" dirty="0"/>
        </a:p>
      </dgm:t>
    </dgm:pt>
    <dgm:pt modelId="{F3B8A99F-E811-4EC6-A0E7-E3B9893B93D0}" type="parTrans" cxnId="{23527865-9DF4-481A-AF83-6A4D71C5341D}">
      <dgm:prSet/>
      <dgm:spPr/>
      <dgm:t>
        <a:bodyPr/>
        <a:lstStyle/>
        <a:p>
          <a:endParaRPr lang="ru-RU" sz="1600"/>
        </a:p>
      </dgm:t>
    </dgm:pt>
    <dgm:pt modelId="{F1CCFFC3-43CB-49C6-BABA-B494E6D92425}" type="sibTrans" cxnId="{23527865-9DF4-481A-AF83-6A4D71C5341D}">
      <dgm:prSet/>
      <dgm:spPr/>
      <dgm:t>
        <a:bodyPr/>
        <a:lstStyle/>
        <a:p>
          <a:endParaRPr lang="ru-RU" sz="1600"/>
        </a:p>
      </dgm:t>
    </dgm:pt>
    <dgm:pt modelId="{A7202A92-BE82-49F6-80A9-B07BC70BCCA9}">
      <dgm:prSet custT="1"/>
      <dgm:spPr/>
      <dgm:t>
        <a:bodyPr/>
        <a:lstStyle/>
        <a:p>
          <a:pPr rtl="0"/>
          <a:r>
            <a:rPr lang="ru-RU" sz="1600" b="1" dirty="0" smtClean="0"/>
            <a:t>признает необходимой</a:t>
          </a:r>
          <a:r>
            <a:rPr lang="ru-RU" sz="1600" dirty="0" smtClean="0"/>
            <a:t> и полезной любую деятельность, направленную на повышение и развитие корпоративной культуры и имиджа ВУЗа;</a:t>
          </a:r>
          <a:endParaRPr lang="ru-RU" sz="1600" dirty="0"/>
        </a:p>
      </dgm:t>
    </dgm:pt>
    <dgm:pt modelId="{FB0B67F9-4218-43B1-B17F-7B0A9067D9F2}" type="parTrans" cxnId="{018737D5-05E2-4C85-8025-9A26A2A06001}">
      <dgm:prSet/>
      <dgm:spPr/>
      <dgm:t>
        <a:bodyPr/>
        <a:lstStyle/>
        <a:p>
          <a:endParaRPr lang="ru-RU" sz="1600"/>
        </a:p>
      </dgm:t>
    </dgm:pt>
    <dgm:pt modelId="{6BDEE803-AB28-437C-9C56-9B93059462C4}" type="sibTrans" cxnId="{018737D5-05E2-4C85-8025-9A26A2A06001}">
      <dgm:prSet/>
      <dgm:spPr/>
      <dgm:t>
        <a:bodyPr/>
        <a:lstStyle/>
        <a:p>
          <a:endParaRPr lang="ru-RU" sz="1600"/>
        </a:p>
      </dgm:t>
    </dgm:pt>
    <dgm:pt modelId="{D5160203-B886-4862-8B5C-01FFDD688409}">
      <dgm:prSet custT="1"/>
      <dgm:spPr/>
      <dgm:t>
        <a:bodyPr/>
        <a:lstStyle/>
        <a:p>
          <a:pPr rtl="0"/>
          <a:r>
            <a:rPr lang="ru-RU" sz="1600" b="1" dirty="0" smtClean="0"/>
            <a:t>считает своим долгом </a:t>
          </a:r>
          <a:r>
            <a:rPr lang="ru-RU" sz="1600" dirty="0" smtClean="0"/>
            <a:t>бороться со всеми видами коррупционного поведения как со стороны преподавателей, так и своих коллег;</a:t>
          </a:r>
          <a:endParaRPr lang="ru-RU" sz="1600" dirty="0"/>
        </a:p>
      </dgm:t>
    </dgm:pt>
    <dgm:pt modelId="{6954A320-50BD-4846-A133-B093DA2676EA}" type="parTrans" cxnId="{DCBE0BB3-0A28-418D-BE95-064AFEEB8F4E}">
      <dgm:prSet/>
      <dgm:spPr/>
      <dgm:t>
        <a:bodyPr/>
        <a:lstStyle/>
        <a:p>
          <a:endParaRPr lang="ru-RU" sz="1600"/>
        </a:p>
      </dgm:t>
    </dgm:pt>
    <dgm:pt modelId="{3D908F8F-651A-45EC-B8FE-6BDB5162A63C}" type="sibTrans" cxnId="{DCBE0BB3-0A28-418D-BE95-064AFEEB8F4E}">
      <dgm:prSet/>
      <dgm:spPr/>
      <dgm:t>
        <a:bodyPr/>
        <a:lstStyle/>
        <a:p>
          <a:endParaRPr lang="ru-RU" sz="1600"/>
        </a:p>
      </dgm:t>
    </dgm:pt>
    <dgm:pt modelId="{51F56A1B-9234-48F8-9732-7B9152009E3B}">
      <dgm:prSet custT="1"/>
      <dgm:spPr/>
      <dgm:t>
        <a:bodyPr/>
        <a:lstStyle/>
        <a:p>
          <a:pPr rtl="0"/>
          <a:r>
            <a:rPr lang="ru-RU" sz="1600" b="1" i="0" dirty="0" smtClean="0"/>
            <a:t>должен уважать преподавателя </a:t>
          </a:r>
          <a:r>
            <a:rPr lang="ru-RU" sz="1600" dirty="0" smtClean="0"/>
            <a:t>как человека и личность, при этом исключая действия, связанные с влиянием каких-либо личных, имущественных (финансовых) и иных интересов;</a:t>
          </a:r>
          <a:endParaRPr lang="ru-RU" sz="1600" dirty="0"/>
        </a:p>
      </dgm:t>
    </dgm:pt>
    <dgm:pt modelId="{B4CE8B7C-18EE-4B00-879D-3B29ADF3D15E}" type="parTrans" cxnId="{A039D9A7-BF30-4546-B293-05C61B4271FD}">
      <dgm:prSet/>
      <dgm:spPr/>
      <dgm:t>
        <a:bodyPr/>
        <a:lstStyle/>
        <a:p>
          <a:endParaRPr lang="ru-RU" sz="1600"/>
        </a:p>
      </dgm:t>
    </dgm:pt>
    <dgm:pt modelId="{64DFF09F-E769-46DC-90F3-C2498C29E813}" type="sibTrans" cxnId="{A039D9A7-BF30-4546-B293-05C61B4271FD}">
      <dgm:prSet/>
      <dgm:spPr/>
      <dgm:t>
        <a:bodyPr/>
        <a:lstStyle/>
        <a:p>
          <a:endParaRPr lang="ru-RU" sz="1600"/>
        </a:p>
      </dgm:t>
    </dgm:pt>
    <dgm:pt modelId="{659914AD-1F88-4530-ACE5-93DCA1D44641}">
      <dgm:prSet custT="1"/>
      <dgm:spPr/>
      <dgm:t>
        <a:bodyPr/>
        <a:lstStyle/>
        <a:p>
          <a:pPr rtl="0"/>
          <a:r>
            <a:rPr lang="ru-RU" sz="1600" b="1" dirty="0" smtClean="0"/>
            <a:t>должен воздерживаться </a:t>
          </a:r>
          <a:r>
            <a:rPr lang="ru-RU" sz="1600" dirty="0" smtClean="0"/>
            <a:t>от поведения, которое могло бы вызвать сомнение в объективном исполнении  своих обязанностей, а также избегать конфликтных </a:t>
          </a:r>
          <a:r>
            <a:rPr lang="ru-RU" sz="1600" dirty="0" smtClean="0"/>
            <a:t>ситуаций.</a:t>
          </a:r>
          <a:endParaRPr lang="ru-RU" sz="1600" dirty="0"/>
        </a:p>
      </dgm:t>
    </dgm:pt>
    <dgm:pt modelId="{2D437861-6B78-4523-A9CD-E8BF4B95A0C1}" type="sibTrans" cxnId="{29787106-46B8-48A3-A881-6FC1A08B2B39}">
      <dgm:prSet/>
      <dgm:spPr/>
      <dgm:t>
        <a:bodyPr/>
        <a:lstStyle/>
        <a:p>
          <a:endParaRPr lang="ru-RU" sz="1600"/>
        </a:p>
      </dgm:t>
    </dgm:pt>
    <dgm:pt modelId="{B2D0C88C-5089-4DA8-A409-EC19616FB3EE}" type="parTrans" cxnId="{29787106-46B8-48A3-A881-6FC1A08B2B39}">
      <dgm:prSet/>
      <dgm:spPr/>
      <dgm:t>
        <a:bodyPr/>
        <a:lstStyle/>
        <a:p>
          <a:endParaRPr lang="ru-RU" sz="1600"/>
        </a:p>
      </dgm:t>
    </dgm:pt>
    <dgm:pt modelId="{6B1DE701-B809-4059-9C78-213A6D1DC1BA}" type="pres">
      <dgm:prSet presAssocID="{B450D9D3-0095-4113-B6EC-CACF610A81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B601F9-A8DF-4838-865C-0E5E0836BAC8}" type="pres">
      <dgm:prSet presAssocID="{462BEADE-D54E-419A-AFA5-B6E1FB2478F3}" presName="parentText" presStyleLbl="node1" presStyleIdx="0" presStyleCnt="5" custScaleY="76701" custLinFactNeighborY="-564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D0863-9A54-4ABA-813C-C91859D09E70}" type="pres">
      <dgm:prSet presAssocID="{F1CCFFC3-43CB-49C6-BABA-B494E6D92425}" presName="spacer" presStyleCnt="0"/>
      <dgm:spPr/>
    </dgm:pt>
    <dgm:pt modelId="{BEFB2F51-6418-452B-9E75-2FBE9C2E0559}" type="pres">
      <dgm:prSet presAssocID="{A7202A92-BE82-49F6-80A9-B07BC70BCCA9}" presName="parentText" presStyleLbl="node1" presStyleIdx="1" presStyleCnt="5" custScaleY="71242" custLinFactNeighborY="-725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948E5-B0E9-4797-961A-BB42E62A3DD4}" type="pres">
      <dgm:prSet presAssocID="{6BDEE803-AB28-437C-9C56-9B93059462C4}" presName="spacer" presStyleCnt="0"/>
      <dgm:spPr/>
    </dgm:pt>
    <dgm:pt modelId="{8B02AE1A-7F38-49BD-92BD-37C5EE0671AE}" type="pres">
      <dgm:prSet presAssocID="{D5160203-B886-4862-8B5C-01FFDD688409}" presName="parentText" presStyleLbl="node1" presStyleIdx="2" presStyleCnt="5" custScaleY="75032" custLinFactNeighborY="-832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8F4BE-94E7-41D1-9A10-EC62BCD674DA}" type="pres">
      <dgm:prSet presAssocID="{3D908F8F-651A-45EC-B8FE-6BDB5162A63C}" presName="spacer" presStyleCnt="0"/>
      <dgm:spPr/>
    </dgm:pt>
    <dgm:pt modelId="{333DBE9A-A193-45A7-BA54-34955711B0B1}" type="pres">
      <dgm:prSet presAssocID="{51F56A1B-9234-48F8-9732-7B9152009E3B}" presName="parentText" presStyleLbl="node1" presStyleIdx="3" presStyleCnt="5" custScaleY="88761" custLinFactNeighborY="-961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441E6-0EF7-4526-AA8C-CCA10D7CF02C}" type="pres">
      <dgm:prSet presAssocID="{64DFF09F-E769-46DC-90F3-C2498C29E813}" presName="spacer" presStyleCnt="0"/>
      <dgm:spPr/>
    </dgm:pt>
    <dgm:pt modelId="{4F1FB3A0-CE9A-4AA9-92AC-3C186A2EF376}" type="pres">
      <dgm:prSet presAssocID="{659914AD-1F88-4530-ACE5-93DCA1D44641}" presName="parentText" presStyleLbl="node1" presStyleIdx="4" presStyleCnt="5" custScaleY="67011" custLinFactNeighborY="-69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A2221DB-E54B-438C-8592-2E712DEEACE9}" type="presOf" srcId="{51F56A1B-9234-48F8-9732-7B9152009E3B}" destId="{333DBE9A-A193-45A7-BA54-34955711B0B1}" srcOrd="0" destOrd="0" presId="urn:microsoft.com/office/officeart/2005/8/layout/vList2"/>
    <dgm:cxn modelId="{29787106-46B8-48A3-A881-6FC1A08B2B39}" srcId="{B450D9D3-0095-4113-B6EC-CACF610A816E}" destId="{659914AD-1F88-4530-ACE5-93DCA1D44641}" srcOrd="4" destOrd="0" parTransId="{B2D0C88C-5089-4DA8-A409-EC19616FB3EE}" sibTransId="{2D437861-6B78-4523-A9CD-E8BF4B95A0C1}"/>
    <dgm:cxn modelId="{4C5758D7-52E2-4594-AD28-DAD3EC655CCD}" type="presOf" srcId="{659914AD-1F88-4530-ACE5-93DCA1D44641}" destId="{4F1FB3A0-CE9A-4AA9-92AC-3C186A2EF376}" srcOrd="0" destOrd="0" presId="urn:microsoft.com/office/officeart/2005/8/layout/vList2"/>
    <dgm:cxn modelId="{23527865-9DF4-481A-AF83-6A4D71C5341D}" srcId="{B450D9D3-0095-4113-B6EC-CACF610A816E}" destId="{462BEADE-D54E-419A-AFA5-B6E1FB2478F3}" srcOrd="0" destOrd="0" parTransId="{F3B8A99F-E811-4EC6-A0E7-E3B9893B93D0}" sibTransId="{F1CCFFC3-43CB-49C6-BABA-B494E6D92425}"/>
    <dgm:cxn modelId="{F32E99D3-128C-4486-922C-A38C380C005E}" type="presOf" srcId="{462BEADE-D54E-419A-AFA5-B6E1FB2478F3}" destId="{ACB601F9-A8DF-4838-865C-0E5E0836BAC8}" srcOrd="0" destOrd="0" presId="urn:microsoft.com/office/officeart/2005/8/layout/vList2"/>
    <dgm:cxn modelId="{018737D5-05E2-4C85-8025-9A26A2A06001}" srcId="{B450D9D3-0095-4113-B6EC-CACF610A816E}" destId="{A7202A92-BE82-49F6-80A9-B07BC70BCCA9}" srcOrd="1" destOrd="0" parTransId="{FB0B67F9-4218-43B1-B17F-7B0A9067D9F2}" sibTransId="{6BDEE803-AB28-437C-9C56-9B93059462C4}"/>
    <dgm:cxn modelId="{CF4330B8-5DF2-4374-8D5B-B4F0B589162A}" type="presOf" srcId="{B450D9D3-0095-4113-B6EC-CACF610A816E}" destId="{6B1DE701-B809-4059-9C78-213A6D1DC1BA}" srcOrd="0" destOrd="0" presId="urn:microsoft.com/office/officeart/2005/8/layout/vList2"/>
    <dgm:cxn modelId="{A526538E-BBBE-4FA1-93C5-0FC8B04C1657}" type="presOf" srcId="{D5160203-B886-4862-8B5C-01FFDD688409}" destId="{8B02AE1A-7F38-49BD-92BD-37C5EE0671AE}" srcOrd="0" destOrd="0" presId="urn:microsoft.com/office/officeart/2005/8/layout/vList2"/>
    <dgm:cxn modelId="{90A2319C-163A-4FD1-9F3C-C0A6731B736B}" type="presOf" srcId="{A7202A92-BE82-49F6-80A9-B07BC70BCCA9}" destId="{BEFB2F51-6418-452B-9E75-2FBE9C2E0559}" srcOrd="0" destOrd="0" presId="urn:microsoft.com/office/officeart/2005/8/layout/vList2"/>
    <dgm:cxn modelId="{A039D9A7-BF30-4546-B293-05C61B4271FD}" srcId="{B450D9D3-0095-4113-B6EC-CACF610A816E}" destId="{51F56A1B-9234-48F8-9732-7B9152009E3B}" srcOrd="3" destOrd="0" parTransId="{B4CE8B7C-18EE-4B00-879D-3B29ADF3D15E}" sibTransId="{64DFF09F-E769-46DC-90F3-C2498C29E813}"/>
    <dgm:cxn modelId="{DCBE0BB3-0A28-418D-BE95-064AFEEB8F4E}" srcId="{B450D9D3-0095-4113-B6EC-CACF610A816E}" destId="{D5160203-B886-4862-8B5C-01FFDD688409}" srcOrd="2" destOrd="0" parTransId="{6954A320-50BD-4846-A133-B093DA2676EA}" sibTransId="{3D908F8F-651A-45EC-B8FE-6BDB5162A63C}"/>
    <dgm:cxn modelId="{9227CC33-57CE-4633-BCB5-EE4704E45E62}" type="presParOf" srcId="{6B1DE701-B809-4059-9C78-213A6D1DC1BA}" destId="{ACB601F9-A8DF-4838-865C-0E5E0836BAC8}" srcOrd="0" destOrd="0" presId="urn:microsoft.com/office/officeart/2005/8/layout/vList2"/>
    <dgm:cxn modelId="{02303005-6914-413F-8EF4-9B2ECED042D3}" type="presParOf" srcId="{6B1DE701-B809-4059-9C78-213A6D1DC1BA}" destId="{CC9D0863-9A54-4ABA-813C-C91859D09E70}" srcOrd="1" destOrd="0" presId="urn:microsoft.com/office/officeart/2005/8/layout/vList2"/>
    <dgm:cxn modelId="{FB0DDCE9-5C17-4512-B6BE-64C8FCB0EE75}" type="presParOf" srcId="{6B1DE701-B809-4059-9C78-213A6D1DC1BA}" destId="{BEFB2F51-6418-452B-9E75-2FBE9C2E0559}" srcOrd="2" destOrd="0" presId="urn:microsoft.com/office/officeart/2005/8/layout/vList2"/>
    <dgm:cxn modelId="{C247752D-DB89-42B7-8FD7-5AA8BCCCB8A6}" type="presParOf" srcId="{6B1DE701-B809-4059-9C78-213A6D1DC1BA}" destId="{03C948E5-B0E9-4797-961A-BB42E62A3DD4}" srcOrd="3" destOrd="0" presId="urn:microsoft.com/office/officeart/2005/8/layout/vList2"/>
    <dgm:cxn modelId="{9DF38E9E-DF5C-4D7B-853B-5189C67945B5}" type="presParOf" srcId="{6B1DE701-B809-4059-9C78-213A6D1DC1BA}" destId="{8B02AE1A-7F38-49BD-92BD-37C5EE0671AE}" srcOrd="4" destOrd="0" presId="urn:microsoft.com/office/officeart/2005/8/layout/vList2"/>
    <dgm:cxn modelId="{0D932792-C29F-4A49-9DDE-580A24AC937D}" type="presParOf" srcId="{6B1DE701-B809-4059-9C78-213A6D1DC1BA}" destId="{2368F4BE-94E7-41D1-9A10-EC62BCD674DA}" srcOrd="5" destOrd="0" presId="urn:microsoft.com/office/officeart/2005/8/layout/vList2"/>
    <dgm:cxn modelId="{E6899174-11F9-4767-A86D-CE626B2C7502}" type="presParOf" srcId="{6B1DE701-B809-4059-9C78-213A6D1DC1BA}" destId="{333DBE9A-A193-45A7-BA54-34955711B0B1}" srcOrd="6" destOrd="0" presId="urn:microsoft.com/office/officeart/2005/8/layout/vList2"/>
    <dgm:cxn modelId="{AC1B85AA-257E-4DE1-B9E1-7B8052AFF7FD}" type="presParOf" srcId="{6B1DE701-B809-4059-9C78-213A6D1DC1BA}" destId="{0DF441E6-0EF7-4526-AA8C-CCA10D7CF02C}" srcOrd="7" destOrd="0" presId="urn:microsoft.com/office/officeart/2005/8/layout/vList2"/>
    <dgm:cxn modelId="{DCD1585E-A684-4B47-BEF3-99DD2F277CE2}" type="presParOf" srcId="{6B1DE701-B809-4059-9C78-213A6D1DC1BA}" destId="{4F1FB3A0-CE9A-4AA9-92AC-3C186A2EF376}" srcOrd="8" destOrd="0" presId="urn:microsoft.com/office/officeart/2005/8/layout/vList2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450D9D3-0095-4113-B6EC-CACF610A816E}" type="doc">
      <dgm:prSet loTypeId="urn:microsoft.com/office/officeart/2005/8/layout/vList2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ru-RU"/>
        </a:p>
      </dgm:t>
    </dgm:pt>
    <dgm:pt modelId="{462BEADE-D54E-419A-AFA5-B6E1FB2478F3}">
      <dgm:prSet custT="1"/>
      <dgm:spPr/>
      <dgm:t>
        <a:bodyPr/>
        <a:lstStyle/>
        <a:p>
          <a:pPr rtl="0"/>
          <a:r>
            <a:rPr lang="ru-RU" sz="1600" dirty="0" smtClean="0"/>
            <a:t>создание современных, эффективных условий образования, отвечающих требованиям инновационного общества и дающее возможность каждому студенту самостоятельно и полноценно получать качественное образование;</a:t>
          </a:r>
          <a:endParaRPr lang="ru-RU" sz="1600" dirty="0"/>
        </a:p>
      </dgm:t>
    </dgm:pt>
    <dgm:pt modelId="{F3B8A99F-E811-4EC6-A0E7-E3B9893B93D0}" type="parTrans" cxnId="{23527865-9DF4-481A-AF83-6A4D71C5341D}">
      <dgm:prSet/>
      <dgm:spPr/>
      <dgm:t>
        <a:bodyPr/>
        <a:lstStyle/>
        <a:p>
          <a:endParaRPr lang="ru-RU" sz="1600"/>
        </a:p>
      </dgm:t>
    </dgm:pt>
    <dgm:pt modelId="{F1CCFFC3-43CB-49C6-BABA-B494E6D92425}" type="sibTrans" cxnId="{23527865-9DF4-481A-AF83-6A4D71C5341D}">
      <dgm:prSet/>
      <dgm:spPr/>
      <dgm:t>
        <a:bodyPr/>
        <a:lstStyle/>
        <a:p>
          <a:endParaRPr lang="ru-RU" sz="1600"/>
        </a:p>
      </dgm:t>
    </dgm:pt>
    <dgm:pt modelId="{A7202A92-BE82-49F6-80A9-B07BC70BCCA9}">
      <dgm:prSet custT="1"/>
      <dgm:spPr/>
      <dgm:t>
        <a:bodyPr/>
        <a:lstStyle/>
        <a:p>
          <a:pPr rtl="0"/>
          <a:r>
            <a:rPr lang="ru-RU" sz="1600" dirty="0" smtClean="0"/>
            <a:t>подбор профессорско-преподавательского состава в соответствии с учетом их исследовательской и преподавательской деятельности, профессиональной компетенции;</a:t>
          </a:r>
          <a:endParaRPr lang="ru-RU" sz="1600" dirty="0"/>
        </a:p>
      </dgm:t>
    </dgm:pt>
    <dgm:pt modelId="{FB0B67F9-4218-43B1-B17F-7B0A9067D9F2}" type="parTrans" cxnId="{018737D5-05E2-4C85-8025-9A26A2A06001}">
      <dgm:prSet/>
      <dgm:spPr/>
      <dgm:t>
        <a:bodyPr/>
        <a:lstStyle/>
        <a:p>
          <a:endParaRPr lang="ru-RU" sz="1600"/>
        </a:p>
      </dgm:t>
    </dgm:pt>
    <dgm:pt modelId="{6BDEE803-AB28-437C-9C56-9B93059462C4}" type="sibTrans" cxnId="{018737D5-05E2-4C85-8025-9A26A2A06001}">
      <dgm:prSet/>
      <dgm:spPr/>
      <dgm:t>
        <a:bodyPr/>
        <a:lstStyle/>
        <a:p>
          <a:endParaRPr lang="ru-RU" sz="1600"/>
        </a:p>
      </dgm:t>
    </dgm:pt>
    <dgm:pt modelId="{D5160203-B886-4862-8B5C-01FFDD688409}">
      <dgm:prSet custT="1"/>
      <dgm:spPr/>
      <dgm:t>
        <a:bodyPr/>
        <a:lstStyle/>
        <a:p>
          <a:pPr rtl="0"/>
          <a:r>
            <a:rPr lang="ru-RU" sz="1600" dirty="0" smtClean="0"/>
            <a:t>сохранение для обучающихся и преподавателей их академической свободы как возможности самостоятельного выбора форм обучения, преподавания и научного исследования;</a:t>
          </a:r>
          <a:endParaRPr lang="ru-RU" sz="1600" dirty="0"/>
        </a:p>
      </dgm:t>
    </dgm:pt>
    <dgm:pt modelId="{6954A320-50BD-4846-A133-B093DA2676EA}" type="parTrans" cxnId="{DCBE0BB3-0A28-418D-BE95-064AFEEB8F4E}">
      <dgm:prSet/>
      <dgm:spPr/>
      <dgm:t>
        <a:bodyPr/>
        <a:lstStyle/>
        <a:p>
          <a:endParaRPr lang="ru-RU" sz="1600"/>
        </a:p>
      </dgm:t>
    </dgm:pt>
    <dgm:pt modelId="{3D908F8F-651A-45EC-B8FE-6BDB5162A63C}" type="sibTrans" cxnId="{DCBE0BB3-0A28-418D-BE95-064AFEEB8F4E}">
      <dgm:prSet/>
      <dgm:spPr/>
      <dgm:t>
        <a:bodyPr/>
        <a:lstStyle/>
        <a:p>
          <a:endParaRPr lang="ru-RU" sz="1600"/>
        </a:p>
      </dgm:t>
    </dgm:pt>
    <dgm:pt modelId="{51F56A1B-9234-48F8-9732-7B9152009E3B}">
      <dgm:prSet custT="1"/>
      <dgm:spPr/>
      <dgm:t>
        <a:bodyPr/>
        <a:lstStyle/>
        <a:p>
          <a:pPr rtl="0"/>
          <a:r>
            <a:rPr lang="ru-RU" sz="1600" dirty="0" smtClean="0"/>
            <a:t>минимизация и исключение во всех структурах системы образования условий, создающие как стимулы, так и возможность склонения личности к совершению коррупционных действий;</a:t>
          </a:r>
          <a:endParaRPr lang="ru-RU" sz="1600" dirty="0"/>
        </a:p>
      </dgm:t>
    </dgm:pt>
    <dgm:pt modelId="{B4CE8B7C-18EE-4B00-879D-3B29ADF3D15E}" type="parTrans" cxnId="{A039D9A7-BF30-4546-B293-05C61B4271FD}">
      <dgm:prSet/>
      <dgm:spPr/>
      <dgm:t>
        <a:bodyPr/>
        <a:lstStyle/>
        <a:p>
          <a:endParaRPr lang="ru-RU" sz="1600"/>
        </a:p>
      </dgm:t>
    </dgm:pt>
    <dgm:pt modelId="{64DFF09F-E769-46DC-90F3-C2498C29E813}" type="sibTrans" cxnId="{A039D9A7-BF30-4546-B293-05C61B4271FD}">
      <dgm:prSet/>
      <dgm:spPr/>
      <dgm:t>
        <a:bodyPr/>
        <a:lstStyle/>
        <a:p>
          <a:endParaRPr lang="ru-RU" sz="1600"/>
        </a:p>
      </dgm:t>
    </dgm:pt>
    <dgm:pt modelId="{659914AD-1F88-4530-ACE5-93DCA1D44641}">
      <dgm:prSet custT="1"/>
      <dgm:spPr/>
      <dgm:t>
        <a:bodyPr/>
        <a:lstStyle/>
        <a:p>
          <a:pPr rtl="0"/>
          <a:r>
            <a:rPr lang="ru-RU" sz="1600" dirty="0" smtClean="0"/>
            <a:t>внедрение во всех ВУЗах современных систем прозрачности информации о качестве работы, материальной и финансовой отчетности, эффективных систем общественного контроля за процессом обучения с привлечением профессиональных сообществ и студенческого самоуправления.</a:t>
          </a:r>
          <a:endParaRPr lang="ru-RU" sz="1600" dirty="0"/>
        </a:p>
      </dgm:t>
    </dgm:pt>
    <dgm:pt modelId="{2D437861-6B78-4523-A9CD-E8BF4B95A0C1}" type="sibTrans" cxnId="{29787106-46B8-48A3-A881-6FC1A08B2B39}">
      <dgm:prSet/>
      <dgm:spPr/>
      <dgm:t>
        <a:bodyPr/>
        <a:lstStyle/>
        <a:p>
          <a:endParaRPr lang="ru-RU" sz="1600"/>
        </a:p>
      </dgm:t>
    </dgm:pt>
    <dgm:pt modelId="{B2D0C88C-5089-4DA8-A409-EC19616FB3EE}" type="parTrans" cxnId="{29787106-46B8-48A3-A881-6FC1A08B2B39}">
      <dgm:prSet/>
      <dgm:spPr/>
      <dgm:t>
        <a:bodyPr/>
        <a:lstStyle/>
        <a:p>
          <a:endParaRPr lang="ru-RU" sz="1600"/>
        </a:p>
      </dgm:t>
    </dgm:pt>
    <dgm:pt modelId="{6B1DE701-B809-4059-9C78-213A6D1DC1BA}" type="pres">
      <dgm:prSet presAssocID="{B450D9D3-0095-4113-B6EC-CACF610A816E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CB601F9-A8DF-4838-865C-0E5E0836BAC8}" type="pres">
      <dgm:prSet presAssocID="{462BEADE-D54E-419A-AFA5-B6E1FB2478F3}" presName="parentText" presStyleLbl="node1" presStyleIdx="0" presStyleCnt="5" custScaleY="76701" custLinFactNeighborY="-564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C9D0863-9A54-4ABA-813C-C91859D09E70}" type="pres">
      <dgm:prSet presAssocID="{F1CCFFC3-43CB-49C6-BABA-B494E6D92425}" presName="spacer" presStyleCnt="0"/>
      <dgm:spPr/>
    </dgm:pt>
    <dgm:pt modelId="{BEFB2F51-6418-452B-9E75-2FBE9C2E0559}" type="pres">
      <dgm:prSet presAssocID="{A7202A92-BE82-49F6-80A9-B07BC70BCCA9}" presName="parentText" presStyleLbl="node1" presStyleIdx="1" presStyleCnt="5" custScaleY="71242" custLinFactNeighborY="-7254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C948E5-B0E9-4797-961A-BB42E62A3DD4}" type="pres">
      <dgm:prSet presAssocID="{6BDEE803-AB28-437C-9C56-9B93059462C4}" presName="spacer" presStyleCnt="0"/>
      <dgm:spPr/>
    </dgm:pt>
    <dgm:pt modelId="{8B02AE1A-7F38-49BD-92BD-37C5EE0671AE}" type="pres">
      <dgm:prSet presAssocID="{D5160203-B886-4862-8B5C-01FFDD688409}" presName="parentText" presStyleLbl="node1" presStyleIdx="2" presStyleCnt="5" custScaleY="75032" custLinFactNeighborY="-832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68F4BE-94E7-41D1-9A10-EC62BCD674DA}" type="pres">
      <dgm:prSet presAssocID="{3D908F8F-651A-45EC-B8FE-6BDB5162A63C}" presName="spacer" presStyleCnt="0"/>
      <dgm:spPr/>
    </dgm:pt>
    <dgm:pt modelId="{333DBE9A-A193-45A7-BA54-34955711B0B1}" type="pres">
      <dgm:prSet presAssocID="{51F56A1B-9234-48F8-9732-7B9152009E3B}" presName="parentText" presStyleLbl="node1" presStyleIdx="3" presStyleCnt="5" custScaleY="56737" custLinFactNeighborY="-9611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441E6-0EF7-4526-AA8C-CCA10D7CF02C}" type="pres">
      <dgm:prSet presAssocID="{64DFF09F-E769-46DC-90F3-C2498C29E813}" presName="spacer" presStyleCnt="0"/>
      <dgm:spPr/>
    </dgm:pt>
    <dgm:pt modelId="{4F1FB3A0-CE9A-4AA9-92AC-3C186A2EF376}" type="pres">
      <dgm:prSet presAssocID="{659914AD-1F88-4530-ACE5-93DCA1D44641}" presName="parentText" presStyleLbl="node1" presStyleIdx="4" presStyleCnt="5" custScaleY="91319" custLinFactNeighborY="-6985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787106-46B8-48A3-A881-6FC1A08B2B39}" srcId="{B450D9D3-0095-4113-B6EC-CACF610A816E}" destId="{659914AD-1F88-4530-ACE5-93DCA1D44641}" srcOrd="4" destOrd="0" parTransId="{B2D0C88C-5089-4DA8-A409-EC19616FB3EE}" sibTransId="{2D437861-6B78-4523-A9CD-E8BF4B95A0C1}"/>
    <dgm:cxn modelId="{839869A5-2F80-4B8C-8C2B-A215D06B7215}" type="presOf" srcId="{A7202A92-BE82-49F6-80A9-B07BC70BCCA9}" destId="{BEFB2F51-6418-452B-9E75-2FBE9C2E0559}" srcOrd="0" destOrd="0" presId="urn:microsoft.com/office/officeart/2005/8/layout/vList2"/>
    <dgm:cxn modelId="{23527865-9DF4-481A-AF83-6A4D71C5341D}" srcId="{B450D9D3-0095-4113-B6EC-CACF610A816E}" destId="{462BEADE-D54E-419A-AFA5-B6E1FB2478F3}" srcOrd="0" destOrd="0" parTransId="{F3B8A99F-E811-4EC6-A0E7-E3B9893B93D0}" sibTransId="{F1CCFFC3-43CB-49C6-BABA-B494E6D92425}"/>
    <dgm:cxn modelId="{B5ACEBCD-ADFD-4348-8922-05AA0FEED470}" type="presOf" srcId="{D5160203-B886-4862-8B5C-01FFDD688409}" destId="{8B02AE1A-7F38-49BD-92BD-37C5EE0671AE}" srcOrd="0" destOrd="0" presId="urn:microsoft.com/office/officeart/2005/8/layout/vList2"/>
    <dgm:cxn modelId="{23B3B793-B978-4419-8CB8-CF249728E249}" type="presOf" srcId="{659914AD-1F88-4530-ACE5-93DCA1D44641}" destId="{4F1FB3A0-CE9A-4AA9-92AC-3C186A2EF376}" srcOrd="0" destOrd="0" presId="urn:microsoft.com/office/officeart/2005/8/layout/vList2"/>
    <dgm:cxn modelId="{4911D2C7-F4B0-4389-A54F-4CAD836C6114}" type="presOf" srcId="{462BEADE-D54E-419A-AFA5-B6E1FB2478F3}" destId="{ACB601F9-A8DF-4838-865C-0E5E0836BAC8}" srcOrd="0" destOrd="0" presId="urn:microsoft.com/office/officeart/2005/8/layout/vList2"/>
    <dgm:cxn modelId="{018737D5-05E2-4C85-8025-9A26A2A06001}" srcId="{B450D9D3-0095-4113-B6EC-CACF610A816E}" destId="{A7202A92-BE82-49F6-80A9-B07BC70BCCA9}" srcOrd="1" destOrd="0" parTransId="{FB0B67F9-4218-43B1-B17F-7B0A9067D9F2}" sibTransId="{6BDEE803-AB28-437C-9C56-9B93059462C4}"/>
    <dgm:cxn modelId="{4B0CA630-628E-468E-B8EF-484ADF3872F1}" type="presOf" srcId="{51F56A1B-9234-48F8-9732-7B9152009E3B}" destId="{333DBE9A-A193-45A7-BA54-34955711B0B1}" srcOrd="0" destOrd="0" presId="urn:microsoft.com/office/officeart/2005/8/layout/vList2"/>
    <dgm:cxn modelId="{A039D9A7-BF30-4546-B293-05C61B4271FD}" srcId="{B450D9D3-0095-4113-B6EC-CACF610A816E}" destId="{51F56A1B-9234-48F8-9732-7B9152009E3B}" srcOrd="3" destOrd="0" parTransId="{B4CE8B7C-18EE-4B00-879D-3B29ADF3D15E}" sibTransId="{64DFF09F-E769-46DC-90F3-C2498C29E813}"/>
    <dgm:cxn modelId="{DCBE0BB3-0A28-418D-BE95-064AFEEB8F4E}" srcId="{B450D9D3-0095-4113-B6EC-CACF610A816E}" destId="{D5160203-B886-4862-8B5C-01FFDD688409}" srcOrd="2" destOrd="0" parTransId="{6954A320-50BD-4846-A133-B093DA2676EA}" sibTransId="{3D908F8F-651A-45EC-B8FE-6BDB5162A63C}"/>
    <dgm:cxn modelId="{341E9C3E-F3A7-466F-9FB2-3D1C6C7B06D2}" type="presOf" srcId="{B450D9D3-0095-4113-B6EC-CACF610A816E}" destId="{6B1DE701-B809-4059-9C78-213A6D1DC1BA}" srcOrd="0" destOrd="0" presId="urn:microsoft.com/office/officeart/2005/8/layout/vList2"/>
    <dgm:cxn modelId="{3AA08546-B90E-4C9E-93CE-2D98FAA28395}" type="presParOf" srcId="{6B1DE701-B809-4059-9C78-213A6D1DC1BA}" destId="{ACB601F9-A8DF-4838-865C-0E5E0836BAC8}" srcOrd="0" destOrd="0" presId="urn:microsoft.com/office/officeart/2005/8/layout/vList2"/>
    <dgm:cxn modelId="{6CCD5ABE-5C80-4F2E-AC1D-401F252E866A}" type="presParOf" srcId="{6B1DE701-B809-4059-9C78-213A6D1DC1BA}" destId="{CC9D0863-9A54-4ABA-813C-C91859D09E70}" srcOrd="1" destOrd="0" presId="urn:microsoft.com/office/officeart/2005/8/layout/vList2"/>
    <dgm:cxn modelId="{94C6A203-E7E5-43D1-B89B-DD194905B6A0}" type="presParOf" srcId="{6B1DE701-B809-4059-9C78-213A6D1DC1BA}" destId="{BEFB2F51-6418-452B-9E75-2FBE9C2E0559}" srcOrd="2" destOrd="0" presId="urn:microsoft.com/office/officeart/2005/8/layout/vList2"/>
    <dgm:cxn modelId="{F41FF580-CC2E-434D-AAF1-90BDE4CC44CA}" type="presParOf" srcId="{6B1DE701-B809-4059-9C78-213A6D1DC1BA}" destId="{03C948E5-B0E9-4797-961A-BB42E62A3DD4}" srcOrd="3" destOrd="0" presId="urn:microsoft.com/office/officeart/2005/8/layout/vList2"/>
    <dgm:cxn modelId="{6BFAE8EB-B704-4E49-900D-D338EED1F0B5}" type="presParOf" srcId="{6B1DE701-B809-4059-9C78-213A6D1DC1BA}" destId="{8B02AE1A-7F38-49BD-92BD-37C5EE0671AE}" srcOrd="4" destOrd="0" presId="urn:microsoft.com/office/officeart/2005/8/layout/vList2"/>
    <dgm:cxn modelId="{97364346-0E5A-47AA-B95D-84E2427352DE}" type="presParOf" srcId="{6B1DE701-B809-4059-9C78-213A6D1DC1BA}" destId="{2368F4BE-94E7-41D1-9A10-EC62BCD674DA}" srcOrd="5" destOrd="0" presId="urn:microsoft.com/office/officeart/2005/8/layout/vList2"/>
    <dgm:cxn modelId="{BF312337-1E52-4BE7-B469-F2AF6ADF8618}" type="presParOf" srcId="{6B1DE701-B809-4059-9C78-213A6D1DC1BA}" destId="{333DBE9A-A193-45A7-BA54-34955711B0B1}" srcOrd="6" destOrd="0" presId="urn:microsoft.com/office/officeart/2005/8/layout/vList2"/>
    <dgm:cxn modelId="{F6CE4019-0115-46F7-B398-52511CE0EF90}" type="presParOf" srcId="{6B1DE701-B809-4059-9C78-213A6D1DC1BA}" destId="{0DF441E6-0EF7-4526-AA8C-CCA10D7CF02C}" srcOrd="7" destOrd="0" presId="urn:microsoft.com/office/officeart/2005/8/layout/vList2"/>
    <dgm:cxn modelId="{3938A376-98AD-45A4-816A-15A4EB4D46B3}" type="presParOf" srcId="{6B1DE701-B809-4059-9C78-213A6D1DC1BA}" destId="{4F1FB3A0-CE9A-4AA9-92AC-3C186A2EF376}" srcOrd="8" destOrd="0" presId="urn:microsoft.com/office/officeart/2005/8/layout/vList2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BC7FE880-61D6-4B95-B991-DC3CCE032AED}" type="doc">
      <dgm:prSet loTypeId="urn:microsoft.com/office/officeart/2005/8/layout/default#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09C4BA7-8A45-4D77-BB5B-C2FFD0C8EBB6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повышение ответственности </a:t>
          </a:r>
          <a:r>
            <a:rPr lang="ru-RU" dirty="0" smtClean="0"/>
            <a:t>и честности каждого сотрудника и преподавателя ВУЗа;</a:t>
          </a:r>
          <a:endParaRPr lang="ru-RU" dirty="0"/>
        </a:p>
      </dgm:t>
    </dgm:pt>
    <dgm:pt modelId="{4BEBDF21-2CBA-47C0-AEF0-F3EF826003AA}" type="parTrans" cxnId="{A947EF85-A97F-4C12-9A7E-D11A0F848FA9}">
      <dgm:prSet/>
      <dgm:spPr/>
      <dgm:t>
        <a:bodyPr/>
        <a:lstStyle/>
        <a:p>
          <a:endParaRPr lang="ru-RU"/>
        </a:p>
      </dgm:t>
    </dgm:pt>
    <dgm:pt modelId="{F07C33BE-D546-496B-9643-FE26B189BD9A}" type="sibTrans" cxnId="{A947EF85-A97F-4C12-9A7E-D11A0F848FA9}">
      <dgm:prSet/>
      <dgm:spPr/>
      <dgm:t>
        <a:bodyPr/>
        <a:lstStyle/>
        <a:p>
          <a:endParaRPr lang="ru-RU"/>
        </a:p>
      </dgm:t>
    </dgm:pt>
    <dgm:pt modelId="{B37D2CDA-626B-4100-9684-9869EE76ADF1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определение мер </a:t>
          </a:r>
          <a:r>
            <a:rPr lang="ru-RU" dirty="0" smtClean="0"/>
            <a:t>мотивации к антикоррупционным проявлениям;</a:t>
          </a:r>
          <a:endParaRPr lang="ru-RU" dirty="0"/>
        </a:p>
      </dgm:t>
    </dgm:pt>
    <dgm:pt modelId="{B0B66195-A690-45B4-A2BC-816CE3E86126}" type="parTrans" cxnId="{F94885B8-2ED0-4B3F-9A8B-25CC9B36851A}">
      <dgm:prSet/>
      <dgm:spPr/>
      <dgm:t>
        <a:bodyPr/>
        <a:lstStyle/>
        <a:p>
          <a:endParaRPr lang="ru-RU"/>
        </a:p>
      </dgm:t>
    </dgm:pt>
    <dgm:pt modelId="{B61A1459-573A-451A-A08D-82668A2057A0}" type="sibTrans" cxnId="{F94885B8-2ED0-4B3F-9A8B-25CC9B36851A}">
      <dgm:prSet/>
      <dgm:spPr/>
      <dgm:t>
        <a:bodyPr/>
        <a:lstStyle/>
        <a:p>
          <a:endParaRPr lang="ru-RU"/>
        </a:p>
      </dgm:t>
    </dgm:pt>
    <dgm:pt modelId="{6E4AF30D-78CD-4297-A545-8512811D4FEE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повышение профессиональных навыков</a:t>
          </a:r>
          <a:r>
            <a:rPr lang="ru-RU" dirty="0" smtClean="0"/>
            <a:t> сотрудников (статус, авторитет).</a:t>
          </a:r>
          <a:endParaRPr lang="ru-RU" dirty="0"/>
        </a:p>
      </dgm:t>
    </dgm:pt>
    <dgm:pt modelId="{455A1F03-913B-4B81-B1D9-14DAD9F01354}" type="parTrans" cxnId="{40E66EB6-B202-4E05-819D-BCD733C889D9}">
      <dgm:prSet/>
      <dgm:spPr/>
      <dgm:t>
        <a:bodyPr/>
        <a:lstStyle/>
        <a:p>
          <a:endParaRPr lang="ru-RU"/>
        </a:p>
      </dgm:t>
    </dgm:pt>
    <dgm:pt modelId="{B6BAEC42-AE3D-4DC9-A5A8-FF0AC66F5BE6}" type="sibTrans" cxnId="{40E66EB6-B202-4E05-819D-BCD733C889D9}">
      <dgm:prSet/>
      <dgm:spPr/>
      <dgm:t>
        <a:bodyPr/>
        <a:lstStyle/>
        <a:p>
          <a:endParaRPr lang="ru-RU"/>
        </a:p>
      </dgm:t>
    </dgm:pt>
    <dgm:pt modelId="{0F749245-57EB-4285-9E47-5BBF30E08B85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 создание антикоррупционной среды </a:t>
          </a:r>
          <a:r>
            <a:rPr lang="ru-RU" dirty="0" smtClean="0"/>
            <a:t>посредством устранения условий, способствующих коррупционному поведению;</a:t>
          </a:r>
          <a:endParaRPr lang="ru-RU" dirty="0"/>
        </a:p>
      </dgm:t>
    </dgm:pt>
    <dgm:pt modelId="{C137E578-0AAE-46DD-9FBD-D95B152BEA2C}" type="parTrans" cxnId="{17A39B58-FF0E-449A-A0CD-1097136E7E5F}">
      <dgm:prSet/>
      <dgm:spPr/>
      <dgm:t>
        <a:bodyPr/>
        <a:lstStyle/>
        <a:p>
          <a:endParaRPr lang="ru-RU"/>
        </a:p>
      </dgm:t>
    </dgm:pt>
    <dgm:pt modelId="{CB4F59E5-CBA6-4291-9C9E-E2A45E30565B}" type="sibTrans" cxnId="{17A39B58-FF0E-449A-A0CD-1097136E7E5F}">
      <dgm:prSet/>
      <dgm:spPr/>
      <dgm:t>
        <a:bodyPr/>
        <a:lstStyle/>
        <a:p>
          <a:endParaRPr lang="ru-RU"/>
        </a:p>
      </dgm:t>
    </dgm:pt>
    <dgm:pt modelId="{5FB83DB2-5B14-45ED-8A5F-13548FAFF470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b="1" dirty="0" smtClean="0"/>
            <a:t>обеспечение защиты и поощрение </a:t>
          </a:r>
          <a:r>
            <a:rPr lang="ru-RU" dirty="0" smtClean="0"/>
            <a:t>лиц, способствующих раскрытию и пресечению коррупционных явлений;</a:t>
          </a:r>
          <a:endParaRPr lang="ru-RU" dirty="0"/>
        </a:p>
      </dgm:t>
    </dgm:pt>
    <dgm:pt modelId="{BBC200E2-41F9-4FCA-BB44-30D63B79144F}" type="parTrans" cxnId="{B20C9714-373F-4BD8-A19C-AFB65AE53CC8}">
      <dgm:prSet/>
      <dgm:spPr/>
      <dgm:t>
        <a:bodyPr/>
        <a:lstStyle/>
        <a:p>
          <a:endParaRPr lang="ru-RU"/>
        </a:p>
      </dgm:t>
    </dgm:pt>
    <dgm:pt modelId="{1E9CD2B1-D583-4871-B296-23A0534F47A7}" type="sibTrans" cxnId="{B20C9714-373F-4BD8-A19C-AFB65AE53CC8}">
      <dgm:prSet/>
      <dgm:spPr/>
      <dgm:t>
        <a:bodyPr/>
        <a:lstStyle/>
        <a:p>
          <a:endParaRPr lang="ru-RU"/>
        </a:p>
      </dgm:t>
    </dgm:pt>
    <dgm:pt modelId="{F2534048-3F6A-4437-8EAA-469B3E4FA6E2}">
      <dgm:prSet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ru-RU" dirty="0" smtClean="0"/>
            <a:t>Достижение целей по противодействию коррупции</a:t>
          </a:r>
          <a:endParaRPr lang="ru-RU" dirty="0"/>
        </a:p>
      </dgm:t>
    </dgm:pt>
    <dgm:pt modelId="{A56AEADD-4335-4FDA-8962-58B56B317507}" type="parTrans" cxnId="{47F52848-9919-4267-AEFF-3814166274E7}">
      <dgm:prSet/>
      <dgm:spPr/>
      <dgm:t>
        <a:bodyPr/>
        <a:lstStyle/>
        <a:p>
          <a:endParaRPr lang="ru-RU"/>
        </a:p>
      </dgm:t>
    </dgm:pt>
    <dgm:pt modelId="{AE7CEAAF-D279-4351-A3CA-C0B2B5AFA6FF}" type="sibTrans" cxnId="{47F52848-9919-4267-AEFF-3814166274E7}">
      <dgm:prSet/>
      <dgm:spPr/>
      <dgm:t>
        <a:bodyPr/>
        <a:lstStyle/>
        <a:p>
          <a:endParaRPr lang="ru-RU"/>
        </a:p>
      </dgm:t>
    </dgm:pt>
    <dgm:pt modelId="{36A6FEBB-0486-4CE1-9090-2104D05764AD}" type="pres">
      <dgm:prSet presAssocID="{BC7FE880-61D6-4B95-B991-DC3CCE032AE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5401E324-99A6-4884-8D94-B21E7FF8288E}" type="pres">
      <dgm:prSet presAssocID="{D09C4BA7-8A45-4D77-BB5B-C2FFD0C8EBB6}" presName="node" presStyleLbl="node1" presStyleIdx="0" presStyleCnt="6" custLinFactNeighborX="709" custLinFactNeighborY="12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0B890E-081B-43F7-875F-4DFC667DE1A0}" type="pres">
      <dgm:prSet presAssocID="{F07C33BE-D546-496B-9643-FE26B189BD9A}" presName="sibTrans" presStyleCnt="0"/>
      <dgm:spPr/>
    </dgm:pt>
    <dgm:pt modelId="{0834F382-C841-4FB5-9E0F-1E66F2BBC26C}" type="pres">
      <dgm:prSet presAssocID="{B37D2CDA-626B-4100-9684-9869EE76ADF1}" presName="node" presStyleLbl="node1" presStyleIdx="1" presStyleCnt="6" custLinFactNeighborX="480" custLinFactNeighborY="12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C36B4F8-107A-4CC1-B793-8218B180E2B6}" type="pres">
      <dgm:prSet presAssocID="{B61A1459-573A-451A-A08D-82668A2057A0}" presName="sibTrans" presStyleCnt="0"/>
      <dgm:spPr/>
    </dgm:pt>
    <dgm:pt modelId="{CDAE922F-0040-4682-BC16-A3A91FE52094}" type="pres">
      <dgm:prSet presAssocID="{6E4AF30D-78CD-4297-A545-8512811D4FEE}" presName="node" presStyleLbl="node1" presStyleIdx="2" presStyleCnt="6" custLinFactNeighborY="125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46ED76E-DA55-42FB-9D3B-2AD70BEEB97F}" type="pres">
      <dgm:prSet presAssocID="{B6BAEC42-AE3D-4DC9-A5A8-FF0AC66F5BE6}" presName="sibTrans" presStyleCnt="0"/>
      <dgm:spPr/>
    </dgm:pt>
    <dgm:pt modelId="{E2595432-9A0E-4AF5-AF3D-F06D6490D22D}" type="pres">
      <dgm:prSet presAssocID="{0F749245-57EB-4285-9E47-5BBF30E08B85}" presName="node" presStyleLbl="node1" presStyleIdx="3" presStyleCnt="6" custLinFactNeighborX="-13657" custLinFactNeighborY="5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30CFEA4-16B6-4532-8E14-E1D5BFE0EDF6}" type="pres">
      <dgm:prSet presAssocID="{CB4F59E5-CBA6-4291-9C9E-E2A45E30565B}" presName="sibTrans" presStyleCnt="0"/>
      <dgm:spPr/>
    </dgm:pt>
    <dgm:pt modelId="{947DF029-BC5B-4270-977C-7296535D7130}" type="pres">
      <dgm:prSet presAssocID="{5FB83DB2-5B14-45ED-8A5F-13548FAFF470}" presName="node" presStyleLbl="node1" presStyleIdx="4" presStyleCnt="6" custLinFactNeighborX="5667" custLinFactNeighborY="58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0268CE-A579-41B5-9E77-DD13C64C49B7}" type="pres">
      <dgm:prSet presAssocID="{1E9CD2B1-D583-4871-B296-23A0534F47A7}" presName="sibTrans" presStyleCnt="0"/>
      <dgm:spPr/>
    </dgm:pt>
    <dgm:pt modelId="{F81AFE66-C5BD-48A1-8913-1B179348E89A}" type="pres">
      <dgm:prSet presAssocID="{F2534048-3F6A-4437-8EAA-469B3E4FA6E2}" presName="node" presStyleLbl="node1" presStyleIdx="5" presStyleCnt="6" custScaleX="201307" custScaleY="38362" custLinFactNeighborY="185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947EF85-A97F-4C12-9A7E-D11A0F848FA9}" srcId="{BC7FE880-61D6-4B95-B991-DC3CCE032AED}" destId="{D09C4BA7-8A45-4D77-BB5B-C2FFD0C8EBB6}" srcOrd="0" destOrd="0" parTransId="{4BEBDF21-2CBA-47C0-AEF0-F3EF826003AA}" sibTransId="{F07C33BE-D546-496B-9643-FE26B189BD9A}"/>
    <dgm:cxn modelId="{E1AA13B9-BAC4-49CB-9E31-93755E5479D6}" type="presOf" srcId="{BC7FE880-61D6-4B95-B991-DC3CCE032AED}" destId="{36A6FEBB-0486-4CE1-9090-2104D05764AD}" srcOrd="0" destOrd="0" presId="urn:microsoft.com/office/officeart/2005/8/layout/default#1"/>
    <dgm:cxn modelId="{B20C9714-373F-4BD8-A19C-AFB65AE53CC8}" srcId="{BC7FE880-61D6-4B95-B991-DC3CCE032AED}" destId="{5FB83DB2-5B14-45ED-8A5F-13548FAFF470}" srcOrd="4" destOrd="0" parTransId="{BBC200E2-41F9-4FCA-BB44-30D63B79144F}" sibTransId="{1E9CD2B1-D583-4871-B296-23A0534F47A7}"/>
    <dgm:cxn modelId="{40E66EB6-B202-4E05-819D-BCD733C889D9}" srcId="{BC7FE880-61D6-4B95-B991-DC3CCE032AED}" destId="{6E4AF30D-78CD-4297-A545-8512811D4FEE}" srcOrd="2" destOrd="0" parTransId="{455A1F03-913B-4B81-B1D9-14DAD9F01354}" sibTransId="{B6BAEC42-AE3D-4DC9-A5A8-FF0AC66F5BE6}"/>
    <dgm:cxn modelId="{7DD37C8C-2669-47B6-BC48-B1B9CE20707D}" type="presOf" srcId="{6E4AF30D-78CD-4297-A545-8512811D4FEE}" destId="{CDAE922F-0040-4682-BC16-A3A91FE52094}" srcOrd="0" destOrd="0" presId="urn:microsoft.com/office/officeart/2005/8/layout/default#1"/>
    <dgm:cxn modelId="{29D0AFD4-0A58-43DE-A443-FCB08EF16B0A}" type="presOf" srcId="{B37D2CDA-626B-4100-9684-9869EE76ADF1}" destId="{0834F382-C841-4FB5-9E0F-1E66F2BBC26C}" srcOrd="0" destOrd="0" presId="urn:microsoft.com/office/officeart/2005/8/layout/default#1"/>
    <dgm:cxn modelId="{47F52848-9919-4267-AEFF-3814166274E7}" srcId="{BC7FE880-61D6-4B95-B991-DC3CCE032AED}" destId="{F2534048-3F6A-4437-8EAA-469B3E4FA6E2}" srcOrd="5" destOrd="0" parTransId="{A56AEADD-4335-4FDA-8962-58B56B317507}" sibTransId="{AE7CEAAF-D279-4351-A3CA-C0B2B5AFA6FF}"/>
    <dgm:cxn modelId="{A2A3539F-7C1F-49D2-8428-A19167C9918D}" type="presOf" srcId="{0F749245-57EB-4285-9E47-5BBF30E08B85}" destId="{E2595432-9A0E-4AF5-AF3D-F06D6490D22D}" srcOrd="0" destOrd="0" presId="urn:microsoft.com/office/officeart/2005/8/layout/default#1"/>
    <dgm:cxn modelId="{49B85D70-1D11-4848-AA64-0C739E117FCA}" type="presOf" srcId="{5FB83DB2-5B14-45ED-8A5F-13548FAFF470}" destId="{947DF029-BC5B-4270-977C-7296535D7130}" srcOrd="0" destOrd="0" presId="urn:microsoft.com/office/officeart/2005/8/layout/default#1"/>
    <dgm:cxn modelId="{3A6739E3-FB3D-4A6D-8F77-4600867F7EB5}" type="presOf" srcId="{D09C4BA7-8A45-4D77-BB5B-C2FFD0C8EBB6}" destId="{5401E324-99A6-4884-8D94-B21E7FF8288E}" srcOrd="0" destOrd="0" presId="urn:microsoft.com/office/officeart/2005/8/layout/default#1"/>
    <dgm:cxn modelId="{17A39B58-FF0E-449A-A0CD-1097136E7E5F}" srcId="{BC7FE880-61D6-4B95-B991-DC3CCE032AED}" destId="{0F749245-57EB-4285-9E47-5BBF30E08B85}" srcOrd="3" destOrd="0" parTransId="{C137E578-0AAE-46DD-9FBD-D95B152BEA2C}" sibTransId="{CB4F59E5-CBA6-4291-9C9E-E2A45E30565B}"/>
    <dgm:cxn modelId="{F94885B8-2ED0-4B3F-9A8B-25CC9B36851A}" srcId="{BC7FE880-61D6-4B95-B991-DC3CCE032AED}" destId="{B37D2CDA-626B-4100-9684-9869EE76ADF1}" srcOrd="1" destOrd="0" parTransId="{B0B66195-A690-45B4-A2BC-816CE3E86126}" sibTransId="{B61A1459-573A-451A-A08D-82668A2057A0}"/>
    <dgm:cxn modelId="{8172D4A4-18E1-44FF-AB61-FF412EF7C304}" type="presOf" srcId="{F2534048-3F6A-4437-8EAA-469B3E4FA6E2}" destId="{F81AFE66-C5BD-48A1-8913-1B179348E89A}" srcOrd="0" destOrd="0" presId="urn:microsoft.com/office/officeart/2005/8/layout/default#1"/>
    <dgm:cxn modelId="{BF100DB3-DE0C-45EC-954C-0FB7147621B0}" type="presParOf" srcId="{36A6FEBB-0486-4CE1-9090-2104D05764AD}" destId="{5401E324-99A6-4884-8D94-B21E7FF8288E}" srcOrd="0" destOrd="0" presId="urn:microsoft.com/office/officeart/2005/8/layout/default#1"/>
    <dgm:cxn modelId="{851B354F-B75E-4E9A-90C7-68CB8EC97E55}" type="presParOf" srcId="{36A6FEBB-0486-4CE1-9090-2104D05764AD}" destId="{D10B890E-081B-43F7-875F-4DFC667DE1A0}" srcOrd="1" destOrd="0" presId="urn:microsoft.com/office/officeart/2005/8/layout/default#1"/>
    <dgm:cxn modelId="{731F87F2-34C6-491C-B972-81FF69EEB4CF}" type="presParOf" srcId="{36A6FEBB-0486-4CE1-9090-2104D05764AD}" destId="{0834F382-C841-4FB5-9E0F-1E66F2BBC26C}" srcOrd="2" destOrd="0" presId="urn:microsoft.com/office/officeart/2005/8/layout/default#1"/>
    <dgm:cxn modelId="{FA52CCC5-2FDF-4108-A6CA-EA68984D3822}" type="presParOf" srcId="{36A6FEBB-0486-4CE1-9090-2104D05764AD}" destId="{3C36B4F8-107A-4CC1-B793-8218B180E2B6}" srcOrd="3" destOrd="0" presId="urn:microsoft.com/office/officeart/2005/8/layout/default#1"/>
    <dgm:cxn modelId="{3807ECF8-87D0-4ECD-88A8-973BFA5D5308}" type="presParOf" srcId="{36A6FEBB-0486-4CE1-9090-2104D05764AD}" destId="{CDAE922F-0040-4682-BC16-A3A91FE52094}" srcOrd="4" destOrd="0" presId="urn:microsoft.com/office/officeart/2005/8/layout/default#1"/>
    <dgm:cxn modelId="{9D731A09-AF09-4CE4-9082-43FEE86C31AE}" type="presParOf" srcId="{36A6FEBB-0486-4CE1-9090-2104D05764AD}" destId="{146ED76E-DA55-42FB-9D3B-2AD70BEEB97F}" srcOrd="5" destOrd="0" presId="urn:microsoft.com/office/officeart/2005/8/layout/default#1"/>
    <dgm:cxn modelId="{DE135EEB-A4A0-4BD3-A013-D62D633CAD15}" type="presParOf" srcId="{36A6FEBB-0486-4CE1-9090-2104D05764AD}" destId="{E2595432-9A0E-4AF5-AF3D-F06D6490D22D}" srcOrd="6" destOrd="0" presId="urn:microsoft.com/office/officeart/2005/8/layout/default#1"/>
    <dgm:cxn modelId="{33BBBB41-AE04-45ED-AA7D-05164F5605AD}" type="presParOf" srcId="{36A6FEBB-0486-4CE1-9090-2104D05764AD}" destId="{330CFEA4-16B6-4532-8E14-E1D5BFE0EDF6}" srcOrd="7" destOrd="0" presId="urn:microsoft.com/office/officeart/2005/8/layout/default#1"/>
    <dgm:cxn modelId="{3B6E7228-1A97-4068-A037-D0E55C07A7EE}" type="presParOf" srcId="{36A6FEBB-0486-4CE1-9090-2104D05764AD}" destId="{947DF029-BC5B-4270-977C-7296535D7130}" srcOrd="8" destOrd="0" presId="urn:microsoft.com/office/officeart/2005/8/layout/default#1"/>
    <dgm:cxn modelId="{94D7416C-5700-4F4D-95B1-ACB4B751630D}" type="presParOf" srcId="{36A6FEBB-0486-4CE1-9090-2104D05764AD}" destId="{6D0268CE-A579-41B5-9E77-DD13C64C49B7}" srcOrd="9" destOrd="0" presId="urn:microsoft.com/office/officeart/2005/8/layout/default#1"/>
    <dgm:cxn modelId="{ABC86B87-601A-4811-8DBE-5F03F2A2C1E0}" type="presParOf" srcId="{36A6FEBB-0486-4CE1-9090-2104D05764AD}" destId="{F81AFE66-C5BD-48A1-8913-1B179348E89A}" srcOrd="10" destOrd="0" presId="urn:microsoft.com/office/officeart/2005/8/layout/default#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601F9-A8DF-4838-865C-0E5E0836BAC8}">
      <dsp:nvSpPr>
        <dsp:cNvPr id="0" name=""/>
        <dsp:cNvSpPr/>
      </dsp:nvSpPr>
      <dsp:spPr>
        <a:xfrm>
          <a:off x="0" y="80286"/>
          <a:ext cx="8715435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</a:t>
          </a:r>
          <a:r>
            <a:rPr lang="ru-RU" sz="1600" b="1" kern="1200" dirty="0" smtClean="0"/>
            <a:t>проводит политику антикоррупционного воспитания </a:t>
          </a:r>
          <a:r>
            <a:rPr lang="ru-RU" sz="1600" kern="1200" dirty="0" smtClean="0"/>
            <a:t>(гражданские акции, конференции, «круглые столы» и другие мероприятия);</a:t>
          </a:r>
          <a:endParaRPr lang="ru-RU" sz="1600" kern="1200" dirty="0"/>
        </a:p>
      </dsp:txBody>
      <dsp:txXfrm>
        <a:off x="37467" y="117753"/>
        <a:ext cx="8640501" cy="692586"/>
      </dsp:txXfrm>
    </dsp:sp>
    <dsp:sp modelId="{BEFB2F51-6418-452B-9E75-2FBE9C2E0559}">
      <dsp:nvSpPr>
        <dsp:cNvPr id="0" name=""/>
        <dsp:cNvSpPr/>
      </dsp:nvSpPr>
      <dsp:spPr>
        <a:xfrm>
          <a:off x="0" y="893886"/>
          <a:ext cx="8715435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</a:t>
          </a:r>
          <a:r>
            <a:rPr lang="ru-RU" sz="1600" b="1" kern="1200" dirty="0" smtClean="0"/>
            <a:t>обязан противодействовать </a:t>
          </a:r>
          <a:r>
            <a:rPr lang="ru-RU" sz="1600" kern="1200" dirty="0" smtClean="0"/>
            <a:t>любым проявлениям коррупции и принимать меры по ее пресечению;</a:t>
          </a:r>
          <a:endParaRPr lang="ru-RU" sz="1600" kern="1200" dirty="0"/>
        </a:p>
      </dsp:txBody>
      <dsp:txXfrm>
        <a:off x="37467" y="931353"/>
        <a:ext cx="8640501" cy="692586"/>
      </dsp:txXfrm>
    </dsp:sp>
    <dsp:sp modelId="{8B02AE1A-7F38-49BD-92BD-37C5EE0671AE}">
      <dsp:nvSpPr>
        <dsp:cNvPr id="0" name=""/>
        <dsp:cNvSpPr/>
      </dsp:nvSpPr>
      <dsp:spPr>
        <a:xfrm>
          <a:off x="0" y="1707486"/>
          <a:ext cx="8715435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личным поведением доказывает </a:t>
          </a:r>
          <a:r>
            <a:rPr lang="ru-RU" sz="1600" kern="1200" dirty="0" smtClean="0"/>
            <a:t>студентам </a:t>
          </a:r>
          <a:r>
            <a:rPr lang="ru-RU" sz="1600" b="1" kern="1200" dirty="0" smtClean="0"/>
            <a:t>недопустимость </a:t>
          </a:r>
          <a:r>
            <a:rPr lang="ru-RU" sz="1600" kern="1200" dirty="0" smtClean="0"/>
            <a:t>коррупционных проявлений;</a:t>
          </a:r>
          <a:endParaRPr lang="ru-RU" sz="1600" kern="1200" dirty="0"/>
        </a:p>
      </dsp:txBody>
      <dsp:txXfrm>
        <a:off x="37467" y="1744953"/>
        <a:ext cx="8640501" cy="692586"/>
      </dsp:txXfrm>
    </dsp:sp>
    <dsp:sp modelId="{333DBE9A-A193-45A7-BA54-34955711B0B1}">
      <dsp:nvSpPr>
        <dsp:cNvPr id="0" name=""/>
        <dsp:cNvSpPr/>
      </dsp:nvSpPr>
      <dsp:spPr>
        <a:xfrm>
          <a:off x="0" y="2521086"/>
          <a:ext cx="8715435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- должен принимать</a:t>
          </a:r>
          <a:r>
            <a:rPr lang="ru-RU" sz="1600" kern="1200" dirty="0" smtClean="0"/>
            <a:t> предусмотренные законодательством </a:t>
          </a:r>
          <a:r>
            <a:rPr lang="ru-RU" sz="1600" b="1" kern="1200" dirty="0" smtClean="0"/>
            <a:t>меры по недопущению </a:t>
          </a:r>
          <a:r>
            <a:rPr lang="ru-RU" sz="1600" kern="1200" dirty="0" smtClean="0"/>
            <a:t>конфликта интересов и урегулированию ситуаций;</a:t>
          </a:r>
          <a:endParaRPr lang="ru-RU" sz="1600" kern="1200" dirty="0"/>
        </a:p>
      </dsp:txBody>
      <dsp:txXfrm>
        <a:off x="37467" y="2558553"/>
        <a:ext cx="8640501" cy="692586"/>
      </dsp:txXfrm>
    </dsp:sp>
    <dsp:sp modelId="{4F1FB3A0-CE9A-4AA9-92AC-3C186A2EF376}">
      <dsp:nvSpPr>
        <dsp:cNvPr id="0" name=""/>
        <dsp:cNvSpPr/>
      </dsp:nvSpPr>
      <dsp:spPr>
        <a:xfrm>
          <a:off x="0" y="3334687"/>
          <a:ext cx="8715435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</a:t>
          </a:r>
          <a:r>
            <a:rPr lang="ru-RU" sz="1600" b="1" kern="1200" dirty="0" smtClean="0"/>
            <a:t>должен быть честным и беспристрастным </a:t>
          </a:r>
          <a:r>
            <a:rPr lang="ru-RU" sz="1600" kern="1200" dirty="0" smtClean="0"/>
            <a:t>в профессиональной деятельности и оценке своих коллег и студентов, </a:t>
          </a:r>
          <a:r>
            <a:rPr lang="ru-RU" sz="1600" b="1" kern="1200" dirty="0" smtClean="0"/>
            <a:t>быть независимым от их влияния</a:t>
          </a:r>
          <a:r>
            <a:rPr lang="ru-RU" sz="1600" kern="1200" dirty="0" smtClean="0"/>
            <a:t>;</a:t>
          </a:r>
          <a:endParaRPr lang="ru-RU" sz="1600" kern="1200" dirty="0"/>
        </a:p>
      </dsp:txBody>
      <dsp:txXfrm>
        <a:off x="37467" y="3372154"/>
        <a:ext cx="8640501" cy="692586"/>
      </dsp:txXfrm>
    </dsp:sp>
    <dsp:sp modelId="{1912E335-3BB2-42A8-A687-76EDED2C8BBF}">
      <dsp:nvSpPr>
        <dsp:cNvPr id="0" name=""/>
        <dsp:cNvSpPr/>
      </dsp:nvSpPr>
      <dsp:spPr>
        <a:xfrm>
          <a:off x="0" y="4102207"/>
          <a:ext cx="8715435" cy="2649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6715" tIns="20320" rIns="113792" bIns="20320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1200" kern="1200" dirty="0"/>
        </a:p>
      </dsp:txBody>
      <dsp:txXfrm>
        <a:off x="0" y="4102207"/>
        <a:ext cx="8715435" cy="264960"/>
      </dsp:txXfrm>
    </dsp:sp>
    <dsp:sp modelId="{8AC8D72B-CBD0-4DB9-B289-D5BC38209A70}">
      <dsp:nvSpPr>
        <dsp:cNvPr id="0" name=""/>
        <dsp:cNvSpPr/>
      </dsp:nvSpPr>
      <dsp:spPr>
        <a:xfrm>
          <a:off x="0" y="4214841"/>
          <a:ext cx="8715435" cy="7675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- </a:t>
          </a:r>
          <a:r>
            <a:rPr lang="ru-RU" sz="1600" b="1" kern="1200" dirty="0" smtClean="0"/>
            <a:t>запрещается прямо или косвенно требовать и брать вознаграждение </a:t>
          </a:r>
          <a:r>
            <a:rPr lang="ru-RU" sz="1600" kern="1200" dirty="0" smtClean="0"/>
            <a:t>за предоставляемые образовательные услуги. </a:t>
          </a:r>
          <a:endParaRPr lang="ru-RU" sz="1600" kern="1200" dirty="0"/>
        </a:p>
      </dsp:txBody>
      <dsp:txXfrm>
        <a:off x="37467" y="4252308"/>
        <a:ext cx="8640501" cy="69258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1E324-99A6-4884-8D94-B21E7FF8288E}">
      <dsp:nvSpPr>
        <dsp:cNvPr id="0" name=""/>
        <dsp:cNvSpPr/>
      </dsp:nvSpPr>
      <dsp:spPr>
        <a:xfrm>
          <a:off x="0" y="711125"/>
          <a:ext cx="2700300" cy="1620180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использовать служебное </a:t>
          </a:r>
          <a:r>
            <a:rPr lang="ru-RU" sz="1400" kern="1200" dirty="0" smtClean="0"/>
            <a:t>положение для оказания влияния на деятельность своих коллег и иных лиц при решении вопросов личного характера;</a:t>
          </a:r>
          <a:endParaRPr lang="ru-RU" sz="1400" kern="1200" dirty="0"/>
        </a:p>
      </dsp:txBody>
      <dsp:txXfrm>
        <a:off x="0" y="711125"/>
        <a:ext cx="2700300" cy="1620180"/>
      </dsp:txXfrm>
    </dsp:sp>
    <dsp:sp modelId="{0834F382-C841-4FB5-9E0F-1E66F2BBC26C}">
      <dsp:nvSpPr>
        <dsp:cNvPr id="0" name=""/>
        <dsp:cNvSpPr/>
      </dsp:nvSpPr>
      <dsp:spPr>
        <a:xfrm>
          <a:off x="2970329" y="711125"/>
          <a:ext cx="2700300" cy="1620180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оказывать предпочтение </a:t>
          </a:r>
          <a:r>
            <a:rPr lang="ru-RU" sz="1400" kern="1200" dirty="0" smtClean="0"/>
            <a:t>отдельным лицам;</a:t>
          </a:r>
          <a:endParaRPr lang="ru-RU" sz="1400" kern="1200" dirty="0"/>
        </a:p>
      </dsp:txBody>
      <dsp:txXfrm>
        <a:off x="2970329" y="711125"/>
        <a:ext cx="2700300" cy="1620180"/>
      </dsp:txXfrm>
    </dsp:sp>
    <dsp:sp modelId="{CDAE922F-0040-4682-BC16-A3A91FE52094}">
      <dsp:nvSpPr>
        <dsp:cNvPr id="0" name=""/>
        <dsp:cNvSpPr/>
      </dsp:nvSpPr>
      <dsp:spPr>
        <a:xfrm>
          <a:off x="5940659" y="711125"/>
          <a:ext cx="2700300" cy="1620180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допускать случаи оказания содействия </a:t>
          </a:r>
          <a:r>
            <a:rPr lang="ru-RU" sz="1400" kern="1200" dirty="0" smtClean="0"/>
            <a:t>лицам по признакам родства, землячества и личной заинтересованности;</a:t>
          </a:r>
          <a:endParaRPr lang="ru-RU" sz="1400" kern="1200" dirty="0"/>
        </a:p>
      </dsp:txBody>
      <dsp:txXfrm>
        <a:off x="5940659" y="711125"/>
        <a:ext cx="2700300" cy="1620180"/>
      </dsp:txXfrm>
    </dsp:sp>
    <dsp:sp modelId="{E2595432-9A0E-4AF5-AF3D-F06D6490D22D}">
      <dsp:nvSpPr>
        <dsp:cNvPr id="0" name=""/>
        <dsp:cNvSpPr/>
      </dsp:nvSpPr>
      <dsp:spPr>
        <a:xfrm>
          <a:off x="0" y="2601335"/>
          <a:ext cx="2700300" cy="1620180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требовать</a:t>
          </a:r>
          <a:r>
            <a:rPr lang="ru-RU" sz="1400" kern="1200" dirty="0" smtClean="0"/>
            <a:t> от подчиненных исполнения поручений, выходящих за рамки их должностных обязанностей; </a:t>
          </a:r>
          <a:endParaRPr lang="ru-RU" sz="1400" kern="1200" dirty="0"/>
        </a:p>
      </dsp:txBody>
      <dsp:txXfrm>
        <a:off x="0" y="2601335"/>
        <a:ext cx="2700300" cy="1620180"/>
      </dsp:txXfrm>
    </dsp:sp>
    <dsp:sp modelId="{947DF029-BC5B-4270-977C-7296535D7130}">
      <dsp:nvSpPr>
        <dsp:cNvPr id="0" name=""/>
        <dsp:cNvSpPr/>
      </dsp:nvSpPr>
      <dsp:spPr>
        <a:xfrm>
          <a:off x="2970329" y="2601336"/>
          <a:ext cx="2700300" cy="1620180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smtClean="0"/>
            <a:t>не </a:t>
          </a:r>
          <a:r>
            <a:rPr lang="ru-RU" sz="1400" b="1" kern="1200" dirty="0" smtClean="0"/>
            <a:t>должен выполнять противоправные поручения </a:t>
          </a:r>
          <a:r>
            <a:rPr lang="ru-RU" sz="1400" kern="1200" dirty="0" smtClean="0"/>
            <a:t>вышестоящих должностных лиц в образовательном процессе;</a:t>
          </a:r>
          <a:endParaRPr lang="ru-RU" sz="1400" kern="1200" dirty="0"/>
        </a:p>
      </dsp:txBody>
      <dsp:txXfrm>
        <a:off x="2970329" y="2601336"/>
        <a:ext cx="2700300" cy="1620180"/>
      </dsp:txXfrm>
    </dsp:sp>
    <dsp:sp modelId="{F3A711C5-37F4-4C78-811D-B89711995BC4}">
      <dsp:nvSpPr>
        <dsp:cNvPr id="0" name=""/>
        <dsp:cNvSpPr/>
      </dsp:nvSpPr>
      <dsp:spPr>
        <a:xfrm>
          <a:off x="5940659" y="2601336"/>
          <a:ext cx="2700300" cy="1620180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принуждать </a:t>
          </a:r>
          <a:r>
            <a:rPr lang="ru-RU" sz="1400" kern="1200" dirty="0" smtClean="0"/>
            <a:t>других лиц к совершению противоправных проступков.</a:t>
          </a:r>
          <a:endParaRPr lang="ru-RU" sz="1400" kern="1200" dirty="0"/>
        </a:p>
      </dsp:txBody>
      <dsp:txXfrm>
        <a:off x="5940659" y="2601336"/>
        <a:ext cx="2700300" cy="16201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CB601F9-A8DF-4838-865C-0E5E0836BAC8}">
      <dsp:nvSpPr>
        <dsp:cNvPr id="0" name=""/>
        <dsp:cNvSpPr/>
      </dsp:nvSpPr>
      <dsp:spPr>
        <a:xfrm>
          <a:off x="0" y="89174"/>
          <a:ext cx="8715435" cy="91893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none" kern="1200" dirty="0" smtClean="0"/>
            <a:t>должен стремиться стать</a:t>
          </a:r>
          <a:r>
            <a:rPr lang="ru-RU" sz="1600" kern="1200" dirty="0" smtClean="0"/>
            <a:t> достойным гражданином своей страны, профессионалом в избранной специальности, развивать в себе лучшие качества творческой личности;</a:t>
          </a:r>
          <a:endParaRPr lang="ru-RU" sz="1600" kern="1200" dirty="0"/>
        </a:p>
      </dsp:txBody>
      <dsp:txXfrm>
        <a:off x="44859" y="134033"/>
        <a:ext cx="8625717" cy="829221"/>
      </dsp:txXfrm>
    </dsp:sp>
    <dsp:sp modelId="{BEFB2F51-6418-452B-9E75-2FBE9C2E0559}">
      <dsp:nvSpPr>
        <dsp:cNvPr id="0" name=""/>
        <dsp:cNvSpPr/>
      </dsp:nvSpPr>
      <dsp:spPr>
        <a:xfrm>
          <a:off x="0" y="1162687"/>
          <a:ext cx="8715435" cy="85353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признает необходимой</a:t>
          </a:r>
          <a:r>
            <a:rPr lang="ru-RU" sz="1600" kern="1200" dirty="0" smtClean="0"/>
            <a:t> и полезной любую деятельность, направленную на повышение и развитие корпоративной культуры и имиджа ВУЗа;</a:t>
          </a:r>
          <a:endParaRPr lang="ru-RU" sz="1600" kern="1200" dirty="0"/>
        </a:p>
      </dsp:txBody>
      <dsp:txXfrm>
        <a:off x="41666" y="1204353"/>
        <a:ext cx="8632103" cy="770204"/>
      </dsp:txXfrm>
    </dsp:sp>
    <dsp:sp modelId="{8B02AE1A-7F38-49BD-92BD-37C5EE0671AE}">
      <dsp:nvSpPr>
        <dsp:cNvPr id="0" name=""/>
        <dsp:cNvSpPr/>
      </dsp:nvSpPr>
      <dsp:spPr>
        <a:xfrm>
          <a:off x="0" y="2180880"/>
          <a:ext cx="8715435" cy="89894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считает своим долгом </a:t>
          </a:r>
          <a:r>
            <a:rPr lang="ru-RU" sz="1600" kern="1200" dirty="0" smtClean="0"/>
            <a:t>бороться со всеми видами коррупционного поведения как со стороны преподавателей, так и своих коллег;</a:t>
          </a:r>
          <a:endParaRPr lang="ru-RU" sz="1600" kern="1200" dirty="0"/>
        </a:p>
      </dsp:txBody>
      <dsp:txXfrm>
        <a:off x="43883" y="2224763"/>
        <a:ext cx="8627669" cy="811177"/>
      </dsp:txXfrm>
    </dsp:sp>
    <dsp:sp modelId="{333DBE9A-A193-45A7-BA54-34955711B0B1}">
      <dsp:nvSpPr>
        <dsp:cNvPr id="0" name=""/>
        <dsp:cNvSpPr/>
      </dsp:nvSpPr>
      <dsp:spPr>
        <a:xfrm>
          <a:off x="0" y="3240361"/>
          <a:ext cx="8715435" cy="106342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i="0" kern="1200" dirty="0" smtClean="0"/>
            <a:t>должен уважать преподавателя </a:t>
          </a:r>
          <a:r>
            <a:rPr lang="ru-RU" sz="1600" kern="1200" dirty="0" smtClean="0"/>
            <a:t>как человека и личность, при этом исключая действия, связанные с влиянием каких-либо личных, имущественных (финансовых) и иных интересов;</a:t>
          </a:r>
          <a:endParaRPr lang="ru-RU" sz="1600" kern="1200" dirty="0"/>
        </a:p>
      </dsp:txBody>
      <dsp:txXfrm>
        <a:off x="51912" y="3292273"/>
        <a:ext cx="8611611" cy="959603"/>
      </dsp:txXfrm>
    </dsp:sp>
    <dsp:sp modelId="{4F1FB3A0-CE9A-4AA9-92AC-3C186A2EF376}">
      <dsp:nvSpPr>
        <dsp:cNvPr id="0" name=""/>
        <dsp:cNvSpPr/>
      </dsp:nvSpPr>
      <dsp:spPr>
        <a:xfrm>
          <a:off x="0" y="4536504"/>
          <a:ext cx="8715435" cy="80284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должен воздерживаться </a:t>
          </a:r>
          <a:r>
            <a:rPr lang="ru-RU" sz="1600" kern="1200" dirty="0" smtClean="0"/>
            <a:t>от поведения, которое могло бы вызвать сомнение в объективном исполнении  своих обязанностей, а также избегать конфликтных ситуаций;</a:t>
          </a:r>
          <a:endParaRPr lang="ru-RU" sz="1600" kern="1200" dirty="0"/>
        </a:p>
      </dsp:txBody>
      <dsp:txXfrm>
        <a:off x="39192" y="4575696"/>
        <a:ext cx="8637051" cy="72446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01E324-99A6-4884-8D94-B21E7FF8288E}">
      <dsp:nvSpPr>
        <dsp:cNvPr id="0" name=""/>
        <dsp:cNvSpPr/>
      </dsp:nvSpPr>
      <dsp:spPr>
        <a:xfrm>
          <a:off x="19145" y="558105"/>
          <a:ext cx="2700300" cy="1620180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повышение ответственности </a:t>
          </a:r>
          <a:r>
            <a:rPr lang="ru-RU" sz="1400" kern="1200" dirty="0" smtClean="0"/>
            <a:t>и честности каждого сотрудника и преподавателя ВУЗа;</a:t>
          </a:r>
          <a:endParaRPr lang="ru-RU" sz="1400" kern="1200" dirty="0"/>
        </a:p>
      </dsp:txBody>
      <dsp:txXfrm>
        <a:off x="19145" y="558105"/>
        <a:ext cx="2700300" cy="1620180"/>
      </dsp:txXfrm>
    </dsp:sp>
    <dsp:sp modelId="{0834F382-C841-4FB5-9E0F-1E66F2BBC26C}">
      <dsp:nvSpPr>
        <dsp:cNvPr id="0" name=""/>
        <dsp:cNvSpPr/>
      </dsp:nvSpPr>
      <dsp:spPr>
        <a:xfrm>
          <a:off x="2983291" y="558105"/>
          <a:ext cx="2700300" cy="1620180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определение мер </a:t>
          </a:r>
          <a:r>
            <a:rPr lang="ru-RU" sz="1400" kern="1200" dirty="0" smtClean="0"/>
            <a:t>мотивации к антикоррупционным проявлениям;</a:t>
          </a:r>
          <a:endParaRPr lang="ru-RU" sz="1400" kern="1200" dirty="0"/>
        </a:p>
      </dsp:txBody>
      <dsp:txXfrm>
        <a:off x="2983291" y="558105"/>
        <a:ext cx="2700300" cy="1620180"/>
      </dsp:txXfrm>
    </dsp:sp>
    <dsp:sp modelId="{CDAE922F-0040-4682-BC16-A3A91FE52094}">
      <dsp:nvSpPr>
        <dsp:cNvPr id="0" name=""/>
        <dsp:cNvSpPr/>
      </dsp:nvSpPr>
      <dsp:spPr>
        <a:xfrm>
          <a:off x="5940659" y="558105"/>
          <a:ext cx="2700300" cy="1620180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повышение профессиональных навыков</a:t>
          </a:r>
          <a:r>
            <a:rPr lang="ru-RU" sz="1400" kern="1200" dirty="0" smtClean="0"/>
            <a:t> сотрудников (статус, авторитет).</a:t>
          </a:r>
          <a:endParaRPr lang="ru-RU" sz="1400" kern="1200" dirty="0"/>
        </a:p>
      </dsp:txBody>
      <dsp:txXfrm>
        <a:off x="5940659" y="558105"/>
        <a:ext cx="2700300" cy="1620180"/>
      </dsp:txXfrm>
    </dsp:sp>
    <dsp:sp modelId="{E2595432-9A0E-4AF5-AF3D-F06D6490D22D}">
      <dsp:nvSpPr>
        <dsp:cNvPr id="0" name=""/>
        <dsp:cNvSpPr/>
      </dsp:nvSpPr>
      <dsp:spPr>
        <a:xfrm>
          <a:off x="1116385" y="2340314"/>
          <a:ext cx="2700300" cy="1620180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 создание антикоррупционной среды </a:t>
          </a:r>
          <a:r>
            <a:rPr lang="ru-RU" sz="1400" kern="1200" dirty="0" smtClean="0"/>
            <a:t>посредством устранения условий, способствующих коррупционному поведению;</a:t>
          </a:r>
          <a:endParaRPr lang="ru-RU" sz="1400" kern="1200" dirty="0"/>
        </a:p>
      </dsp:txBody>
      <dsp:txXfrm>
        <a:off x="1116385" y="2340314"/>
        <a:ext cx="2700300" cy="1620180"/>
      </dsp:txXfrm>
    </dsp:sp>
    <dsp:sp modelId="{947DF029-BC5B-4270-977C-7296535D7130}">
      <dsp:nvSpPr>
        <dsp:cNvPr id="0" name=""/>
        <dsp:cNvSpPr/>
      </dsp:nvSpPr>
      <dsp:spPr>
        <a:xfrm>
          <a:off x="4608521" y="2340314"/>
          <a:ext cx="2700300" cy="1620180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/>
            <a:t>обеспечение защиты и поощрение </a:t>
          </a:r>
          <a:r>
            <a:rPr lang="ru-RU" sz="1400" kern="1200" dirty="0" smtClean="0"/>
            <a:t>лиц, способствующих раскрытию и пресечению коррупционных явлений;</a:t>
          </a:r>
          <a:endParaRPr lang="ru-RU" sz="1400" kern="1200" dirty="0"/>
        </a:p>
      </dsp:txBody>
      <dsp:txXfrm>
        <a:off x="4608521" y="2340314"/>
        <a:ext cx="2700300" cy="1620180"/>
      </dsp:txXfrm>
    </dsp:sp>
    <dsp:sp modelId="{F81AFE66-C5BD-48A1-8913-1B179348E89A}">
      <dsp:nvSpPr>
        <dsp:cNvPr id="0" name=""/>
        <dsp:cNvSpPr/>
      </dsp:nvSpPr>
      <dsp:spPr>
        <a:xfrm>
          <a:off x="1602533" y="4436983"/>
          <a:ext cx="5435892" cy="621533"/>
        </a:xfrm>
        <a:prstGeom prst="rect">
          <a:avLst/>
        </a:prstGeom>
        <a:solidFill>
          <a:schemeClr val="lt1"/>
        </a:solidFill>
        <a:ln w="55000" cap="flat" cmpd="thickThin" algn="ctr">
          <a:solidFill>
            <a:schemeClr val="accent2"/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Достижение целей по противодействию коррупции</a:t>
          </a:r>
          <a:endParaRPr lang="ru-RU" sz="1400" kern="1200" dirty="0"/>
        </a:p>
      </dsp:txBody>
      <dsp:txXfrm>
        <a:off x="1602533" y="4436983"/>
        <a:ext cx="5435892" cy="62153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#1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33310-2312-48E1-9948-05EF2572BCC0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30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24956"/>
            <a:ext cx="5486400" cy="447627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9448185"/>
            <a:ext cx="2971800" cy="49736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2732EB-98C0-4DEF-B620-6E1A664AEED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78778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787126"/>
            <a:ext cx="5486400" cy="3916740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55300" name="Slide Number Placeholder 3"/>
          <p:cNvSpPr txBox="1">
            <a:spLocks noGrp="1"/>
          </p:cNvSpPr>
          <p:nvPr/>
        </p:nvSpPr>
        <p:spPr bwMode="auto">
          <a:xfrm>
            <a:off x="3884613" y="9448185"/>
            <a:ext cx="2971800" cy="4990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/>
            <a:fld id="{665BCA29-500A-446F-ADF8-94E19B2FD0B7}" type="slidenum">
              <a:rPr lang="en-US" sz="1200">
                <a:solidFill>
                  <a:srgbClr val="000000"/>
                </a:solidFill>
                <a:latin typeface="Calibri" pitchFamily="34" charset="0"/>
                <a:cs typeface="Arial" charset="0"/>
              </a:rPr>
              <a:pPr algn="r" eaLnBrk="1" hangingPunct="1"/>
              <a:t>6</a:t>
            </a:fld>
            <a:endParaRPr lang="en-US" sz="1200">
              <a:solidFill>
                <a:srgbClr val="000000"/>
              </a:solidFill>
              <a:latin typeface="Calibri" pitchFamily="34" charset="0"/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2A66A2F-8207-4A97-B08B-AD33F106A7C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A6AA054-5CB8-48E3-B226-7AEE2400F3D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66A2F-8207-4A97-B08B-AD33F106A7C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FBF298D-9630-4574-B83D-F9A5DF76A7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66A2F-8207-4A97-B08B-AD33F106A7C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5632449-2C53-4D86-84C0-BB7A7D2993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66A2F-8207-4A97-B08B-AD33F106A7C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883261-9957-48B0-88B8-6C53454271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66A2F-8207-4A97-B08B-AD33F106A7C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225B2B-9729-4181-A459-4D34E7AE82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66A2F-8207-4A97-B08B-AD33F106A7C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9A0DB5E-B0A4-41D1-9851-A3EBBB27D13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66A2F-8207-4A97-B08B-AD33F106A7C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1DD8F78-E515-4F05-91F9-ECD146E1848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66A2F-8207-4A97-B08B-AD33F106A7C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ABF613-C8D0-47EC-B56A-38EA3083BEF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A66A2F-8207-4A97-B08B-AD33F106A7C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5A2D3E-09A7-47EF-9642-618C19A74E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2A66A2F-8207-4A97-B08B-AD33F106A7C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5E017AA-608D-4C20-B237-BCBD7C2B593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2A66A2F-8207-4A97-B08B-AD33F106A7C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0620AD5-DC6C-4D7D-83C5-AEA3779562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2A66A2F-8207-4A97-B08B-AD33F106A7CA}" type="datetimeFigureOut">
              <a:rPr lang="ru-RU" smtClean="0"/>
              <a:pPr/>
              <a:t>20.05.2014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en-US" smtClean="0"/>
              <a:t>Company Logo</a:t>
            </a:r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6D5E4E9F-DF3E-47DB-BA72-AE0CDC6A601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4.xml"/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панорама 2"/>
          <p:cNvPicPr>
            <a:picLocks noChangeAspect="1" noChangeArrowheads="1"/>
          </p:cNvPicPr>
          <p:nvPr/>
        </p:nvPicPr>
        <p:blipFill rotWithShape="1">
          <a:blip r:embed="rId2" cstate="print">
            <a:lum bright="6000"/>
          </a:blip>
          <a:srcRect r="54344" b="25546"/>
          <a:stretch/>
        </p:blipFill>
        <p:spPr bwMode="auto">
          <a:xfrm>
            <a:off x="4642" y="1556792"/>
            <a:ext cx="9180512" cy="37593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179512" y="4699010"/>
            <a:ext cx="8784976" cy="1754326"/>
          </a:xfrm>
          <a:prstGeom prst="rect">
            <a:avLst/>
          </a:prstGeom>
          <a:scene3d>
            <a:camera prst="orthographicFront">
              <a:rot lat="0" lon="0" rev="0"/>
            </a:camera>
            <a:lightRig rig="glow" dir="t">
              <a:rot lat="0" lon="0" rev="3600000"/>
            </a:lightRig>
          </a:scene3d>
          <a:sp3d prstMaterial="matte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spc="-150" dirty="0" smtClean="0">
                <a:ln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Концепция формирования антикоррупционного мировоззрения </a:t>
            </a:r>
          </a:p>
          <a:p>
            <a:pPr algn="ctr"/>
            <a:r>
              <a:rPr lang="ru-RU" sz="3600" b="1" spc="-150" dirty="0" smtClean="0">
                <a:ln>
                  <a:prstDash val="solid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системе высшего образования </a:t>
            </a:r>
            <a:endParaRPr lang="ru-RU" sz="3600" b="1" cap="none" spc="-150" dirty="0">
              <a:ln>
                <a:prstDash val="solid"/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-22692" y="260648"/>
            <a:ext cx="914577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Министерство образования и науки Республики Казахстан</a:t>
            </a:r>
          </a:p>
          <a:p>
            <a:pPr algn="ctr"/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  <a:p>
            <a:pPr algn="ctr"/>
            <a:r>
              <a:rPr lang="ru-RU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Костанайский</a:t>
            </a:r>
            <a:r>
              <a:rPr lang="ru-RU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государственный университет им. </a:t>
            </a:r>
            <a:r>
              <a:rPr lang="ru-RU" b="1" cap="all" spc="0" dirty="0" err="1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А.Байтурсынова</a:t>
            </a:r>
            <a:endParaRPr lang="ru-RU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725144"/>
            <a:ext cx="5580112" cy="2132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549675199"/>
              </p:ext>
            </p:extLst>
          </p:nvPr>
        </p:nvGraphicFramePr>
        <p:xfrm>
          <a:off x="278645" y="1196752"/>
          <a:ext cx="8715435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323528" y="1052736"/>
            <a:ext cx="8640960" cy="0"/>
          </a:xfrm>
          <a:prstGeom prst="line">
            <a:avLst/>
          </a:prstGeom>
          <a:ln w="6350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5" descr="Untitled-2 cop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96" y="44624"/>
            <a:ext cx="936104" cy="92867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529208" y="291664"/>
            <a:ext cx="8229600" cy="77809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поведения студентов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214283" y="3313080"/>
            <a:ext cx="8715434" cy="231840"/>
            <a:chOff x="0" y="4251157"/>
            <a:chExt cx="8715434" cy="23184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4251157"/>
              <a:ext cx="8715434" cy="2318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0" y="4251157"/>
              <a:ext cx="8715434" cy="2318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6715" tIns="17780" rIns="99568" bIns="17780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ru-RU" sz="110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06674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725144"/>
            <a:ext cx="5580112" cy="2132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549675199"/>
              </p:ext>
            </p:extLst>
          </p:nvPr>
        </p:nvGraphicFramePr>
        <p:xfrm>
          <a:off x="278645" y="1196752"/>
          <a:ext cx="8715435" cy="56612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323528" y="1052736"/>
            <a:ext cx="8640960" cy="0"/>
          </a:xfrm>
          <a:prstGeom prst="line">
            <a:avLst/>
          </a:prstGeom>
          <a:ln w="6350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5" descr="Untitled-2 cop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96" y="44624"/>
            <a:ext cx="936104" cy="92867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529208" y="291664"/>
            <a:ext cx="8229600" cy="778098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dirty="0" smtClean="0"/>
              <a:t>Для достижения вышеуказанных целей необходимо следующее: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Группа 9"/>
          <p:cNvGrpSpPr/>
          <p:nvPr/>
        </p:nvGrpSpPr>
        <p:grpSpPr>
          <a:xfrm>
            <a:off x="214283" y="3313080"/>
            <a:ext cx="8715434" cy="231840"/>
            <a:chOff x="0" y="4251157"/>
            <a:chExt cx="8715434" cy="231840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0" y="4251157"/>
              <a:ext cx="8715434" cy="231840"/>
            </a:xfrm>
            <a:prstGeom prst="rect">
              <a:avLst/>
            </a:prstGeom>
          </p:spPr>
          <p:style>
            <a:lnRef idx="0">
              <a:schemeClr val="dk1">
                <a:alpha val="0"/>
                <a:hueOff val="0"/>
                <a:satOff val="0"/>
                <a:lumOff val="0"/>
                <a:alphaOff val="0"/>
              </a:schemeClr>
            </a:lnRef>
            <a:fillRef idx="0">
              <a:schemeClr val="lt1">
                <a:alpha val="0"/>
                <a:hueOff val="0"/>
                <a:satOff val="0"/>
                <a:lumOff val="0"/>
                <a:alphaOff val="0"/>
              </a:schemeClr>
            </a:fillRef>
            <a:effectRef idx="0">
              <a:schemeClr val="lt1">
                <a:alpha val="0"/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2" name="Прямоугольник 11"/>
            <p:cNvSpPr/>
            <p:nvPr/>
          </p:nvSpPr>
          <p:spPr>
            <a:xfrm>
              <a:off x="0" y="4251157"/>
              <a:ext cx="8715434" cy="23184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76715" tIns="17780" rIns="99568" bIns="17780" numCol="1" spcCol="1270" anchor="t" anchorCtr="0">
              <a:noAutofit/>
            </a:bodyPr>
            <a:lstStyle/>
            <a:p>
              <a:pPr marL="57150" lvl="1" indent="-57150" algn="l" defTabSz="488950">
                <a:lnSpc>
                  <a:spcPct val="90000"/>
                </a:lnSpc>
                <a:spcBef>
                  <a:spcPct val="0"/>
                </a:spcBef>
                <a:spcAft>
                  <a:spcPct val="20000"/>
                </a:spcAft>
                <a:buChar char="••"/>
              </a:pPr>
              <a:endParaRPr lang="ru-RU" sz="1100" kern="12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106674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725144"/>
            <a:ext cx="5580112" cy="2132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90144225"/>
              </p:ext>
            </p:extLst>
          </p:nvPr>
        </p:nvGraphicFramePr>
        <p:xfrm>
          <a:off x="336479" y="1556792"/>
          <a:ext cx="8640960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1259632" y="291664"/>
            <a:ext cx="6794654" cy="155316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 стороны административно-управленческого персонала,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профессорско-преподавательскому составу Вуза необходимо: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5" descr="Untitled-2 cop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124066"/>
            <a:ext cx="936104" cy="92867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323528" y="1849151"/>
            <a:ext cx="8640960" cy="0"/>
          </a:xfrm>
          <a:prstGeom prst="line">
            <a:avLst/>
          </a:prstGeom>
          <a:ln w="6350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Стрелка вниз 1"/>
          <p:cNvSpPr/>
          <p:nvPr/>
        </p:nvSpPr>
        <p:spPr>
          <a:xfrm>
            <a:off x="4211960" y="5373216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3645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4725144"/>
            <a:ext cx="5580112" cy="2132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194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7" name="Заголовок 3"/>
          <p:cNvSpPr txBox="1">
            <a:spLocks/>
          </p:cNvSpPr>
          <p:nvPr/>
        </p:nvSpPr>
        <p:spPr>
          <a:xfrm>
            <a:off x="251520" y="91762"/>
            <a:ext cx="8640959" cy="101950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Информативность </a:t>
            </a:r>
          </a:p>
          <a:p>
            <a:pPr algn="ctr"/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антикоррупционных мероприятий ВУЗа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43906" y="1065212"/>
            <a:ext cx="8640960" cy="0"/>
          </a:xfrm>
          <a:prstGeom prst="line">
            <a:avLst/>
          </a:prstGeom>
          <a:ln w="6350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196" name="Freeform 12"/>
          <p:cNvSpPr>
            <a:spLocks/>
          </p:cNvSpPr>
          <p:nvPr/>
        </p:nvSpPr>
        <p:spPr bwMode="gray">
          <a:xfrm>
            <a:off x="2339752" y="1065212"/>
            <a:ext cx="1466850" cy="1157288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26" name="Group 3"/>
          <p:cNvGrpSpPr>
            <a:grpSpLocks/>
          </p:cNvGrpSpPr>
          <p:nvPr/>
        </p:nvGrpSpPr>
        <p:grpSpPr bwMode="auto">
          <a:xfrm>
            <a:off x="323528" y="1831975"/>
            <a:ext cx="2633737" cy="4035425"/>
            <a:chOff x="720" y="1296"/>
            <a:chExt cx="1367" cy="2542"/>
          </a:xfrm>
        </p:grpSpPr>
        <p:sp>
          <p:nvSpPr>
            <p:cNvPr id="30" name="AutoShape 4"/>
            <p:cNvSpPr>
              <a:spLocks noChangeArrowheads="1"/>
            </p:cNvSpPr>
            <p:nvPr/>
          </p:nvSpPr>
          <p:spPr bwMode="gray">
            <a:xfrm>
              <a:off x="720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4E91D4"/>
                </a:gs>
                <a:gs pos="100000">
                  <a:srgbClr val="3477A4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" name="AutoShape 5"/>
            <p:cNvSpPr>
              <a:spLocks noChangeArrowheads="1"/>
            </p:cNvSpPr>
            <p:nvPr/>
          </p:nvSpPr>
          <p:spPr bwMode="gray">
            <a:xfrm>
              <a:off x="741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3CA1E6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" name="AutoShape 6"/>
            <p:cNvSpPr>
              <a:spLocks noChangeArrowheads="1"/>
            </p:cNvSpPr>
            <p:nvPr/>
          </p:nvSpPr>
          <p:spPr bwMode="gray">
            <a:xfrm>
              <a:off x="752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alpha val="0"/>
                  </a:srgbClr>
                </a:gs>
                <a:gs pos="100000">
                  <a:srgbClr val="3CA1E6">
                    <a:gamma/>
                    <a:tint val="51373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3" name="AutoShape 7"/>
            <p:cNvSpPr>
              <a:spLocks noChangeArrowheads="1"/>
            </p:cNvSpPr>
            <p:nvPr/>
          </p:nvSpPr>
          <p:spPr bwMode="gray">
            <a:xfrm>
              <a:off x="752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3CA1E6">
                    <a:gamma/>
                    <a:tint val="33333"/>
                    <a:invGamma/>
                  </a:srgbClr>
                </a:gs>
                <a:gs pos="100000">
                  <a:srgbClr val="3CA1E6">
                    <a:alpha val="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4" name="AutoShape 8"/>
            <p:cNvSpPr>
              <a:spLocks noChangeArrowheads="1"/>
            </p:cNvSpPr>
            <p:nvPr/>
          </p:nvSpPr>
          <p:spPr bwMode="gray">
            <a:xfrm>
              <a:off x="724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729EB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5" name="AutoShape 9"/>
            <p:cNvSpPr>
              <a:spLocks noChangeArrowheads="1"/>
            </p:cNvSpPr>
            <p:nvPr/>
          </p:nvSpPr>
          <p:spPr bwMode="gray">
            <a:xfrm>
              <a:off x="752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DAFD4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6" name="Group 10"/>
            <p:cNvGrpSpPr>
              <a:grpSpLocks/>
            </p:cNvGrpSpPr>
            <p:nvPr/>
          </p:nvGrpSpPr>
          <p:grpSpPr bwMode="auto">
            <a:xfrm>
              <a:off x="1189" y="1296"/>
              <a:ext cx="405" cy="405"/>
              <a:chOff x="1289" y="582"/>
              <a:chExt cx="668" cy="668"/>
            </a:xfrm>
          </p:grpSpPr>
          <p:sp>
            <p:nvSpPr>
              <p:cNvPr id="39" name="Oval 11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40" name="Oval 12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1" name="Oval 13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2" name="Oval 14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43" name="Oval 15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37" name="Text Box 16"/>
            <p:cNvSpPr txBox="1">
              <a:spLocks noChangeArrowheads="1"/>
            </p:cNvSpPr>
            <p:nvPr/>
          </p:nvSpPr>
          <p:spPr bwMode="gray">
            <a:xfrm>
              <a:off x="1271" y="1354"/>
              <a:ext cx="231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2500">
                  <a:solidFill>
                    <a:srgbClr val="000000"/>
                  </a:solidFill>
                </a:rPr>
                <a:t>1</a:t>
              </a:r>
              <a:endParaRPr lang="en-US"/>
            </a:p>
          </p:txBody>
        </p:sp>
        <p:sp>
          <p:nvSpPr>
            <p:cNvPr id="38" name="Text Box 17"/>
            <p:cNvSpPr txBox="1">
              <a:spLocks noChangeArrowheads="1"/>
            </p:cNvSpPr>
            <p:nvPr/>
          </p:nvSpPr>
          <p:spPr bwMode="gray">
            <a:xfrm>
              <a:off x="768" y="1776"/>
              <a:ext cx="1296" cy="137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ru-RU" sz="1500" dirty="0" smtClean="0">
                  <a:solidFill>
                    <a:srgbClr val="000000"/>
                  </a:solidFill>
                  <a:latin typeface="Verdana" pitchFamily="34" charset="0"/>
                </a:rPr>
                <a:t>Гласная </a:t>
              </a:r>
              <a:r>
                <a:rPr lang="ru-RU" sz="1500" dirty="0" smtClean="0">
                  <a:solidFill>
                    <a:srgbClr val="000000"/>
                  </a:solidFill>
                  <a:latin typeface="Verdana" pitchFamily="34" charset="0"/>
                </a:rPr>
                <a:t>антикоррупционная пропаганда с применением новейших технологий;</a:t>
              </a:r>
            </a:p>
            <a:p>
              <a:r>
                <a:rPr lang="ru-RU" sz="1500" dirty="0" smtClean="0">
                  <a:solidFill>
                    <a:srgbClr val="000000"/>
                  </a:solidFill>
                  <a:latin typeface="Verdana" pitchFamily="34" charset="0"/>
                </a:rPr>
                <a:t>Открытость и гласность всех образовательных процедур</a:t>
              </a:r>
              <a:r>
                <a:rPr lang="en-US" sz="1500" dirty="0" smtClean="0">
                  <a:solidFill>
                    <a:srgbClr val="000000"/>
                  </a:solidFill>
                  <a:latin typeface="Verdana" pitchFamily="34" charset="0"/>
                </a:rPr>
                <a:t>.</a:t>
              </a:r>
              <a:endParaRPr lang="en-US" dirty="0"/>
            </a:p>
          </p:txBody>
        </p:sp>
      </p:grpSp>
      <p:grpSp>
        <p:nvGrpSpPr>
          <p:cNvPr id="44" name="Group 18"/>
          <p:cNvGrpSpPr>
            <a:grpSpLocks/>
          </p:cNvGrpSpPr>
          <p:nvPr/>
        </p:nvGrpSpPr>
        <p:grpSpPr bwMode="auto">
          <a:xfrm>
            <a:off x="3203848" y="1831975"/>
            <a:ext cx="2542902" cy="4035425"/>
            <a:chOff x="2208" y="1296"/>
            <a:chExt cx="1365" cy="2542"/>
          </a:xfrm>
        </p:grpSpPr>
        <p:sp>
          <p:nvSpPr>
            <p:cNvPr id="45" name="AutoShape 19"/>
            <p:cNvSpPr>
              <a:spLocks noChangeArrowheads="1"/>
            </p:cNvSpPr>
            <p:nvPr/>
          </p:nvSpPr>
          <p:spPr bwMode="gray">
            <a:xfrm>
              <a:off x="2208" y="1490"/>
              <a:ext cx="1363" cy="1800"/>
            </a:xfrm>
            <a:prstGeom prst="roundRect">
              <a:avLst>
                <a:gd name="adj" fmla="val 17509"/>
              </a:avLst>
            </a:prstGeom>
            <a:gradFill rotWithShape="1">
              <a:gsLst>
                <a:gs pos="0">
                  <a:srgbClr val="34B034"/>
                </a:gs>
                <a:gs pos="100000">
                  <a:srgbClr val="3F8B4A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6" name="AutoShape 20"/>
            <p:cNvSpPr>
              <a:spLocks noChangeArrowheads="1"/>
            </p:cNvSpPr>
            <p:nvPr/>
          </p:nvSpPr>
          <p:spPr bwMode="gray">
            <a:xfrm>
              <a:off x="2229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73E77E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7" name="AutoShape 21"/>
            <p:cNvSpPr>
              <a:spLocks noChangeArrowheads="1"/>
            </p:cNvSpPr>
            <p:nvPr/>
          </p:nvSpPr>
          <p:spPr bwMode="gray">
            <a:xfrm>
              <a:off x="2240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/>
                </a:gs>
                <a:gs pos="100000">
                  <a:srgbClr val="73E77E">
                    <a:gamma/>
                    <a:tint val="54510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8" name="AutoShape 22"/>
            <p:cNvSpPr>
              <a:spLocks noChangeArrowheads="1"/>
            </p:cNvSpPr>
            <p:nvPr/>
          </p:nvSpPr>
          <p:spPr bwMode="gray">
            <a:xfrm>
              <a:off x="2240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3E77E">
                    <a:gamma/>
                    <a:tint val="33333"/>
                    <a:invGamma/>
                  </a:srgbClr>
                </a:gs>
                <a:gs pos="100000">
                  <a:srgbClr val="73E77E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49" name="Oval 23"/>
            <p:cNvSpPr>
              <a:spLocks noChangeArrowheads="1"/>
            </p:cNvSpPr>
            <p:nvPr/>
          </p:nvSpPr>
          <p:spPr bwMode="gray">
            <a:xfrm>
              <a:off x="2677" y="1296"/>
              <a:ext cx="405" cy="405"/>
            </a:xfrm>
            <a:prstGeom prst="ellipse">
              <a:avLst/>
            </a:prstGeom>
            <a:solidFill>
              <a:srgbClr val="333333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38100" algn="ctr">
                  <a:solidFill>
                    <a:schemeClr val="bg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109250" dir="3267739" algn="ctr" rotWithShape="0">
                      <a:srgbClr val="808080">
                        <a:alpha val="50000"/>
                      </a:srgbClr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endParaRPr lang="ru-RU"/>
            </a:p>
          </p:txBody>
        </p:sp>
        <p:sp>
          <p:nvSpPr>
            <p:cNvPr id="50" name="Oval 24"/>
            <p:cNvSpPr>
              <a:spLocks noChangeArrowheads="1"/>
            </p:cNvSpPr>
            <p:nvPr/>
          </p:nvSpPr>
          <p:spPr bwMode="gray">
            <a:xfrm>
              <a:off x="2681" y="1299"/>
              <a:ext cx="392" cy="392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46275"/>
                    <a:invGamma/>
                  </a:srgbClr>
                </a:gs>
                <a:gs pos="100000">
                  <a:srgbClr val="D6E1E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1" name="Oval 25"/>
            <p:cNvSpPr>
              <a:spLocks noChangeArrowheads="1"/>
            </p:cNvSpPr>
            <p:nvPr/>
          </p:nvSpPr>
          <p:spPr bwMode="gray">
            <a:xfrm>
              <a:off x="2686" y="1301"/>
              <a:ext cx="383" cy="383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alpha val="0"/>
                  </a:srgbClr>
                </a:gs>
                <a:gs pos="100000">
                  <a:srgbClr val="D6E1E2">
                    <a:gamma/>
                    <a:tint val="34902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2" name="Oval 26"/>
            <p:cNvSpPr>
              <a:spLocks noChangeArrowheads="1"/>
            </p:cNvSpPr>
            <p:nvPr/>
          </p:nvSpPr>
          <p:spPr bwMode="gray">
            <a:xfrm>
              <a:off x="2690" y="1305"/>
              <a:ext cx="364" cy="357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shade val="79216"/>
                    <a:invGamma/>
                  </a:srgbClr>
                </a:gs>
                <a:gs pos="100000">
                  <a:srgbClr val="D6E1E2">
                    <a:alpha val="4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3" name="Oval 27"/>
            <p:cNvSpPr>
              <a:spLocks noChangeArrowheads="1"/>
            </p:cNvSpPr>
            <p:nvPr/>
          </p:nvSpPr>
          <p:spPr bwMode="gray">
            <a:xfrm>
              <a:off x="2712" y="1315"/>
              <a:ext cx="323" cy="290"/>
            </a:xfrm>
            <a:prstGeom prst="ellipse">
              <a:avLst/>
            </a:prstGeom>
            <a:gradFill rotWithShape="1">
              <a:gsLst>
                <a:gs pos="0">
                  <a:srgbClr val="D6E1E2">
                    <a:gamma/>
                    <a:tint val="0"/>
                    <a:invGamma/>
                  </a:srgbClr>
                </a:gs>
                <a:gs pos="100000">
                  <a:srgbClr val="D6E1E2">
                    <a:alpha val="38000"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endParaRPr lang="ru-RU"/>
            </a:p>
          </p:txBody>
        </p:sp>
        <p:sp>
          <p:nvSpPr>
            <p:cNvPr id="54" name="Text Box 28"/>
            <p:cNvSpPr txBox="1">
              <a:spLocks noChangeArrowheads="1"/>
            </p:cNvSpPr>
            <p:nvPr/>
          </p:nvSpPr>
          <p:spPr bwMode="gray">
            <a:xfrm>
              <a:off x="2760" y="1354"/>
              <a:ext cx="232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2500">
                  <a:solidFill>
                    <a:srgbClr val="000000"/>
                  </a:solidFill>
                </a:rPr>
                <a:t>2</a:t>
              </a:r>
              <a:endParaRPr lang="en-US"/>
            </a:p>
          </p:txBody>
        </p:sp>
        <p:sp>
          <p:nvSpPr>
            <p:cNvPr id="55" name="Text Box 29"/>
            <p:cNvSpPr txBox="1">
              <a:spLocks noChangeArrowheads="1"/>
            </p:cNvSpPr>
            <p:nvPr/>
          </p:nvSpPr>
          <p:spPr bwMode="gray">
            <a:xfrm>
              <a:off x="2256" y="1776"/>
              <a:ext cx="1296" cy="10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ru-RU" sz="1500" dirty="0" smtClean="0">
                  <a:solidFill>
                    <a:srgbClr val="000000"/>
                  </a:solidFill>
                  <a:latin typeface="Verdana" pitchFamily="34" charset="0"/>
                </a:rPr>
                <a:t>Создание на текущих сайтах Вуза встроенных модулей, посвященных проблемам предупреждения коррупции.</a:t>
              </a:r>
              <a:endParaRPr lang="en-US" dirty="0"/>
            </a:p>
          </p:txBody>
        </p:sp>
        <p:sp>
          <p:nvSpPr>
            <p:cNvPr id="56" name="AutoShape 30"/>
            <p:cNvSpPr>
              <a:spLocks noChangeArrowheads="1"/>
            </p:cNvSpPr>
            <p:nvPr/>
          </p:nvSpPr>
          <p:spPr bwMode="gray">
            <a:xfrm>
              <a:off x="2210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58A4AE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57" name="AutoShape 31"/>
            <p:cNvSpPr>
              <a:spLocks noChangeArrowheads="1"/>
            </p:cNvSpPr>
            <p:nvPr/>
          </p:nvSpPr>
          <p:spPr bwMode="gray">
            <a:xfrm>
              <a:off x="2238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72B2BB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8" name="Group 32"/>
          <p:cNvGrpSpPr>
            <a:grpSpLocks/>
          </p:cNvGrpSpPr>
          <p:nvPr/>
        </p:nvGrpSpPr>
        <p:grpSpPr bwMode="auto">
          <a:xfrm>
            <a:off x="5937249" y="1831975"/>
            <a:ext cx="2955229" cy="4035425"/>
            <a:chOff x="3692" y="1296"/>
            <a:chExt cx="1367" cy="2542"/>
          </a:xfrm>
        </p:grpSpPr>
        <p:sp>
          <p:nvSpPr>
            <p:cNvPr id="59" name="AutoShape 33"/>
            <p:cNvSpPr>
              <a:spLocks noChangeArrowheads="1"/>
            </p:cNvSpPr>
            <p:nvPr/>
          </p:nvSpPr>
          <p:spPr bwMode="gray">
            <a:xfrm>
              <a:off x="3696" y="1490"/>
              <a:ext cx="1363" cy="1800"/>
            </a:xfrm>
            <a:prstGeom prst="roundRect">
              <a:avLst>
                <a:gd name="adj" fmla="val 17509"/>
              </a:avLst>
            </a:prstGeom>
            <a:solidFill>
              <a:srgbClr val="FFC000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0" name="AutoShape 34"/>
            <p:cNvSpPr>
              <a:spLocks noChangeArrowheads="1"/>
            </p:cNvSpPr>
            <p:nvPr/>
          </p:nvSpPr>
          <p:spPr bwMode="gray">
            <a:xfrm>
              <a:off x="3717" y="1495"/>
              <a:ext cx="1322" cy="1766"/>
            </a:xfrm>
            <a:prstGeom prst="roundRect">
              <a:avLst>
                <a:gd name="adj" fmla="val 16667"/>
              </a:avLst>
            </a:prstGeom>
            <a:solidFill>
              <a:srgbClr val="E9E065"/>
            </a:soli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1" name="AutoShape 35"/>
            <p:cNvSpPr>
              <a:spLocks noChangeArrowheads="1"/>
            </p:cNvSpPr>
            <p:nvPr/>
          </p:nvSpPr>
          <p:spPr bwMode="gray">
            <a:xfrm>
              <a:off x="3728" y="2795"/>
              <a:ext cx="1304" cy="44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/>
                </a:gs>
                <a:gs pos="100000">
                  <a:srgbClr val="E9E065">
                    <a:gamma/>
                    <a:tint val="57647"/>
                    <a:invGamma/>
                  </a:srgb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2" name="AutoShape 36"/>
            <p:cNvSpPr>
              <a:spLocks noChangeArrowheads="1"/>
            </p:cNvSpPr>
            <p:nvPr/>
          </p:nvSpPr>
          <p:spPr bwMode="gray">
            <a:xfrm>
              <a:off x="3728" y="1509"/>
              <a:ext cx="1304" cy="446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E9E065">
                    <a:gamma/>
                    <a:tint val="33333"/>
                    <a:invGamma/>
                  </a:srgbClr>
                </a:gs>
                <a:gs pos="100000">
                  <a:srgbClr val="E9E065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63" name="Group 37"/>
            <p:cNvGrpSpPr>
              <a:grpSpLocks/>
            </p:cNvGrpSpPr>
            <p:nvPr/>
          </p:nvGrpSpPr>
          <p:grpSpPr bwMode="auto">
            <a:xfrm>
              <a:off x="4165" y="1296"/>
              <a:ext cx="405" cy="405"/>
              <a:chOff x="1289" y="582"/>
              <a:chExt cx="668" cy="668"/>
            </a:xfrm>
          </p:grpSpPr>
          <p:sp>
            <p:nvSpPr>
              <p:cNvPr id="68" name="Oval 38"/>
              <p:cNvSpPr>
                <a:spLocks noChangeArrowheads="1"/>
              </p:cNvSpPr>
              <p:nvPr/>
            </p:nvSpPr>
            <p:spPr bwMode="gray">
              <a:xfrm>
                <a:off x="1289" y="582"/>
                <a:ext cx="668" cy="668"/>
              </a:xfrm>
              <a:prstGeom prst="ellipse">
                <a:avLst/>
              </a:prstGeom>
              <a:solidFill>
                <a:srgbClr val="333333"/>
              </a:soli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38100" algn="ctr">
                    <a:solidFill>
                      <a:schemeClr val="bg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109250" dir="3267739" algn="ctr" rotWithShape="0">
                        <a:srgbClr val="808080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anchor="ctr">
                <a:spAutoFit/>
              </a:bodyPr>
              <a:lstStyle/>
              <a:p>
                <a:endParaRPr lang="ru-RU"/>
              </a:p>
            </p:txBody>
          </p:sp>
          <p:sp>
            <p:nvSpPr>
              <p:cNvPr id="69" name="Oval 39"/>
              <p:cNvSpPr>
                <a:spLocks noChangeArrowheads="1"/>
              </p:cNvSpPr>
              <p:nvPr/>
            </p:nvSpPr>
            <p:spPr bwMode="gray">
              <a:xfrm>
                <a:off x="1296" y="587"/>
                <a:ext cx="646" cy="647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46275"/>
                      <a:invGamma/>
                    </a:srgbClr>
                  </a:gs>
                  <a:gs pos="100000">
                    <a:srgbClr val="D6E1E2"/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0" name="Oval 40"/>
              <p:cNvSpPr>
                <a:spLocks noChangeArrowheads="1"/>
              </p:cNvSpPr>
              <p:nvPr/>
            </p:nvSpPr>
            <p:spPr bwMode="gray">
              <a:xfrm>
                <a:off x="1304" y="591"/>
                <a:ext cx="631" cy="631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alpha val="0"/>
                    </a:srgbClr>
                  </a:gs>
                  <a:gs pos="100000">
                    <a:srgbClr val="D6E1E2">
                      <a:gamma/>
                      <a:tint val="34902"/>
                      <a:invGamma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1" name="Oval 41"/>
              <p:cNvSpPr>
                <a:spLocks noChangeArrowheads="1"/>
              </p:cNvSpPr>
              <p:nvPr/>
            </p:nvSpPr>
            <p:spPr bwMode="gray">
              <a:xfrm>
                <a:off x="1311" y="597"/>
                <a:ext cx="600" cy="58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shade val="79216"/>
                      <a:invGamma/>
                    </a:srgbClr>
                  </a:gs>
                  <a:gs pos="100000">
                    <a:srgbClr val="D6E1E2">
                      <a:alpha val="4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  <p:sp>
            <p:nvSpPr>
              <p:cNvPr id="72" name="Oval 42"/>
              <p:cNvSpPr>
                <a:spLocks noChangeArrowheads="1"/>
              </p:cNvSpPr>
              <p:nvPr/>
            </p:nvSpPr>
            <p:spPr bwMode="gray">
              <a:xfrm>
                <a:off x="1346" y="613"/>
                <a:ext cx="533" cy="479"/>
              </a:xfrm>
              <a:prstGeom prst="ellipse">
                <a:avLst/>
              </a:prstGeom>
              <a:gradFill rotWithShape="1">
                <a:gsLst>
                  <a:gs pos="0">
                    <a:srgbClr val="D6E1E2">
                      <a:gamma/>
                      <a:tint val="0"/>
                      <a:invGamma/>
                    </a:srgbClr>
                  </a:gs>
                  <a:gs pos="100000">
                    <a:srgbClr val="D6E1E2">
                      <a:alpha val="38000"/>
                    </a:srgbClr>
                  </a:gs>
                </a:gsLst>
                <a:lin ang="5400000" scaled="1"/>
              </a:gradFill>
              <a:ln>
                <a:noFill/>
              </a:ln>
              <a:effectLst/>
              <a:extLst>
                <a:ext uri="{91240B29-F687-4F45-9708-019B960494DF}">
                  <a14:hiddenLine xmlns="" xmlns:a14="http://schemas.microsoft.com/office/drawing/2010/main" w="9525" algn="ctr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vert="eaVert" wrap="none" anchor="ctr"/>
              <a:lstStyle/>
              <a:p>
                <a:endParaRPr lang="ru-RU"/>
              </a:p>
            </p:txBody>
          </p:sp>
        </p:grpSp>
        <p:sp>
          <p:nvSpPr>
            <p:cNvPr id="64" name="Text Box 43"/>
            <p:cNvSpPr txBox="1">
              <a:spLocks noChangeArrowheads="1"/>
            </p:cNvSpPr>
            <p:nvPr/>
          </p:nvSpPr>
          <p:spPr bwMode="gray">
            <a:xfrm>
              <a:off x="4248" y="1354"/>
              <a:ext cx="231" cy="3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/>
              <a:r>
                <a:rPr lang="en-US" sz="2500">
                  <a:solidFill>
                    <a:srgbClr val="000000"/>
                  </a:solidFill>
                </a:rPr>
                <a:t>3</a:t>
              </a:r>
              <a:endParaRPr lang="en-US"/>
            </a:p>
          </p:txBody>
        </p:sp>
        <p:sp>
          <p:nvSpPr>
            <p:cNvPr id="65" name="Text Box 44"/>
            <p:cNvSpPr txBox="1">
              <a:spLocks noChangeArrowheads="1"/>
            </p:cNvSpPr>
            <p:nvPr/>
          </p:nvSpPr>
          <p:spPr bwMode="gray">
            <a:xfrm>
              <a:off x="3744" y="1776"/>
              <a:ext cx="1296" cy="18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r>
                <a:rPr lang="ru-RU" sz="1500" dirty="0" smtClean="0">
                  <a:solidFill>
                    <a:srgbClr val="000000"/>
                  </a:solidFill>
                  <a:latin typeface="Verdana" pitchFamily="34" charset="0"/>
                </a:rPr>
                <a:t>Прозрачность и свобода информации, в том числе о материально-техническом и финансовом состоянии ВУЗа, участие в государственных закупках и тендерах и др.</a:t>
              </a:r>
              <a:endParaRPr lang="en-US" dirty="0"/>
            </a:p>
          </p:txBody>
        </p:sp>
        <p:sp>
          <p:nvSpPr>
            <p:cNvPr id="66" name="AutoShape 45"/>
            <p:cNvSpPr>
              <a:spLocks noChangeArrowheads="1"/>
            </p:cNvSpPr>
            <p:nvPr/>
          </p:nvSpPr>
          <p:spPr bwMode="gray">
            <a:xfrm>
              <a:off x="3692" y="3290"/>
              <a:ext cx="1363" cy="548"/>
            </a:xfrm>
            <a:prstGeom prst="roundRect">
              <a:avLst>
                <a:gd name="adj" fmla="val 40389"/>
              </a:avLst>
            </a:prstGeom>
            <a:gradFill rotWithShape="1">
              <a:gsLst>
                <a:gs pos="0">
                  <a:srgbClr val="99BACC"/>
                </a:gs>
                <a:gs pos="100000">
                  <a:srgbClr val="EEEDFD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67" name="AutoShape 46"/>
            <p:cNvSpPr>
              <a:spLocks noChangeArrowheads="1"/>
            </p:cNvSpPr>
            <p:nvPr/>
          </p:nvSpPr>
          <p:spPr bwMode="gray">
            <a:xfrm>
              <a:off x="3720" y="3305"/>
              <a:ext cx="1304" cy="487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rgbClr val="C8DAD4"/>
                </a:gs>
                <a:gs pos="100000">
                  <a:srgbClr val="EEEDFD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73" name="Freeform 12"/>
          <p:cNvSpPr>
            <a:spLocks/>
          </p:cNvSpPr>
          <p:nvPr/>
        </p:nvSpPr>
        <p:spPr bwMode="gray">
          <a:xfrm>
            <a:off x="5409406" y="1052736"/>
            <a:ext cx="1466850" cy="1157288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4563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25144"/>
            <a:ext cx="5580112" cy="2132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6" y="1268760"/>
            <a:ext cx="8640960" cy="0"/>
          </a:xfrm>
          <a:prstGeom prst="line">
            <a:avLst/>
          </a:prstGeom>
          <a:ln w="6350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5" descr="Untitled-2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936104" cy="92867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593556" y="1556792"/>
            <a:ext cx="8100900" cy="49321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0070C0"/>
              </a:buClr>
            </a:pPr>
            <a:r>
              <a:rPr lang="ru-RU" sz="2400" dirty="0" smtClean="0"/>
              <a:t>Учитывая угрозу коррупции в выполнении программных документов в сфере образования </a:t>
            </a:r>
          </a:p>
          <a:p>
            <a:pPr algn="ctr">
              <a:buClr>
                <a:srgbClr val="0070C0"/>
              </a:buClr>
            </a:pPr>
            <a:r>
              <a:rPr lang="ru-RU" sz="2400" dirty="0" smtClean="0"/>
              <a:t>мы призываем ВУЗы Республики Казахстан:</a:t>
            </a:r>
          </a:p>
          <a:p>
            <a:pPr>
              <a:buClr>
                <a:srgbClr val="0070C0"/>
              </a:buClr>
            </a:pPr>
            <a:endParaRPr lang="ru-RU" sz="1400" dirty="0" smtClean="0"/>
          </a:p>
          <a:p>
            <a:pPr marL="536575" indent="-536575">
              <a:spcAft>
                <a:spcPts val="500"/>
              </a:spcAft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2400" dirty="0" smtClean="0"/>
              <a:t>активно проводить работу по вопросам противодействия коррупции;</a:t>
            </a:r>
          </a:p>
          <a:p>
            <a:pPr marL="536575" indent="-536575">
              <a:spcAft>
                <a:spcPts val="500"/>
              </a:spcAft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2400" dirty="0" smtClean="0"/>
              <a:t>через Координационный совет, создаваемый при МОН РК, подключиться к совместной деятельности по искоренению коррупционных проявлений;</a:t>
            </a:r>
          </a:p>
          <a:p>
            <a:pPr marL="536575" indent="-536575">
              <a:spcAft>
                <a:spcPts val="500"/>
              </a:spcAft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2400" dirty="0" smtClean="0"/>
              <a:t>рассмотреть и принять предлагаемую Концепцию формирования антикоррупционного мировоззрения в системе высшего образования</a:t>
            </a:r>
          </a:p>
          <a:p>
            <a:pPr marL="342900" indent="-342900">
              <a:buClr>
                <a:srgbClr val="0070C0"/>
              </a:buClr>
              <a:buFont typeface="Wingdings" pitchFamily="2" charset="2"/>
              <a:buChar char="ü"/>
            </a:pPr>
            <a:endParaRPr lang="ru-RU" sz="2400" dirty="0"/>
          </a:p>
        </p:txBody>
      </p:sp>
      <p:sp>
        <p:nvSpPr>
          <p:cNvPr id="8" name="Заголовок 3"/>
          <p:cNvSpPr txBox="1">
            <a:spLocks/>
          </p:cNvSpPr>
          <p:nvPr/>
        </p:nvSpPr>
        <p:spPr>
          <a:xfrm>
            <a:off x="340859" y="249255"/>
            <a:ext cx="8229600" cy="77809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Предложения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87876170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25144"/>
            <a:ext cx="5580112" cy="2132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6" y="1268760"/>
            <a:ext cx="8640960" cy="0"/>
          </a:xfrm>
          <a:prstGeom prst="line">
            <a:avLst/>
          </a:prstGeom>
          <a:ln w="6350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5" descr="Untitled-2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936104" cy="92867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sp>
        <p:nvSpPr>
          <p:cNvPr id="2" name="TextBox 1"/>
          <p:cNvSpPr txBox="1"/>
          <p:nvPr/>
        </p:nvSpPr>
        <p:spPr>
          <a:xfrm>
            <a:off x="652635" y="1484784"/>
            <a:ext cx="81009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rgbClr val="0070C0"/>
              </a:buClr>
            </a:pPr>
            <a:r>
              <a:rPr lang="ru-RU" sz="2400" dirty="0" smtClean="0"/>
              <a:t>	Совместное </a:t>
            </a:r>
            <a:r>
              <a:rPr lang="ru-RU" sz="2400" dirty="0"/>
              <a:t>сотрудничество всех казахстанских ВУЗов в противодействии коррупции с участием правоохранительных органов, всех структур гражданского общества, будет способствовать повышению качества образования, успешной реализаций реформ и гарантировать выполнение возложенной на образование миссии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323528" y="4365104"/>
            <a:ext cx="8640960" cy="0"/>
          </a:xfrm>
          <a:prstGeom prst="line">
            <a:avLst/>
          </a:prstGeom>
          <a:ln w="6350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790737378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4725144"/>
            <a:ext cx="5580112" cy="2132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" name="Picture 5" descr="Untitled-2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332656"/>
            <a:ext cx="1428760" cy="1490976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4" name="Picture 10" descr="панорама 2"/>
          <p:cNvPicPr>
            <a:picLocks noChangeAspect="1" noChangeArrowheads="1"/>
          </p:cNvPicPr>
          <p:nvPr/>
        </p:nvPicPr>
        <p:blipFill>
          <a:blip r:embed="rId3" cstate="print"/>
          <a:srcRect l="7999" b="13454"/>
          <a:stretch>
            <a:fillRect/>
          </a:stretch>
        </p:blipFill>
        <p:spPr bwMode="auto">
          <a:xfrm>
            <a:off x="31887" y="3761656"/>
            <a:ext cx="9113637" cy="309634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Прямоугольник 6"/>
          <p:cNvSpPr/>
          <p:nvPr/>
        </p:nvSpPr>
        <p:spPr>
          <a:xfrm>
            <a:off x="1475656" y="2557500"/>
            <a:ext cx="6635471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4000" b="1" cap="none" spc="10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Благодарю за внимание</a:t>
            </a:r>
            <a:endParaRPr lang="ru-RU" sz="4000" b="1" cap="none" spc="10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01735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4725144"/>
            <a:ext cx="5580112" cy="2132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kern="1200" dirty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85799" y="1647825"/>
            <a:ext cx="7751577" cy="1938992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Стратегия «КАЗАХСТАН - 2050» стала стратегической линией всей деятельности системы образования.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ВУЗы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республики осознают наличие и опасность коррупции, которая охватила все слои общества, в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том числе </a:t>
            </a: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систему 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образования.</a:t>
            </a:r>
            <a:endParaRPr lang="ru-RU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23528" y="1052736"/>
            <a:ext cx="8640960" cy="0"/>
          </a:xfrm>
          <a:prstGeom prst="line">
            <a:avLst/>
          </a:prstGeom>
          <a:ln w="6350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Picture 5" descr="Untitled-2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936104" cy="92867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pic>
        <p:nvPicPr>
          <p:cNvPr id="15362" name="Picture 2" descr="http://locman.kz/img_news/2013/02/1359777490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838" y="3705968"/>
            <a:ext cx="2779746" cy="25313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4" name="Picture 4" descr="http://go4.imgsmail.ru/imgpreview?key=http%3A//zhaikpress.kz/images/novosti2013/Kazakstan_2050.jpg&amp;mb=imgdb_preview_336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4168" y="4039344"/>
            <a:ext cx="3951005" cy="205395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338278600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25144"/>
            <a:ext cx="5580112" cy="2132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1052736"/>
            <a:ext cx="8640960" cy="0"/>
          </a:xfrm>
          <a:prstGeom prst="line">
            <a:avLst/>
          </a:prstGeom>
          <a:ln w="6350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5" descr="Untitled-2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936104" cy="92867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sp>
        <p:nvSpPr>
          <p:cNvPr id="8" name="Заголовок 3"/>
          <p:cNvSpPr txBox="1">
            <a:spLocks/>
          </p:cNvSpPr>
          <p:nvPr/>
        </p:nvSpPr>
        <p:spPr>
          <a:xfrm>
            <a:off x="340859" y="249255"/>
            <a:ext cx="8229600" cy="77809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Цели концепции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700808"/>
            <a:ext cx="7920880" cy="29905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500"/>
              </a:spcAft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2000" dirty="0" smtClean="0"/>
              <a:t>содействие </a:t>
            </a:r>
            <a:r>
              <a:rPr lang="ru-RU" sz="2000" dirty="0"/>
              <a:t>принятию и укреплению мер, направленных на эффективное противодействие коррупции в системе образования;</a:t>
            </a:r>
          </a:p>
          <a:p>
            <a:pPr marL="285750" indent="-285750">
              <a:spcAft>
                <a:spcPts val="500"/>
              </a:spcAft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2000" dirty="0" smtClean="0"/>
              <a:t>поддержка </a:t>
            </a:r>
            <a:r>
              <a:rPr lang="ru-RU" sz="2000" dirty="0"/>
              <a:t>мер в рамках законной деятельности, направленной на предупреждение коррупции, в том числе в принятии мер по выявлению причин и условий, способствующих коррупционному поведению;</a:t>
            </a:r>
          </a:p>
          <a:p>
            <a:pPr marL="285750" indent="-285750">
              <a:spcAft>
                <a:spcPts val="500"/>
              </a:spcAft>
              <a:buClr>
                <a:srgbClr val="0070C0"/>
              </a:buClr>
              <a:buFont typeface="Wingdings" pitchFamily="2" charset="2"/>
              <a:buChar char="ü"/>
            </a:pPr>
            <a:r>
              <a:rPr lang="ru-RU" sz="2000" dirty="0" smtClean="0"/>
              <a:t>поощрение </a:t>
            </a:r>
            <a:r>
              <a:rPr lang="ru-RU" sz="2000" dirty="0"/>
              <a:t>честности и неподкупности, ответственности, а также надлежащего антикоррупционного поведения.</a:t>
            </a:r>
          </a:p>
        </p:txBody>
      </p:sp>
    </p:spTree>
    <p:extLst>
      <p:ext uri="{BB962C8B-B14F-4D97-AF65-F5344CB8AC3E}">
        <p14:creationId xmlns="" xmlns:p14="http://schemas.microsoft.com/office/powerpoint/2010/main" val="38792950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25144"/>
            <a:ext cx="5580112" cy="2132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1052736"/>
            <a:ext cx="8640960" cy="0"/>
          </a:xfrm>
          <a:prstGeom prst="line">
            <a:avLst/>
          </a:prstGeom>
          <a:ln w="6350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5" descr="Untitled-2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936104" cy="92867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sp>
        <p:nvSpPr>
          <p:cNvPr id="8" name="Заголовок 3"/>
          <p:cNvSpPr txBox="1">
            <a:spLocks/>
          </p:cNvSpPr>
          <p:nvPr/>
        </p:nvSpPr>
        <p:spPr>
          <a:xfrm>
            <a:off x="340859" y="249255"/>
            <a:ext cx="8229600" cy="77809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Задачи концепции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700808"/>
            <a:ext cx="792088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000" dirty="0" smtClean="0"/>
              <a:t> обеспечение защиты прав, свобод и законных интересов граждан и общества от коррупции;</a:t>
            </a:r>
          </a:p>
          <a:p>
            <a:pPr>
              <a:buFont typeface="Wingdings" pitchFamily="2" charset="2"/>
              <a:buChar char="Ø"/>
            </a:pPr>
            <a:r>
              <a:rPr lang="kk-KZ" sz="2000" dirty="0" smtClean="0"/>
              <a:t> формирование  антикоррупционного  мировоззрения  и поведения среди субъектов высшего образования;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kk-KZ" sz="2000" dirty="0" smtClean="0"/>
              <a:t> повышение  эффективности и результативности  в учебно-воспитательной, научной и организационно-методической  деятельности с целью </a:t>
            </a:r>
            <a:r>
              <a:rPr lang="kk-KZ" sz="2000" dirty="0" smtClean="0"/>
              <a:t>минимизации </a:t>
            </a:r>
            <a:r>
              <a:rPr lang="kk-KZ" sz="2000" dirty="0" smtClean="0"/>
              <a:t>и предупреждения коррупционных  рисков  и ситуаций;</a:t>
            </a:r>
            <a:endParaRPr lang="ru-RU" sz="2000" dirty="0" smtClean="0"/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оптимизация форм, методов и средств противодействия коррупции;</a:t>
            </a:r>
          </a:p>
          <a:p>
            <a:pPr>
              <a:buFont typeface="Wingdings" pitchFamily="2" charset="2"/>
              <a:buChar char="Ø"/>
            </a:pPr>
            <a:r>
              <a:rPr lang="ru-RU" sz="2000" dirty="0" smtClean="0"/>
              <a:t> обеспечение  участия субъектов высшего образования в </a:t>
            </a:r>
            <a:r>
              <a:rPr lang="ru-RU" sz="2000" dirty="0" err="1" smtClean="0"/>
              <a:t>антикоррупционной</a:t>
            </a:r>
            <a:r>
              <a:rPr lang="ru-RU" sz="2000" dirty="0" smtClean="0"/>
              <a:t> политике государства.</a:t>
            </a:r>
            <a:endParaRPr lang="ru-RU" sz="2000" dirty="0"/>
          </a:p>
        </p:txBody>
      </p:sp>
    </p:spTree>
    <p:extLst>
      <p:ext uri="{BB962C8B-B14F-4D97-AF65-F5344CB8AC3E}">
        <p14:creationId xmlns="" xmlns:p14="http://schemas.microsoft.com/office/powerpoint/2010/main" val="387929505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0" y="4725144"/>
            <a:ext cx="5580112" cy="2132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3187" name="Freeform 3"/>
          <p:cNvSpPr>
            <a:spLocks/>
          </p:cNvSpPr>
          <p:nvPr/>
        </p:nvSpPr>
        <p:spPr bwMode="gray">
          <a:xfrm>
            <a:off x="5073650" y="688635"/>
            <a:ext cx="1466850" cy="1155700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hlink">
                  <a:gamma/>
                  <a:tint val="90980"/>
                  <a:invGamma/>
                  <a:alpha val="32001"/>
                </a:schemeClr>
              </a:gs>
              <a:gs pos="100000">
                <a:schemeClr val="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88" name="AutoShape 4"/>
          <p:cNvSpPr>
            <a:spLocks noChangeArrowheads="1"/>
          </p:cNvSpPr>
          <p:nvPr/>
        </p:nvSpPr>
        <p:spPr bwMode="auto">
          <a:xfrm>
            <a:off x="3127828" y="2133600"/>
            <a:ext cx="2708275" cy="4319736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1D08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89" name="AutoShape 5"/>
          <p:cNvSpPr>
            <a:spLocks noChangeArrowheads="1"/>
          </p:cNvSpPr>
          <p:nvPr/>
        </p:nvSpPr>
        <p:spPr bwMode="gray">
          <a:xfrm>
            <a:off x="3286423" y="1785926"/>
            <a:ext cx="2312412" cy="962195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90" name="AutoShape 6"/>
          <p:cNvSpPr>
            <a:spLocks noChangeArrowheads="1"/>
          </p:cNvSpPr>
          <p:nvPr/>
        </p:nvSpPr>
        <p:spPr bwMode="auto">
          <a:xfrm flipH="1">
            <a:off x="5236351" y="2061369"/>
            <a:ext cx="73025" cy="144463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92" name="AutoShape 8"/>
          <p:cNvSpPr>
            <a:spLocks noChangeArrowheads="1"/>
          </p:cNvSpPr>
          <p:nvPr/>
        </p:nvSpPr>
        <p:spPr bwMode="auto">
          <a:xfrm>
            <a:off x="6077587" y="1393702"/>
            <a:ext cx="2886901" cy="3907506"/>
          </a:xfrm>
          <a:prstGeom prst="roundRect">
            <a:avLst>
              <a:gd name="adj" fmla="val 4690"/>
            </a:avLst>
          </a:prstGeom>
          <a:noFill/>
          <a:ln w="57150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6FC5E3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93" name="AutoShape 9"/>
          <p:cNvSpPr>
            <a:spLocks noChangeArrowheads="1"/>
          </p:cNvSpPr>
          <p:nvPr/>
        </p:nvSpPr>
        <p:spPr bwMode="gray">
          <a:xfrm>
            <a:off x="6703771" y="1168320"/>
            <a:ext cx="1863725" cy="545689"/>
          </a:xfrm>
          <a:prstGeom prst="roundRect">
            <a:avLst>
              <a:gd name="adj" fmla="val 50000"/>
            </a:avLst>
          </a:prstGeom>
          <a:gradFill rotWithShape="1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94" name="AutoShape 10"/>
          <p:cNvSpPr>
            <a:spLocks noChangeArrowheads="1"/>
          </p:cNvSpPr>
          <p:nvPr/>
        </p:nvSpPr>
        <p:spPr bwMode="auto">
          <a:xfrm flipH="1">
            <a:off x="7835900" y="2079625"/>
            <a:ext cx="71438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95" name="AutoShape 11"/>
          <p:cNvSpPr>
            <a:spLocks noChangeArrowheads="1"/>
          </p:cNvSpPr>
          <p:nvPr/>
        </p:nvSpPr>
        <p:spPr bwMode="auto">
          <a:xfrm flipH="1">
            <a:off x="6254750" y="2079625"/>
            <a:ext cx="69850" cy="142875"/>
          </a:xfrm>
          <a:prstGeom prst="octagon">
            <a:avLst>
              <a:gd name="adj" fmla="val 29287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93196" name="Freeform 12"/>
          <p:cNvSpPr>
            <a:spLocks/>
          </p:cNvSpPr>
          <p:nvPr/>
        </p:nvSpPr>
        <p:spPr bwMode="gray">
          <a:xfrm>
            <a:off x="2500298" y="785794"/>
            <a:ext cx="1466850" cy="1157288"/>
          </a:xfrm>
          <a:custGeom>
            <a:avLst/>
            <a:gdLst>
              <a:gd name="T0" fmla="*/ 0 w 982"/>
              <a:gd name="T1" fmla="*/ 774 h 774"/>
              <a:gd name="T2" fmla="*/ 2 w 982"/>
              <a:gd name="T3" fmla="*/ 770 h 774"/>
              <a:gd name="T4" fmla="*/ 8 w 982"/>
              <a:gd name="T5" fmla="*/ 754 h 774"/>
              <a:gd name="T6" fmla="*/ 16 w 982"/>
              <a:gd name="T7" fmla="*/ 730 h 774"/>
              <a:gd name="T8" fmla="*/ 32 w 982"/>
              <a:gd name="T9" fmla="*/ 698 h 774"/>
              <a:gd name="T10" fmla="*/ 50 w 982"/>
              <a:gd name="T11" fmla="*/ 660 h 774"/>
              <a:gd name="T12" fmla="*/ 76 w 982"/>
              <a:gd name="T13" fmla="*/ 618 h 774"/>
              <a:gd name="T14" fmla="*/ 106 w 982"/>
              <a:gd name="T15" fmla="*/ 574 h 774"/>
              <a:gd name="T16" fmla="*/ 142 w 982"/>
              <a:gd name="T17" fmla="*/ 528 h 774"/>
              <a:gd name="T18" fmla="*/ 186 w 982"/>
              <a:gd name="T19" fmla="*/ 482 h 774"/>
              <a:gd name="T20" fmla="*/ 236 w 982"/>
              <a:gd name="T21" fmla="*/ 438 h 774"/>
              <a:gd name="T22" fmla="*/ 294 w 982"/>
              <a:gd name="T23" fmla="*/ 398 h 774"/>
              <a:gd name="T24" fmla="*/ 360 w 982"/>
              <a:gd name="T25" fmla="*/ 360 h 774"/>
              <a:gd name="T26" fmla="*/ 426 w 982"/>
              <a:gd name="T27" fmla="*/ 332 h 774"/>
              <a:gd name="T28" fmla="*/ 488 w 982"/>
              <a:gd name="T29" fmla="*/ 314 h 774"/>
              <a:gd name="T30" fmla="*/ 544 w 982"/>
              <a:gd name="T31" fmla="*/ 304 h 774"/>
              <a:gd name="T32" fmla="*/ 594 w 982"/>
              <a:gd name="T33" fmla="*/ 300 h 774"/>
              <a:gd name="T34" fmla="*/ 638 w 982"/>
              <a:gd name="T35" fmla="*/ 300 h 774"/>
              <a:gd name="T36" fmla="*/ 678 w 982"/>
              <a:gd name="T37" fmla="*/ 304 h 774"/>
              <a:gd name="T38" fmla="*/ 710 w 982"/>
              <a:gd name="T39" fmla="*/ 312 h 774"/>
              <a:gd name="T40" fmla="*/ 736 w 982"/>
              <a:gd name="T41" fmla="*/ 320 h 774"/>
              <a:gd name="T42" fmla="*/ 754 w 982"/>
              <a:gd name="T43" fmla="*/ 326 h 774"/>
              <a:gd name="T44" fmla="*/ 766 w 982"/>
              <a:gd name="T45" fmla="*/ 332 h 774"/>
              <a:gd name="T46" fmla="*/ 770 w 982"/>
              <a:gd name="T47" fmla="*/ 334 h 774"/>
              <a:gd name="T48" fmla="*/ 680 w 982"/>
              <a:gd name="T49" fmla="*/ 476 h 774"/>
              <a:gd name="T50" fmla="*/ 982 w 982"/>
              <a:gd name="T51" fmla="*/ 370 h 774"/>
              <a:gd name="T52" fmla="*/ 912 w 982"/>
              <a:gd name="T53" fmla="*/ 0 h 774"/>
              <a:gd name="T54" fmla="*/ 854 w 982"/>
              <a:gd name="T55" fmla="*/ 150 h 774"/>
              <a:gd name="T56" fmla="*/ 850 w 982"/>
              <a:gd name="T57" fmla="*/ 148 h 774"/>
              <a:gd name="T58" fmla="*/ 838 w 982"/>
              <a:gd name="T59" fmla="*/ 142 h 774"/>
              <a:gd name="T60" fmla="*/ 822 w 982"/>
              <a:gd name="T61" fmla="*/ 134 h 774"/>
              <a:gd name="T62" fmla="*/ 798 w 982"/>
              <a:gd name="T63" fmla="*/ 126 h 774"/>
              <a:gd name="T64" fmla="*/ 768 w 982"/>
              <a:gd name="T65" fmla="*/ 120 h 774"/>
              <a:gd name="T66" fmla="*/ 732 w 982"/>
              <a:gd name="T67" fmla="*/ 114 h 774"/>
              <a:gd name="T68" fmla="*/ 692 w 982"/>
              <a:gd name="T69" fmla="*/ 110 h 774"/>
              <a:gd name="T70" fmla="*/ 646 w 982"/>
              <a:gd name="T71" fmla="*/ 110 h 774"/>
              <a:gd name="T72" fmla="*/ 596 w 982"/>
              <a:gd name="T73" fmla="*/ 116 h 774"/>
              <a:gd name="T74" fmla="*/ 540 w 982"/>
              <a:gd name="T75" fmla="*/ 126 h 774"/>
              <a:gd name="T76" fmla="*/ 482 w 982"/>
              <a:gd name="T77" fmla="*/ 146 h 774"/>
              <a:gd name="T78" fmla="*/ 422 w 982"/>
              <a:gd name="T79" fmla="*/ 172 h 774"/>
              <a:gd name="T80" fmla="*/ 356 w 982"/>
              <a:gd name="T81" fmla="*/ 210 h 774"/>
              <a:gd name="T82" fmla="*/ 290 w 982"/>
              <a:gd name="T83" fmla="*/ 258 h 774"/>
              <a:gd name="T84" fmla="*/ 230 w 982"/>
              <a:gd name="T85" fmla="*/ 310 h 774"/>
              <a:gd name="T86" fmla="*/ 178 w 982"/>
              <a:gd name="T87" fmla="*/ 364 h 774"/>
              <a:gd name="T88" fmla="*/ 136 w 982"/>
              <a:gd name="T89" fmla="*/ 422 h 774"/>
              <a:gd name="T90" fmla="*/ 100 w 982"/>
              <a:gd name="T91" fmla="*/ 480 h 774"/>
              <a:gd name="T92" fmla="*/ 72 w 982"/>
              <a:gd name="T93" fmla="*/ 536 h 774"/>
              <a:gd name="T94" fmla="*/ 48 w 982"/>
              <a:gd name="T95" fmla="*/ 590 h 774"/>
              <a:gd name="T96" fmla="*/ 30 w 982"/>
              <a:gd name="T97" fmla="*/ 640 h 774"/>
              <a:gd name="T98" fmla="*/ 18 w 982"/>
              <a:gd name="T99" fmla="*/ 684 h 774"/>
              <a:gd name="T100" fmla="*/ 8 w 982"/>
              <a:gd name="T101" fmla="*/ 722 h 774"/>
              <a:gd name="T102" fmla="*/ 4 w 982"/>
              <a:gd name="T103" fmla="*/ 750 h 774"/>
              <a:gd name="T104" fmla="*/ 0 w 982"/>
              <a:gd name="T105" fmla="*/ 768 h 774"/>
              <a:gd name="T106" fmla="*/ 0 w 982"/>
              <a:gd name="T107" fmla="*/ 774 h 7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</a:cxnLst>
            <a:rect l="0" t="0" r="r" b="b"/>
            <a:pathLst>
              <a:path w="982" h="774">
                <a:moveTo>
                  <a:pt x="0" y="774"/>
                </a:moveTo>
                <a:lnTo>
                  <a:pt x="2" y="770"/>
                </a:lnTo>
                <a:lnTo>
                  <a:pt x="8" y="754"/>
                </a:lnTo>
                <a:lnTo>
                  <a:pt x="16" y="730"/>
                </a:lnTo>
                <a:lnTo>
                  <a:pt x="32" y="698"/>
                </a:lnTo>
                <a:lnTo>
                  <a:pt x="50" y="660"/>
                </a:lnTo>
                <a:lnTo>
                  <a:pt x="76" y="618"/>
                </a:lnTo>
                <a:lnTo>
                  <a:pt x="106" y="574"/>
                </a:lnTo>
                <a:lnTo>
                  <a:pt x="142" y="528"/>
                </a:lnTo>
                <a:lnTo>
                  <a:pt x="186" y="482"/>
                </a:lnTo>
                <a:lnTo>
                  <a:pt x="236" y="438"/>
                </a:lnTo>
                <a:lnTo>
                  <a:pt x="294" y="398"/>
                </a:lnTo>
                <a:lnTo>
                  <a:pt x="360" y="360"/>
                </a:lnTo>
                <a:lnTo>
                  <a:pt x="426" y="332"/>
                </a:lnTo>
                <a:lnTo>
                  <a:pt x="488" y="314"/>
                </a:lnTo>
                <a:lnTo>
                  <a:pt x="544" y="304"/>
                </a:lnTo>
                <a:lnTo>
                  <a:pt x="594" y="300"/>
                </a:lnTo>
                <a:lnTo>
                  <a:pt x="638" y="300"/>
                </a:lnTo>
                <a:lnTo>
                  <a:pt x="678" y="304"/>
                </a:lnTo>
                <a:lnTo>
                  <a:pt x="710" y="312"/>
                </a:lnTo>
                <a:lnTo>
                  <a:pt x="736" y="320"/>
                </a:lnTo>
                <a:lnTo>
                  <a:pt x="754" y="326"/>
                </a:lnTo>
                <a:lnTo>
                  <a:pt x="766" y="332"/>
                </a:lnTo>
                <a:lnTo>
                  <a:pt x="770" y="334"/>
                </a:lnTo>
                <a:lnTo>
                  <a:pt x="680" y="476"/>
                </a:lnTo>
                <a:lnTo>
                  <a:pt x="982" y="370"/>
                </a:lnTo>
                <a:lnTo>
                  <a:pt x="912" y="0"/>
                </a:lnTo>
                <a:lnTo>
                  <a:pt x="854" y="150"/>
                </a:lnTo>
                <a:lnTo>
                  <a:pt x="850" y="148"/>
                </a:lnTo>
                <a:lnTo>
                  <a:pt x="838" y="142"/>
                </a:lnTo>
                <a:lnTo>
                  <a:pt x="822" y="134"/>
                </a:lnTo>
                <a:lnTo>
                  <a:pt x="798" y="126"/>
                </a:lnTo>
                <a:lnTo>
                  <a:pt x="768" y="120"/>
                </a:lnTo>
                <a:lnTo>
                  <a:pt x="732" y="114"/>
                </a:lnTo>
                <a:lnTo>
                  <a:pt x="692" y="110"/>
                </a:lnTo>
                <a:lnTo>
                  <a:pt x="646" y="110"/>
                </a:lnTo>
                <a:lnTo>
                  <a:pt x="596" y="116"/>
                </a:lnTo>
                <a:lnTo>
                  <a:pt x="540" y="126"/>
                </a:lnTo>
                <a:lnTo>
                  <a:pt x="482" y="146"/>
                </a:lnTo>
                <a:lnTo>
                  <a:pt x="422" y="172"/>
                </a:lnTo>
                <a:lnTo>
                  <a:pt x="356" y="210"/>
                </a:lnTo>
                <a:lnTo>
                  <a:pt x="290" y="258"/>
                </a:lnTo>
                <a:lnTo>
                  <a:pt x="230" y="310"/>
                </a:lnTo>
                <a:lnTo>
                  <a:pt x="178" y="364"/>
                </a:lnTo>
                <a:lnTo>
                  <a:pt x="136" y="422"/>
                </a:lnTo>
                <a:lnTo>
                  <a:pt x="100" y="480"/>
                </a:lnTo>
                <a:lnTo>
                  <a:pt x="72" y="536"/>
                </a:lnTo>
                <a:lnTo>
                  <a:pt x="48" y="590"/>
                </a:lnTo>
                <a:lnTo>
                  <a:pt x="30" y="640"/>
                </a:lnTo>
                <a:lnTo>
                  <a:pt x="18" y="684"/>
                </a:lnTo>
                <a:lnTo>
                  <a:pt x="8" y="722"/>
                </a:lnTo>
                <a:lnTo>
                  <a:pt x="4" y="750"/>
                </a:lnTo>
                <a:lnTo>
                  <a:pt x="0" y="768"/>
                </a:lnTo>
                <a:lnTo>
                  <a:pt x="0" y="774"/>
                </a:lnTo>
              </a:path>
            </a:pathLst>
          </a:custGeom>
          <a:gradFill rotWithShape="1">
            <a:gsLst>
              <a:gs pos="0">
                <a:schemeClr val="folHlink">
                  <a:gamma/>
                  <a:tint val="57647"/>
                  <a:invGamma/>
                  <a:alpha val="32001"/>
                </a:schemeClr>
              </a:gs>
              <a:gs pos="100000">
                <a:schemeClr val="folHlink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="" xmlns:a14="http://schemas.microsoft.com/office/drawing/2010/main" w="12700">
                <a:solidFill>
                  <a:srgbClr val="000000"/>
                </a:solidFill>
                <a:prstDash val="solid"/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3197" name="Text Box 13"/>
          <p:cNvSpPr txBox="1">
            <a:spLocks noChangeArrowheads="1"/>
          </p:cNvSpPr>
          <p:nvPr/>
        </p:nvSpPr>
        <p:spPr bwMode="gray">
          <a:xfrm>
            <a:off x="3428992" y="1785926"/>
            <a:ext cx="2169843" cy="7892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/>
            <a:r>
              <a:rPr lang="ru-RU" sz="1500" b="1" dirty="0" smtClean="0">
                <a:solidFill>
                  <a:schemeClr val="bg1"/>
                </a:solidFill>
              </a:rPr>
              <a:t>А</a:t>
            </a:r>
            <a:r>
              <a:rPr lang="ru-RU" sz="1500" b="1" dirty="0" smtClean="0">
                <a:solidFill>
                  <a:schemeClr val="bg1"/>
                </a:solidFill>
              </a:rPr>
              <a:t>дминистративно-</a:t>
            </a:r>
            <a:endParaRPr lang="ru-RU" sz="1500" b="1" dirty="0" smtClean="0">
              <a:solidFill>
                <a:schemeClr val="bg1"/>
              </a:solidFill>
            </a:endParaRPr>
          </a:p>
          <a:p>
            <a:pPr algn="ctr" eaLnBrk="0" hangingPunct="0"/>
            <a:r>
              <a:rPr lang="ru-RU" sz="1500" b="1" dirty="0" smtClean="0">
                <a:solidFill>
                  <a:schemeClr val="bg1"/>
                </a:solidFill>
              </a:rPr>
              <a:t>управленческая работа</a:t>
            </a:r>
            <a:endParaRPr lang="en-US" sz="1500" b="1" dirty="0">
              <a:solidFill>
                <a:schemeClr val="bg1"/>
              </a:solidFill>
            </a:endParaRPr>
          </a:p>
        </p:txBody>
      </p:sp>
      <p:sp>
        <p:nvSpPr>
          <p:cNvPr id="93198" name="Text Box 14"/>
          <p:cNvSpPr txBox="1">
            <a:spLocks noChangeArrowheads="1"/>
          </p:cNvSpPr>
          <p:nvPr/>
        </p:nvSpPr>
        <p:spPr bwMode="gray">
          <a:xfrm>
            <a:off x="6798830" y="1139825"/>
            <a:ext cx="1638689" cy="5583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0" hangingPunct="0"/>
            <a:r>
              <a:rPr lang="ru-RU" sz="1500" b="1" dirty="0" smtClean="0">
                <a:solidFill>
                  <a:schemeClr val="bg1"/>
                </a:solidFill>
              </a:rPr>
              <a:t>Студенческая деятельность</a:t>
            </a:r>
            <a:endParaRPr lang="en-US" sz="1500" b="1" dirty="0">
              <a:solidFill>
                <a:schemeClr val="bg1"/>
              </a:solidFill>
            </a:endParaRPr>
          </a:p>
        </p:txBody>
      </p:sp>
      <p:grpSp>
        <p:nvGrpSpPr>
          <p:cNvPr id="93199" name="Group 15"/>
          <p:cNvGrpSpPr>
            <a:grpSpLocks/>
          </p:cNvGrpSpPr>
          <p:nvPr/>
        </p:nvGrpSpPr>
        <p:grpSpPr bwMode="auto">
          <a:xfrm>
            <a:off x="251520" y="1000910"/>
            <a:ext cx="2649333" cy="3868250"/>
            <a:chOff x="576" y="1758"/>
            <a:chExt cx="1446" cy="2172"/>
          </a:xfrm>
        </p:grpSpPr>
        <p:sp>
          <p:nvSpPr>
            <p:cNvPr id="93200" name="AutoShape 16"/>
            <p:cNvSpPr>
              <a:spLocks noChangeArrowheads="1"/>
            </p:cNvSpPr>
            <p:nvPr/>
          </p:nvSpPr>
          <p:spPr bwMode="auto">
            <a:xfrm>
              <a:off x="576" y="1942"/>
              <a:ext cx="1446" cy="1988"/>
            </a:xfrm>
            <a:prstGeom prst="roundRect">
              <a:avLst>
                <a:gd name="adj" fmla="val 4690"/>
              </a:avLst>
            </a:prstGeom>
            <a:noFill/>
            <a:ln w="57150">
              <a:solidFill>
                <a:schemeClr val="fol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D2D8A8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201" name="AutoShape 17"/>
            <p:cNvSpPr>
              <a:spLocks noChangeArrowheads="1"/>
            </p:cNvSpPr>
            <p:nvPr/>
          </p:nvSpPr>
          <p:spPr bwMode="gray">
            <a:xfrm>
              <a:off x="712" y="1758"/>
              <a:ext cx="1174" cy="321"/>
            </a:xfrm>
            <a:prstGeom prst="roundRect">
              <a:avLst>
                <a:gd name="adj" fmla="val 50000"/>
              </a:avLst>
            </a:prstGeom>
            <a:gradFill rotWithShape="1">
              <a:gsLst>
                <a:gs pos="0">
                  <a:schemeClr val="folHlink">
                    <a:gamma/>
                    <a:shade val="38824"/>
                    <a:invGamma/>
                  </a:schemeClr>
                </a:gs>
                <a:gs pos="50000">
                  <a:schemeClr val="folHlink"/>
                </a:gs>
                <a:gs pos="100000">
                  <a:schemeClr val="folHlink">
                    <a:gamma/>
                    <a:shade val="38824"/>
                    <a:invGamma/>
                  </a:schemeClr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93204" name="Text Box 20"/>
            <p:cNvSpPr txBox="1">
              <a:spLocks noChangeArrowheads="1"/>
            </p:cNvSpPr>
            <p:nvPr/>
          </p:nvSpPr>
          <p:spPr bwMode="gray">
            <a:xfrm>
              <a:off x="739" y="1758"/>
              <a:ext cx="1111" cy="3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square"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algn="ctr" eaLnBrk="0" hangingPunct="0"/>
              <a:endParaRPr lang="ru-RU" sz="1500" dirty="0" smtClean="0">
                <a:solidFill>
                  <a:schemeClr val="bg1"/>
                </a:solidFill>
              </a:endParaRPr>
            </a:p>
            <a:p>
              <a:pPr algn="ctr" eaLnBrk="0" hangingPunct="0"/>
              <a:r>
                <a:rPr lang="ru-RU" sz="1500" b="1" dirty="0" smtClean="0">
                  <a:solidFill>
                    <a:schemeClr val="bg1"/>
                  </a:solidFill>
                </a:rPr>
                <a:t>Учебный </a:t>
              </a:r>
              <a:r>
                <a:rPr lang="ru-RU" sz="1500" b="1" dirty="0" smtClean="0">
                  <a:solidFill>
                    <a:schemeClr val="bg1"/>
                  </a:solidFill>
                </a:rPr>
                <a:t>процесс</a:t>
              </a:r>
              <a:endParaRPr lang="en-US" sz="1500" b="1" dirty="0">
                <a:solidFill>
                  <a:schemeClr val="bg1"/>
                </a:solidFill>
              </a:endParaRPr>
            </a:p>
          </p:txBody>
        </p:sp>
        <p:sp>
          <p:nvSpPr>
            <p:cNvPr id="93205" name="Text Box 21"/>
            <p:cNvSpPr txBox="1">
              <a:spLocks noChangeArrowheads="1"/>
            </p:cNvSpPr>
            <p:nvPr/>
          </p:nvSpPr>
          <p:spPr bwMode="auto">
            <a:xfrm>
              <a:off x="624" y="2106"/>
              <a:ext cx="1344" cy="130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5782" tIns="47891" rIns="95782" bIns="47891">
              <a:spAutoFit/>
            </a:bodyPr>
            <a:lstStyle>
              <a:lvl1pPr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479425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957263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436688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1916113" defTabSz="957263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3733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8305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2877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744913" defTabSz="957263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marL="174625" indent="-174625" eaLnBrk="0" hangingPunct="0">
                <a:buFont typeface="Wingdings" pitchFamily="2" charset="2"/>
                <a:buChar char="§"/>
              </a:pPr>
              <a:r>
                <a:rPr lang="ru-RU" dirty="0" smtClean="0">
                  <a:solidFill>
                    <a:srgbClr val="000000"/>
                  </a:solidFill>
                </a:rPr>
                <a:t>Социальная необеспеченность; </a:t>
              </a:r>
            </a:p>
            <a:p>
              <a:pPr marL="174625" indent="-174625" eaLnBrk="0" hangingPunct="0">
                <a:buFont typeface="Wingdings" pitchFamily="2" charset="2"/>
                <a:buChar char="§"/>
              </a:pPr>
              <a:r>
                <a:rPr lang="ru-RU" dirty="0" smtClean="0">
                  <a:solidFill>
                    <a:srgbClr val="000000"/>
                  </a:solidFill>
                </a:rPr>
                <a:t>Непрозрачность процесса обучения;</a:t>
              </a:r>
            </a:p>
            <a:p>
              <a:pPr marL="174625" indent="-174625" eaLnBrk="0" hangingPunct="0">
                <a:buFont typeface="Wingdings" pitchFamily="2" charset="2"/>
                <a:buChar char="§"/>
              </a:pPr>
              <a:r>
                <a:rPr lang="ru-RU" dirty="0" smtClean="0">
                  <a:solidFill>
                    <a:srgbClr val="000000"/>
                  </a:solidFill>
                </a:rPr>
                <a:t>Недостаточная материально-техническая обеспеченность</a:t>
              </a:r>
              <a:r>
                <a:rPr lang="en-US" dirty="0" smtClean="0">
                  <a:solidFill>
                    <a:srgbClr val="000000"/>
                  </a:solidFill>
                </a:rPr>
                <a:t>.</a:t>
              </a:r>
              <a:endParaRPr lang="en-US" dirty="0">
                <a:solidFill>
                  <a:srgbClr val="000000"/>
                </a:solidFill>
              </a:endParaRPr>
            </a:p>
          </p:txBody>
        </p:sp>
      </p:grpSp>
      <p:sp>
        <p:nvSpPr>
          <p:cNvPr id="93206" name="Text Box 22"/>
          <p:cNvSpPr txBox="1">
            <a:spLocks noChangeArrowheads="1"/>
          </p:cNvSpPr>
          <p:nvPr/>
        </p:nvSpPr>
        <p:spPr bwMode="auto">
          <a:xfrm>
            <a:off x="3071802" y="2714620"/>
            <a:ext cx="2581275" cy="28667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4625" indent="-174625" eaLnBrk="0" hangingPunct="0">
              <a:buFont typeface="Wingdings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</a:rPr>
              <a:t>Несовершенство нормативных документов и управленческих </a:t>
            </a:r>
            <a:r>
              <a:rPr lang="ru-RU" dirty="0" smtClean="0">
                <a:solidFill>
                  <a:srgbClr val="000000"/>
                </a:solidFill>
              </a:rPr>
              <a:t>решений;</a:t>
            </a:r>
            <a:endParaRPr lang="ru-RU" dirty="0" smtClean="0">
              <a:solidFill>
                <a:srgbClr val="000000"/>
              </a:solidFill>
            </a:endParaRPr>
          </a:p>
          <a:p>
            <a:pPr marL="174625" indent="-174625" eaLnBrk="0" hangingPunct="0">
              <a:buFont typeface="Wingdings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</a:rPr>
              <a:t>Низкая степень коллегиальности и согласованности в административном </a:t>
            </a:r>
            <a:r>
              <a:rPr lang="ru-RU" dirty="0" smtClean="0">
                <a:solidFill>
                  <a:srgbClr val="000000"/>
                </a:solidFill>
              </a:rPr>
              <a:t>управлении.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3207" name="Text Box 23"/>
          <p:cNvSpPr txBox="1">
            <a:spLocks noChangeArrowheads="1"/>
          </p:cNvSpPr>
          <p:nvPr/>
        </p:nvSpPr>
        <p:spPr bwMode="auto">
          <a:xfrm>
            <a:off x="6289675" y="1985168"/>
            <a:ext cx="2423864" cy="31437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5782" tIns="47891" rIns="95782" bIns="47891">
            <a:spAutoFit/>
          </a:bodyPr>
          <a:lstStyle>
            <a:lvl1pPr defTabSz="957263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479425" defTabSz="957263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957263" defTabSz="957263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436688" defTabSz="957263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1916113" defTabSz="957263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3733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8305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2877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744913" defTabSz="957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4625" indent="-174625" eaLnBrk="0" hangingPunct="0">
              <a:buFont typeface="Wingdings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</a:rPr>
              <a:t>Недостаточный уровень общеобразовательных знаний у абитуриентов;</a:t>
            </a:r>
          </a:p>
          <a:p>
            <a:pPr marL="174625" indent="-174625" eaLnBrk="0" hangingPunct="0">
              <a:buFont typeface="Wingdings" pitchFamily="2" charset="2"/>
              <a:buChar char="§"/>
            </a:pPr>
            <a:r>
              <a:rPr lang="ru-RU" dirty="0" smtClean="0">
                <a:solidFill>
                  <a:srgbClr val="000000"/>
                </a:solidFill>
              </a:rPr>
              <a:t>Предрасположен-</a:t>
            </a:r>
            <a:r>
              <a:rPr lang="ru-RU" dirty="0" err="1" smtClean="0">
                <a:solidFill>
                  <a:srgbClr val="000000"/>
                </a:solidFill>
              </a:rPr>
              <a:t>ность</a:t>
            </a:r>
            <a:r>
              <a:rPr lang="ru-RU" dirty="0" smtClean="0">
                <a:solidFill>
                  <a:srgbClr val="000000"/>
                </a:solidFill>
              </a:rPr>
              <a:t> студентов к коррупционным проявлениям, которые имеют место в обществе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7" name="Заголовок 3"/>
          <p:cNvSpPr txBox="1">
            <a:spLocks/>
          </p:cNvSpPr>
          <p:nvPr/>
        </p:nvSpPr>
        <p:spPr>
          <a:xfrm>
            <a:off x="251520" y="249255"/>
            <a:ext cx="8640959" cy="515449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Причины и условия, порождающие коррупцию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>
            <a:off x="323528" y="764704"/>
            <a:ext cx="8640960" cy="0"/>
          </a:xfrm>
          <a:prstGeom prst="line">
            <a:avLst/>
          </a:prstGeom>
          <a:ln w="6350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4185221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Прямоугольник 26"/>
          <p:cNvSpPr/>
          <p:nvPr/>
        </p:nvSpPr>
        <p:spPr>
          <a:xfrm>
            <a:off x="0" y="4725144"/>
            <a:ext cx="5580112" cy="2132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3" name="Diagram group"/>
          <p:cNvGrpSpPr/>
          <p:nvPr/>
        </p:nvGrpSpPr>
        <p:grpSpPr>
          <a:xfrm rot="14784857">
            <a:off x="4377210" y="5089478"/>
            <a:ext cx="449208" cy="1272441"/>
            <a:chOff x="2951618" y="3624769"/>
            <a:chExt cx="2556653" cy="2557678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sp>
          <p:nvSpPr>
            <p:cNvPr id="24" name="Арка 23"/>
            <p:cNvSpPr/>
            <p:nvPr/>
          </p:nvSpPr>
          <p:spPr>
            <a:xfrm>
              <a:off x="2951618" y="3624769"/>
              <a:ext cx="2556653" cy="2557678"/>
            </a:xfrm>
            <a:prstGeom prst="blockArc">
              <a:avLst>
                <a:gd name="adj1" fmla="val 13500000"/>
                <a:gd name="adj2" fmla="val 10800000"/>
                <a:gd name="adj3" fmla="val 12740"/>
              </a:avLst>
            </a:prstGeom>
            <a:solidFill>
              <a:srgbClr val="10CF9B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  <a:sp3d extrusionH="50600" prstMaterial="metal">
              <a:bevelT w="101600" h="80600" prst="relaxedInset"/>
              <a:bevelB w="80600" h="80600" prst="relaxedInset"/>
            </a:sp3d>
          </p:spPr>
        </p:sp>
      </p:grpSp>
      <p:sp>
        <p:nvSpPr>
          <p:cNvPr id="25" name="Прямоугольник 24"/>
          <p:cNvSpPr/>
          <p:nvPr/>
        </p:nvSpPr>
        <p:spPr>
          <a:xfrm>
            <a:off x="663901" y="5042389"/>
            <a:ext cx="4706320" cy="1592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3" name="Group 2"/>
          <p:cNvGrpSpPr/>
          <p:nvPr/>
        </p:nvGrpSpPr>
        <p:grpSpPr>
          <a:xfrm>
            <a:off x="3433056" y="2979183"/>
            <a:ext cx="1796684" cy="1393909"/>
            <a:chOff x="2743199" y="1603151"/>
            <a:chExt cx="3657598" cy="4008775"/>
          </a:xfrm>
          <a:effectLst>
            <a:glow rad="228600">
              <a:schemeClr val="bg1">
                <a:alpha val="40000"/>
              </a:schemeClr>
            </a:glow>
            <a:outerShdw blurRad="330200" dir="5400000" sx="90000" sy="-19000" rotWithShape="0">
              <a:prstClr val="black">
                <a:alpha val="30000"/>
              </a:prstClr>
            </a:outerShdw>
          </a:effectLst>
          <a:scene3d>
            <a:camera prst="perspectiveRelaxedModerately"/>
            <a:lightRig rig="threePt" dir="t"/>
          </a:scene3d>
        </p:grpSpPr>
        <p:sp>
          <p:nvSpPr>
            <p:cNvPr id="6" name="Pie 3"/>
            <p:cNvSpPr>
              <a:spLocks noChangeAspect="1"/>
            </p:cNvSpPr>
            <p:nvPr/>
          </p:nvSpPr>
          <p:spPr>
            <a:xfrm>
              <a:off x="2743199" y="1603151"/>
              <a:ext cx="3657598" cy="2285999"/>
            </a:xfrm>
            <a:custGeom>
              <a:avLst/>
              <a:gdLst/>
              <a:ahLst/>
              <a:cxnLst/>
              <a:rect l="l" t="t" r="r" b="b"/>
              <a:pathLst>
                <a:path w="3657598" h="2285999">
                  <a:moveTo>
                    <a:pt x="3657542" y="1829973"/>
                  </a:moveTo>
                  <a:cubicBezTo>
                    <a:pt x="3657600" y="1830565"/>
                    <a:pt x="3657599" y="1831157"/>
                    <a:pt x="3657598" y="1831749"/>
                  </a:cubicBezTo>
                  <a:lnTo>
                    <a:pt x="3657452" y="1831749"/>
                  </a:lnTo>
                  <a:close/>
                  <a:moveTo>
                    <a:pt x="3411698" y="912992"/>
                  </a:moveTo>
                  <a:cubicBezTo>
                    <a:pt x="3569284" y="1185349"/>
                    <a:pt x="3656566" y="1498311"/>
                    <a:pt x="3657343" y="1823691"/>
                  </a:cubicBezTo>
                  <a:lnTo>
                    <a:pt x="3651439" y="1713787"/>
                  </a:lnTo>
                  <a:cubicBezTo>
                    <a:pt x="3651447" y="1709436"/>
                    <a:pt x="3651169" y="1705103"/>
                    <a:pt x="3650740" y="1700783"/>
                  </a:cubicBezTo>
                  <a:cubicBezTo>
                    <a:pt x="3650560" y="1690641"/>
                    <a:pt x="3649521" y="1680600"/>
                    <a:pt x="3647772" y="1670660"/>
                  </a:cubicBezTo>
                  <a:cubicBezTo>
                    <a:pt x="3625849" y="1400608"/>
                    <a:pt x="3543687" y="1142475"/>
                    <a:pt x="3411698" y="912992"/>
                  </a:cubicBezTo>
                  <a:close/>
                  <a:moveTo>
                    <a:pt x="1831460" y="2"/>
                  </a:moveTo>
                  <a:cubicBezTo>
                    <a:pt x="2124415" y="428"/>
                    <a:pt x="2417268" y="71162"/>
                    <a:pt x="2683337" y="213040"/>
                  </a:cubicBezTo>
                  <a:cubicBezTo>
                    <a:pt x="2617584" y="185887"/>
                    <a:pt x="2548083" y="175615"/>
                    <a:pt x="2480210" y="180427"/>
                  </a:cubicBezTo>
                  <a:cubicBezTo>
                    <a:pt x="2333787" y="190806"/>
                    <a:pt x="2194939" y="271381"/>
                    <a:pt x="2115994" y="408117"/>
                  </a:cubicBezTo>
                  <a:cubicBezTo>
                    <a:pt x="2103852" y="429148"/>
                    <a:pt x="2093569" y="450742"/>
                    <a:pt x="2086635" y="473303"/>
                  </a:cubicBezTo>
                  <a:cubicBezTo>
                    <a:pt x="1424378" y="568142"/>
                    <a:pt x="915786" y="1137548"/>
                    <a:pt x="914543" y="1826014"/>
                  </a:cubicBezTo>
                  <a:cubicBezTo>
                    <a:pt x="914821" y="1826941"/>
                    <a:pt x="914824" y="1827870"/>
                    <a:pt x="914824" y="1828799"/>
                  </a:cubicBezTo>
                  <a:cubicBezTo>
                    <a:pt x="914824" y="2081304"/>
                    <a:pt x="710034" y="2285999"/>
                    <a:pt x="457412" y="2285999"/>
                  </a:cubicBezTo>
                  <a:cubicBezTo>
                    <a:pt x="204790" y="2285999"/>
                    <a:pt x="0" y="2081304"/>
                    <a:pt x="0" y="1828799"/>
                  </a:cubicBezTo>
                  <a:lnTo>
                    <a:pt x="239" y="1826433"/>
                  </a:lnTo>
                  <a:lnTo>
                    <a:pt x="3" y="1826433"/>
                  </a:lnTo>
                  <a:cubicBezTo>
                    <a:pt x="849" y="1172997"/>
                    <a:pt x="350270" y="569659"/>
                    <a:pt x="916620" y="243734"/>
                  </a:cubicBezTo>
                  <a:cubicBezTo>
                    <a:pt x="1199795" y="80771"/>
                    <a:pt x="1515687" y="-457"/>
                    <a:pt x="1831460" y="2"/>
                  </a:cubicBezTo>
                  <a:close/>
                </a:path>
              </a:pathLst>
            </a:custGeom>
            <a:solidFill>
              <a:schemeClr val="accent3">
                <a:lumMod val="75000"/>
              </a:schemeClr>
            </a:solidFill>
            <a:ln w="28575">
              <a:noFill/>
            </a:ln>
            <a:sp3d extrusionH="457200">
              <a:bevelT w="127000" h="63500" prst="slope"/>
              <a:extrusionClr>
                <a:schemeClr val="accent3">
                  <a:lumMod val="75000"/>
                </a:schemeClr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8" name="Pie 3"/>
            <p:cNvSpPr>
              <a:spLocks noChangeAspect="1"/>
            </p:cNvSpPr>
            <p:nvPr/>
          </p:nvSpPr>
          <p:spPr>
            <a:xfrm rot="7200000">
              <a:off x="3334567" y="2627424"/>
              <a:ext cx="3657598" cy="2285999"/>
            </a:xfrm>
            <a:custGeom>
              <a:avLst/>
              <a:gdLst/>
              <a:ahLst/>
              <a:cxnLst/>
              <a:rect l="l" t="t" r="r" b="b"/>
              <a:pathLst>
                <a:path w="3657598" h="2285999">
                  <a:moveTo>
                    <a:pt x="3657343" y="1823692"/>
                  </a:moveTo>
                  <a:lnTo>
                    <a:pt x="3651439" y="1713793"/>
                  </a:lnTo>
                  <a:cubicBezTo>
                    <a:pt x="3651446" y="1709438"/>
                    <a:pt x="3651169" y="1705103"/>
                    <a:pt x="3650740" y="1700780"/>
                  </a:cubicBezTo>
                  <a:cubicBezTo>
                    <a:pt x="3650559" y="1690640"/>
                    <a:pt x="3649521" y="1680601"/>
                    <a:pt x="3647772" y="1670663"/>
                  </a:cubicBezTo>
                  <a:cubicBezTo>
                    <a:pt x="3625855" y="1400672"/>
                    <a:pt x="3543725" y="1142595"/>
                    <a:pt x="3411811" y="913137"/>
                  </a:cubicBezTo>
                  <a:cubicBezTo>
                    <a:pt x="3569317" y="1185471"/>
                    <a:pt x="3656565" y="1498374"/>
                    <a:pt x="3657343" y="1823692"/>
                  </a:cubicBezTo>
                  <a:close/>
                  <a:moveTo>
                    <a:pt x="3657452" y="1831750"/>
                  </a:moveTo>
                  <a:lnTo>
                    <a:pt x="3657542" y="1829973"/>
                  </a:lnTo>
                  <a:cubicBezTo>
                    <a:pt x="3657600" y="1830565"/>
                    <a:pt x="3657599" y="1831157"/>
                    <a:pt x="3657598" y="1831749"/>
                  </a:cubicBezTo>
                  <a:close/>
                  <a:moveTo>
                    <a:pt x="78119" y="2084424"/>
                  </a:moveTo>
                  <a:cubicBezTo>
                    <a:pt x="28799" y="2011455"/>
                    <a:pt x="0" y="1923489"/>
                    <a:pt x="0" y="1828800"/>
                  </a:cubicBezTo>
                  <a:lnTo>
                    <a:pt x="239" y="1826434"/>
                  </a:lnTo>
                  <a:lnTo>
                    <a:pt x="3" y="1826434"/>
                  </a:lnTo>
                  <a:cubicBezTo>
                    <a:pt x="849" y="1172997"/>
                    <a:pt x="350270" y="569659"/>
                    <a:pt x="916620" y="243734"/>
                  </a:cubicBezTo>
                  <a:cubicBezTo>
                    <a:pt x="1199795" y="80771"/>
                    <a:pt x="1515687" y="-457"/>
                    <a:pt x="1831460" y="2"/>
                  </a:cubicBezTo>
                  <a:cubicBezTo>
                    <a:pt x="2117662" y="418"/>
                    <a:pt x="2403768" y="67939"/>
                    <a:pt x="2663597" y="205893"/>
                  </a:cubicBezTo>
                  <a:cubicBezTo>
                    <a:pt x="2460236" y="133291"/>
                    <a:pt x="2227914" y="214266"/>
                    <a:pt x="2115993" y="408117"/>
                  </a:cubicBezTo>
                  <a:cubicBezTo>
                    <a:pt x="2103851" y="429148"/>
                    <a:pt x="2093568" y="450742"/>
                    <a:pt x="2086634" y="473303"/>
                  </a:cubicBezTo>
                  <a:cubicBezTo>
                    <a:pt x="1424377" y="568143"/>
                    <a:pt x="915786" y="1137549"/>
                    <a:pt x="914543" y="1826014"/>
                  </a:cubicBezTo>
                  <a:cubicBezTo>
                    <a:pt x="914821" y="1826942"/>
                    <a:pt x="914824" y="1827871"/>
                    <a:pt x="914824" y="1828800"/>
                  </a:cubicBezTo>
                  <a:cubicBezTo>
                    <a:pt x="914824" y="2081304"/>
                    <a:pt x="710034" y="2285999"/>
                    <a:pt x="457412" y="2285999"/>
                  </a:cubicBezTo>
                  <a:cubicBezTo>
                    <a:pt x="299523" y="2285999"/>
                    <a:pt x="160319" y="2206040"/>
                    <a:pt x="78119" y="2084424"/>
                  </a:cubicBezTo>
                  <a:close/>
                </a:path>
              </a:pathLst>
            </a:custGeom>
            <a:gradFill flip="none" rotWithShape="1">
              <a:gsLst>
                <a:gs pos="0">
                  <a:srgbClr val="751515"/>
                </a:gs>
                <a:gs pos="30000">
                  <a:srgbClr val="C2280E"/>
                </a:gs>
                <a:gs pos="75000">
                  <a:srgbClr val="F34803"/>
                </a:gs>
              </a:gsLst>
              <a:lin ang="0" scaled="1"/>
              <a:tileRect/>
            </a:gradFill>
            <a:ln w="28575">
              <a:noFill/>
            </a:ln>
            <a:sp3d extrusionH="457200">
              <a:bevelT w="127000" h="63500" prst="slope"/>
              <a:extrusionClr>
                <a:srgbClr val="751515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  <p:sp>
          <p:nvSpPr>
            <p:cNvPr id="7" name="Pie 3"/>
            <p:cNvSpPr>
              <a:spLocks noChangeAspect="1"/>
            </p:cNvSpPr>
            <p:nvPr/>
          </p:nvSpPr>
          <p:spPr>
            <a:xfrm rot="14400000">
              <a:off x="2151837" y="2640127"/>
              <a:ext cx="3657598" cy="2285999"/>
            </a:xfrm>
            <a:custGeom>
              <a:avLst/>
              <a:gdLst/>
              <a:ahLst/>
              <a:cxnLst/>
              <a:rect l="l" t="t" r="r" b="b"/>
              <a:pathLst>
                <a:path w="3657598" h="2285999">
                  <a:moveTo>
                    <a:pt x="2703690" y="223945"/>
                  </a:moveTo>
                  <a:cubicBezTo>
                    <a:pt x="2492167" y="122868"/>
                    <a:pt x="2235473" y="201172"/>
                    <a:pt x="2115994" y="408116"/>
                  </a:cubicBezTo>
                  <a:cubicBezTo>
                    <a:pt x="2103852" y="429147"/>
                    <a:pt x="2093568" y="450742"/>
                    <a:pt x="2086635" y="473303"/>
                  </a:cubicBezTo>
                  <a:cubicBezTo>
                    <a:pt x="1424378" y="568143"/>
                    <a:pt x="915785" y="1137548"/>
                    <a:pt x="914543" y="1826014"/>
                  </a:cubicBezTo>
                  <a:cubicBezTo>
                    <a:pt x="914821" y="1826941"/>
                    <a:pt x="914824" y="1827870"/>
                    <a:pt x="914824" y="1828799"/>
                  </a:cubicBezTo>
                  <a:cubicBezTo>
                    <a:pt x="914824" y="2081304"/>
                    <a:pt x="710034" y="2285999"/>
                    <a:pt x="457412" y="2285999"/>
                  </a:cubicBezTo>
                  <a:cubicBezTo>
                    <a:pt x="204790" y="2285999"/>
                    <a:pt x="0" y="2081304"/>
                    <a:pt x="0" y="1828799"/>
                  </a:cubicBezTo>
                  <a:lnTo>
                    <a:pt x="239" y="1826433"/>
                  </a:lnTo>
                  <a:lnTo>
                    <a:pt x="3" y="1826433"/>
                  </a:lnTo>
                  <a:cubicBezTo>
                    <a:pt x="849" y="1172997"/>
                    <a:pt x="350270" y="569659"/>
                    <a:pt x="916620" y="243734"/>
                  </a:cubicBezTo>
                  <a:cubicBezTo>
                    <a:pt x="1199795" y="80771"/>
                    <a:pt x="1515687" y="-457"/>
                    <a:pt x="1831460" y="2"/>
                  </a:cubicBezTo>
                  <a:cubicBezTo>
                    <a:pt x="2131890" y="439"/>
                    <a:pt x="2432214" y="74818"/>
                    <a:pt x="2703690" y="223945"/>
                  </a:cubicBezTo>
                  <a:close/>
                  <a:moveTo>
                    <a:pt x="3646130" y="1660112"/>
                  </a:moveTo>
                  <a:lnTo>
                    <a:pt x="3642820" y="1638854"/>
                  </a:lnTo>
                  <a:cubicBezTo>
                    <a:pt x="3619263" y="1380207"/>
                    <a:pt x="3538463" y="1133386"/>
                    <a:pt x="3411699" y="912994"/>
                  </a:cubicBezTo>
                  <a:cubicBezTo>
                    <a:pt x="3542636" y="1139282"/>
                    <a:pt x="3625030" y="1393606"/>
                    <a:pt x="3646130" y="1660112"/>
                  </a:cubicBezTo>
                  <a:close/>
                  <a:moveTo>
                    <a:pt x="3657343" y="1823691"/>
                  </a:moveTo>
                  <a:cubicBezTo>
                    <a:pt x="3657211" y="1768657"/>
                    <a:pt x="3654605" y="1713979"/>
                    <a:pt x="3646130" y="1660112"/>
                  </a:cubicBezTo>
                  <a:cubicBezTo>
                    <a:pt x="3653689" y="1713660"/>
                    <a:pt x="3657159" y="1768289"/>
                    <a:pt x="3657343" y="1823691"/>
                  </a:cubicBezTo>
                  <a:close/>
                  <a:moveTo>
                    <a:pt x="3657598" y="1831749"/>
                  </a:moveTo>
                  <a:lnTo>
                    <a:pt x="3657452" y="1831749"/>
                  </a:lnTo>
                  <a:lnTo>
                    <a:pt x="3657542" y="1829973"/>
                  </a:lnTo>
                  <a:cubicBezTo>
                    <a:pt x="3657600" y="1830565"/>
                    <a:pt x="3657599" y="1831157"/>
                    <a:pt x="3657598" y="1831749"/>
                  </a:cubicBezTo>
                  <a:close/>
                </a:path>
              </a:pathLst>
            </a:custGeom>
            <a:gradFill>
              <a:gsLst>
                <a:gs pos="0">
                  <a:srgbClr val="815419"/>
                </a:gs>
                <a:gs pos="20000">
                  <a:srgbClr val="CC9700"/>
                </a:gs>
                <a:gs pos="81000">
                  <a:srgbClr val="FFEC5D"/>
                </a:gs>
              </a:gsLst>
              <a:lin ang="0" scaled="1"/>
            </a:gradFill>
            <a:ln w="28575">
              <a:noFill/>
            </a:ln>
            <a:sp3d extrusionH="457200">
              <a:bevelT w="127000" h="63500" prst="slope"/>
              <a:extrusionClr>
                <a:srgbClr val="815419"/>
              </a:extrusionClr>
              <a:contourClr>
                <a:schemeClr val="bg1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solidFill>
                  <a:prstClr val="white"/>
                </a:solidFill>
              </a:endParaRPr>
            </a:p>
          </p:txBody>
        </p:sp>
      </p:grpSp>
      <p:grpSp>
        <p:nvGrpSpPr>
          <p:cNvPr id="13" name="Diagram group"/>
          <p:cNvGrpSpPr/>
          <p:nvPr/>
        </p:nvGrpSpPr>
        <p:grpSpPr>
          <a:xfrm rot="1093436">
            <a:off x="1605200" y="2315184"/>
            <a:ext cx="988692" cy="734548"/>
            <a:chOff x="1913309" y="1710065"/>
            <a:chExt cx="2975777" cy="2976230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sp>
          <p:nvSpPr>
            <p:cNvPr id="14" name="Shape 13"/>
            <p:cNvSpPr/>
            <p:nvPr/>
          </p:nvSpPr>
          <p:spPr>
            <a:xfrm>
              <a:off x="1913309" y="1710065"/>
              <a:ext cx="2975777" cy="2976230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rgbClr val="0BD0D9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  <a:sp3d extrusionH="50600" prstMaterial="metal">
              <a:bevelT w="101600" h="80600" prst="relaxedInset"/>
              <a:bevelB w="80600" h="80600" prst="relaxedInset"/>
            </a:sp3d>
          </p:spPr>
        </p:sp>
      </p:grpSp>
      <p:grpSp>
        <p:nvGrpSpPr>
          <p:cNvPr id="15" name="Diagram group"/>
          <p:cNvGrpSpPr/>
          <p:nvPr/>
        </p:nvGrpSpPr>
        <p:grpSpPr>
          <a:xfrm rot="1093436">
            <a:off x="1406512" y="4430484"/>
            <a:ext cx="988691" cy="734548"/>
            <a:chOff x="1913309" y="1710065"/>
            <a:chExt cx="2975777" cy="2976230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sp>
          <p:nvSpPr>
            <p:cNvPr id="16" name="Shape 15"/>
            <p:cNvSpPr/>
            <p:nvPr/>
          </p:nvSpPr>
          <p:spPr>
            <a:xfrm>
              <a:off x="1913309" y="1710065"/>
              <a:ext cx="2975777" cy="2976230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rgbClr val="0BD0D9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  <a:sp3d extrusionH="50600" prstMaterial="metal">
              <a:bevelT w="101600" h="80600" prst="relaxedInset"/>
              <a:bevelB w="80600" h="80600" prst="relaxedInset"/>
            </a:sp3d>
          </p:spPr>
        </p:sp>
      </p:grpSp>
      <p:grpSp>
        <p:nvGrpSpPr>
          <p:cNvPr id="17" name="Diagram group"/>
          <p:cNvGrpSpPr/>
          <p:nvPr/>
        </p:nvGrpSpPr>
        <p:grpSpPr>
          <a:xfrm rot="1093436">
            <a:off x="6325821" y="2396995"/>
            <a:ext cx="988692" cy="734548"/>
            <a:chOff x="1913309" y="1710065"/>
            <a:chExt cx="2975777" cy="2976230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sp>
          <p:nvSpPr>
            <p:cNvPr id="18" name="Shape 17"/>
            <p:cNvSpPr/>
            <p:nvPr/>
          </p:nvSpPr>
          <p:spPr>
            <a:xfrm>
              <a:off x="1913309" y="1710065"/>
              <a:ext cx="2975777" cy="2976230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rgbClr val="0BD0D9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  <a:sp3d extrusionH="50600" prstMaterial="metal">
              <a:bevelT w="101600" h="80600" prst="relaxedInset"/>
              <a:bevelB w="80600" h="80600" prst="relaxedInset"/>
            </a:sp3d>
          </p:spPr>
        </p:sp>
      </p:grpSp>
      <p:grpSp>
        <p:nvGrpSpPr>
          <p:cNvPr id="19" name="Diagram group"/>
          <p:cNvGrpSpPr/>
          <p:nvPr/>
        </p:nvGrpSpPr>
        <p:grpSpPr>
          <a:xfrm rot="1093436">
            <a:off x="6593732" y="4178734"/>
            <a:ext cx="988225" cy="734548"/>
            <a:chOff x="1913309" y="1710065"/>
            <a:chExt cx="2975777" cy="2976230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sp>
          <p:nvSpPr>
            <p:cNvPr id="20" name="Shape 19"/>
            <p:cNvSpPr/>
            <p:nvPr/>
          </p:nvSpPr>
          <p:spPr>
            <a:xfrm>
              <a:off x="1913309" y="1710065"/>
              <a:ext cx="2975777" cy="2976230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rgbClr val="0BD0D9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  <a:sp3d extrusionH="50600" prstMaterial="metal">
              <a:bevelT w="101600" h="80600" prst="relaxedInset"/>
              <a:bevelB w="80600" h="80600" prst="relaxedInset"/>
            </a:sp3d>
          </p:spPr>
        </p:sp>
      </p:grpSp>
      <p:sp>
        <p:nvSpPr>
          <p:cNvPr id="53276" name="Rectangle 28"/>
          <p:cNvSpPr>
            <a:spLocks noChangeArrowheads="1"/>
          </p:cNvSpPr>
          <p:nvPr/>
        </p:nvSpPr>
        <p:spPr bwMode="auto">
          <a:xfrm>
            <a:off x="323528" y="1354784"/>
            <a:ext cx="367237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ru-RU" b="1" i="1" dirty="0"/>
              <a:t>1. Развитие законодательной и нормативно-правовой базы</a:t>
            </a:r>
            <a:r>
              <a:rPr lang="ru-RU" i="1" dirty="0"/>
              <a:t> </a:t>
            </a:r>
          </a:p>
        </p:txBody>
      </p:sp>
      <p:sp>
        <p:nvSpPr>
          <p:cNvPr id="53277" name="Rectangle 29"/>
          <p:cNvSpPr>
            <a:spLocks noChangeArrowheads="1"/>
          </p:cNvSpPr>
          <p:nvPr/>
        </p:nvSpPr>
        <p:spPr bwMode="auto">
          <a:xfrm>
            <a:off x="5796136" y="1577082"/>
            <a:ext cx="2945608" cy="478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eaLnBrk="0" hangingPunct="0"/>
            <a:r>
              <a:rPr lang="ru-RU" b="1" i="1" dirty="0"/>
              <a:t>2. Усиление контрольных функций руководства</a:t>
            </a:r>
            <a:r>
              <a:rPr lang="ru-RU" i="1" dirty="0"/>
              <a:t> </a:t>
            </a:r>
          </a:p>
        </p:txBody>
      </p:sp>
      <p:sp>
        <p:nvSpPr>
          <p:cNvPr id="53278" name="Rectangle 30"/>
          <p:cNvSpPr>
            <a:spLocks noChangeArrowheads="1"/>
          </p:cNvSpPr>
          <p:nvPr/>
        </p:nvSpPr>
        <p:spPr bwMode="auto">
          <a:xfrm>
            <a:off x="5674112" y="2860307"/>
            <a:ext cx="2858328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ru-RU" b="1" i="1" dirty="0"/>
              <a:t>3. Совершенствование учебной и научной деятельности</a:t>
            </a:r>
            <a:r>
              <a:rPr lang="ru-RU" i="1" dirty="0"/>
              <a:t> </a:t>
            </a:r>
          </a:p>
        </p:txBody>
      </p:sp>
      <p:sp>
        <p:nvSpPr>
          <p:cNvPr id="53279" name="Rectangle 31"/>
          <p:cNvSpPr>
            <a:spLocks noChangeArrowheads="1"/>
          </p:cNvSpPr>
          <p:nvPr/>
        </p:nvSpPr>
        <p:spPr bwMode="auto">
          <a:xfrm>
            <a:off x="5060978" y="5055584"/>
            <a:ext cx="2885357" cy="923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ru-RU" b="1" i="1" dirty="0"/>
              <a:t>4. Совершенствование основных направлений кадровой политики</a:t>
            </a:r>
            <a:r>
              <a:rPr lang="ru-RU" i="1" dirty="0"/>
              <a:t> </a:t>
            </a:r>
          </a:p>
        </p:txBody>
      </p:sp>
      <p:sp>
        <p:nvSpPr>
          <p:cNvPr id="53280" name="Rectangle 32"/>
          <p:cNvSpPr>
            <a:spLocks noChangeArrowheads="1"/>
          </p:cNvSpPr>
          <p:nvPr/>
        </p:nvSpPr>
        <p:spPr bwMode="auto">
          <a:xfrm>
            <a:off x="580309" y="5192090"/>
            <a:ext cx="3348564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ru-RU" b="1" i="1" dirty="0"/>
              <a:t>5. Развитие гражданского общества студентов</a:t>
            </a:r>
            <a:r>
              <a:rPr lang="ru-RU" dirty="0"/>
              <a:t> </a:t>
            </a:r>
          </a:p>
        </p:txBody>
      </p:sp>
      <p:sp>
        <p:nvSpPr>
          <p:cNvPr id="53281" name="Rectangle 33"/>
          <p:cNvSpPr>
            <a:spLocks noChangeArrowheads="1"/>
          </p:cNvSpPr>
          <p:nvPr/>
        </p:nvSpPr>
        <p:spPr bwMode="auto">
          <a:xfrm>
            <a:off x="467545" y="2937474"/>
            <a:ext cx="2776442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/>
          <a:p>
            <a:pPr eaLnBrk="0" hangingPunct="0"/>
            <a:r>
              <a:rPr lang="ru-RU" b="1" i="1" dirty="0"/>
              <a:t>6. Развитие и укрепление связей с другими государственными институтами, СМИ</a:t>
            </a:r>
            <a:r>
              <a:rPr lang="ru-RU" i="1" dirty="0"/>
              <a:t> </a:t>
            </a:r>
          </a:p>
        </p:txBody>
      </p:sp>
      <p:grpSp>
        <p:nvGrpSpPr>
          <p:cNvPr id="28" name="Diagram group"/>
          <p:cNvGrpSpPr/>
          <p:nvPr/>
        </p:nvGrpSpPr>
        <p:grpSpPr>
          <a:xfrm rot="1093436">
            <a:off x="3941983" y="5150564"/>
            <a:ext cx="988692" cy="734548"/>
            <a:chOff x="1913309" y="1710065"/>
            <a:chExt cx="2975777" cy="2976230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sp>
          <p:nvSpPr>
            <p:cNvPr id="29" name="Shape 28"/>
            <p:cNvSpPr/>
            <p:nvPr/>
          </p:nvSpPr>
          <p:spPr>
            <a:xfrm>
              <a:off x="1913309" y="1710065"/>
              <a:ext cx="2975777" cy="2976230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rgbClr val="0BD0D9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  <a:sp3d extrusionH="50600" prstMaterial="metal">
              <a:bevelT w="101600" h="80600" prst="relaxedInset"/>
              <a:bevelB w="80600" h="80600" prst="relaxedInset"/>
            </a:sp3d>
          </p:spPr>
        </p:sp>
      </p:grpSp>
      <p:grpSp>
        <p:nvGrpSpPr>
          <p:cNvPr id="30" name="Diagram group"/>
          <p:cNvGrpSpPr/>
          <p:nvPr/>
        </p:nvGrpSpPr>
        <p:grpSpPr>
          <a:xfrm rot="1093436">
            <a:off x="4069309" y="1692968"/>
            <a:ext cx="988692" cy="734548"/>
            <a:chOff x="1913309" y="1710065"/>
            <a:chExt cx="2975777" cy="2976230"/>
          </a:xfrm>
          <a:scene3d>
            <a:camera prst="perspectiveLeft" zoom="91000"/>
            <a:lightRig rig="threePt" dir="t">
              <a:rot lat="0" lon="0" rev="20640000"/>
            </a:lightRig>
          </a:scene3d>
        </p:grpSpPr>
        <p:sp>
          <p:nvSpPr>
            <p:cNvPr id="31" name="Shape 30"/>
            <p:cNvSpPr/>
            <p:nvPr/>
          </p:nvSpPr>
          <p:spPr>
            <a:xfrm>
              <a:off x="1913309" y="1710065"/>
              <a:ext cx="2975777" cy="2976230"/>
            </a:xfrm>
            <a:prstGeom prst="leftCircularArrow">
              <a:avLst>
                <a:gd name="adj1" fmla="val 10980"/>
                <a:gd name="adj2" fmla="val 1142322"/>
                <a:gd name="adj3" fmla="val 6300000"/>
                <a:gd name="adj4" fmla="val 18900000"/>
                <a:gd name="adj5" fmla="val 12500"/>
              </a:avLst>
            </a:prstGeom>
            <a:solidFill>
              <a:srgbClr val="0BD0D9">
                <a:hueOff val="0"/>
                <a:satOff val="0"/>
                <a:lumOff val="0"/>
                <a:alphaOff val="0"/>
              </a:srgbClr>
            </a:solidFill>
            <a:ln>
              <a:noFill/>
            </a:ln>
            <a:effectLst>
              <a:outerShdw blurRad="38100" dist="25400" dir="5400000" rotWithShape="0">
                <a:srgbClr val="000000">
                  <a:alpha val="40000"/>
                </a:srgbClr>
              </a:outerShdw>
            </a:effectLst>
            <a:sp3d extrusionH="50600" prstMaterial="metal">
              <a:bevelT w="101600" h="80600" prst="relaxedInset"/>
              <a:bevelB w="80600" h="80600" prst="relaxedInset"/>
            </a:sp3d>
          </p:spPr>
        </p:sp>
      </p:grpSp>
      <p:sp>
        <p:nvSpPr>
          <p:cNvPr id="32" name="Заголовок 3"/>
          <p:cNvSpPr txBox="1">
            <a:spLocks/>
          </p:cNvSpPr>
          <p:nvPr/>
        </p:nvSpPr>
        <p:spPr>
          <a:xfrm>
            <a:off x="340859" y="249255"/>
            <a:ext cx="8229600" cy="778098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>
              <a:lnSpc>
                <a:spcPct val="120000"/>
              </a:lnSpc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Программа по преодолению </a:t>
            </a:r>
          </a:p>
          <a:p>
            <a:pPr algn="ctr">
              <a:lnSpc>
                <a:spcPct val="120000"/>
              </a:lnSpc>
            </a:pPr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коррупции в ВУЗЕ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3" name="Picture 5" descr="Untitled-2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4624"/>
            <a:ext cx="936104" cy="92867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cxnSp>
        <p:nvCxnSpPr>
          <p:cNvPr id="35" name="Прямая соединительная линия 34"/>
          <p:cNvCxnSpPr/>
          <p:nvPr/>
        </p:nvCxnSpPr>
        <p:spPr>
          <a:xfrm>
            <a:off x="323528" y="1412776"/>
            <a:ext cx="8640960" cy="0"/>
          </a:xfrm>
          <a:prstGeom prst="line">
            <a:avLst/>
          </a:prstGeom>
          <a:ln w="6350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386" name="Picture 2" descr="http://www.tpp.volzhsky.ru/wp-content/uploads/2013/08/images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7865" y="2905754"/>
            <a:ext cx="1962355" cy="174019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278298368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0" y="4725144"/>
            <a:ext cx="5580112" cy="2132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5" name="Прямая соединительная линия 4"/>
          <p:cNvCxnSpPr/>
          <p:nvPr/>
        </p:nvCxnSpPr>
        <p:spPr>
          <a:xfrm>
            <a:off x="323528" y="1052736"/>
            <a:ext cx="8640960" cy="0"/>
          </a:xfrm>
          <a:prstGeom prst="line">
            <a:avLst/>
          </a:prstGeom>
          <a:ln w="6350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5" descr="Untitled-2 cop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44624"/>
            <a:ext cx="936104" cy="92867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sp>
        <p:nvSpPr>
          <p:cNvPr id="8" name="Заголовок 3"/>
          <p:cNvSpPr txBox="1">
            <a:spLocks/>
          </p:cNvSpPr>
          <p:nvPr/>
        </p:nvSpPr>
        <p:spPr>
          <a:xfrm>
            <a:off x="340859" y="249255"/>
            <a:ext cx="8229600" cy="77809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36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Основные направления</a:t>
            </a:r>
            <a:endParaRPr lang="ru-RU" sz="36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27584" y="1700808"/>
            <a:ext cx="79208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 smtClean="0"/>
              <a:t>1. Обеспечение прозрачности административной,      	академической и финансовой деятельности 	учебного заведения</a:t>
            </a:r>
          </a:p>
          <a:p>
            <a:pPr marL="342900" indent="-342900">
              <a:buClr>
                <a:srgbClr val="0070C0"/>
              </a:buClr>
            </a:pPr>
            <a:r>
              <a:rPr lang="ru-RU" sz="2400" dirty="0" smtClean="0"/>
              <a:t>2. Противодействие коррупции среди </a:t>
            </a:r>
            <a:r>
              <a:rPr lang="ru-RU" sz="2400" dirty="0" err="1" smtClean="0"/>
              <a:t>профессорско</a:t>
            </a:r>
            <a:r>
              <a:rPr lang="ru-RU" sz="2400" dirty="0" smtClean="0"/>
              <a:t> -	преподавательского </a:t>
            </a:r>
            <a:r>
              <a:rPr lang="ru-RU" sz="2400" dirty="0"/>
              <a:t>состава</a:t>
            </a:r>
          </a:p>
          <a:p>
            <a:pPr marL="342900" indent="-342900">
              <a:buClr>
                <a:srgbClr val="0070C0"/>
              </a:buClr>
            </a:pPr>
            <a:r>
              <a:rPr lang="ru-RU" sz="2400" dirty="0" smtClean="0"/>
              <a:t>3. Работа </a:t>
            </a:r>
            <a:r>
              <a:rPr lang="ru-RU" sz="2400" dirty="0"/>
              <a:t>со студентами</a:t>
            </a:r>
          </a:p>
          <a:p>
            <a:pPr marL="342900" indent="-342900">
              <a:buClr>
                <a:srgbClr val="0070C0"/>
              </a:buClr>
            </a:pPr>
            <a:r>
              <a:rPr lang="ru-RU" sz="2400" dirty="0" smtClean="0"/>
              <a:t>4. Совершенствование </a:t>
            </a:r>
            <a:r>
              <a:rPr lang="ru-RU" sz="2400" dirty="0"/>
              <a:t>технологических процедур</a:t>
            </a:r>
          </a:p>
        </p:txBody>
      </p:sp>
    </p:spTree>
    <p:extLst>
      <p:ext uri="{BB962C8B-B14F-4D97-AF65-F5344CB8AC3E}">
        <p14:creationId xmlns="" xmlns:p14="http://schemas.microsoft.com/office/powerpoint/2010/main" val="148251143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725144"/>
            <a:ext cx="5580112" cy="2132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803150898"/>
              </p:ext>
            </p:extLst>
          </p:nvPr>
        </p:nvGraphicFramePr>
        <p:xfrm>
          <a:off x="179512" y="1268760"/>
          <a:ext cx="8715435" cy="52149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Прямая соединительная линия 5"/>
          <p:cNvCxnSpPr/>
          <p:nvPr/>
        </p:nvCxnSpPr>
        <p:spPr>
          <a:xfrm>
            <a:off x="323528" y="1052736"/>
            <a:ext cx="8640960" cy="0"/>
          </a:xfrm>
          <a:prstGeom prst="line">
            <a:avLst/>
          </a:prstGeom>
          <a:ln w="6350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5" descr="Untitled-2 cop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5496" y="44624"/>
            <a:ext cx="936104" cy="92867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sp>
        <p:nvSpPr>
          <p:cNvPr id="9" name="Заголовок 3"/>
          <p:cNvSpPr txBox="1">
            <a:spLocks/>
          </p:cNvSpPr>
          <p:nvPr/>
        </p:nvSpPr>
        <p:spPr>
          <a:xfrm>
            <a:off x="529208" y="291664"/>
            <a:ext cx="8229600" cy="778098"/>
          </a:xfrm>
          <a:prstGeom prst="rect">
            <a:avLst/>
          </a:prstGeom>
        </p:spPr>
        <p:txBody>
          <a:bodyPr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Принципы поведения преподавателя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05262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0" y="4725144"/>
            <a:ext cx="5580112" cy="21328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="" xmlns:p14="http://schemas.microsoft.com/office/powerpoint/2010/main" val="190283387"/>
              </p:ext>
            </p:extLst>
          </p:nvPr>
        </p:nvGraphicFramePr>
        <p:xfrm>
          <a:off x="323528" y="1664710"/>
          <a:ext cx="8640960" cy="493264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Заголовок 3"/>
          <p:cNvSpPr txBox="1">
            <a:spLocks/>
          </p:cNvSpPr>
          <p:nvPr/>
        </p:nvSpPr>
        <p:spPr>
          <a:xfrm>
            <a:off x="529208" y="291664"/>
            <a:ext cx="8229600" cy="1193120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целях предотвращения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коррупционных действий </a:t>
            </a:r>
          </a:p>
          <a:p>
            <a:pPr algn="ctr"/>
            <a:r>
              <a:rPr lang="ru-RU" sz="2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преподаватель не должен:</a:t>
            </a:r>
            <a:endParaRPr lang="ru-RU" sz="2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Picture 5" descr="Untitled-2 cop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7504" y="124066"/>
            <a:ext cx="936104" cy="928670"/>
          </a:xfrm>
          <a:prstGeom prst="rect">
            <a:avLst/>
          </a:prstGeom>
          <a:noFill/>
          <a:effectLst>
            <a:reflection blurRad="6350" stA="52000" endA="300" endPos="35000" dir="5400000" sy="-100000" algn="bl" rotWithShape="0"/>
          </a:effectLst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323528" y="1484784"/>
            <a:ext cx="8640960" cy="0"/>
          </a:xfrm>
          <a:prstGeom prst="line">
            <a:avLst/>
          </a:prstGeom>
          <a:ln w="63500">
            <a:solidFill>
              <a:srgbClr val="00B0F0"/>
            </a:solidFill>
          </a:ln>
          <a:effectLst>
            <a:reflection blurRad="6350" stA="52000" endA="300" endPos="35000" dir="5400000" sy="-100000" algn="bl" rotWithShape="0"/>
            <a:softEdge rad="12700"/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50274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1504</TotalTime>
  <Words>877</Words>
  <Application>Microsoft Office PowerPoint</Application>
  <PresentationFormat>Экран (4:3)</PresentationFormat>
  <Paragraphs>98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Открытая</vt:lpstr>
      <vt:lpstr>Слайд 1</vt:lpstr>
      <vt:lpstr> 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Template</dc:title>
  <dc:creator>1</dc:creator>
  <cp:lastModifiedBy>2</cp:lastModifiedBy>
  <cp:revision>161</cp:revision>
  <cp:lastPrinted>2014-04-28T05:41:29Z</cp:lastPrinted>
  <dcterms:created xsi:type="dcterms:W3CDTF">2013-09-26T03:46:13Z</dcterms:created>
  <dcterms:modified xsi:type="dcterms:W3CDTF">2014-05-20T06:37:22Z</dcterms:modified>
</cp:coreProperties>
</file>