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62" r:id="rId3"/>
    <p:sldId id="263" r:id="rId4"/>
    <p:sldId id="264" r:id="rId5"/>
    <p:sldId id="258" r:id="rId6"/>
    <p:sldId id="260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3" r:id="rId24"/>
    <p:sldId id="284" r:id="rId25"/>
    <p:sldId id="285" r:id="rId26"/>
    <p:sldId id="280" r:id="rId27"/>
    <p:sldId id="281" r:id="rId28"/>
    <p:sldId id="282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4" r:id="rId37"/>
    <p:sldId id="295" r:id="rId38"/>
    <p:sldId id="293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14" r:id="rId49"/>
    <p:sldId id="305" r:id="rId50"/>
    <p:sldId id="306" r:id="rId51"/>
    <p:sldId id="309" r:id="rId52"/>
  </p:sldIdLst>
  <p:sldSz cx="9144000" cy="6858000" type="screen4x3"/>
  <p:notesSz cx="6858000" cy="9144000"/>
  <p:custDataLst>
    <p:tags r:id="rId5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7D1"/>
    <a:srgbClr val="99FF99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8" d="100"/>
          <a:sy n="78" d="100"/>
        </p:scale>
        <p:origin x="-133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D81000-739E-4686-A148-D8CB0F957DE6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F11860-F13E-4648-B06D-2AE8E6C56A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088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ВО- высшее образование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39D468-EA67-443E-A490-D43A6F051D4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ОЭСР - Организация экономического сотрудничества и развития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МСКН - Международный стандартный книжный номер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7833C9-925F-42BC-8B42-F91E41932EE0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5F969-18E3-41DB-8A9C-6B306EE6B92D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E6A5-59CB-4E51-BFB8-DEA26283CD18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6961-30DD-44B9-8B4E-85DBBB8ABB6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02EB-AF4E-488E-A3F9-938468A6CA52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1AF5A-E4B3-4A81-9CD4-FC1513E1A7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2DAA7-6823-448D-B254-BC1070CB9481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C920-4D1E-4A71-9E91-B83899F36E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50" y="6453188"/>
            <a:ext cx="647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38BAC2-C044-4AE8-B3A5-55EB27E029F4}" type="slidenum">
              <a:rPr lang="en-GB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B8D15-DEDB-4B89-B67D-4917D38E607D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7D569-F01B-410C-88DE-B9CDBCAB457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2450" y="6453188"/>
            <a:ext cx="6477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D2AD35C-04B2-4552-9F41-3566E034454D}" type="slidenum">
              <a:rPr lang="en-GB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AF73C-F674-428B-9C33-75363804C42F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FC55F-9840-4600-9132-E690DF718B0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6EC55-33F8-4232-B0B4-E1833496B71A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0A9C-EE04-4568-BF65-7737C5D2050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D794B-3036-441A-8483-FD6BCAF819B7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AD586-2601-453D-B07F-B94077F8297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1D420-7E09-41F7-BEA0-1275DAC5CAE9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044E-B943-44E4-A47D-DAF4404650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6855-347A-4BD6-8B21-D71E678919C6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899A-DAEA-4E07-8762-B1F4F3D830C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E94C-ACB4-4CE8-AE58-C72FA507C9BE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31361-97DA-4A9C-8BA4-0EBFF27A53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BA8D2-7999-4C33-ABD4-C98D349C571A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8288A-E626-4374-B889-681DDE93DA4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E81DD2-DAD4-4BE8-878F-17A510F1DBC2}" type="datetimeFigureOut">
              <a:rPr lang="en-GB"/>
              <a:pPr>
                <a:defRPr/>
              </a:pPr>
              <a:t>07/06/2014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46E6A2-F0F3-4FD9-9C1B-79ED55C635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7" r:id="rId2"/>
    <p:sldLayoutId id="214748369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FHE powerpoint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9144001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685800" y="2276475"/>
            <a:ext cx="7772400" cy="1584325"/>
          </a:xfrm>
        </p:spPr>
        <p:txBody>
          <a:bodyPr/>
          <a:lstStyle/>
          <a:p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научно-исследовательской </a:t>
            </a:r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стратегии университета</a:t>
            </a:r>
            <a:endParaRPr lang="en-GB" sz="3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Профессор Джон Л</a:t>
            </a:r>
            <a:r>
              <a:rPr lang="en-GB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2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Дэвис</a:t>
            </a:r>
            <a:endParaRPr lang="en-GB" sz="2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101" name="Picture 5" descr="LFHE_LOGO_ENGLISH(CMYK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05488"/>
            <a:ext cx="1951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8101013" y="6237288"/>
            <a:ext cx="86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620688"/>
            <a:ext cx="6202362" cy="11430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исследовательской деятельности в университете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063263"/>
            <a:ext cx="8642350" cy="4210050"/>
          </a:xfrm>
        </p:spPr>
        <p:txBody>
          <a:bodyPr rtlCol="0">
            <a:noAutofit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Выработка новых и оригинальных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знаний;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Информативное и фундаментальное обучение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 для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 и разработки, передачи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 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обмена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endPara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Индивидуальная стипендия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продолжительность 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совершенствование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Формирование доходов; 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Доверие к учреждению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его позиционирование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Обогащение профессиональной практики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79712" y="1196752"/>
            <a:ext cx="6983412" cy="620713"/>
          </a:xfrm>
        </p:spPr>
        <p:txBody>
          <a:bodyPr/>
          <a:lstStyle/>
          <a:p>
            <a:pPr algn="r"/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различных видов исследований 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966147"/>
              </p:ext>
            </p:extLst>
          </p:nvPr>
        </p:nvGraphicFramePr>
        <p:xfrm>
          <a:off x="971600" y="2031510"/>
          <a:ext cx="7938838" cy="47960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4337"/>
                <a:gridCol w="1788027"/>
                <a:gridCol w="1859548"/>
                <a:gridCol w="1501942"/>
                <a:gridCol w="1644984"/>
              </a:tblGrid>
              <a:tr h="390992">
                <a:tc>
                  <a:txBody>
                    <a:bodyPr/>
                    <a:lstStyle/>
                    <a:p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Фундаментальные исследования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Стратегические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исследования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Прикладные исследования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Исследования и разработки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87879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Отправная точка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знаний и понимания 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Вероятные проблемы, которые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могут возникнуть в ближнем или далеком будущем, а также уровень знаний и понимания 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Безотлагательная проблема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Безотлагательная проблема</a:t>
                      </a:r>
                      <a:endParaRPr lang="en-GB" sz="1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ее решение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9175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Автор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Профессиональные исследователи 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Профессиональные исследователи </a:t>
                      </a:r>
                      <a:endParaRPr lang="en-GB" sz="1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сотрудничестве с политиками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Особый заказчик</a:t>
                      </a:r>
                      <a:r>
                        <a:rPr lang="en-GB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–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например правительственные управления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Заказчики и клиенты индивидуально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или коллективно 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9175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Методы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Отдельная дисциплина или область знаний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Несколько дисциплин</a:t>
                      </a:r>
                      <a:r>
                        <a:rPr lang="en-GB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несколько областей знаний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Отдельная дисциплина или область знаний</a:t>
                      </a:r>
                      <a:endParaRPr lang="en-GB" sz="1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Практики</a:t>
                      </a:r>
                      <a:r>
                        <a:rPr lang="en-GB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плюс отдельная дисциплина</a:t>
                      </a:r>
                      <a:r>
                        <a:rPr lang="en-GB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909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Временные перспективы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Длительные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сроки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средних до продолжительных сроков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Краткосрочные сроки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 краткосрочных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до средних сроков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7158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Спонсор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Государственные фонды, научно-исследовательские центры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Независимые Трасты / фонды / политики, сочетание и того и другого</a:t>
                      </a:r>
                      <a:endParaRPr lang="en-GB" sz="10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Особый заказчик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Особый заказчик в с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участием гос.органов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5109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Уровень специализации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 ограниченные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временем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Специфичны по отношению к общественным проблемам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но не ограничены временем в отношении других аспектов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Особый</a:t>
                      </a:r>
                      <a:r>
                        <a:rPr lang="ru-RU" sz="10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заказ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Особый заказ и разработка особой практики </a:t>
                      </a:r>
                      <a:endParaRPr lang="en-GB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575" y="274638"/>
            <a:ext cx="5483225" cy="11430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Дифференциация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системы исследований </a:t>
            </a:r>
            <a:r>
              <a:rPr lang="ru-RU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знаний 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954361"/>
              </p:ext>
            </p:extLst>
          </p:nvPr>
        </p:nvGraphicFramePr>
        <p:xfrm>
          <a:off x="755576" y="2492896"/>
          <a:ext cx="8042276" cy="425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138"/>
                <a:gridCol w="4021138"/>
              </a:tblGrid>
              <a:tr h="400461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Система </a:t>
                      </a:r>
                      <a:r>
                        <a:rPr lang="en-GB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Система </a:t>
                      </a:r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008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Проблемы поставлены и решены в контексте,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регулируемом академическим сообществом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Знание,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полученные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процессе применения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046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Дисциплины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ru-RU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рансдисциплина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4004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Относительная однородность навыков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Неоднородность навыков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020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Расположение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иерархических организационных контекстах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Расположение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переходных организационных контекстах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40046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Меньшая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социальная ответственность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Большая социальная ответственность 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008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Контроль качества с учетом экспертной оценки требует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согласования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Контроль качества с учетом временного и неоднородного состава практиков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70080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Проблема возникает концептуально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Проблема возникает у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пользователя, в рамках конкретной и локализованной обстановки.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539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36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213" y="404813"/>
            <a:ext cx="6121400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</a:t>
            </a:r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позиция сектора относительно передачи результатов исследования и технологий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387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10" y="2054481"/>
            <a:ext cx="8424862" cy="4210050"/>
          </a:xfrm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0" y="3376613"/>
            <a:ext cx="11874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усилий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411760" y="3098800"/>
            <a:ext cx="2305050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РАЗНИЦА В РАЗВИТИИ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1259632" y="4050759"/>
            <a:ext cx="1374576" cy="60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ТРАДИЦИОННОЕ ПОЛОЖЕНИЕ УНИВЕРСИТЕТА</a:t>
            </a:r>
            <a:endParaRPr lang="de-DE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4500563" y="4050670"/>
            <a:ext cx="1944688" cy="6001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ТРАДИЦИОННОЕ ПОЛОЖЕНИЕ </a:t>
            </a:r>
            <a:endParaRPr lang="en-US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ИНДУСТРИИ</a:t>
            </a:r>
            <a:endParaRPr lang="de-DE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3" name="Прямоугольник 9"/>
          <p:cNvSpPr>
            <a:spLocks noChangeArrowheads="1"/>
          </p:cNvSpPr>
          <p:nvPr/>
        </p:nvSpPr>
        <p:spPr bwMode="auto">
          <a:xfrm>
            <a:off x="1161170" y="5661248"/>
            <a:ext cx="74168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             ТЕСТИРОВАНИЕ         КОММЕРЦИАЛИЗАЦИИ                          ОТСТАВКА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РАЗВИТИЕ 	                 ОЦЕНКА                                            ПОДДЕРЖАНИЕ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1066990"/>
            <a:ext cx="6346825" cy="85090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Позиционирование исследовательской деятельности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Какие </a:t>
            </a: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существуют варианты </a:t>
            </a: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</a:t>
            </a: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условные факторы позиционирования ВУЗов для исследования?</a:t>
            </a:r>
            <a:endParaRPr lang="en-GB" sz="2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национальном уровне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906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государствах</a:t>
            </a: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41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0256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348880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2"/>
              <a:defRPr/>
            </a:pP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Претендовать на стипендию </a:t>
            </a:r>
            <a:r>
              <a:rPr lang="ru-RU" sz="2800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Бойера</a:t>
            </a: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GB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Scholarship Spectrum’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Передача знаний</a:t>
            </a: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Обучение, публикации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Приложение</a:t>
            </a:r>
            <a:r>
              <a:rPr lang="en-GB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 и разработки, консультации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Интеграция (</a:t>
            </a:r>
            <a:r>
              <a:rPr lang="ru-RU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междисциплинарные отношения)</a:t>
            </a:r>
            <a:endParaRPr lang="en-GB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43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71775" y="333375"/>
            <a:ext cx="6275388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Autofit/>
          </a:bodyPr>
          <a:lstStyle/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3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Факторы, определяющие выбор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позиционирования</a:t>
            </a:r>
            <a:endParaRPr lang="en-GB" sz="12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Общая поддержка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против выборочности (внешние ограничения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внутренне внешне определяется) 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Кадровые вопросы 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Сосредоточенность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системе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 или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рынке финансирования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(или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их сочетании)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 о научно-исследовательской стратегии 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Разнообразие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предпочтительных тем для исследовательских работ 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присвоения Ученой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 </a:t>
            </a:r>
            <a:endParaRPr lang="en-GB" sz="12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Бостонской матрицы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определения приоритетов, например: </a:t>
            </a:r>
            <a:endParaRPr lang="en-GB" sz="12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Совместимость сильных сторон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исследовательских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 </a:t>
            </a: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учетом внешних возможностей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2286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показателей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</a:t>
            </a:r>
            <a:endParaRPr lang="en-GB" sz="1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6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</p:spPr>
        <p:txBody>
          <a:bodyPr/>
          <a:lstStyle/>
          <a:p>
            <a:pPr algn="r"/>
            <a:endParaRPr lang="en-GB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4"/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Ясность ценностей и основополагающих целей для проведения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исследований: зачем?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Долгосрочность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Достоверность 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Региональной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экономическое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культурное развитие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Участие в экономике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Система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междисциплинарное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связанное </a:t>
            </a: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пользователем исследование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Обогащение опыта в обучении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консультировании и профессиональной деятельности 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Превосходство на национальном и международном уровнях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Вклад в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знания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8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4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065588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5"/>
              <a:defRPr/>
            </a:pP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учреждения в сфере научных исследований 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Классификация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Карнеги</a:t>
            </a:r>
            <a:r>
              <a:rPr 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США 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1994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Очень высокая </a:t>
            </a: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активность</a:t>
            </a:r>
            <a:endParaRPr lang="en-GB" sz="2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Высокая </a:t>
            </a: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активность</a:t>
            </a:r>
            <a:endParaRPr lang="en-GB" sz="22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</a:t>
            </a: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активность</a:t>
            </a:r>
          </a:p>
          <a:p>
            <a:pPr marL="0" indent="0" algn="just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оценки 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 правительством Великобритании 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1992</a:t>
            </a:r>
            <a:r>
              <a:rPr lang="en-GB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Интенсивно занимающийся </a:t>
            </a: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научными </a:t>
            </a: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исследованиями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 занимающийся научными исследованиями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Занимающийся </a:t>
            </a:r>
            <a:r>
              <a:rPr lang="ru-RU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научными </a:t>
            </a: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исследованиями для  данных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50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65588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6"/>
              <a:defRPr/>
            </a:pP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для определения позиционирования </a:t>
            </a:r>
            <a:endParaRPr lang="en-GB" sz="20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Персонал, активно занимающийся научными исследованиями</a:t>
            </a:r>
            <a:endParaRPr lang="en-GB" sz="20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публикации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 от исследования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Аспиранты</a:t>
            </a:r>
            <a:r>
              <a:rPr lang="ru-RU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занимающийся научными 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исследованиями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53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843213" y="1000223"/>
            <a:ext cx="5843587" cy="1143000"/>
          </a:xfrm>
        </p:spPr>
        <p:txBody>
          <a:bodyPr/>
          <a:lstStyle/>
          <a:p>
            <a:pPr algn="r"/>
            <a:r>
              <a:rPr lang="kk-KZ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Autofit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Преамбула: Контекст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институциональной автономии</a:t>
            </a: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Введение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и виды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Исследовательская позиция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определения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научной активности 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научных 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исследований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Компоненты стратегий в области развития исследований 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Вывод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37025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Сотрудники научно-исследовательской организации</a:t>
            </a:r>
            <a:endParaRPr lang="en-GB" sz="20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времени посвященная исследованию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за магистрами философии и/или за другими научными степенями (доктор философии, доктор педагогических наук и т.д.)</a:t>
            </a: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Поиск, и/или работа над, исследовательскими проектами, финансируемыми извне.</a:t>
            </a:r>
            <a:endParaRPr lang="en-GB" sz="20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Размещение результатов научно-исследовательской деятельности в общественном достоянии (предпочтительно рецензируемых). 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55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37025"/>
          </a:xfrm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 startAt="2"/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выводы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Запись исследовательской публикации в данный период (например, один год)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Предпочтительно рецензируемые</a:t>
            </a:r>
          </a:p>
          <a:p>
            <a:pPr marL="714375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Совместное издание и/или публикации с аспирантами является приемлемым.</a:t>
            </a:r>
          </a:p>
          <a:p>
            <a:pPr marL="714375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Должно быть в общественном достоянии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8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23728" y="692696"/>
            <a:ext cx="6491287" cy="1143000"/>
          </a:xfrm>
        </p:spPr>
        <p:txBody>
          <a:bodyPr/>
          <a:lstStyle/>
          <a:p>
            <a:pPr algn="r"/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Типы научных результатов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9276909"/>
              </p:ext>
            </p:extLst>
          </p:nvPr>
        </p:nvGraphicFramePr>
        <p:xfrm>
          <a:off x="611560" y="2420888"/>
          <a:ext cx="8042277" cy="4315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80759"/>
                <a:gridCol w="2680759"/>
                <a:gridCol w="2680759"/>
              </a:tblGrid>
              <a:tr h="4713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Произведение автора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Программное обеспечение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Сочинение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4713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Редактированная книга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Доклад для внешнего органа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Дизайн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8248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Главы в книге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Конфиденциальный отчет для внешнего органа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Выставка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47132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Журнальная статья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Интернет-издание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Артефакт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8248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Вклад конференции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Интернет-издание [по подписке]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Научная редакция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  <a:tr h="82481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Патент [опубликовано патентная заявка]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Представление</a:t>
                      </a:r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pic>
        <p:nvPicPr>
          <p:cNvPr id="25633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635750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4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 исследования</a:t>
            </a:r>
            <a:endParaRPr lang="en-GB" sz="24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Какова сумма внешнего дохода от партнеров, правительств, компаний и т.д., чтобы проводить исследовательские проекты?</a:t>
            </a: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Какую долю общего дохода можно рассматривать как доход исследования?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62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6481762" cy="1143000"/>
          </a:xfrm>
        </p:spPr>
        <p:txBody>
          <a:bodyPr/>
          <a:lstStyle/>
          <a:p>
            <a:pPr algn="r"/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НИР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5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Аспиранты</a:t>
            </a:r>
            <a:endParaRPr lang="en-GB" sz="24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Виды исследовательских степеней</a:t>
            </a: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Количество задействованных аспирантов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Программы обучения и развития для аспирантов</a:t>
            </a: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выполненных работ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Последующее трудоустройство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5843587" cy="1143000"/>
          </a:xfrm>
        </p:spPr>
        <p:txBody>
          <a:bodyPr/>
          <a:lstStyle/>
          <a:p>
            <a:pPr algn="r"/>
            <a:r>
              <a:rPr lang="en-GB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Типология научных учреждений (субъективный взгляд)</a:t>
            </a:r>
            <a:endParaRPr lang="en-GB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187694"/>
              </p:ext>
            </p:extLst>
          </p:nvPr>
        </p:nvGraphicFramePr>
        <p:xfrm>
          <a:off x="611560" y="2708920"/>
          <a:ext cx="8229600" cy="403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Критерии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Осведомленный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Активный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Интенсивный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Сотрудники научно-исследовательской организации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СНИО</a:t>
                      </a:r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&lt;20%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&gt;50%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&gt;80%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Среднее время выделенное исследованию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&lt;10%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&lt;25%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&gt;40%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Результаты в</a:t>
                      </a:r>
                      <a:r>
                        <a:rPr lang="ru-RU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год для СНИО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&lt;1 per year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</a:t>
                      </a:r>
                      <a:r>
                        <a:rPr lang="en-GB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per year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&lt;2 per year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 исследования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&lt;10%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&gt;20%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&gt;40%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Аспиранты </a:t>
                      </a:r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&lt;1%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&gt;5%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&gt;10%</a:t>
                      </a:r>
                      <a:endParaRPr lang="en-GB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71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43213" y="730416"/>
            <a:ext cx="5915025" cy="1143000"/>
          </a:xfrm>
        </p:spPr>
        <p:txBody>
          <a:bodyPr/>
          <a:lstStyle/>
          <a:p>
            <a:pPr algn="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Групповое обсуждение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065588"/>
          </a:xfrm>
        </p:spPr>
        <p:txBody>
          <a:bodyPr rtlCol="0">
            <a:normAutofit/>
          </a:bodyPr>
          <a:lstStyle/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вас есть четкая стратегия исследования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 нет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 произведено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долго длился период реализации</a:t>
            </a:r>
            <a:r>
              <a:rPr lang="en-GB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sz="2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ru-RU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обсуждения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 M</a:t>
            </a:r>
            <a:r>
              <a:rPr lang="ru-RU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инут</a:t>
            </a:r>
            <a:r>
              <a:rPr lang="en-GB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70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213" y="836712"/>
            <a:ext cx="5915025" cy="1143000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4000" dirty="0" smtClean="0"/>
              <a:t>5. </a:t>
            </a:r>
            <a:r>
              <a:rPr lang="ru-RU" sz="4000" dirty="0" smtClean="0"/>
              <a:t>ИССЛЕДОВАТЕЛЬСКАЯ СТРАТЕГИЯ</a:t>
            </a:r>
            <a:endParaRPr lang="en-GB" sz="4000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210050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3072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право 17"/>
          <p:cNvSpPr/>
          <p:nvPr/>
        </p:nvSpPr>
        <p:spPr>
          <a:xfrm>
            <a:off x="1042988" y="3933825"/>
            <a:ext cx="7416800" cy="7905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>
          <a:xfrm>
            <a:off x="2802732" y="701675"/>
            <a:ext cx="5986462" cy="1143000"/>
          </a:xfrm>
        </p:spPr>
        <p:txBody>
          <a:bodyPr/>
          <a:lstStyle/>
          <a:p>
            <a:pPr algn="r"/>
            <a:r>
              <a:rPr lang="en-GB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Концептуальная основа</a:t>
            </a:r>
            <a:endParaRPr lang="en-GB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4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547813" y="1916113"/>
            <a:ext cx="1368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64000"/>
              </a:lnSpc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ВНУТРЕННИЕ </a:t>
            </a:r>
          </a:p>
          <a:p>
            <a:pPr>
              <a:lnSpc>
                <a:spcPct val="64000"/>
              </a:lnSpc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ФАКТОРЫ</a:t>
            </a: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71550" y="2349500"/>
            <a:ext cx="2160588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>
              <a:lnSpc>
                <a:spcPct val="72000"/>
              </a:lnSpc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Миссия Университета</a:t>
            </a:r>
          </a:p>
          <a:p>
            <a:pPr algn="just"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Традиции (+/-)</a:t>
            </a:r>
          </a:p>
          <a:p>
            <a:pPr algn="just"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Позиционирование</a:t>
            </a:r>
          </a:p>
          <a:p>
            <a:pPr algn="just"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Самоопределение</a:t>
            </a:r>
          </a:p>
          <a:p>
            <a:pPr algn="just"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Общее и исследования</a:t>
            </a:r>
          </a:p>
          <a:p>
            <a:pPr algn="just"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</a:t>
            </a:r>
          </a:p>
          <a:p>
            <a:pPr algn="just"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цели/философия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492500" y="2276475"/>
            <a:ext cx="23749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Сильные/Слабые Стороны 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подразделений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Докторские программы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Тематическое портфолио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Профиль проекта и доходы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Процессы обеспечения качества и анализ рисков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2" name="Text Box 6"/>
          <p:cNvSpPr txBox="1">
            <a:spLocks noChangeArrowheads="1"/>
          </p:cNvSpPr>
          <p:nvPr/>
        </p:nvSpPr>
        <p:spPr bwMode="auto">
          <a:xfrm>
            <a:off x="6156325" y="2205038"/>
            <a:ext cx="28082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Элементы поддержки научных исследований: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 по кадрам/персоналу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политика и процессы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база/маркетинг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культуры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организации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Альянсы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Структуры поддержки обеспечения качества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900113" y="4941888"/>
            <a:ext cx="2232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72000"/>
              </a:lnSpc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Внешнее восприятие миссии, позиционирование, сильные  и слабые стороны, качество, стиль, ожидания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3492500" y="4868863"/>
            <a:ext cx="23034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Природа конкурентного/совместного рынка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Сильные/слабые стороны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Домены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5" name="Text Box 6"/>
          <p:cNvSpPr txBox="1">
            <a:spLocks noChangeArrowheads="1"/>
          </p:cNvSpPr>
          <p:nvPr/>
        </p:nvSpPr>
        <p:spPr bwMode="auto">
          <a:xfrm>
            <a:off x="6011863" y="4868863"/>
            <a:ext cx="25923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Тенденции, возможности, угрозы в области рынка исследований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Региональные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Национальные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Международные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Риски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6" name="Text Box 5"/>
          <p:cNvSpPr txBox="1">
            <a:spLocks noChangeArrowheads="1"/>
          </p:cNvSpPr>
          <p:nvPr/>
        </p:nvSpPr>
        <p:spPr bwMode="auto">
          <a:xfrm>
            <a:off x="3348038" y="4292600"/>
            <a:ext cx="2808287" cy="13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64000"/>
              </a:lnSpc>
            </a:pPr>
            <a:r>
              <a:rPr lang="ru-RU"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СТРАТЕГИЯ ИССЛЕДОВАНИЙ</a:t>
            </a:r>
            <a:endParaRPr lang="de-DE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57" name="Text Box 5"/>
          <p:cNvSpPr txBox="1">
            <a:spLocks noChangeArrowheads="1"/>
          </p:cNvSpPr>
          <p:nvPr/>
        </p:nvSpPr>
        <p:spPr bwMode="auto">
          <a:xfrm>
            <a:off x="1643879" y="6293738"/>
            <a:ext cx="13684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64000"/>
              </a:lnSpc>
            </a:pPr>
            <a:r>
              <a:rPr lang="ru-RU" sz="1400" dirty="0" smtClean="0">
                <a:solidFill>
                  <a:srgbClr val="000000"/>
                </a:solidFill>
                <a:latin typeface="Microsoft Sans Serif" pitchFamily="34" charset="0"/>
              </a:rPr>
              <a:t>ВНЕШНИЕ </a:t>
            </a:r>
            <a:endParaRPr lang="ru-RU" sz="1400" dirty="0">
              <a:solidFill>
                <a:srgbClr val="000000"/>
              </a:solidFill>
              <a:latin typeface="Microsoft Sans Serif" pitchFamily="34" charset="0"/>
            </a:endParaRPr>
          </a:p>
          <a:p>
            <a:pPr>
              <a:lnSpc>
                <a:spcPct val="64000"/>
              </a:lnSpc>
            </a:pPr>
            <a:r>
              <a:rPr lang="ru-RU" sz="1400" dirty="0">
                <a:solidFill>
                  <a:srgbClr val="000000"/>
                </a:solidFill>
                <a:latin typeface="Microsoft Sans Serif" pitchFamily="34" charset="0"/>
              </a:rPr>
              <a:t>ФАКТОРЫ</a:t>
            </a:r>
            <a:endParaRPr lang="de-DE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76375" y="1844675"/>
            <a:ext cx="1366838" cy="360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Прямоугольник 19"/>
          <p:cNvSpPr/>
          <p:nvPr/>
        </p:nvSpPr>
        <p:spPr>
          <a:xfrm>
            <a:off x="1568045" y="6215951"/>
            <a:ext cx="1081087" cy="360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5986462" cy="1143000"/>
          </a:xfrm>
        </p:spPr>
        <p:txBody>
          <a:bodyPr/>
          <a:lstStyle/>
          <a:p>
            <a:pPr algn="r"/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Определение исследовательских центров в рамках Университета</a:t>
            </a:r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2771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539750" y="3284538"/>
            <a:ext cx="27368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ДЕПАРТАМЕНТА;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РЫНКА;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ПОЛОЖЕНИЕ НА РЫНКЕ;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ЧИСЛО ЗАЯВОК; КАЧЕСТВО НАБОРА СТУДЕНТОВ; УРОВЕНЬ ТРУДОУСТРОЙСТВА ВЫПУСКНИКОВ;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ЗАТРАТЫ НА </a:t>
            </a:r>
            <a:r>
              <a:rPr lang="de-DE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FTE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(эквивалент полного времени) СТУДЕНТА; РЕПУТАЦИЯ;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КАЧЕСТВО И ВОЗРАСТ РАБОТНИКОВ; НАУЧНО-ИССЛЕДОВАТЕЛЬСКИЕ ЗАПИСИ;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ВОЗМОЖНОСТИ;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ЗАПИСЬ ПУБЛИКАЦИИЙ; РЕСУРСЫ: ДОСТУПНОСТЬ И МОБИЛЬНОСТЬ;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др.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4067175" y="1412875"/>
            <a:ext cx="21605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РАЗМЕР РЫНКА; 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ТЕМПЫ РОСТА РЫНКА; РЫНОК РАЗНООБРАЗИЯ; КОНКУРЕНТНАЯ СТРУКТУРА;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СТРУКТУРА ЗАТРАТ;</a:t>
            </a:r>
          </a:p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ОПТИМАЛЬНЫЙ РАЗМЕР ОТДЕЛА ,</a:t>
            </a:r>
            <a:endParaRPr lang="de-DE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00113" y="2060575"/>
            <a:ext cx="2159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ТАБЛИЦА МЕР НАПРАВЛЕННОСТИ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 </a:t>
            </a:r>
            <a:r>
              <a:rPr lang="ru-RU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УНИВЕРСИТЕТА</a:t>
            </a:r>
            <a:endParaRPr lang="de-DE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6157437" y="1412875"/>
            <a:ext cx="2519363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ДЕМОГРАФИЧЕСКИЕ ТЕНДЕНЦИИ; НАУЧНАЯ ЗНАЧИМОСТЬ; ТЕХНОЛОГИЧЕСКИЕ ТЕНДЕНЦИЙ; СОЦИАЛЬНО-ПОЛИТИЧЕСКИЕ И ЭКОНОМИЧЕСКИЕ ТЕНДЕНЦИИ; ЭКОЛОГИЧЕСКИЕ ТЕНДЕНЦИЙ; ОТНОШЕНИЕ ПРАВИТЕЛЬСТВА; ТРУДОУСТРОЙСТВО; КУЛЬТУРНОЕ ЗНАЧЕНИЕ; И ДР.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42231"/>
              </p:ext>
            </p:extLst>
          </p:nvPr>
        </p:nvGraphicFramePr>
        <p:xfrm>
          <a:off x="3779714" y="3464877"/>
          <a:ext cx="5040560" cy="3096895"/>
        </p:xfrm>
        <a:graphic>
          <a:graphicData uri="http://schemas.openxmlformats.org/drawingml/2006/table">
            <a:tbl>
              <a:tblPr/>
              <a:tblGrid>
                <a:gridCol w="288032"/>
                <a:gridCol w="1440160"/>
                <a:gridCol w="1800200"/>
                <a:gridCol w="1512168"/>
              </a:tblGrid>
              <a:tr h="199390">
                <a:tc>
                  <a:txBody>
                    <a:bodyPr/>
                    <a:lstStyle/>
                    <a:p>
                      <a:endParaRPr lang="de-DE" sz="10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420" marR="58420" marT="571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ВЫСОКИЙ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НИЗКИЙ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ВЫСОКИЙ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420" marR="58420" marT="5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РОСТ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СЕЛЕКТИВНЫЙ РОСТ ИЛИ КОНСОЛИДАЦИЯ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КОНСОЛИДАЦИЯ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СРЕДНИЙ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420" marR="58420" marT="5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СЕЛЕКТИВНЫЙ РОСТ ИЛИ КОНСОЛИДАЦИЯ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КОНСОЛИДАЦИЯ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ПЛАНИРУЕМОЕ ЗАКРЫТИЕ ИЛИ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РЕОРГАНИЗАЦИЯ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НИЗКИЙ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420" marR="58420" marT="571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КОНСОЛИДАЦИЯ</a:t>
                      </a:r>
                      <a:endParaRPr lang="de-DE" sz="10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ИЛИ ПЛАНИРУЕМОЕ ЗАКРЫТИЕ ИЛИ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РЕОРГАНИЗАЦИЯ</a:t>
                      </a:r>
                      <a:endParaRPr lang="de-DE" sz="10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ПЛАНИРУЕМОЕ ЗАКРЫТИЕ ИЛИ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РЕОРГАНИЗАЦИЯ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ПЛАНИРУЕМОЕ ЗАКРЫТИЕ ИЛИ</a:t>
                      </a:r>
                      <a:r>
                        <a:rPr lang="ru-RU" sz="1000" baseline="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РЕОРГАНИЗАЦИЯ</a:t>
                      </a:r>
                      <a:endParaRPr lang="de-DE" sz="10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Правая фигурная скобка 14"/>
          <p:cNvSpPr/>
          <p:nvPr/>
        </p:nvSpPr>
        <p:spPr>
          <a:xfrm>
            <a:off x="3132138" y="3357563"/>
            <a:ext cx="431800" cy="3311525"/>
          </a:xfrm>
          <a:prstGeom prst="rightBrace">
            <a:avLst>
              <a:gd name="adj1" fmla="val 64183"/>
              <a:gd name="adj2" fmla="val 481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Правая фигурная скобка 15"/>
          <p:cNvSpPr/>
          <p:nvPr/>
        </p:nvSpPr>
        <p:spPr>
          <a:xfrm rot="5400000">
            <a:off x="6083300" y="765175"/>
            <a:ext cx="433388" cy="4751388"/>
          </a:xfrm>
          <a:prstGeom prst="rightBrace">
            <a:avLst>
              <a:gd name="adj1" fmla="val 64183"/>
              <a:gd name="adj2" fmla="val 4814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5915025" cy="1143000"/>
          </a:xfrm>
        </p:spPr>
        <p:txBody>
          <a:bodyPr/>
          <a:lstStyle/>
          <a:p>
            <a:pPr algn="r"/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Преамбула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73275"/>
            <a:ext cx="8229600" cy="4535487"/>
          </a:xfrm>
        </p:spPr>
        <p:txBody>
          <a:bodyPr rtlCol="0">
            <a:noAutofit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Автономность университетов создает условия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при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которых институты в принципе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9625" indent="-296863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Имеют возможность определять свою исследовательскую позицию и миссию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учетом общего национальных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рамок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indent="-296863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Нуждаются в производстве и реализации последовательной и комплексной стратегии научных исследований в области институционального развития 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9625" indent="-296863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производить стратегию исследования в свете международных стандартов и передовой практики 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indent="-296863" algn="just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Должны разрабатывать различные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стратегии в зависимости от позиционирования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сильных качеств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т.д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таким образом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иметь возможность конкурировать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0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65588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3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стратегии </a:t>
            </a:r>
            <a:r>
              <a:rPr lang="de-DE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“поздних цветков” (тех, кто развивается медленнее сверстников) в институциональном исследовании</a:t>
            </a:r>
            <a:endParaRPr lang="en-GB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Многие из “поздних цветков” не имеют развитой культуры исследований. Проблемы, с которыми они сталкиваются включают в себя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Исторически отсутствие ресурсов для исследований;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Наследие персонала, нанятого, для того, чтобы учить, а не заниматься исследованиями (период текучки/с почасовой оплатой);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Активны в относительно новых профессиональных дисциплинах с небольшим послужным списком в области исследований;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Тяжелые нагрузки преподавателей ВО;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 организационной культуры;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Переменные объем, качество и распространение исследований внутренне;</a:t>
            </a:r>
          </a:p>
          <a:p>
            <a:pPr marL="10763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Враждебное окружение - внешнее И внутренне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097406"/>
            <a:ext cx="6696075" cy="11430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G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6. </a:t>
            </a: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КОМПОНЕНТЫ СТРАТЕГИИ ДЛЯ РАЗВИТИЯ ИССЛЕДОВАНИЙ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065588"/>
          </a:xfrm>
        </p:spPr>
        <p:txBody>
          <a:bodyPr/>
          <a:lstStyle/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основа</a:t>
            </a:r>
          </a:p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климата культуры</a:t>
            </a:r>
          </a:p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 менеджмента</a:t>
            </a:r>
          </a:p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 управления штатом и кадрами</a:t>
            </a:r>
          </a:p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политика и процедуры</a:t>
            </a:r>
          </a:p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обеспечения качества</a:t>
            </a:r>
            <a:endParaRPr lang="en-GB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65588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Информационная Основа</a:t>
            </a:r>
            <a:r>
              <a:rPr lang="en-GB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61950" indent="0" algn="just"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Прежде, чем вы сможете разработать Вашу собственную стратегию, важно понять, на каком месте Вы находитесь в соответствии с: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Исследовательским штатом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Результатами научно-исследовательской работы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Входными данными научно-исследовательской работы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Студентами научно-исследовательской работы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Типом(-ами) исследований, предпринимающимися в настоящее время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Показатями эффективности работы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584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2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Культура организации</a:t>
            </a:r>
            <a:endParaRPr lang="en-GB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Каким типом научно-исследовательского учреждения вы желаете стать? (Осведомленный о/ активно занимающийся/интенсивно занимающийся НИР)</a:t>
            </a:r>
          </a:p>
          <a:p>
            <a:pPr marL="71120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Четкие инструкции по политике проведения исследований для всех сотрудников</a:t>
            </a:r>
            <a:r>
              <a:rPr lang="en-GB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6325" indent="-3619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последующей поддержкой:</a:t>
            </a:r>
          </a:p>
          <a:p>
            <a:pPr marL="1076325" indent="-3619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 управления исследованиями</a:t>
            </a:r>
          </a:p>
          <a:p>
            <a:pPr marL="1076325" indent="-3619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 поддержки исследований</a:t>
            </a:r>
          </a:p>
          <a:p>
            <a:pPr marL="1076325" indent="-3619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Персонала и кадровой политики</a:t>
            </a:r>
          </a:p>
          <a:p>
            <a:pPr marL="1076325" indent="-3619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Финансовой политики и процессов</a:t>
            </a:r>
          </a:p>
          <a:p>
            <a:pPr marL="1076325" indent="-3619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Научно-исследовательского сотрудничества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86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6121400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3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 управления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Общеорганизационно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6325" lvl="1" indent="-26670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Директор по исследованиям/проректор исследований как член команды высшего руководства. Регулярные встречи с 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еканами факультетов/руководителями подразделений (в том числе административных подразделений).</a:t>
            </a:r>
          </a:p>
          <a:p>
            <a:pPr marL="1076325" lvl="1" indent="-26670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Исследовательские элементы стратегического плана, управляемые с помощью высшего руководства и его оценки </a:t>
            </a:r>
          </a:p>
          <a:p>
            <a:pPr marL="1076325" lvl="1" indent="-26670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по политике исследований</a:t>
            </a:r>
          </a:p>
          <a:p>
            <a:pPr marL="1076325" lvl="1" indent="-26670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Комитет по научным степеням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89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5976938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65588"/>
          </a:xfrm>
        </p:spPr>
        <p:txBody>
          <a:bodyPr rtlCol="0">
            <a:norm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2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академического подразделения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применение показателей качества в более широком контексте целей ВУЗа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837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Научно-исследовательский штат</a:t>
            </a:r>
          </a:p>
          <a:p>
            <a:pPr marL="96837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научно-исследовательской работы</a:t>
            </a:r>
          </a:p>
          <a:p>
            <a:pPr marL="96837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Входная информация об исследованиях</a:t>
            </a:r>
          </a:p>
          <a:p>
            <a:pPr marL="96837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 исследований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и управление научно-исследовательскими целями среди деканов, начальников отдела.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Связывание принципов</a:t>
            </a:r>
          </a:p>
          <a:p>
            <a:pPr marL="685800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Критическая масса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065588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3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Научно-исследовательский центр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indent="-3365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исследований является ответственностью научных сотрудников, работающих в академических подразделениях. Однако они должны поддерживаться </a:t>
            </a:r>
            <a:r>
              <a:rPr lang="ru-RU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научно-исследовательским центром</a:t>
            </a: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предоставляет:</a:t>
            </a:r>
          </a:p>
          <a:p>
            <a:pPr marL="809625" indent="-3365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Исследовательский штат: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412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Разрабатывает политику (в сотрудничестве с ответственными подразделениями)</a:t>
            </a:r>
          </a:p>
          <a:p>
            <a:pPr marL="125412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Предлагает конкретную помощь (например, написание материалов для публикации, написание заявки, надзор и т.д.)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lvl="1" indent="-336550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исследований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54125" lvl="2" indent="-282575" algn="just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Записи результатов системы централизованной поддержки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94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10062"/>
          </a:xfrm>
        </p:spPr>
        <p:txBody>
          <a:bodyPr rtlCol="0">
            <a:noAutofit/>
          </a:bodyPr>
          <a:lstStyle/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Научно-исследовательские степени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Осуществление руководства политикой проведения НИР и практическими исследования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общим навыкам студентов научно-исследовательской работы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Конференции и семинары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 исследований</a:t>
            </a:r>
            <a:endParaRPr lang="en-GB" sz="16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Предоставляет информацию о возможности внешнего финансирования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Ведет учет об исследовательской работе для того, чтобы способствовать  созданию команд, принимающих участие в государственных закупках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Управляет системой разработки и оценки качества этих команд для получения внешнего финансирования</a:t>
            </a:r>
            <a:endParaRPr lang="en-GB" sz="16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качества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Поддержка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и устранение неисправностей</a:t>
            </a:r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6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55776" y="692696"/>
            <a:ext cx="5915025" cy="1143000"/>
          </a:xfrm>
        </p:spPr>
        <p:txBody>
          <a:bodyPr/>
          <a:lstStyle/>
          <a:p>
            <a:pPr algn="r"/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Технологии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Обмен между университетами 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646566"/>
              </p:ext>
            </p:extLst>
          </p:nvPr>
        </p:nvGraphicFramePr>
        <p:xfrm>
          <a:off x="107504" y="2204864"/>
          <a:ext cx="8374385" cy="4330700"/>
        </p:xfrm>
        <a:graphic>
          <a:graphicData uri="http://schemas.openxmlformats.org/drawingml/2006/table">
            <a:tbl>
              <a:tblPr/>
              <a:tblGrid>
                <a:gridCol w="1152128"/>
                <a:gridCol w="1296119"/>
                <a:gridCol w="917575"/>
                <a:gridCol w="893763"/>
                <a:gridCol w="893762"/>
                <a:gridCol w="895350"/>
                <a:gridCol w="893763"/>
                <a:gridCol w="1431925"/>
              </a:tblGrid>
              <a:tr h="149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Метод передачи знаний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Форма передачи знаний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Получатель знаний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Степень риска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Организационные формы обеспечения метода передачи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Передача знаний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Решение проблем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Применение изобретений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92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Категория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некоммерческий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Выпускники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Опубликованные работы</a:t>
                      </a: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Существующее промышленное управление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Новая компания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Низкий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Высокий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Обычные подразделения университета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Категория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обычный коммерческий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Образовательные услуги для промышленности (семинары, конференции)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Консультационные услуги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Договор НИОКР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Научно-исследовательские центры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Программа связи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Технопарки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Инновационные Центры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Категория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: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нетрадиционно коммерческий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Лицензирование технологий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Создание новой компании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9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Организации-инкубаторы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Мягкие компании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</a:t>
                      </a:r>
                      <a:b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Жесткие компании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</a:t>
                      </a:r>
                    </a:p>
                  </a:txBody>
                  <a:tcPr marL="67089" marR="6708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2033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034" name="Straight Connector 6"/>
          <p:cNvCxnSpPr>
            <a:cxnSpLocks noChangeShapeType="1"/>
          </p:cNvCxnSpPr>
          <p:nvPr/>
        </p:nvCxnSpPr>
        <p:spPr bwMode="auto">
          <a:xfrm>
            <a:off x="5652120" y="3500438"/>
            <a:ext cx="1588" cy="2139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2035" name="Straight Connector 7"/>
          <p:cNvCxnSpPr>
            <a:cxnSpLocks noChangeShapeType="1"/>
          </p:cNvCxnSpPr>
          <p:nvPr/>
        </p:nvCxnSpPr>
        <p:spPr bwMode="auto">
          <a:xfrm>
            <a:off x="6588224" y="2906713"/>
            <a:ext cx="0" cy="2733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42036" name="Straight Connector 8"/>
          <p:cNvCxnSpPr>
            <a:cxnSpLocks noChangeShapeType="1"/>
          </p:cNvCxnSpPr>
          <p:nvPr/>
        </p:nvCxnSpPr>
        <p:spPr bwMode="auto">
          <a:xfrm>
            <a:off x="7812360" y="6157813"/>
            <a:ext cx="0" cy="273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43213" y="692696"/>
            <a:ext cx="5915025" cy="1143000"/>
          </a:xfrm>
        </p:spPr>
        <p:txBody>
          <a:bodyPr/>
          <a:lstStyle/>
          <a:p>
            <a:pPr algn="r"/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8391978"/>
              </p:ext>
            </p:extLst>
          </p:nvPr>
        </p:nvGraphicFramePr>
        <p:xfrm>
          <a:off x="457200" y="1989138"/>
          <a:ext cx="8229600" cy="451635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14800"/>
                <a:gridCol w="4114800"/>
              </a:tblGrid>
              <a:tr h="10260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Активно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занимающийся исследованиями</a:t>
                      </a: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Ориентирован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на исследования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Движущая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сила</a:t>
                      </a:r>
                      <a:endParaRPr lang="en-GB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Успешные</a:t>
                      </a:r>
                      <a:endParaRPr lang="en-GB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Решающие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проблемы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0260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Готовый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 исследованиям</a:t>
                      </a:r>
                      <a:endParaRPr lang="en-GB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Наклонности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 исследованиям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Несовместимый</a:t>
                      </a: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Защитный</a:t>
                      </a: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Потенциальный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18228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Остановивший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исследования</a:t>
                      </a:r>
                      <a:endParaRPr lang="en-GB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Негативно настроен на исследования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Антипатичный/снижение враждебности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549874">
                <a:tc>
                  <a:txBody>
                    <a:bodyPr/>
                    <a:lstStyle/>
                    <a:p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Какой 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должна быть политика</a:t>
                      </a:r>
                      <a:r>
                        <a:rPr lang="en-GB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соответствии</a:t>
                      </a:r>
                      <a:r>
                        <a:rPr lang="ru-RU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</a:t>
                      </a:r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каждой группой</a:t>
                      </a:r>
                    </a:p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Повышение в должности</a:t>
                      </a:r>
                    </a:p>
                    <a:p>
                      <a:pPr marL="285750" indent="-285750">
                        <a:buClr>
                          <a:srgbClr val="92D05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Распределение ресурсов</a:t>
                      </a:r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3023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r>
              <a:rPr lang="en-GB" sz="100" dirty="0" smtClean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 startAt="2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Роль правительства, таким образом, заключается в следующем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9625" indent="-298800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Оказывать поддержку творческому разнообразию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исследованиях 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indent="-298800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Утверждать международные стандарты </a:t>
            </a:r>
            <a:endParaRPr lang="en-GB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9625" indent="-298800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Обеспечить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поддержки и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ресурсы для реализации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вышесказанного 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065588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2"/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Пожалуй, наиболее важные элементы исследовательской политики:</a:t>
            </a: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4375" indent="-352425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Кадровая политика должна быть разработана так, чтобы активно поощрять и облегчать академическому персоналу проведение исследований. </a:t>
            </a:r>
          </a:p>
          <a:p>
            <a:pPr marL="714375" indent="-352425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Arial" pitchFamily="34" charset="0"/>
              <a:buNone/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Элементы:</a:t>
            </a:r>
          </a:p>
          <a:p>
            <a:pPr marL="714375" indent="-352425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Четкое распределение времени сотрудников для проведения исследований. Оно может варьироваться в зависимости от типа учреждения и отдельных личностей. Например, исследовательский профессор имеет большую часть времени на исследования, чем вновь назначенный преподаватель;</a:t>
            </a:r>
          </a:p>
          <a:p>
            <a:pPr marL="714375" indent="-352425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для исследований должно выделяться таким образом, чтобы обеспечить пропорциональные результаты;</a:t>
            </a:r>
          </a:p>
          <a:p>
            <a:pPr marL="714375" indent="-352425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 оценки персонала должна включать в себя разработку, организацию и контроль над исследовательскими задачами в более широком контексте ВУЗа и академического отделения.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03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137025"/>
          </a:xfrm>
        </p:spPr>
        <p:txBody>
          <a:bodyPr rtlCol="0">
            <a:noAutofit/>
          </a:bodyPr>
          <a:lstStyle/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исследователей (M</a:t>
            </a:r>
            <a:r>
              <a:rPr lang="de-DE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hil(магистр философии)/PhD или их достижение в пределах нескольких лет)</a:t>
            </a:r>
          </a:p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Порядок прохождения службы, в рамках которого исследования есть способ продвижения</a:t>
            </a:r>
          </a:p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Политика творческих отпусков</a:t>
            </a:r>
          </a:p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поощрение</a:t>
            </a:r>
          </a:p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Обучение персонала различным аспектам научно-исследовательской деятельности</a:t>
            </a:r>
          </a:p>
          <a:p>
            <a:pPr marL="349250" indent="-34925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«Научные чемпионы" – основные назначения научных лидеров для создания экспертных групп (приглашенные профессора)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06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r>
              <a:rPr lang="en-GB" sz="3200" smtClean="0"/>
              <a:t>3. 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1972"/>
              </p:ext>
            </p:extLst>
          </p:nvPr>
        </p:nvGraphicFramePr>
        <p:xfrm>
          <a:off x="457200" y="2039938"/>
          <a:ext cx="8042276" cy="44200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85851"/>
                <a:gridCol w="6656425"/>
              </a:tblGrid>
              <a:tr h="423351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Кадровая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стратегия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Указывающие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действия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751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Набор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персонала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Выстраивайте стратегию набора  по приоритетным областям, с помощью опытных исследователей, научных сотрудников или других старших профессорских должностей иногда по контракту и в сопровождении относительно щедрой поддержки и заработной платы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75194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Возрождение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обеспечить работу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вознаграждаемую поощрениями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наградами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 помощью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продвижений, зарплат и другие льгот, в том числе выбор направления карьеры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новые учебные контракты, которые включают в себя исследования, которые будут создавать научные позиции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9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Обучение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Использовать планы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развития персонала или создания отделения для  помощи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новым исследователям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включая содействие  достижению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PhD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, наставничество, написание приложений и др.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9096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Переориентировка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Поощрять вовлечение в разработку новых сфер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или членство в исследовательских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командах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 помощью схем поощрения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49096">
                <a:tc>
                  <a:txBody>
                    <a:bodyPr/>
                    <a:lstStyle/>
                    <a:p>
                      <a:pPr algn="just"/>
                      <a:r>
                        <a:rPr lang="en-GB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Собственное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сследовательское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оборудование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возможности, включающие гибкие</a:t>
                      </a:r>
                      <a:r>
                        <a:rPr lang="ru-RU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схемы загруженности, академический отпуск, исследовательские стипендии и членство в обществе</a:t>
                      </a:r>
                      <a:endParaRPr lang="en-GB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610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065588"/>
          </a:xfrm>
        </p:spPr>
        <p:txBody>
          <a:bodyPr rtlCol="0">
            <a:normAutofit fontScale="70000" lnSpcReduction="20000"/>
          </a:bodyPr>
          <a:lstStyle/>
          <a:p>
            <a:pPr marL="45720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5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Финансовая политики и процессы</a:t>
            </a:r>
            <a:endParaRPr lang="en-GB" sz="22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Учитывать показатели исследовательских доходов и расходов в рамках бюджетов учреждений и подразделений</a:t>
            </a: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Внутренние фонды развития для оказания государственной поддержки</a:t>
            </a: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Предоставить ВУЗу поддержку и рейтинг успеваемости для оценки предложений по теме исследования</a:t>
            </a: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Признание основных затрат ВУЗа  и включение их финансируемые предложения - издержки</a:t>
            </a: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Интеллектуальная собственность: коммерциализация</a:t>
            </a: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Управления ставками</a:t>
            </a:r>
          </a:p>
          <a:p>
            <a:pPr marL="819150" indent="-457200" algn="just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2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Финансовое поощрение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0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229600" cy="4276367"/>
          </a:xfrm>
        </p:spPr>
        <p:txBody>
          <a:bodyPr rtlCol="0">
            <a:normAutofit fontScale="92500" lnSpcReduction="10000"/>
          </a:bodyPr>
          <a:lstStyle/>
          <a:p>
            <a:pPr marL="34925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6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Научно-исследовательское сотрудничество</a:t>
            </a:r>
            <a:r>
              <a:rPr lang="en-GB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925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6"/>
              <a:defRPr/>
            </a:pP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1120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учреждениями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6325" lvl="1" indent="-361950" fontAlgn="auto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Уровни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Индивидуальный</a:t>
            </a: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Отдел/подразделение</a:t>
            </a: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Институциональный/стратегический</a:t>
            </a: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Консорциум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6325" lvl="1" indent="-361950" fontAlgn="auto">
              <a:spcBef>
                <a:spcPts val="600"/>
              </a:spcBef>
              <a:spcAft>
                <a:spcPts val="0"/>
              </a:spcAft>
              <a:buClr>
                <a:srgbClr val="00B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Критерии по выбору партнеров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вами - ‘Предложение’</a:t>
            </a: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ними – Ааналогичные или</a:t>
            </a:r>
          </a:p>
          <a:p>
            <a:pPr marL="1438275" lvl="2" indent="-3619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взаимодополняющие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813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4572000" y="3356992"/>
            <a:ext cx="4572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6325" lvl="1" indent="-361950">
              <a:spcBef>
                <a:spcPts val="600"/>
              </a:spcBef>
              <a:buClr>
                <a:srgbClr val="00B050"/>
              </a:buClr>
              <a:buSzPct val="110000"/>
              <a:buFont typeface="Wingdings 2" pitchFamily="18" charset="2"/>
              <a:buChar char=""/>
            </a:pP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Содержание/деятельность</a:t>
            </a:r>
            <a:endParaRPr lang="en-GB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8275" lvl="2" indent="-3619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</a:t>
            </a:r>
          </a:p>
          <a:p>
            <a:pPr marL="1438275" lvl="2" indent="-3619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Заявки на финансирование</a:t>
            </a:r>
          </a:p>
          <a:p>
            <a:pPr marL="1438275" lvl="2" indent="-3619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  <a:endParaRPr lang="ru-RU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38275" lvl="2" indent="-3619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Докторский </a:t>
            </a:r>
            <a:r>
              <a:rPr lang="ru-RU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Консорциум/совместные </a:t>
            </a: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</a:t>
            </a:r>
            <a:endParaRPr lang="en-GB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6325" lvl="1" indent="-361950">
              <a:spcBef>
                <a:spcPts val="600"/>
              </a:spcBef>
              <a:buClr>
                <a:srgbClr val="00B050"/>
              </a:buClr>
              <a:buSzPct val="110000"/>
              <a:buFont typeface="Wingdings 2" pitchFamily="18" charset="2"/>
              <a:buChar char=""/>
            </a:pP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</a:t>
            </a:r>
          </a:p>
          <a:p>
            <a:pPr marL="1076325" lvl="1" indent="-361950">
              <a:spcBef>
                <a:spcPts val="600"/>
              </a:spcBef>
              <a:buClr>
                <a:srgbClr val="00B050"/>
              </a:buClr>
              <a:buSzPct val="110000"/>
              <a:buFont typeface="Wingdings 2" pitchFamily="18" charset="2"/>
              <a:buChar char=""/>
            </a:pPr>
            <a:r>
              <a:rPr lang="ru-RU" dirty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</a:t>
            </a:r>
            <a:endParaRPr lang="en-GB" dirty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137025"/>
          </a:xfrm>
        </p:spPr>
        <p:txBody>
          <a:bodyPr/>
          <a:lstStyle/>
          <a:p>
            <a:pPr marL="457200" indent="-457200">
              <a:spcBef>
                <a:spcPts val="2000"/>
              </a:spcBef>
              <a:buClr>
                <a:srgbClr val="92D050"/>
              </a:buClr>
              <a:buSzPct val="110000"/>
              <a:buFont typeface="Calibri" pitchFamily="34" charset="0"/>
              <a:buAutoNum type="arabicPeriod" startAt="2"/>
            </a:pPr>
            <a:r>
              <a:rPr lang="ru-RU" sz="24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Внешние заинтересованные стороны</a:t>
            </a:r>
            <a:endParaRPr lang="en-GB" sz="2400" dirty="0" smtClean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sz="24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2</a:t>
            </a:r>
          </a:p>
          <a:p>
            <a:pPr marL="685800" lvl="1" indent="-3365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sz="24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Организационные возможности</a:t>
            </a:r>
          </a:p>
          <a:p>
            <a:pPr marL="685800" lvl="1" indent="-3365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sz="24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Интеллектуальная собственность</a:t>
            </a:r>
          </a:p>
          <a:p>
            <a:pPr marL="685800" lvl="1" indent="-336550">
              <a:spcBef>
                <a:spcPts val="600"/>
              </a:spcBef>
              <a:buClr>
                <a:srgbClr val="92D050"/>
              </a:buClr>
              <a:buSzPct val="110000"/>
              <a:buFont typeface="Wingdings 2" pitchFamily="18" charset="2"/>
              <a:buChar char=""/>
            </a:pPr>
            <a:r>
              <a:rPr lang="ru-RU" sz="24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себестоимости и ценообразование</a:t>
            </a:r>
            <a:endParaRPr lang="en-GB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15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r>
              <a:rPr lang="en-GB" sz="4000" smtClean="0"/>
              <a:t>7. </a:t>
            </a:r>
            <a:r>
              <a:rPr lang="ru-RU" sz="4000" smtClean="0"/>
              <a:t>Обеспечение качества</a:t>
            </a:r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65588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Сферы исследования включают</a:t>
            </a:r>
            <a:r>
              <a:rPr lang="en-GB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Степени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Контракты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Персонал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Публикации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Этику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Внутреннее Рецензирование</a:t>
            </a:r>
            <a:endParaRPr lang="en-GB" sz="1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Кто этим занимается?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Этапы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Прозрачность и публикации</a:t>
            </a: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Связи с другими организационными процессами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18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37025"/>
          </a:xfrm>
        </p:spPr>
        <p:txBody>
          <a:bodyPr rtlCol="0">
            <a:normAutofit/>
          </a:bodyPr>
          <a:lstStyle/>
          <a:p>
            <a:pPr marL="457200" indent="-45720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+mj-lt"/>
              <a:buAutoNum type="arabicPeriod" startAt="3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Внешнее рецензирование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Обязательно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Государственные периодичные действия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Сферы деятельности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Подготовка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336550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желанию</a:t>
            </a:r>
            <a:endParaRPr lang="en-GB" sz="1800" dirty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рецензентов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Цикл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правила</a:t>
            </a:r>
          </a:p>
          <a:p>
            <a:pPr marL="968375" lvl="2" indent="-282575" fontAlgn="auto">
              <a:spcBef>
                <a:spcPts val="6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Последствия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0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699792" y="897807"/>
            <a:ext cx="5915025" cy="1143000"/>
          </a:xfrm>
        </p:spPr>
        <p:txBody>
          <a:bodyPr/>
          <a:lstStyle/>
          <a:p>
            <a:pPr algn="r"/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Заключение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52228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2771775" y="274638"/>
            <a:ext cx="5915025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137025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Дискуссионная группа</a:t>
            </a:r>
            <a:endParaRPr lang="en-GB" sz="2800" dirty="0" smtClean="0">
              <a:solidFill>
                <a:prstClr val="black">
                  <a:lumMod val="65000"/>
                  <a:lumOff val="3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9250" indent="-349250" fontAlgn="auto">
              <a:spcBef>
                <a:spcPts val="2000"/>
              </a:spcBef>
              <a:spcAft>
                <a:spcPts val="0"/>
              </a:spcAft>
              <a:buClr>
                <a:srgbClr val="92D050"/>
              </a:buClr>
              <a:buSzPct val="110000"/>
              <a:buFont typeface="Wingdings 2" pitchFamily="18" charset="2"/>
              <a:buChar char=""/>
              <a:defRPr/>
            </a:pPr>
            <a:r>
              <a:rPr lang="ru-RU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Предполагая, что Вы желаете усовершенствовать свое положение НИР, какие стратегические подходы вы будете/следует использовать?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25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3203848" y="1247109"/>
            <a:ext cx="5399087" cy="792162"/>
          </a:xfrm>
        </p:spPr>
        <p:txBody>
          <a:bodyPr/>
          <a:lstStyle/>
          <a:p>
            <a:pPr algn="r"/>
            <a:r>
              <a:rPr lang="en-G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Введение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395288" y="2060575"/>
            <a:ext cx="8208962" cy="4248150"/>
          </a:xfrm>
        </p:spPr>
        <p:txBody>
          <a:bodyPr/>
          <a:lstStyle/>
          <a:p>
            <a:pPr marL="514350" indent="-514350" algn="just">
              <a:buClr>
                <a:srgbClr val="92D050"/>
              </a:buClr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Нужны ли университетам четкие и систематизированные стратегии по проведению исследований</a:t>
            </a:r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514350" indent="-51435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Философские </a:t>
            </a:r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>
              <a:buClr>
                <a:srgbClr val="92D050"/>
              </a:buClr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Служебные</a:t>
            </a:r>
            <a:r>
              <a:rPr lang="en-GB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514350" indent="-514350" algn="just">
              <a:buClr>
                <a:srgbClr val="92D050"/>
              </a:buClr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Среда окружения</a:t>
            </a:r>
          </a:p>
          <a:p>
            <a:pPr marL="514350" indent="-514350" algn="l">
              <a:buClr>
                <a:srgbClr val="92D050"/>
              </a:buClr>
            </a:pP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Внутренняя</a:t>
            </a:r>
            <a:r>
              <a:rPr lang="en-US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</a:t>
            </a:r>
            <a:r>
              <a:rPr lang="en-GB" sz="28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800" dirty="0" smtClean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6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836712"/>
            <a:ext cx="6275387" cy="836613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Подходы, используемые для создания исследовательского потенциала</a:t>
            </a: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4275" name="Content Placeholder 3" descr="International Bran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283781"/>
              </p:ext>
            </p:extLst>
          </p:nvPr>
        </p:nvGraphicFramePr>
        <p:xfrm>
          <a:off x="827584" y="2063971"/>
          <a:ext cx="8064895" cy="478148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6371"/>
                <a:gridCol w="2116989"/>
                <a:gridCol w="5161535"/>
              </a:tblGrid>
              <a:tr h="240594">
                <a:tc>
                  <a:txBody>
                    <a:bodyPr/>
                    <a:lstStyle/>
                    <a:p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Политика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Соответствующие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действия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5195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Инвестиция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Перестроить бюджет для поддержки научных исследований и/или  для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непропорциональной поддержки исследований или конкурентоспособных на международном уровне НИР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88605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Активное использование показателей качества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Совместить внутреннюю оценку процессов с внешними процессами для обеспечения  того, чтобы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научные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исследования соответствовали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международным стандартам,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 использовать результаты для формирования приоритетов, механизмов финансирования, набора кадров и т.д.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5195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Ограниченное число приоритетных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областей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исследований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Разработать механизмы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по установке программы ВУЗа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для преимущественной поддержки  конкурентоспособных на международном уровне областей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51950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Исследовательские объединения и центры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Механизмы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финансирования и поддержки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используемые в целях стимулирования роста научно-исследовательских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групп, способных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получить значительное внешнее финансирование и признание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Выстроить финансирование, набор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персонала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для исследовательских приоритетов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Проконтролировать, чтобы 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приоритетные области ВУЗа, методы преподавания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финансирование и уровень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поддержки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соответствовали приоритетным стандартам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07628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Стратегические союзы с другими ВУЗами или промышленными предприятиями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Определить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основные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промышленные, гражданские и государственные организации, которые полностью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соответствуют стандартам исследований, и установить с ними партнерские отношения 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396272"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Присуждение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грантов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Дать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более полное определение грантам</a:t>
                      </a:r>
                      <a:r>
                        <a:rPr lang="ru-RU" sz="11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которое</a:t>
                      </a:r>
                      <a:r>
                        <a:rPr lang="ru-RU" sz="11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утверждает, что далеко не все могут принимать участие в исследованиях</a:t>
                      </a:r>
                      <a:endParaRPr lang="en-GB" sz="11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2843213" y="274638"/>
            <a:ext cx="5843587" cy="1143000"/>
          </a:xfrm>
        </p:spPr>
        <p:txBody>
          <a:bodyPr/>
          <a:lstStyle/>
          <a:p>
            <a:pPr algn="r"/>
            <a:r>
              <a:rPr lang="ru-RU" sz="4000" smtClean="0"/>
              <a:t>Ссылки</a:t>
            </a:r>
            <a:endParaRPr lang="en-GB" sz="400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Clr>
                <a:srgbClr val="92D050"/>
              </a:buClr>
            </a:pPr>
            <a:r>
              <a:rPr lang="ru-RU" sz="2800" dirty="0" smtClean="0"/>
              <a:t>С. Райхерт (2006), Развитие стратегии исследований и управления в европейских университетах</a:t>
            </a:r>
          </a:p>
          <a:p>
            <a:pPr>
              <a:buClr>
                <a:srgbClr val="92D050"/>
              </a:buClr>
              <a:buFont typeface="Arial" pitchFamily="34" charset="0"/>
              <a:buNone/>
            </a:pPr>
            <a:r>
              <a:rPr lang="ru-RU" sz="2800" dirty="0" smtClean="0"/>
              <a:t>    Европейская Ассоциация Университетов </a:t>
            </a:r>
          </a:p>
          <a:p>
            <a:pPr>
              <a:buClr>
                <a:srgbClr val="92D050"/>
              </a:buClr>
            </a:pPr>
            <a:r>
              <a:rPr lang="ru-RU" sz="2800" dirty="0" smtClean="0"/>
              <a:t>H. Коннелл (2004 Г.), Управление исследованиями в образовательном университете: столкновение с проблемами ВУЗов, ОЭСР</a:t>
            </a:r>
            <a:endParaRPr lang="en-GB" dirty="0" smtClean="0"/>
          </a:p>
        </p:txBody>
      </p:sp>
      <p:pic>
        <p:nvPicPr>
          <p:cNvPr id="55300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987675" y="274638"/>
            <a:ext cx="5699125" cy="1143000"/>
          </a:xfrm>
        </p:spPr>
        <p:txBody>
          <a:bodyPr/>
          <a:lstStyle/>
          <a:p>
            <a:pPr algn="r"/>
            <a:endParaRPr lang="en-GB" sz="4000" smtClean="0"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321175"/>
          </a:xfrm>
        </p:spPr>
        <p:txBody>
          <a:bodyPr rtlCol="0">
            <a:noAutofit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 startAt="2"/>
              <a:defRPr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Область применения: Характер, содержание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меняются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зависимости от характера системы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 и контекста исследования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Крайне необходимое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Объем и детали 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Степень предписания и формат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Установка на конкуренцию или сотрудничество 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Директивы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государственной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политики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условные факторы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Режим оценки исследований и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выборность: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стимулы,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условия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Источники финансирования: объем исследования, долгосрочность, актуальность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Механизмы </a:t>
            </a:r>
            <a:r>
              <a:rPr lang="ru-RU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подотчетности </a:t>
            </a:r>
            <a:endParaRPr lang="ru-RU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Возможная мобильность университета среди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‘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участников</a:t>
            </a:r>
            <a:r>
              <a:rPr lang="en-GB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ru-RU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демонстрирующих качество исследования</a:t>
            </a:r>
            <a:endParaRPr lang="en-GB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20" name="Content Placeholder 3" descr="International Bran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700338" y="274638"/>
            <a:ext cx="5986462" cy="1143000"/>
          </a:xfrm>
        </p:spPr>
        <p:txBody>
          <a:bodyPr/>
          <a:lstStyle/>
          <a:p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95263"/>
            <a:ext cx="8229600" cy="4065588"/>
          </a:xfrm>
        </p:spPr>
        <p:txBody>
          <a:bodyPr rtlCol="0">
            <a:noAutofit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 startAt="3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Сфера деятельности ВУЗа зависит от него самого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Возраст, традиции,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вовлеченность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систему: новые /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старые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Академический раздел: область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применения, фундаментальность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Внутренняя культура, динамика окружающей среды</a:t>
            </a:r>
            <a:r>
              <a:rPr lang="en-GB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 коллегии,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бюрократия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Историческое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финансирование: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«Зона комфорта»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Характеристика региона, месторасположение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Преподавание - Обучение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Инновации - Исследовательская среда</a:t>
            </a:r>
          </a:p>
          <a:p>
            <a:pPr lvl="1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Целиком и частично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2925" lvl="1" indent="-542925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 startAt="4"/>
              <a:defRPr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Поэтому р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азнообразие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неизбежным</a:t>
            </a: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4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916238" y="274638"/>
            <a:ext cx="5770562" cy="1143000"/>
          </a:xfrm>
        </p:spPr>
        <p:txBody>
          <a:bodyPr/>
          <a:lstStyle/>
          <a:p>
            <a:pPr algn="r"/>
            <a:endParaRPr lang="en-GB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44700"/>
            <a:ext cx="8229600" cy="4608513"/>
          </a:xfrm>
        </p:spPr>
        <p:txBody>
          <a:bodyPr rtlCol="0">
            <a:noAutofit/>
          </a:bodyPr>
          <a:lstStyle/>
          <a:p>
            <a:pPr marL="361950" indent="-3619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 startAt="5"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подразумеваете под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исследованием </a:t>
            </a:r>
            <a:endParaRPr lang="en-GB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Научные исследования и разработки (R &amp; D) включают творческую работу, проделанную на систематической основе с целью повышения запаса знаний , в том числе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знаний о человеке, культуре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обществе,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этого объема знаний для разработки новых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приложений.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R&amp;D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термин, охватывающий три вида деятельности : фундаментальные исследования, прикладные исследования и экспериментальные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разработки.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000" lvl="1" indent="-29880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Фундаментальные исследования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являются экспериментальной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теоретической работой, проводимой,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первую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очередь,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получения новых знаний об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основополагающих принципах явлений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наблюдаемых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фактов,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 конкретного применения или использования в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определённых целях.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000" lvl="1" indent="-29880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Прикладные исследования также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являют собой своеобразное научное изыскание в целях приобретения новых знаний. Они, однако, направлены,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первую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очередь,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достижение конкретной практической цели или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задачи.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000" lvl="1" indent="-29880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Экспериментальная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- это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систематическая работа, основанная на существующих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знаниях, накопленных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результате исследований и / или практического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опыта,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который направлен на создание новых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материалов,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продуктов или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устройств, а также внедрение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новых процессов , систем и услуг или значительное усовершенствование уже </a:t>
            </a:r>
            <a:r>
              <a:rPr lang="ru-RU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произведённых или установленных». </a:t>
            </a:r>
            <a:r>
              <a:rPr lang="en-GB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Источник: 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Вторая глава ОЭСР</a:t>
            </a:r>
            <a:r>
              <a:rPr lang="en-GB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1993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Руководству </a:t>
            </a:r>
            <a:r>
              <a:rPr lang="ru-RU" sz="14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Фраскати</a:t>
            </a:r>
            <a:r>
              <a:rPr lang="en-GB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МСКН</a:t>
            </a:r>
            <a:r>
              <a:rPr lang="en-GB" sz="1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9264142029) 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8" name="Content Placeholder 3" descr="International Brandin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Content Placeholder 3" descr="International Bran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43213" y="917575"/>
            <a:ext cx="5699125" cy="1143000"/>
          </a:xfrm>
        </p:spPr>
        <p:txBody>
          <a:bodyPr/>
          <a:lstStyle/>
          <a:p>
            <a:pPr algn="r"/>
            <a:r>
              <a:rPr lang="ru-RU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Групповое обсуждение</a:t>
            </a:r>
            <a:endParaRPr lang="en-GB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97278"/>
            <a:ext cx="8229600" cy="4210050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Какую роль играет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научно- исследовательская деятельность в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вашем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учреждении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000" lvl="1" indent="-29880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Значение и объем; 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10000" lvl="1" indent="-29880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Функции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4350" indent="-514350" algn="just" fontAlgn="auto">
              <a:spcAft>
                <a:spcPts val="0"/>
              </a:spcAft>
              <a:buClr>
                <a:srgbClr val="92D050"/>
              </a:buClr>
              <a:buFont typeface="+mj-lt"/>
              <a:buAutoNum type="arabicPeriod"/>
              <a:defRPr/>
            </a:pP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Какую роль она должна играть в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саморегулируемом окружении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fontAlgn="auto">
              <a:spcAft>
                <a:spcPts val="0"/>
              </a:spcAft>
              <a:buClr>
                <a:srgbClr val="92D050"/>
              </a:buClr>
              <a:buFont typeface="Arial" pitchFamily="34" charset="0"/>
              <a:buNone/>
              <a:defRPr/>
            </a:pP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на обсуждение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10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минут</a:t>
            </a:r>
            <a:r>
              <a:rPr lang="en-GB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is is the Titl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Presentation Title&amp;quot;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перевод  JLD Research Strategy рус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перевод  JLD Research Strategy рус</Template>
  <TotalTime>214</TotalTime>
  <Words>2897</Words>
  <Application>Microsoft Office PowerPoint</Application>
  <PresentationFormat>On-screen Show (4:3)</PresentationFormat>
  <Paragraphs>576</Paragraphs>
  <Slides>51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перевод  JLD Research Strategy рус</vt:lpstr>
      <vt:lpstr>Разработка научно-исследовательской стратегии университета</vt:lpstr>
      <vt:lpstr>ПЛАН</vt:lpstr>
      <vt:lpstr>1. Преамбула</vt:lpstr>
      <vt:lpstr>1</vt:lpstr>
      <vt:lpstr>2. Введение</vt:lpstr>
      <vt:lpstr>PowerPoint Presentation</vt:lpstr>
      <vt:lpstr>PowerPoint Presentation</vt:lpstr>
      <vt:lpstr>PowerPoint Presentation</vt:lpstr>
      <vt:lpstr>Групповое обсуждение</vt:lpstr>
      <vt:lpstr>Роль исследовательской деятельности в университете</vt:lpstr>
      <vt:lpstr>2. Характеристика различных видов исследований </vt:lpstr>
      <vt:lpstr>3. Дифференциация системы исследований и знаний </vt:lpstr>
      <vt:lpstr>4. Университет – позиция сектора относительно передачи результатов исследования и технологий</vt:lpstr>
      <vt:lpstr>4. Позиционирование исследовательской деятельности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Типы научных результатов</vt:lpstr>
      <vt:lpstr>PowerPoint Presentation</vt:lpstr>
      <vt:lpstr>Студенты НИР</vt:lpstr>
      <vt:lpstr>6. Типология научных учреждений (субъективный взгляд)</vt:lpstr>
      <vt:lpstr>Групповое обсуждение</vt:lpstr>
      <vt:lpstr>5. ИССЛЕДОВАТЕЛЬСКАЯ СТРАТЕГИЯ</vt:lpstr>
      <vt:lpstr>1. Концептуальная основа</vt:lpstr>
      <vt:lpstr>2.  Определение исследовательских центров в рамках Университета</vt:lpstr>
      <vt:lpstr>PowerPoint Presentation</vt:lpstr>
      <vt:lpstr>  6. КОМПОНЕНТЫ СТРАТЕГИИ ДЛЯ РАЗВИТИЯ ИССЛЕДОВАНИЙ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Исследование/Образование/Технологии Обмен между университетами </vt:lpstr>
      <vt:lpstr>4. ПЕРСОНАЛ</vt:lpstr>
      <vt:lpstr>PowerPoint Presentation</vt:lpstr>
      <vt:lpstr>PowerPoint Presentation</vt:lpstr>
      <vt:lpstr>3.  Summary</vt:lpstr>
      <vt:lpstr>PowerPoint Presentation</vt:lpstr>
      <vt:lpstr>PowerPoint Presentation</vt:lpstr>
      <vt:lpstr>PowerPoint Presentation</vt:lpstr>
      <vt:lpstr>7. Обеспечение качества</vt:lpstr>
      <vt:lpstr>PowerPoint Presentation</vt:lpstr>
      <vt:lpstr>6. Заключение</vt:lpstr>
      <vt:lpstr>PowerPoint Presentation</vt:lpstr>
      <vt:lpstr>Подходы, используемые для создания исследовательского потенциала</vt:lpstr>
      <vt:lpstr>Ссылки</vt:lpstr>
    </vt:vector>
  </TitlesOfParts>
  <Company>WolfishLair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исследовательской стратегии университета</dc:title>
  <dc:creator>Translate</dc:creator>
  <cp:lastModifiedBy>marina.kishkentayev</cp:lastModifiedBy>
  <cp:revision>26</cp:revision>
  <dcterms:created xsi:type="dcterms:W3CDTF">2014-06-03T05:37:32Z</dcterms:created>
  <dcterms:modified xsi:type="dcterms:W3CDTF">2014-06-07T14:25:04Z</dcterms:modified>
</cp:coreProperties>
</file>