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7" r:id="rId2"/>
    <p:sldId id="276" r:id="rId3"/>
    <p:sldId id="258" r:id="rId4"/>
    <p:sldId id="280" r:id="rId5"/>
    <p:sldId id="281" r:id="rId6"/>
    <p:sldId id="279" r:id="rId7"/>
    <p:sldId id="259" r:id="rId8"/>
    <p:sldId id="263" r:id="rId9"/>
    <p:sldId id="264" r:id="rId10"/>
    <p:sldId id="282" r:id="rId11"/>
    <p:sldId id="283" r:id="rId12"/>
    <p:sldId id="284" r:id="rId13"/>
    <p:sldId id="285" r:id="rId14"/>
    <p:sldId id="286" r:id="rId15"/>
    <p:sldId id="287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26A47-B176-4975-A839-23BCC1EDAA4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A03BB-AD9E-43D8-B7E4-DE4C3C66D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249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653136"/>
            <a:ext cx="8183880" cy="1195576"/>
          </a:xfrm>
        </p:spPr>
        <p:txBody>
          <a:bodyPr>
            <a:normAutofit/>
          </a:bodyPr>
          <a:lstStyle/>
          <a:p>
            <a:pPr algn="r"/>
            <a:r>
              <a:rPr lang="ru-RU" sz="2000" b="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Ниязбаева Наталья Николаевна, </a:t>
            </a:r>
            <a:br>
              <a:rPr lang="ru-RU" sz="2000" b="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000" b="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к.п.н</a:t>
            </a:r>
            <a:r>
              <a:rPr lang="ru-RU" sz="2000" b="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., доцент кафедры психологии и педагогики </a:t>
            </a:r>
            <a:br>
              <a:rPr lang="ru-RU" sz="2000" b="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000" b="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КГУ им.А.Байтурсынова</a:t>
            </a:r>
            <a:endParaRPr lang="ru-RU" sz="2000" b="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Психология рефлексирующего преподавателя</a:t>
            </a:r>
            <a:endParaRPr lang="ru-RU" sz="4000" i="1" dirty="0">
              <a:latin typeface="Arial Black" pitchFamily="34" charset="0"/>
            </a:endParaRPr>
          </a:p>
        </p:txBody>
      </p:sp>
      <p:pic>
        <p:nvPicPr>
          <p:cNvPr id="2050" name="Picture 2" descr="D:\thinking-by-envio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1800200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71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Опишите и поразмышляйте о содержании и рамках вашего </a:t>
            </a:r>
            <a:r>
              <a:rPr lang="ru-RU" dirty="0" smtClean="0"/>
              <a:t>преподавания…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Формулировка философии преподавания \ философии супервизорства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: </a:t>
            </a: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0" indent="0">
              <a:buNone/>
            </a:pPr>
            <a:endParaRPr lang="ru-RU" dirty="0"/>
          </a:p>
          <a:p>
            <a:r>
              <a:rPr lang="ru-RU" i="1" dirty="0"/>
              <a:t>Каких взглядов/каких убеждений вы придерживаетесь в преподавании и учении студентов? 	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04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Структура преподавания: </a:t>
            </a: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Как вы конструируете, организуете свой курс или учебный план?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- Вспомните и опишите все инициативы или события курса, в которых вы принимали значимое участие, в том числе ваше участие в образовательных ситуациях?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- Как ваш курс связан с другими важными предметами, программами, профессиональной практикой и т. д.?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Как вы включаете в свой курс общие </a:t>
            </a:r>
            <a:r>
              <a:rPr lang="ru-RU" dirty="0" smtClean="0"/>
              <a:t>навыки общения</a:t>
            </a:r>
            <a:r>
              <a:rPr lang="ru-RU" dirty="0"/>
              <a:t>, решения проблем и т.д.?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- Можете ли вы предоставить свидетельства/обратную связь об успешности вашей структуры курса? (Это может быть оценивание курса, оценки коллег, данные внешних экспертов и др.) 	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510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 обучения: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Как вы осуществляете свое преподавание и как вы узнаете о том, что вы хороший преподаватель?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Как вы вовлекаете студентов в процесс учения?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- Какие методы преподавания вы используете? Почему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Какие методы оценивания вы используете? Почему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- Какие </a:t>
            </a:r>
            <a:r>
              <a:rPr lang="ru-RU" dirty="0"/>
              <a:t>задания вы предлагаете выполнить своим студентам, чтобы помочь им усвоить материал?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Как вы обеспечиваете более высокий уровень преподавания и поддержки в учении для </a:t>
            </a:r>
            <a:r>
              <a:rPr lang="ru-RU" dirty="0" smtClean="0"/>
              <a:t>бакалавриата </a:t>
            </a:r>
            <a:r>
              <a:rPr lang="ru-RU" dirty="0"/>
              <a:t>и </a:t>
            </a:r>
            <a:r>
              <a:rPr lang="ru-RU" dirty="0" smtClean="0"/>
              <a:t>магистратуры? 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Что вы делаете для того чтобы обучить ваших студентов независимости или активному учению?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Какие методы оценивания студентами преподавания вы использовали и как применили их данные в своей работе?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Наблюдал ли кто-нибудь за вашим преподаванием? Какова была их реакция? 	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349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преподавания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r>
              <a:rPr lang="ru-RU" i="1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Как вы узнаете о знаниях и уровне понимания ваших студентов?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/>
              <a:t>- </a:t>
            </a:r>
            <a:r>
              <a:rPr lang="ru-RU" dirty="0" smtClean="0"/>
              <a:t>Как </a:t>
            </a:r>
            <a:r>
              <a:rPr lang="ru-RU" dirty="0"/>
              <a:t>вы оценили и отрефлексировали качество итогов преподавания?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- </a:t>
            </a:r>
            <a:r>
              <a:rPr lang="ru-RU" dirty="0"/>
              <a:t>Какие свидетельства учения студентов вы можете предоставить?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- </a:t>
            </a:r>
            <a:r>
              <a:rPr lang="ru-RU" dirty="0"/>
              <a:t>Какими свидетельствами работы/успеха студентов вы располагаете?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- </a:t>
            </a:r>
            <a:r>
              <a:rPr lang="ru-RU" dirty="0"/>
              <a:t>Приведите данные о результатах экзаменов и итоговых тестирований студентов. 	</a:t>
            </a:r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22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«</a:t>
            </a:r>
            <a:r>
              <a:rPr lang="ru-RU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Вопросы, которые я бы себе задал, если бы был учителем</a:t>
            </a:r>
            <a:r>
              <a:rPr lang="ru-RU" dirty="0"/>
              <a:t>» – название статьи известного психолога–гуманиста К.Роджерса, которая была опубликована еще в советском журнале «Семья и школа» в 1987 </a:t>
            </a:r>
            <a:r>
              <a:rPr lang="ru-RU" dirty="0" smtClean="0"/>
              <a:t>году.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Статья</a:t>
            </a:r>
            <a:r>
              <a:rPr lang="ru-RU" dirty="0"/>
              <a:t>, которая, по нашей оценке, должна войти во все учебники и хрестоматии по педагогике и педагогической психологии. </a:t>
            </a:r>
          </a:p>
        </p:txBody>
      </p:sp>
    </p:spTree>
    <p:extLst>
      <p:ext uri="{BB962C8B-B14F-4D97-AF65-F5344CB8AC3E}">
        <p14:creationId xmlns:p14="http://schemas.microsoft.com/office/powerpoint/2010/main" val="2500231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Любой педагог, начинающий свою профессиональную деятельность или уже практикующий, стремящийся к своей рефлексивной компетентности, всегда будет задавать себе </a:t>
            </a:r>
            <a:r>
              <a:rPr lang="ru-RU" dirty="0" smtClean="0"/>
              <a:t>вопросы.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Это </a:t>
            </a:r>
            <a:r>
              <a:rPr lang="ru-RU" dirty="0"/>
              <a:t>вопросы двух аспектов: </a:t>
            </a:r>
            <a:r>
              <a:rPr lang="ru-RU" b="1" i="1" dirty="0">
                <a:solidFill>
                  <a:srgbClr val="C00000"/>
                </a:solidFill>
                <a:cs typeface="Aparajita" pitchFamily="34" charset="0"/>
              </a:rPr>
              <a:t>вопросы о себе</a:t>
            </a:r>
            <a:r>
              <a:rPr lang="ru-RU" dirty="0"/>
              <a:t>, своем внутреннем и глубинном, о своей экзистенции и </a:t>
            </a:r>
            <a:r>
              <a:rPr lang="ru-RU" b="1" i="1" dirty="0">
                <a:solidFill>
                  <a:srgbClr val="C00000"/>
                </a:solidFill>
              </a:rPr>
              <a:t>вопросы о себе в профессии</a:t>
            </a:r>
            <a:r>
              <a:rPr lang="ru-RU" dirty="0"/>
              <a:t>, своем опыте и профессиональных результатах.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547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>
              <a:latin typeface="Batang" pitchFamily="18" charset="-127"/>
              <a:ea typeface="Batang" pitchFamily="18" charset="-127"/>
            </a:endParaRPr>
          </a:p>
          <a:p>
            <a:pPr marL="0" indent="0" algn="ctr">
              <a:buNone/>
            </a:pPr>
            <a:endParaRPr lang="ru-RU" dirty="0">
              <a:latin typeface="Batang" pitchFamily="18" charset="-127"/>
              <a:ea typeface="Batang" pitchFamily="18" charset="-127"/>
            </a:endParaRPr>
          </a:p>
          <a:p>
            <a:pPr marL="0" indent="0" algn="ctr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Важнейшим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условием достижения результативности вышеперечисленных рефлексивных методов является непременная психологическая общность преподавателя и студентов, которая, безусловно, есть основа 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продуктивной совместной деятельности. </a:t>
            </a:r>
            <a:endParaRPr lang="ru-RU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  <a:p>
            <a:pPr marL="0" indent="0" algn="ctr">
              <a:buNone/>
            </a:pPr>
            <a:endParaRPr lang="ru-RU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55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Докторск. диссертац\Содержан. диссертац\Монограф. Экзист. ценности образован\КАртинки Смысл.Ценности\87067161_1311319105_book9qh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140968"/>
            <a:ext cx="403244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034552"/>
          </a:xfrm>
        </p:spPr>
        <p:txBody>
          <a:bodyPr/>
          <a:lstStyle/>
          <a:p>
            <a:pPr marL="0" indent="0" algn="ctr">
              <a:buNone/>
            </a:pPr>
            <a:endParaRPr lang="ru-RU" i="1" dirty="0" smtClean="0"/>
          </a:p>
          <a:p>
            <a:pPr marL="0" indent="0" algn="ctr">
              <a:buNone/>
            </a:pPr>
            <a:endParaRPr lang="ru-RU" i="1" dirty="0"/>
          </a:p>
          <a:p>
            <a:pPr marL="0" indent="0" algn="ctr">
              <a:buNone/>
            </a:pP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 </a:t>
            </a:r>
            <a:endParaRPr lang="ru-RU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800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latin typeface="Classica One" pitchFamily="66" charset="0"/>
            </a:endParaRPr>
          </a:p>
          <a:p>
            <a:pPr marL="0" indent="0">
              <a:buNone/>
            </a:pPr>
            <a:endParaRPr lang="ru-RU" dirty="0">
              <a:latin typeface="Classica One" pitchFamily="66" charset="0"/>
            </a:endParaRPr>
          </a:p>
          <a:p>
            <a:pPr marL="0" indent="0">
              <a:buNone/>
            </a:pPr>
            <a:endParaRPr lang="ru-RU" dirty="0" smtClean="0">
              <a:latin typeface="Classica One" pitchFamily="66" charset="0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ssica One" pitchFamily="66" charset="0"/>
              </a:rPr>
              <a:t>Везде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ssica One" pitchFamily="66" charset="0"/>
              </a:rPr>
              <a:t>исследуйте всечасно,</a:t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ssica One" pitchFamily="66" charset="0"/>
              </a:rPr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ssica One" pitchFamily="66" charset="0"/>
              </a:rPr>
              <a:t>Что есть велико и прекрасно.</a:t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ssica One" pitchFamily="66" charset="0"/>
              </a:rPr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ssica One" pitchFamily="66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ssica One" pitchFamily="66" charset="0"/>
              </a:rPr>
            </a:b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ssica One" pitchFamily="66" charset="0"/>
              </a:rPr>
              <a:t>                               М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ssica One" pitchFamily="66" charset="0"/>
              </a:rPr>
              <a:t>. В.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ssica One" pitchFamily="66" charset="0"/>
              </a:rPr>
              <a:t>Ломоносов</a:t>
            </a: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assica One" pitchFamily="66" charset="0"/>
            </a:endParaRPr>
          </a:p>
        </p:txBody>
      </p:sp>
      <p:pic>
        <p:nvPicPr>
          <p:cNvPr id="4" name="Picture 2" descr="D:\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992" y="4149080"/>
            <a:ext cx="2908548" cy="1745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56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>
                <a:latin typeface="Candara" pitchFamily="34" charset="0"/>
              </a:rPr>
              <a:t>Способность </a:t>
            </a:r>
            <a:r>
              <a:rPr lang="ru-RU" sz="3600" dirty="0">
                <a:latin typeface="Candara" pitchFamily="34" charset="0"/>
              </a:rPr>
              <a:t>к поиску смысла своей деятельности, понимания и оценивания себя в учебной ситуации является одним из самых важных и мощных потенциальных ресурсов, которым должен  обладает каждый студент. </a:t>
            </a:r>
          </a:p>
        </p:txBody>
      </p:sp>
    </p:spTree>
    <p:extLst>
      <p:ext uri="{BB962C8B-B14F-4D97-AF65-F5344CB8AC3E}">
        <p14:creationId xmlns:p14="http://schemas.microsoft.com/office/powerpoint/2010/main" val="348240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ru-RU" sz="3200" dirty="0" smtClean="0"/>
          </a:p>
          <a:p>
            <a:pPr marL="0" indent="0" algn="ctr">
              <a:buNone/>
            </a:pPr>
            <a:r>
              <a:rPr lang="kk-K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Рефлексивное </a:t>
            </a:r>
            <a:r>
              <a:rPr lang="kk-KZ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пространство </a:t>
            </a:r>
            <a:r>
              <a:rPr lang="kk-KZ" sz="3200" dirty="0"/>
              <a:t>на учебном занятии способен создать только тот преподаватель, который </a:t>
            </a:r>
            <a:r>
              <a:rPr lang="ru-RU" sz="3200" b="1" i="1" dirty="0"/>
              <a:t>готов </a:t>
            </a:r>
            <a:r>
              <a:rPr lang="ru-RU" sz="3200" b="1" i="1" dirty="0" smtClean="0"/>
              <a:t>быть </a:t>
            </a:r>
            <a:r>
              <a:rPr lang="ru-RU" sz="3200" dirty="0"/>
              <a:t>в поиске значимости и смысла образования, актуализировать поиск смысла образования у своих студентов, анализировать свои переживания в отношениях со студентом, задавать себе вопросы.</a:t>
            </a:r>
          </a:p>
        </p:txBody>
      </p:sp>
    </p:spTree>
    <p:extLst>
      <p:ext uri="{BB962C8B-B14F-4D97-AF65-F5344CB8AC3E}">
        <p14:creationId xmlns:p14="http://schemas.microsoft.com/office/powerpoint/2010/main" val="389510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dirty="0" smtClean="0"/>
          </a:p>
          <a:p>
            <a:pPr marL="0" indent="0" algn="ctr">
              <a:buNone/>
            </a:pPr>
            <a:r>
              <a:rPr lang="ru-RU" sz="3200" i="1" dirty="0">
                <a:latin typeface="Candara" pitchFamily="34" charset="0"/>
                <a:cs typeface="Andalus" pitchFamily="18" charset="-78"/>
              </a:rPr>
              <a:t>Современный преподаватель вуза большую часть своего рабочего времени находится в ситуации «перманентного преподавания», когда пауза для размышлений об основаниях, принципах, а порой и результатах своей деятельностью становится роскошью.</a:t>
            </a:r>
          </a:p>
        </p:txBody>
      </p:sp>
    </p:spTree>
    <p:extLst>
      <p:ext uri="{BB962C8B-B14F-4D97-AF65-F5344CB8AC3E}">
        <p14:creationId xmlns:p14="http://schemas.microsoft.com/office/powerpoint/2010/main" val="165827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183880" cy="41879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kk-KZ" i="1" dirty="0" smtClean="0"/>
          </a:p>
          <a:p>
            <a:pPr marL="0" indent="0" algn="ctr">
              <a:buNone/>
            </a:pPr>
            <a:r>
              <a:rPr lang="ru-RU" dirty="0" smtClean="0"/>
              <a:t>Процесс </a:t>
            </a:r>
            <a:r>
              <a:rPr lang="ru-RU" i="1" dirty="0">
                <a:solidFill>
                  <a:srgbClr val="FF0000"/>
                </a:solidFill>
              </a:rPr>
              <a:t>рефлексивных размышлений </a:t>
            </a:r>
            <a:r>
              <a:rPr lang="ru-RU" dirty="0"/>
              <a:t>не менее важен, нежели результат. Максимальная осмысленность и личностная значимость ценностей, условий образовательного процесса, ситуаций,  собственного потенциала в образовании всеми участниками процесса – непременное условие  полноценного образования.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20198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Рефлексия в практике обучения </a:t>
            </a:r>
            <a:r>
              <a:rPr lang="ru-RU" dirty="0">
                <a:latin typeface="Batang" pitchFamily="18" charset="-127"/>
                <a:ea typeface="Batang" pitchFamily="18" charset="-127"/>
              </a:rPr>
              <a:t>– это источник внутреннего опыта, способ самопознания и необходимый инструмент мышления. Рефлексия связана с формированием у обучающегося способности понимать свою образовательную траекторию, проектировать, планировать, </a:t>
            </a:r>
            <a:endParaRPr lang="ru-RU" dirty="0" smtClean="0">
              <a:latin typeface="Batang" pitchFamily="18" charset="-127"/>
              <a:ea typeface="Batang" pitchFamily="18" charset="-127"/>
            </a:endParaRPr>
          </a:p>
          <a:p>
            <a:pPr marL="0" indent="0" algn="ctr">
              <a:buNone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определять </a:t>
            </a:r>
            <a:r>
              <a:rPr lang="ru-RU" dirty="0">
                <a:latin typeface="Batang" pitchFamily="18" charset="-127"/>
                <a:ea typeface="Batang" pitchFamily="18" charset="-127"/>
              </a:rPr>
              <a:t>цели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работы</a:t>
            </a:r>
            <a:r>
              <a:rPr lang="ru-RU" dirty="0">
                <a:latin typeface="Batang" pitchFamily="18" charset="-127"/>
                <a:ea typeface="Batang" pitchFamily="18" charset="-127"/>
              </a:rPr>
              <a:t>. </a:t>
            </a:r>
          </a:p>
          <a:p>
            <a:pPr marL="0" indent="0" algn="ctr">
              <a:buNone/>
            </a:pP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3389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183880" cy="4187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i="1" dirty="0" smtClean="0"/>
              <a:t>Логика </a:t>
            </a:r>
            <a:r>
              <a:rPr lang="kk-KZ" i="1" dirty="0"/>
              <a:t>организации </a:t>
            </a:r>
            <a:r>
              <a:rPr lang="kk-KZ" i="1" dirty="0" smtClean="0"/>
              <a:t>рефлексивного </a:t>
            </a:r>
            <a:r>
              <a:rPr lang="kk-KZ" i="1" dirty="0"/>
              <a:t>обучения отличается от логики традиционного учебного процесса. Создавая рефлексивное пространство, преподаватель побуждает студентов к размышлениям, рассуждениям, вдумчивости, выбору. </a:t>
            </a:r>
            <a:endParaRPr lang="ru-RU" i="1" dirty="0"/>
          </a:p>
        </p:txBody>
      </p:sp>
      <p:pic>
        <p:nvPicPr>
          <p:cNvPr id="3074" name="Picture 2" descr="D:\teach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955773"/>
            <a:ext cx="324036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13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рефлексивной </a:t>
            </a:r>
          </a:p>
          <a:p>
            <a:pPr marL="0" indent="0" algn="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практики преподавания</a:t>
            </a:r>
          </a:p>
          <a:p>
            <a:pPr marL="0" indent="0" algn="ctr">
              <a:buNone/>
            </a:pPr>
            <a:r>
              <a:rPr lang="ru-RU" i="1" dirty="0" smtClean="0"/>
              <a:t>написание </a:t>
            </a:r>
            <a:r>
              <a:rPr lang="ru-RU" i="1" dirty="0"/>
              <a:t>эссе и </a:t>
            </a:r>
            <a:r>
              <a:rPr lang="ru-RU" i="1" dirty="0" smtClean="0"/>
              <a:t>сочинений-размышлений</a:t>
            </a:r>
            <a:r>
              <a:rPr lang="ru-RU" i="1" dirty="0"/>
              <a:t>; </a:t>
            </a:r>
            <a:endParaRPr lang="ru-RU" i="1" dirty="0" smtClean="0"/>
          </a:p>
          <a:p>
            <a:pPr marL="0" indent="0" algn="ctr">
              <a:buNone/>
            </a:pPr>
            <a:r>
              <a:rPr lang="ru-RU" i="1" dirty="0" smtClean="0"/>
              <a:t>ведение </a:t>
            </a:r>
            <a:r>
              <a:rPr lang="ru-RU" i="1" dirty="0"/>
              <a:t>дневника; </a:t>
            </a:r>
            <a:endParaRPr lang="ru-RU" i="1" dirty="0" smtClean="0"/>
          </a:p>
          <a:p>
            <a:pPr marL="0" indent="0" algn="ctr">
              <a:buNone/>
            </a:pPr>
            <a:r>
              <a:rPr lang="ru-RU" i="1" dirty="0" smtClean="0"/>
              <a:t>метод </a:t>
            </a:r>
            <a:r>
              <a:rPr lang="ru-RU" i="1" dirty="0"/>
              <a:t>сократического диалога; </a:t>
            </a:r>
            <a:endParaRPr lang="ru-RU" i="1" dirty="0" smtClean="0"/>
          </a:p>
          <a:p>
            <a:pPr marL="0" indent="0" algn="ctr">
              <a:buNone/>
            </a:pPr>
            <a:r>
              <a:rPr lang="ru-RU" i="1" dirty="0" smtClean="0"/>
              <a:t>метод </a:t>
            </a:r>
            <a:r>
              <a:rPr lang="ru-RU" i="1" dirty="0"/>
              <a:t>задавания вопроса;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D:\Докторск. диссертац\Содержан. диссертац\Монограф. Рефлексивная практика обучения\пер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93096"/>
            <a:ext cx="252028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07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рефлексивной </a:t>
            </a:r>
          </a:p>
          <a:p>
            <a:pPr marL="0" indent="0" algn="r">
              <a:buNone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практики преподавания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 algn="ctr">
              <a:buNone/>
            </a:pPr>
            <a:r>
              <a:rPr lang="ru-RU" i="1" dirty="0" smtClean="0"/>
              <a:t>философствование</a:t>
            </a:r>
            <a:r>
              <a:rPr lang="ru-RU" i="1" dirty="0"/>
              <a:t>; </a:t>
            </a:r>
            <a:endParaRPr lang="ru-RU" i="1" dirty="0" smtClean="0"/>
          </a:p>
          <a:p>
            <a:pPr marL="0" indent="0" algn="ctr">
              <a:buNone/>
            </a:pPr>
            <a:r>
              <a:rPr lang="ru-RU" i="1" dirty="0" smtClean="0"/>
              <a:t>рефлексивная </a:t>
            </a:r>
            <a:r>
              <a:rPr lang="ru-RU" i="1" dirty="0"/>
              <a:t>работа с учебным (научным) текстом; </a:t>
            </a:r>
            <a:endParaRPr lang="ru-RU" i="1" dirty="0" smtClean="0"/>
          </a:p>
          <a:p>
            <a:pPr marL="0" indent="0" algn="ctr">
              <a:buNone/>
            </a:pPr>
            <a:r>
              <a:rPr lang="ru-RU" i="1" dirty="0" smtClean="0"/>
              <a:t>анализ </a:t>
            </a:r>
            <a:r>
              <a:rPr lang="ru-RU" i="1" dirty="0"/>
              <a:t>литературных произведений и </a:t>
            </a:r>
            <a:endParaRPr lang="ru-RU" i="1" dirty="0" smtClean="0"/>
          </a:p>
          <a:p>
            <a:pPr marL="0" indent="0" algn="ctr">
              <a:buNone/>
            </a:pPr>
            <a:r>
              <a:rPr lang="ru-RU" i="1" dirty="0" smtClean="0"/>
              <a:t>художественных </a:t>
            </a:r>
            <a:r>
              <a:rPr lang="ru-RU" i="1" dirty="0"/>
              <a:t>фильмов; </a:t>
            </a:r>
            <a:endParaRPr lang="ru-RU" i="1" dirty="0" smtClean="0"/>
          </a:p>
          <a:p>
            <a:pPr marL="0" indent="0" algn="ctr">
              <a:buNone/>
            </a:pPr>
            <a:r>
              <a:rPr lang="ru-RU" i="1" dirty="0" smtClean="0"/>
              <a:t>рисование.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345</TotalTime>
  <Words>588</Words>
  <Application>Microsoft Office PowerPoint</Application>
  <PresentationFormat>Экран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Ниязбаева Наталья Николаевна,  к.п.н., доцент кафедры психологии и педагогики  КГУ им.А.Байтурсынова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РЕФЛЕКСИВНО-ФЕНОМЕНОЛОГИЧЕСКАЯ ПРАКТИКА ПРЕПОДАВАНИЯ В ВУЗЕ: РАБОТА С ЭССЕ, МЕТАФОРАМИ, АФОРИЗМАМИ, ПОСЛОВИЦАМИ</dc:title>
  <dc:creator>Наталья</dc:creator>
  <cp:lastModifiedBy>1</cp:lastModifiedBy>
  <cp:revision>34</cp:revision>
  <cp:lastPrinted>2016-01-14T15:34:06Z</cp:lastPrinted>
  <dcterms:created xsi:type="dcterms:W3CDTF">2015-11-19T15:54:46Z</dcterms:created>
  <dcterms:modified xsi:type="dcterms:W3CDTF">2016-01-14T15:48:07Z</dcterms:modified>
</cp:coreProperties>
</file>