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4B7-A5C8-4F53-B57A-AF78FA201434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340D-7708-4484-9BFC-079AD9DB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13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4B7-A5C8-4F53-B57A-AF78FA201434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340D-7708-4484-9BFC-079AD9DB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36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4B7-A5C8-4F53-B57A-AF78FA201434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340D-7708-4484-9BFC-079AD9DB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95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4B7-A5C8-4F53-B57A-AF78FA201434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340D-7708-4484-9BFC-079AD9DB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20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4B7-A5C8-4F53-B57A-AF78FA201434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340D-7708-4484-9BFC-079AD9DB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42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4B7-A5C8-4F53-B57A-AF78FA201434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340D-7708-4484-9BFC-079AD9DB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41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4B7-A5C8-4F53-B57A-AF78FA201434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340D-7708-4484-9BFC-079AD9DB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13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4B7-A5C8-4F53-B57A-AF78FA201434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340D-7708-4484-9BFC-079AD9DB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68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4B7-A5C8-4F53-B57A-AF78FA201434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340D-7708-4484-9BFC-079AD9DB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4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4B7-A5C8-4F53-B57A-AF78FA201434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340D-7708-4484-9BFC-079AD9DB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31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B4B7-A5C8-4F53-B57A-AF78FA201434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340D-7708-4484-9BFC-079AD9DB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68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3B4B7-A5C8-4F53-B57A-AF78FA201434}" type="datetimeFigureOut">
              <a:rPr lang="ru-RU" smtClean="0"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4340D-7708-4484-9BFC-079AD9DB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19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hyperlink" Target="http://old.ksu.edu.kz/intest/check_question.php?stdpwd=160008&amp;theme=66&amp;question=13&amp;answer=B" TargetMode="External"/><Relationship Id="rId18" Type="http://schemas.openxmlformats.org/officeDocument/2006/relationships/hyperlink" Target="http://old.ksu.edu.kz/intest/check_question.php?stdpwd=160008&amp;theme=66&amp;question=18&amp;answer=D" TargetMode="External"/><Relationship Id="rId26" Type="http://schemas.openxmlformats.org/officeDocument/2006/relationships/hyperlink" Target="http://old.ksu.edu.kz/intest/check_question.php?stdpwd=160004&amp;theme=66&amp;question=6&amp;answer=C" TargetMode="External"/><Relationship Id="rId39" Type="http://schemas.openxmlformats.org/officeDocument/2006/relationships/hyperlink" Target="http://old.ksu.edu.kz/intest/check_question.php?stdpwd=160004&amp;theme=66&amp;question=20&amp;answer=B" TargetMode="External"/><Relationship Id="rId21" Type="http://schemas.openxmlformats.org/officeDocument/2006/relationships/hyperlink" Target="http://old.ksu.edu.kz/intest/check_question.php?stdpwd=160004&amp;theme=66&amp;question=1&amp;answer=D" TargetMode="External"/><Relationship Id="rId34" Type="http://schemas.openxmlformats.org/officeDocument/2006/relationships/hyperlink" Target="http://old.ksu.edu.kz/intest/check_question.php?stdpwd=160004&amp;theme=66&amp;question=15&amp;answer=C" TargetMode="External"/><Relationship Id="rId42" Type="http://schemas.openxmlformats.org/officeDocument/2006/relationships/hyperlink" Target="http://old.ksu.edu.kz/intest/check_question.php?stdpwd=160007&amp;theme=66&amp;question=3&amp;answer=B" TargetMode="External"/><Relationship Id="rId47" Type="http://schemas.openxmlformats.org/officeDocument/2006/relationships/hyperlink" Target="http://old.ksu.edu.kz/intest/check_question.php?stdpwd=160007&amp;theme=66&amp;question=8&amp;answer=D" TargetMode="External"/><Relationship Id="rId50" Type="http://schemas.openxmlformats.org/officeDocument/2006/relationships/hyperlink" Target="http://old.ksu.edu.kz/intest/check_question.php?stdpwd=160007&amp;theme=66&amp;question=11&amp;answer=D" TargetMode="External"/><Relationship Id="rId55" Type="http://schemas.openxmlformats.org/officeDocument/2006/relationships/hyperlink" Target="http://old.ksu.edu.kz/intest/check_question.php?stdpwd=160007&amp;theme=66&amp;question=16&amp;answer=D" TargetMode="External"/><Relationship Id="rId63" Type="http://schemas.openxmlformats.org/officeDocument/2006/relationships/hyperlink" Target="http://old.ksu.edu.kz/intest/check_question.php?stdpwd=160003&amp;theme=66&amp;question=4&amp;answer=D" TargetMode="External"/><Relationship Id="rId68" Type="http://schemas.openxmlformats.org/officeDocument/2006/relationships/hyperlink" Target="http://old.ksu.edu.kz/intest/check_question.php?stdpwd=160003&amp;theme=66&amp;question=9&amp;answer=B" TargetMode="External"/><Relationship Id="rId76" Type="http://schemas.openxmlformats.org/officeDocument/2006/relationships/hyperlink" Target="http://old.ksu.edu.kz/intest/check_question.php?stdpwd=160003&amp;theme=66&amp;question=17&amp;answer=D" TargetMode="External"/><Relationship Id="rId7" Type="http://schemas.openxmlformats.org/officeDocument/2006/relationships/hyperlink" Target="http://old.ksu.edu.kz/intest/check_question.php?stdpwd=160008&amp;theme=66&amp;question=7&amp;answer=B" TargetMode="External"/><Relationship Id="rId71" Type="http://schemas.openxmlformats.org/officeDocument/2006/relationships/hyperlink" Target="http://old.ksu.edu.kz/intest/check_question.php?stdpwd=160003&amp;theme=66&amp;question=12&amp;answer=E" TargetMode="External"/><Relationship Id="rId2" Type="http://schemas.openxmlformats.org/officeDocument/2006/relationships/hyperlink" Target="http://old.ksu.edu.kz/intest/check_question.php?stdpwd=160008&amp;theme=66&amp;question=1&amp;answer=A" TargetMode="External"/><Relationship Id="rId16" Type="http://schemas.openxmlformats.org/officeDocument/2006/relationships/hyperlink" Target="http://old.ksu.edu.kz/intest/check_question.php?stdpwd=160008&amp;theme=66&amp;question=16&amp;answer=B" TargetMode="External"/><Relationship Id="rId29" Type="http://schemas.openxmlformats.org/officeDocument/2006/relationships/hyperlink" Target="http://old.ksu.edu.kz/intest/check_question.php?stdpwd=160004&amp;theme=66&amp;question=9&amp;answer=A" TargetMode="External"/><Relationship Id="rId11" Type="http://schemas.openxmlformats.org/officeDocument/2006/relationships/hyperlink" Target="http://old.ksu.edu.kz/intest/check_question.php?stdpwd=160008&amp;theme=66&amp;question=11&amp;answer=A" TargetMode="External"/><Relationship Id="rId24" Type="http://schemas.openxmlformats.org/officeDocument/2006/relationships/hyperlink" Target="http://old.ksu.edu.kz/intest/check_question.php?stdpwd=160004&amp;theme=66&amp;question=4&amp;answer=B" TargetMode="External"/><Relationship Id="rId32" Type="http://schemas.openxmlformats.org/officeDocument/2006/relationships/hyperlink" Target="http://old.ksu.edu.kz/intest/check_question.php?stdpwd=160004&amp;theme=66&amp;question=12&amp;answer=C" TargetMode="External"/><Relationship Id="rId37" Type="http://schemas.openxmlformats.org/officeDocument/2006/relationships/hyperlink" Target="http://old.ksu.edu.kz/intest/check_question.php?stdpwd=160004&amp;theme=66&amp;question=18&amp;answer=C" TargetMode="External"/><Relationship Id="rId40" Type="http://schemas.openxmlformats.org/officeDocument/2006/relationships/hyperlink" Target="http://old.ksu.edu.kz/intest/check_question.php?stdpwd=160007&amp;theme=66&amp;question=1&amp;answer=B" TargetMode="External"/><Relationship Id="rId45" Type="http://schemas.openxmlformats.org/officeDocument/2006/relationships/hyperlink" Target="http://old.ksu.edu.kz/intest/check_question.php?stdpwd=160007&amp;theme=66&amp;question=6&amp;answer=A" TargetMode="External"/><Relationship Id="rId53" Type="http://schemas.openxmlformats.org/officeDocument/2006/relationships/hyperlink" Target="http://old.ksu.edu.kz/intest/check_question.php?stdpwd=160007&amp;theme=66&amp;question=14&amp;answer=C" TargetMode="External"/><Relationship Id="rId58" Type="http://schemas.openxmlformats.org/officeDocument/2006/relationships/hyperlink" Target="http://old.ksu.edu.kz/intest/check_question.php?stdpwd=160007&amp;theme=66&amp;question=19&amp;answer=C" TargetMode="External"/><Relationship Id="rId66" Type="http://schemas.openxmlformats.org/officeDocument/2006/relationships/hyperlink" Target="http://old.ksu.edu.kz/intest/check_question.php?stdpwd=160003&amp;theme=66&amp;question=7&amp;answer=A" TargetMode="External"/><Relationship Id="rId74" Type="http://schemas.openxmlformats.org/officeDocument/2006/relationships/hyperlink" Target="http://old.ksu.edu.kz/intest/check_question.php?stdpwd=160003&amp;theme=66&amp;question=15&amp;answer=C" TargetMode="External"/><Relationship Id="rId79" Type="http://schemas.openxmlformats.org/officeDocument/2006/relationships/hyperlink" Target="http://old.ksu.edu.kz/intest/check_question.php?stdpwd=160003&amp;theme=66&amp;question=20&amp;answer=A" TargetMode="External"/><Relationship Id="rId5" Type="http://schemas.openxmlformats.org/officeDocument/2006/relationships/hyperlink" Target="http://old.ksu.edu.kz/intest/check_question.php?stdpwd=160008&amp;theme=66&amp;question=4&amp;answer=B" TargetMode="External"/><Relationship Id="rId61" Type="http://schemas.openxmlformats.org/officeDocument/2006/relationships/hyperlink" Target="http://old.ksu.edu.kz/intest/check_question.php?stdpwd=160003&amp;theme=66&amp;question=2&amp;answer=E" TargetMode="External"/><Relationship Id="rId10" Type="http://schemas.openxmlformats.org/officeDocument/2006/relationships/hyperlink" Target="http://old.ksu.edu.kz/intest/check_question.php?stdpwd=160008&amp;theme=66&amp;question=10&amp;answer=E" TargetMode="External"/><Relationship Id="rId19" Type="http://schemas.openxmlformats.org/officeDocument/2006/relationships/hyperlink" Target="http://old.ksu.edu.kz/intest/check_question.php?stdpwd=160008&amp;theme=66&amp;question=19&amp;answer=A" TargetMode="External"/><Relationship Id="rId31" Type="http://schemas.openxmlformats.org/officeDocument/2006/relationships/hyperlink" Target="http://old.ksu.edu.kz/intest/check_question.php?stdpwd=160004&amp;theme=66&amp;question=11&amp;answer=B" TargetMode="External"/><Relationship Id="rId44" Type="http://schemas.openxmlformats.org/officeDocument/2006/relationships/hyperlink" Target="http://old.ksu.edu.kz/intest/check_question.php?stdpwd=160007&amp;theme=66&amp;question=5&amp;answer=D" TargetMode="External"/><Relationship Id="rId52" Type="http://schemas.openxmlformats.org/officeDocument/2006/relationships/hyperlink" Target="http://old.ksu.edu.kz/intest/check_question.php?stdpwd=160007&amp;theme=66&amp;question=13&amp;answer=A" TargetMode="External"/><Relationship Id="rId60" Type="http://schemas.openxmlformats.org/officeDocument/2006/relationships/hyperlink" Target="http://old.ksu.edu.kz/intest/check_question.php?stdpwd=160003&amp;theme=66&amp;question=1&amp;answer=D" TargetMode="External"/><Relationship Id="rId65" Type="http://schemas.openxmlformats.org/officeDocument/2006/relationships/hyperlink" Target="http://old.ksu.edu.kz/intest/check_question.php?stdpwd=160003&amp;theme=66&amp;question=6&amp;answer=D" TargetMode="External"/><Relationship Id="rId73" Type="http://schemas.openxmlformats.org/officeDocument/2006/relationships/hyperlink" Target="http://old.ksu.edu.kz/intest/check_question.php?stdpwd=160003&amp;theme=66&amp;question=14&amp;answer=C" TargetMode="External"/><Relationship Id="rId78" Type="http://schemas.openxmlformats.org/officeDocument/2006/relationships/hyperlink" Target="http://old.ksu.edu.kz/intest/check_question.php?stdpwd=160003&amp;theme=66&amp;question=19&amp;answer=E" TargetMode="External"/><Relationship Id="rId4" Type="http://schemas.openxmlformats.org/officeDocument/2006/relationships/hyperlink" Target="http://old.ksu.edu.kz/intest/check_question.php?stdpwd=160008&amp;theme=66&amp;question=3&amp;answer=B" TargetMode="External"/><Relationship Id="rId9" Type="http://schemas.openxmlformats.org/officeDocument/2006/relationships/hyperlink" Target="http://old.ksu.edu.kz/intest/check_question.php?stdpwd=160008&amp;theme=66&amp;question=9&amp;answer=B" TargetMode="External"/><Relationship Id="rId14" Type="http://schemas.openxmlformats.org/officeDocument/2006/relationships/hyperlink" Target="http://old.ksu.edu.kz/intest/check_question.php?stdpwd=160008&amp;theme=66&amp;question=14&amp;answer=E" TargetMode="External"/><Relationship Id="rId22" Type="http://schemas.openxmlformats.org/officeDocument/2006/relationships/hyperlink" Target="http://old.ksu.edu.kz/intest/check_question.php?stdpwd=160004&amp;theme=66&amp;question=2&amp;answer=A" TargetMode="External"/><Relationship Id="rId27" Type="http://schemas.openxmlformats.org/officeDocument/2006/relationships/hyperlink" Target="http://old.ksu.edu.kz/intest/check_question.php?stdpwd=160004&amp;theme=66&amp;question=7&amp;answer=A" TargetMode="External"/><Relationship Id="rId30" Type="http://schemas.openxmlformats.org/officeDocument/2006/relationships/hyperlink" Target="http://old.ksu.edu.kz/intest/check_question.php?stdpwd=160004&amp;theme=66&amp;question=10&amp;answer=D" TargetMode="External"/><Relationship Id="rId35" Type="http://schemas.openxmlformats.org/officeDocument/2006/relationships/hyperlink" Target="http://old.ksu.edu.kz/intest/check_question.php?stdpwd=160004&amp;theme=66&amp;question=16&amp;answer=A" TargetMode="External"/><Relationship Id="rId43" Type="http://schemas.openxmlformats.org/officeDocument/2006/relationships/hyperlink" Target="http://old.ksu.edu.kz/intest/check_question.php?stdpwd=160007&amp;theme=66&amp;question=4&amp;answer=C" TargetMode="External"/><Relationship Id="rId48" Type="http://schemas.openxmlformats.org/officeDocument/2006/relationships/hyperlink" Target="http://old.ksu.edu.kz/intest/check_question.php?stdpwd=160007&amp;theme=66&amp;question=9&amp;answer=B" TargetMode="External"/><Relationship Id="rId56" Type="http://schemas.openxmlformats.org/officeDocument/2006/relationships/hyperlink" Target="http://old.ksu.edu.kz/intest/check_question.php?stdpwd=160007&amp;theme=66&amp;question=17&amp;answer=D" TargetMode="External"/><Relationship Id="rId64" Type="http://schemas.openxmlformats.org/officeDocument/2006/relationships/hyperlink" Target="http://old.ksu.edu.kz/intest/check_question.php?stdpwd=160003&amp;theme=66&amp;question=5&amp;answer=E" TargetMode="External"/><Relationship Id="rId69" Type="http://schemas.openxmlformats.org/officeDocument/2006/relationships/hyperlink" Target="http://old.ksu.edu.kz/intest/check_question.php?stdpwd=160003&amp;theme=66&amp;question=10&amp;answer=E" TargetMode="External"/><Relationship Id="rId77" Type="http://schemas.openxmlformats.org/officeDocument/2006/relationships/hyperlink" Target="http://old.ksu.edu.kz/intest/check_question.php?stdpwd=160003&amp;theme=66&amp;question=18&amp;answer=C" TargetMode="External"/><Relationship Id="rId8" Type="http://schemas.openxmlformats.org/officeDocument/2006/relationships/hyperlink" Target="http://old.ksu.edu.kz/intest/check_question.php?stdpwd=160008&amp;theme=66&amp;question=8&amp;answer=D" TargetMode="External"/><Relationship Id="rId51" Type="http://schemas.openxmlformats.org/officeDocument/2006/relationships/hyperlink" Target="http://old.ksu.edu.kz/intest/check_question.php?stdpwd=160007&amp;theme=66&amp;question=12&amp;answer=B" TargetMode="External"/><Relationship Id="rId72" Type="http://schemas.openxmlformats.org/officeDocument/2006/relationships/hyperlink" Target="http://old.ksu.edu.kz/intest/check_question.php?stdpwd=160003&amp;theme=66&amp;question=13&amp;answer=D" TargetMode="External"/><Relationship Id="rId3" Type="http://schemas.openxmlformats.org/officeDocument/2006/relationships/hyperlink" Target="http://old.ksu.edu.kz/intest/check_question.php?stdpwd=160008&amp;theme=66&amp;question=2&amp;answer=C" TargetMode="External"/><Relationship Id="rId12" Type="http://schemas.openxmlformats.org/officeDocument/2006/relationships/hyperlink" Target="http://old.ksu.edu.kz/intest/check_question.php?stdpwd=160008&amp;theme=66&amp;question=12&amp;answer=C" TargetMode="External"/><Relationship Id="rId17" Type="http://schemas.openxmlformats.org/officeDocument/2006/relationships/hyperlink" Target="http://old.ksu.edu.kz/intest/check_question.php?stdpwd=160008&amp;theme=66&amp;question=17&amp;answer=D" TargetMode="External"/><Relationship Id="rId25" Type="http://schemas.openxmlformats.org/officeDocument/2006/relationships/hyperlink" Target="http://old.ksu.edu.kz/intest/check_question.php?stdpwd=160004&amp;theme=66&amp;question=5&amp;answer=E" TargetMode="External"/><Relationship Id="rId33" Type="http://schemas.openxmlformats.org/officeDocument/2006/relationships/hyperlink" Target="http://old.ksu.edu.kz/intest/check_question.php?stdpwd=160004&amp;theme=66&amp;question=13&amp;answer=D" TargetMode="External"/><Relationship Id="rId38" Type="http://schemas.openxmlformats.org/officeDocument/2006/relationships/hyperlink" Target="http://old.ksu.edu.kz/intest/check_question.php?stdpwd=160004&amp;theme=66&amp;question=19&amp;answer=A" TargetMode="External"/><Relationship Id="rId46" Type="http://schemas.openxmlformats.org/officeDocument/2006/relationships/hyperlink" Target="http://old.ksu.edu.kz/intest/check_question.php?stdpwd=160007&amp;theme=66&amp;question=7&amp;answer=E" TargetMode="External"/><Relationship Id="rId59" Type="http://schemas.openxmlformats.org/officeDocument/2006/relationships/hyperlink" Target="http://old.ksu.edu.kz/intest/check_question.php?stdpwd=160007&amp;theme=66&amp;question=20&amp;answer=E" TargetMode="External"/><Relationship Id="rId67" Type="http://schemas.openxmlformats.org/officeDocument/2006/relationships/hyperlink" Target="http://old.ksu.edu.kz/intest/check_question.php?stdpwd=160003&amp;theme=66&amp;question=8&amp;answer=D" TargetMode="External"/><Relationship Id="rId20" Type="http://schemas.openxmlformats.org/officeDocument/2006/relationships/hyperlink" Target="http://old.ksu.edu.kz/intest/check_question.php?stdpwd=160008&amp;theme=66&amp;question=20&amp;answer=D" TargetMode="External"/><Relationship Id="rId41" Type="http://schemas.openxmlformats.org/officeDocument/2006/relationships/hyperlink" Target="http://old.ksu.edu.kz/intest/check_question.php?stdpwd=160007&amp;theme=66&amp;question=2&amp;answer=D" TargetMode="External"/><Relationship Id="rId54" Type="http://schemas.openxmlformats.org/officeDocument/2006/relationships/hyperlink" Target="http://old.ksu.edu.kz/intest/check_question.php?stdpwd=160007&amp;theme=66&amp;question=15&amp;answer=D" TargetMode="External"/><Relationship Id="rId62" Type="http://schemas.openxmlformats.org/officeDocument/2006/relationships/hyperlink" Target="http://old.ksu.edu.kz/intest/check_question.php?stdpwd=160003&amp;theme=66&amp;question=3&amp;answer=D" TargetMode="External"/><Relationship Id="rId70" Type="http://schemas.openxmlformats.org/officeDocument/2006/relationships/hyperlink" Target="http://old.ksu.edu.kz/intest/check_question.php?stdpwd=160003&amp;theme=66&amp;question=11&amp;answer=D" TargetMode="External"/><Relationship Id="rId75" Type="http://schemas.openxmlformats.org/officeDocument/2006/relationships/hyperlink" Target="http://old.ksu.edu.kz/intest/check_question.php?stdpwd=160003&amp;theme=66&amp;question=16&amp;answer=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ld.ksu.edu.kz/intest/check_question.php?stdpwd=160008&amp;theme=66&amp;question=6&amp;answer=B" TargetMode="External"/><Relationship Id="rId15" Type="http://schemas.openxmlformats.org/officeDocument/2006/relationships/hyperlink" Target="http://old.ksu.edu.kz/intest/check_question.php?stdpwd=160008&amp;theme=66&amp;question=15&amp;answer=A" TargetMode="External"/><Relationship Id="rId23" Type="http://schemas.openxmlformats.org/officeDocument/2006/relationships/hyperlink" Target="http://old.ksu.edu.kz/intest/check_question.php?stdpwd=160004&amp;theme=66&amp;question=3&amp;answer=D" TargetMode="External"/><Relationship Id="rId28" Type="http://schemas.openxmlformats.org/officeDocument/2006/relationships/hyperlink" Target="http://old.ksu.edu.kz/intest/check_question.php?stdpwd=160004&amp;theme=66&amp;question=8&amp;answer=D" TargetMode="External"/><Relationship Id="rId36" Type="http://schemas.openxmlformats.org/officeDocument/2006/relationships/hyperlink" Target="http://old.ksu.edu.kz/intest/check_question.php?stdpwd=160004&amp;theme=66&amp;question=17&amp;answer=E" TargetMode="External"/><Relationship Id="rId49" Type="http://schemas.openxmlformats.org/officeDocument/2006/relationships/hyperlink" Target="http://old.ksu.edu.kz/intest/check_question.php?stdpwd=160007&amp;theme=66&amp;question=10&amp;answer=D" TargetMode="External"/><Relationship Id="rId57" Type="http://schemas.openxmlformats.org/officeDocument/2006/relationships/hyperlink" Target="http://old.ksu.edu.kz/intest/check_question.php?stdpwd=160007&amp;theme=66&amp;question=18&amp;answer=B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ОБУЧЕНИЕ В ИЗУЧЕНИИ ЭКОНОМИКО – МАТЕМАТИЧЕСКИХ ДИСЦИПЛИН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2555776" y="4725144"/>
            <a:ext cx="6400800" cy="17526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/>
            <a:r>
              <a:rPr lang="ru-RU" sz="2000" b="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Вардиашвили</a:t>
            </a:r>
            <a:r>
              <a:rPr lang="ru-RU" sz="2000" b="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Н.Н, </a:t>
            </a:r>
            <a:r>
              <a:rPr lang="ru-RU" sz="2000" b="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2000" b="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b="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к.э.н</a:t>
            </a:r>
            <a:r>
              <a:rPr lang="ru-RU" sz="2000" b="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., доцент кафедры </a:t>
            </a:r>
            <a:r>
              <a:rPr lang="ru-RU" sz="2000" b="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информационных систем</a:t>
            </a:r>
            <a:r>
              <a:rPr lang="ru-RU" sz="2000" b="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2000" b="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000" b="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КГУ </a:t>
            </a:r>
            <a:r>
              <a:rPr lang="ru-RU" sz="2000" b="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имени </a:t>
            </a:r>
            <a:r>
              <a:rPr lang="ru-RU" sz="2000" b="0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А.Байтурсынова</a:t>
            </a:r>
            <a:endParaRPr lang="ru-RU" sz="2000" b="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11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128847"/>
              </p:ext>
            </p:extLst>
          </p:nvPr>
        </p:nvGraphicFramePr>
        <p:xfrm>
          <a:off x="457200" y="1913223"/>
          <a:ext cx="8229600" cy="4530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8797"/>
                <a:gridCol w="599034"/>
                <a:gridCol w="4718142"/>
                <a:gridCol w="736079"/>
                <a:gridCol w="829166"/>
                <a:gridCol w="378382"/>
              </a:tblGrid>
              <a:tr h="64998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Дисциплина: Множественная регрессия. Кол-во вопросов: 20 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9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вопросы/ответы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верно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пытки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649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Қуандық Әлия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2015-10-29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14_A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46_C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60_B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55_B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53-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,  </a:t>
                      </a:r>
                      <a:r>
                        <a:rPr lang="en-US" sz="1400" u="sng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27_E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41_B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51_D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u="sng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30_E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0"/>
                        </a:rPr>
                        <a:t>58_E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40_A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2"/>
                        </a:rPr>
                        <a:t>42_C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3"/>
                        </a:rPr>
                        <a:t>18_D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4"/>
                        </a:rPr>
                        <a:t>38_E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5"/>
                        </a:rPr>
                        <a:t>35_A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6"/>
                        </a:rPr>
                        <a:t>45_B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7"/>
                        </a:rPr>
                        <a:t>37_D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8"/>
                        </a:rPr>
                        <a:t>19_D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19"/>
                        </a:rPr>
                        <a:t>48_A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0"/>
                        </a:rPr>
                        <a:t>10_A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15(75%)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649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Ханапина Айгерим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2015-10-28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1"/>
                        </a:rPr>
                        <a:t>43_D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2"/>
                        </a:rPr>
                        <a:t>56_A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3"/>
                        </a:rPr>
                        <a:t>23_D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4"/>
                        </a:rPr>
                        <a:t>18_B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5"/>
                        </a:rPr>
                        <a:t>38_E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6"/>
                        </a:rPr>
                        <a:t>42_C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7"/>
                        </a:rPr>
                        <a:t>6_A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8"/>
                        </a:rPr>
                        <a:t>12_D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9"/>
                        </a:rPr>
                        <a:t>48_A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0"/>
                        </a:rPr>
                        <a:t>10_A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1"/>
                        </a:rPr>
                        <a:t>49_B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2"/>
                        </a:rPr>
                        <a:t>11_C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3"/>
                        </a:rPr>
                        <a:t>19_E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4"/>
                        </a:rPr>
                        <a:t>34_C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5"/>
                        </a:rPr>
                        <a:t>40_A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6"/>
                        </a:rPr>
                        <a:t>58_E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7"/>
                        </a:rPr>
                        <a:t>50_C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8"/>
                        </a:rPr>
                        <a:t>14_A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9"/>
                        </a:rPr>
                        <a:t>60_B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17(85%)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649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Бердыгужинов Расул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2015-10-28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0"/>
                        </a:rPr>
                        <a:t>27_B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1"/>
                        </a:rPr>
                        <a:t>47_D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2"/>
                        </a:rPr>
                        <a:t>60_B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3"/>
                        </a:rPr>
                        <a:t>7_C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4"/>
                        </a:rPr>
                        <a:t>16_D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5"/>
                        </a:rPr>
                        <a:t>25_A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6"/>
                        </a:rPr>
                        <a:t>38_E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7"/>
                        </a:rPr>
                        <a:t>9_D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8"/>
                        </a:rPr>
                        <a:t>18_D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9"/>
                        </a:rPr>
                        <a:t>51_D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0"/>
                        </a:rPr>
                        <a:t>10_A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1"/>
                        </a:rPr>
                        <a:t>49_B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2"/>
                        </a:rPr>
                        <a:t>2_A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3"/>
                        </a:rPr>
                        <a:t>59_C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4"/>
                        </a:rPr>
                        <a:t>13_D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5"/>
                        </a:rPr>
                        <a:t>39_D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6"/>
                        </a:rPr>
                        <a:t>57_D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7"/>
                        </a:rPr>
                        <a:t>45_B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8"/>
                        </a:rPr>
                        <a:t>34_C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9"/>
                        </a:rPr>
                        <a:t>32_E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18(90%)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649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ИБРАЕВ ЖАНАТ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2015-10-30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0"/>
                        </a:rPr>
                        <a:t>21_D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1"/>
                        </a:rPr>
                        <a:t>24_E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2"/>
                        </a:rPr>
                        <a:t>51_D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3"/>
                        </a:rPr>
                        <a:t>43_D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4"/>
                        </a:rPr>
                        <a:t>38_E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5"/>
                        </a:rPr>
                        <a:t>10_D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6"/>
                        </a:rPr>
                        <a:t>56_A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7"/>
                        </a:rPr>
                        <a:t>31_A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8"/>
                        </a:rPr>
                        <a:t>3_B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9"/>
                        </a:rPr>
                        <a:t>32_B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0"/>
                        </a:rPr>
                        <a:t>47_D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1"/>
                        </a:rPr>
                        <a:t>15_A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2"/>
                        </a:rPr>
                        <a:t>39_D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3"/>
                        </a:rPr>
                        <a:t>11_C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4"/>
                        </a:rPr>
                        <a:t>42_C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5"/>
                        </a:rPr>
                        <a:t>46_C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6"/>
                        </a:rPr>
                        <a:t>37_D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7"/>
                        </a:rPr>
                        <a:t>50_C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8"/>
                        </a:rPr>
                        <a:t>58_E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9"/>
                        </a:rPr>
                        <a:t>29_A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17(85%)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75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latin typeface="Times New Roman" pitchFamily="18" charset="0"/>
              </a:rPr>
              <a:t>Правильный ответ: </a:t>
            </a:r>
            <a:r>
              <a:rPr lang="ru-RU" altLang="ru-RU" dirty="0" smtClean="0">
                <a:solidFill>
                  <a:schemeClr val="hlink"/>
                </a:solidFill>
                <a:latin typeface="Times New Roman" pitchFamily="18" charset="0"/>
              </a:rPr>
              <a:t>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anose="02020603050405020304" pitchFamily="18" charset="0"/>
              </a:rPr>
              <a:t>10. Что показывает коэффициент регрессии при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dirty="0" smtClean="0">
                <a:latin typeface="Times New Roman" pitchFamily="18" charset="0"/>
                <a:cs typeface="Times New Roman" panose="02020603050405020304" pitchFamily="18" charset="0"/>
              </a:rPr>
              <a:t> в уравнении регрессии </a:t>
            </a:r>
            <a:r>
              <a:rPr lang="ru-RU" altLang="ru-RU" i="1" dirty="0" smtClean="0">
                <a:latin typeface="Times New Roman" pitchFamily="18" charset="0"/>
                <a:cs typeface="Times New Roman" panose="02020603050405020304" pitchFamily="18" charset="0"/>
              </a:rPr>
              <a:t>у</a:t>
            </a:r>
            <a:r>
              <a:rPr lang="ru-RU" altLang="ru-RU" dirty="0" smtClean="0">
                <a:latin typeface="Times New Roman" pitchFamily="18" charset="0"/>
                <a:cs typeface="Times New Roman" panose="02020603050405020304" pitchFamily="18" charset="0"/>
              </a:rPr>
              <a:t>=1,5+2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+10,5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dirty="0" smtClean="0">
                <a:latin typeface="Times New Roman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80000"/>
              </a:lnSpc>
            </a:pPr>
            <a:endParaRPr lang="ru-RU" altLang="ru-RU" dirty="0" smtClean="0">
              <a:latin typeface="Times New Roman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dirty="0" smtClean="0">
                <a:latin typeface="Times New Roman" pitchFamily="18" charset="0"/>
                <a:cs typeface="Times New Roman" panose="02020603050405020304" pitchFamily="18" charset="0"/>
              </a:rPr>
              <a:t>     </a:t>
            </a:r>
            <a:r>
              <a:rPr lang="ru-RU" altLang="ru-RU" dirty="0" smtClean="0">
                <a:solidFill>
                  <a:schemeClr val="hlink"/>
                </a:solidFill>
                <a:latin typeface="Times New Roman" pitchFamily="18" charset="0"/>
                <a:cs typeface="Times New Roman" panose="02020603050405020304" pitchFamily="18" charset="0"/>
              </a:rPr>
              <a:t>A)</a:t>
            </a:r>
            <a:r>
              <a:rPr lang="ru-RU" altLang="ru-RU" dirty="0" smtClean="0">
                <a:latin typeface="Times New Roman" pitchFamily="18" charset="0"/>
                <a:cs typeface="Times New Roman" panose="02020603050405020304" pitchFamily="18" charset="0"/>
              </a:rPr>
              <a:t> при увеличении факторного признака на 2 (две единицы), результативный признак увеличится на единицу;                                                                                                                     </a:t>
            </a:r>
            <a:r>
              <a:rPr lang="ru-RU" altLang="ru-RU" dirty="0" smtClean="0">
                <a:solidFill>
                  <a:schemeClr val="hlink"/>
                </a:solidFill>
                <a:latin typeface="Times New Roman" pitchFamily="18" charset="0"/>
                <a:cs typeface="Times New Roman" panose="02020603050405020304" pitchFamily="18" charset="0"/>
              </a:rPr>
              <a:t>B)</a:t>
            </a:r>
            <a:r>
              <a:rPr lang="ru-RU" altLang="ru-RU" dirty="0" smtClean="0">
                <a:latin typeface="Times New Roman" pitchFamily="18" charset="0"/>
                <a:cs typeface="Times New Roman" panose="02020603050405020304" pitchFamily="18" charset="0"/>
              </a:rPr>
              <a:t> при уменьшении факторного признака на 2 (две единицы), результативный признак уменьшится на единицу;                                                                                                                   </a:t>
            </a:r>
            <a:r>
              <a:rPr lang="ru-RU" altLang="ru-RU" dirty="0" smtClean="0">
                <a:solidFill>
                  <a:schemeClr val="hlink"/>
                </a:solidFill>
                <a:latin typeface="Times New Roman" pitchFamily="18" charset="0"/>
                <a:cs typeface="Times New Roman" panose="02020603050405020304" pitchFamily="18" charset="0"/>
              </a:rPr>
              <a:t>C)</a:t>
            </a:r>
            <a:r>
              <a:rPr lang="ru-RU" altLang="ru-RU" dirty="0" smtClean="0">
                <a:latin typeface="Times New Roman" pitchFamily="18" charset="0"/>
                <a:cs typeface="Times New Roman" panose="02020603050405020304" pitchFamily="18" charset="0"/>
              </a:rPr>
              <a:t> при уменьшении факторного признака на единицу, результативный признак не изменится;                                                                                                                                     </a:t>
            </a:r>
            <a:r>
              <a:rPr lang="ru-RU" altLang="ru-RU" dirty="0" smtClean="0">
                <a:solidFill>
                  <a:schemeClr val="hlink"/>
                </a:solidFill>
                <a:latin typeface="Times New Roman" pitchFamily="18" charset="0"/>
                <a:cs typeface="Times New Roman" panose="02020603050405020304" pitchFamily="18" charset="0"/>
              </a:rPr>
              <a:t>D)</a:t>
            </a:r>
            <a:r>
              <a:rPr lang="ru-RU" altLang="ru-RU" dirty="0" smtClean="0">
                <a:latin typeface="Times New Roman" pitchFamily="18" charset="0"/>
                <a:cs typeface="Times New Roman" panose="02020603050405020304" pitchFamily="18" charset="0"/>
              </a:rPr>
              <a:t> при увеличении факторного признака на единицу, результативный признак уменьшится на 2 (две единицы);                                                                                                                            </a:t>
            </a:r>
            <a:r>
              <a:rPr lang="ru-RU" altLang="ru-RU" dirty="0" smtClean="0">
                <a:solidFill>
                  <a:schemeClr val="hlink"/>
                </a:solidFill>
                <a:latin typeface="Times New Roman" pitchFamily="18" charset="0"/>
                <a:cs typeface="Times New Roman" panose="02020603050405020304" pitchFamily="18" charset="0"/>
              </a:rPr>
              <a:t>E)</a:t>
            </a:r>
            <a:r>
              <a:rPr lang="ru-RU" altLang="ru-RU" dirty="0" smtClean="0">
                <a:latin typeface="Times New Roman" pitchFamily="18" charset="0"/>
                <a:cs typeface="Times New Roman" panose="02020603050405020304" pitchFamily="18" charset="0"/>
              </a:rPr>
              <a:t> при увеличении факторного признака на единицу, результативный признак увеличится на 2 (две единицы).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33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Особый интерес представляет раздел, содержащий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Каждый кейс содержит ценную информацию о технологии научного исследования с использованием аппарата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математического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анализе полученных результатов, выявлении наилучшего решения и разработанных на его основе рекомендациях для использования их в дальнейшем  процессе принятия  рациональных решений.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66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64" y="1600200"/>
            <a:ext cx="754327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05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64" y="1600200"/>
            <a:ext cx="754327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52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Кейсы используются не только в изучении дисциплин, но и в научно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–исследовательской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студентов, в частности –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дипломных работ. Они могут быть также использованы при выполнении магистерских и кандидатских диссертаций.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23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могут использовать данное пособие как на занятиях с участием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вателя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и в самостоятельной работе без его участия. Наибольший эффект от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 достигается при очной форме обучения, когда самостоятельная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дополняется возможностью непосредственного контакта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29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5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услуг, предоставляемых широким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слоям населения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стране и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жом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специализированной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информационно-образовательной среды на любом расстоянии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образовательного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11701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Информационно-образовательная среда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цион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представляет собой системно организованную совокупность средств передачи данных, информационных ресурсов, протоколов взаимодействия,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аппаратнопрограммного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организационно-методического обеспечения, ориентированную на удовлетворение образователь-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потребностей пользователей.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56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обучение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новая форма организации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процесса, базирующаяся на принципе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самостоятельного обучения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студента, при которой учащиеся отдалены от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пространстве и (или) во времени и в то же время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возможность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мент реализовывать процесс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и поддерживать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лог посредством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средств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телекоммуникации.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обучение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образовательная технология,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может быть легко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любую форму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9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Дистанционные технологии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 в себя интернет-технологии, которые обеспечивают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обучения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диалоговом режиме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on-line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дополненных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мультимедийными средствами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традиционных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обучаемого занятий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форме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видеоконферен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одновременной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видеоизображения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слайдовой, графической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обучаемому и обратно.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создает эффект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очного занятия и позволяет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достичь в дистанционном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близкого к очному обучению.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1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обучение мною используется как при заочной, так и при очной (специальности: экономика, информационные системы) формам обучения в преподавании следующих дисциплин: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Анализ данных и прогнозирование экономики,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данных и бизнес – планирование,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математическое моделирование,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управленческих решений,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Системный подход и системный анализ,</a:t>
            </a:r>
          </a:p>
          <a:p>
            <a:pPr marL="363538" indent="-188913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и информационные технологии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проектировании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рациональных управленческих решений,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программирование,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микромоделирование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Компьютерное оптимизационное моделирование.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30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ЦДО КГУ им. А. </a:t>
            </a:r>
            <a:r>
              <a:rPr lang="ru-RU" sz="2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Байтурсынова</a:t>
            </a:r>
            <a:endParaRPr lang="ru-RU" sz="24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возможности виртуальной обучающей среды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 электронная почта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 чат</a:t>
            </a:r>
          </a:p>
          <a:p>
            <a:pPr marL="536575" indent="-449263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методические комплексы по дисциплинам</a:t>
            </a:r>
          </a:p>
          <a:p>
            <a:pPr marL="536575" indent="-449263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Электронное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чебно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методическое пособие по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моделированию.</a:t>
            </a:r>
          </a:p>
          <a:p>
            <a:pPr marL="536575" indent="-449263">
              <a:buNone/>
            </a:pPr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библиотека КГУ им. А. </a:t>
            </a:r>
            <a:r>
              <a:rPr lang="ru-RU" sz="2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Байтурсынова</a:t>
            </a:r>
            <a:endParaRPr lang="ru-RU" sz="24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indent="-449263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методическая литература автора по дисциплинам.</a:t>
            </a:r>
            <a:endParaRPr lang="ru-RU" sz="24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indent="-449263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библиотеки Казахстана и России</a:t>
            </a:r>
          </a:p>
          <a:p>
            <a:pPr marL="536575" indent="-449263">
              <a:buNone/>
            </a:pPr>
            <a:endParaRPr lang="ru-RU" sz="28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27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широко используется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методическое пособие по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экономико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математическому моделированию.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пособии содержится: лекционный материал; методический материал для практических и лабораторных занятий, самостоятельной работы студентов;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математический словарь;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методической литературы; видеофильм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экономико- математическом моделировании; сведения о научной и преподавательской деятельности  всемирно известных ученых, в том числе Нобелевских лауреатов в области экономической кибернетики; база тестовых вопросов для промежуточного, рубежного и итогового тестирования; раздел готовых кейсов, разработанных для реальных предприятий, банков и других объектов исследования.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Тестовая база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двойное назначение. Она  используется студентами как тренажер для самостоятельной многократной проверки своих знаний и для окончательного контрольного тестирования. Возможность  многократного тестирования позволяет максимально исключить пробелы в знаниях по той или иной дисциплине и хорошо подготовиться к контрольному тестированию </a:t>
            </a:r>
          </a:p>
        </p:txBody>
      </p:sp>
    </p:spTree>
    <p:extLst>
      <p:ext uri="{BB962C8B-B14F-4D97-AF65-F5344CB8AC3E}">
        <p14:creationId xmlns:p14="http://schemas.microsoft.com/office/powerpoint/2010/main" val="416060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722</Words>
  <Application>Microsoft Office PowerPoint</Application>
  <PresentationFormat>Экран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ДИСТАНЦИОННОЕ ОБУЧЕНИЕ В ИЗУЧЕНИИ ЭКОНОМИКО – МАТЕМАТИЧЕСКИХ ДИСЦИПЛИН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Правильный ответ: 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Компьютер Сервис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users</dc:creator>
  <cp:lastModifiedBy>1</cp:lastModifiedBy>
  <cp:revision>44</cp:revision>
  <dcterms:created xsi:type="dcterms:W3CDTF">2016-01-13T06:48:38Z</dcterms:created>
  <dcterms:modified xsi:type="dcterms:W3CDTF">2016-01-14T15:49:51Z</dcterms:modified>
</cp:coreProperties>
</file>