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347" r:id="rId3"/>
    <p:sldId id="359" r:id="rId4"/>
    <p:sldId id="364" r:id="rId5"/>
    <p:sldId id="363" r:id="rId6"/>
    <p:sldId id="362" r:id="rId7"/>
    <p:sldId id="361" r:id="rId8"/>
    <p:sldId id="360" r:id="rId9"/>
    <p:sldId id="381" r:id="rId10"/>
    <p:sldId id="366" r:id="rId11"/>
    <p:sldId id="367" r:id="rId12"/>
    <p:sldId id="368" r:id="rId13"/>
    <p:sldId id="369" r:id="rId14"/>
    <p:sldId id="379" r:id="rId15"/>
    <p:sldId id="370" r:id="rId16"/>
    <p:sldId id="371" r:id="rId17"/>
    <p:sldId id="378" r:id="rId18"/>
    <p:sldId id="372" r:id="rId19"/>
    <p:sldId id="373" r:id="rId20"/>
    <p:sldId id="380" r:id="rId21"/>
    <p:sldId id="374" r:id="rId22"/>
    <p:sldId id="375" r:id="rId23"/>
    <p:sldId id="376" r:id="rId24"/>
    <p:sldId id="308" r:id="rId25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FFA87D"/>
    <a:srgbClr val="FFD6C1"/>
    <a:srgbClr val="003399"/>
    <a:srgbClr val="669900"/>
    <a:srgbClr val="FFCC99"/>
    <a:srgbClr val="FFE0D1"/>
    <a:srgbClr val="FFF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2" autoAdjust="0"/>
    <p:restoredTop sz="94660"/>
  </p:normalViewPr>
  <p:slideViewPr>
    <p:cSldViewPr>
      <p:cViewPr>
        <p:scale>
          <a:sx n="64" d="100"/>
          <a:sy n="64" d="100"/>
        </p:scale>
        <p:origin x="-132" y="-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2530B1C-D02A-489F-8D96-86D026E1C918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BD1067A-AF5F-434D-9CD1-9FA347372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070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7683500" y="6400800"/>
            <a:ext cx="1079500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schemeClr val="hlink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" y="2286000"/>
            <a:ext cx="56388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00200"/>
            <a:ext cx="5638800" cy="682625"/>
          </a:xfrm>
          <a:extLst/>
        </p:spPr>
        <p:txBody>
          <a:bodyPr/>
          <a:lstStyle>
            <a:lvl1pPr algn="r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477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54775"/>
            <a:ext cx="1981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29000" y="645477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911E4-BB21-4649-B5A4-17FEF3966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2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048AC-32E4-4966-B5A8-2419368C8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8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498F3-1879-42F4-8BF8-F2307ABB1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37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975" y="457200"/>
            <a:ext cx="4114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923A4-B900-4035-9D3E-C546BF354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4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8BF9C-A26D-43AE-BD68-D430209C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3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A62B3-77DD-446C-8310-A2770A079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2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1042E-8E09-4148-9FA9-E8DB00DD5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2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50C63-2E9E-4957-A5DB-0727E950D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689C9-07B5-4797-BDDA-374E964C8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8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A8BBF-9E69-49B7-89CA-4DBDE4476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18109-7556-4DE9-9D65-9A92DDF4D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0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529CD-05BB-4A7C-9FB5-013DF2B33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6"/>
          <p:cNvGrpSpPr>
            <a:grpSpLocks/>
          </p:cNvGrpSpPr>
          <p:nvPr/>
        </p:nvGrpSpPr>
        <p:grpSpPr bwMode="auto">
          <a:xfrm>
            <a:off x="7938" y="501650"/>
            <a:ext cx="1108075" cy="336550"/>
            <a:chOff x="5" y="316"/>
            <a:chExt cx="698" cy="212"/>
          </a:xfrm>
        </p:grpSpPr>
        <p:sp>
          <p:nvSpPr>
            <p:cNvPr id="1044" name="Rectangle 20"/>
            <p:cNvSpPr>
              <a:spLocks noChangeArrowheads="1"/>
            </p:cNvSpPr>
            <p:nvPr userDrawn="1"/>
          </p:nvSpPr>
          <p:spPr bwMode="gray">
            <a:xfrm>
              <a:off x="5" y="480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gray">
            <a:xfrm>
              <a:off x="5" y="427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gray">
            <a:xfrm>
              <a:off x="5" y="369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gray">
            <a:xfrm>
              <a:off x="5" y="316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50013"/>
            <a:ext cx="22860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0" y="6400800"/>
            <a:ext cx="8382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fld id="{FD89047C-FD87-4789-83C8-DCEAA99C2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13"/>
          <p:cNvSpPr txBox="1">
            <a:spLocks noChangeArrowheads="1"/>
          </p:cNvSpPr>
          <p:nvPr/>
        </p:nvSpPr>
        <p:spPr bwMode="gray">
          <a:xfrm>
            <a:off x="7580313" y="6384925"/>
            <a:ext cx="954087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schemeClr val="hlink"/>
                </a:solidFill>
              </a:rPr>
              <a:t>LOGO</a:t>
            </a: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96975" y="457200"/>
            <a:ext cx="4114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3" name="Freeform 53"/>
          <p:cNvSpPr>
            <a:spLocks/>
          </p:cNvSpPr>
          <p:nvPr/>
        </p:nvSpPr>
        <p:spPr bwMode="gray">
          <a:xfrm>
            <a:off x="1143000" y="457200"/>
            <a:ext cx="130175" cy="457200"/>
          </a:xfrm>
          <a:custGeom>
            <a:avLst/>
            <a:gdLst>
              <a:gd name="T0" fmla="*/ 2147483647 w 96"/>
              <a:gd name="T1" fmla="*/ 0 h 288"/>
              <a:gd name="T2" fmla="*/ 0 w 96"/>
              <a:gd name="T3" fmla="*/ 0 h 288"/>
              <a:gd name="T4" fmla="*/ 0 w 96"/>
              <a:gd name="T5" fmla="*/ 2147483647 h 288"/>
              <a:gd name="T6" fmla="*/ 2147483647 w 96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" h="288">
                <a:moveTo>
                  <a:pt x="96" y="0"/>
                </a:moveTo>
                <a:lnTo>
                  <a:pt x="0" y="0"/>
                </a:lnTo>
                <a:lnTo>
                  <a:pt x="0" y="288"/>
                </a:lnTo>
                <a:lnTo>
                  <a:pt x="96" y="28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34" name="Group 55"/>
          <p:cNvGrpSpPr>
            <a:grpSpLocks/>
          </p:cNvGrpSpPr>
          <p:nvPr/>
        </p:nvGrpSpPr>
        <p:grpSpPr bwMode="auto">
          <a:xfrm>
            <a:off x="5311775" y="457200"/>
            <a:ext cx="3832225" cy="457200"/>
            <a:chOff x="3346" y="288"/>
            <a:chExt cx="2414" cy="288"/>
          </a:xfrm>
        </p:grpSpPr>
        <p:sp>
          <p:nvSpPr>
            <p:cNvPr id="1071" name="Rectangle 47"/>
            <p:cNvSpPr>
              <a:spLocks noChangeArrowheads="1"/>
            </p:cNvSpPr>
            <p:nvPr userDrawn="1"/>
          </p:nvSpPr>
          <p:spPr bwMode="gray">
            <a:xfrm>
              <a:off x="3422" y="493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2" name="Rectangle 48"/>
            <p:cNvSpPr>
              <a:spLocks noChangeArrowheads="1"/>
            </p:cNvSpPr>
            <p:nvPr userDrawn="1"/>
          </p:nvSpPr>
          <p:spPr bwMode="gray">
            <a:xfrm>
              <a:off x="3422" y="440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3" name="Rectangle 49"/>
            <p:cNvSpPr>
              <a:spLocks noChangeArrowheads="1"/>
            </p:cNvSpPr>
            <p:nvPr userDrawn="1"/>
          </p:nvSpPr>
          <p:spPr bwMode="gray">
            <a:xfrm>
              <a:off x="3421" y="382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4" name="Rectangle 50"/>
            <p:cNvSpPr>
              <a:spLocks noChangeArrowheads="1"/>
            </p:cNvSpPr>
            <p:nvPr userDrawn="1"/>
          </p:nvSpPr>
          <p:spPr bwMode="gray">
            <a:xfrm>
              <a:off x="3421" y="329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9" name="Freeform 54"/>
            <p:cNvSpPr>
              <a:spLocks/>
            </p:cNvSpPr>
            <p:nvPr userDrawn="1"/>
          </p:nvSpPr>
          <p:spPr bwMode="gray">
            <a:xfrm flipH="1">
              <a:off x="3346" y="288"/>
              <a:ext cx="48" cy="288"/>
            </a:xfrm>
            <a:custGeom>
              <a:avLst/>
              <a:gdLst>
                <a:gd name="T0" fmla="*/ 1 w 96"/>
                <a:gd name="T1" fmla="*/ 0 h 288"/>
                <a:gd name="T2" fmla="*/ 0 w 96"/>
                <a:gd name="T3" fmla="*/ 0 h 288"/>
                <a:gd name="T4" fmla="*/ 0 w 96"/>
                <a:gd name="T5" fmla="*/ 288 h 288"/>
                <a:gd name="T6" fmla="*/ 1 w 96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" h="288">
                  <a:moveTo>
                    <a:pt x="96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96" y="28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5373688"/>
            <a:ext cx="7439098" cy="647700"/>
          </a:xfrm>
          <a:extLst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kern="1200" dirty="0" err="1">
                <a:ln w="15875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Ф.Ф.Майер</a:t>
            </a:r>
            <a:endParaRPr lang="ru-RU" kern="1200" dirty="0">
              <a:ln w="15875">
                <a:solidFill>
                  <a:schemeClr val="tx1">
                    <a:lumMod val="50000"/>
                  </a:schemeClr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kern="1200" dirty="0">
                <a:ln w="15875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Начальник управления стратегического развития</a:t>
            </a:r>
            <a:endParaRPr lang="en-US" kern="1200" dirty="0">
              <a:ln w="15875">
                <a:solidFill>
                  <a:schemeClr val="tx1">
                    <a:lumMod val="50000"/>
                  </a:schemeClr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075" name="Line 6"/>
          <p:cNvSpPr>
            <a:spLocks noChangeShapeType="1"/>
          </p:cNvSpPr>
          <p:nvPr/>
        </p:nvSpPr>
        <p:spPr bwMode="gray">
          <a:xfrm>
            <a:off x="322263" y="6021388"/>
            <a:ext cx="45370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" name="Line 7"/>
          <p:cNvSpPr>
            <a:spLocks noChangeShapeType="1"/>
          </p:cNvSpPr>
          <p:nvPr/>
        </p:nvSpPr>
        <p:spPr bwMode="gray">
          <a:xfrm>
            <a:off x="0" y="2667000"/>
            <a:ext cx="5943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6426200"/>
            <a:ext cx="977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6388" y="279400"/>
            <a:ext cx="5764212" cy="4937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КГУ имени Ахмета </a:t>
            </a:r>
            <a:r>
              <a:rPr lang="ru-RU" sz="2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Байтурсынова</a:t>
            </a:r>
            <a:endParaRPr lang="ru-RU" sz="2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859" y="1958841"/>
            <a:ext cx="8917406" cy="6924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tabLst>
                <a:tab pos="15065375" algn="l"/>
              </a:tabLst>
              <a:defRPr/>
            </a:pPr>
            <a:r>
              <a:rPr lang="ru-RU" sz="3900" dirty="0">
                <a:ln w="15875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Стратегическое планирование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2771800" y="3861816"/>
            <a:ext cx="6125368" cy="122336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ln w="15875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Семинар для руководителей структурных подразделений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ln w="15875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14 марта 2015 г.</a:t>
            </a:r>
            <a:endParaRPr lang="en-US" sz="2400" dirty="0">
              <a:ln w="15875">
                <a:solidFill>
                  <a:schemeClr val="tx1">
                    <a:lumMod val="50000"/>
                  </a:schemeClr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116013" y="0"/>
            <a:ext cx="4895850" cy="981075"/>
          </a:xfrm>
          <a:solidFill>
            <a:schemeClr val="bg1">
              <a:alpha val="94901"/>
            </a:schemeClr>
          </a:solidFill>
        </p:spPr>
        <p:txBody>
          <a:bodyPr lIns="0" rIns="0"/>
          <a:lstStyle/>
          <a:p>
            <a:pPr eaLnBrk="1" hangingPunct="1"/>
            <a:r>
              <a:rPr lang="ru-RU" sz="2200" b="1" smtClean="0">
                <a:solidFill>
                  <a:srgbClr val="C00000"/>
                </a:solidFill>
              </a:rPr>
              <a:t>Виды целей развития вуза</a:t>
            </a:r>
          </a:p>
        </p:txBody>
      </p:sp>
      <p:pic>
        <p:nvPicPr>
          <p:cNvPr id="1229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8" b="7172"/>
          <a:stretch>
            <a:fillRect/>
          </a:stretch>
        </p:blipFill>
        <p:spPr bwMode="auto">
          <a:xfrm>
            <a:off x="6804025" y="6442075"/>
            <a:ext cx="1800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850" y="836613"/>
            <a:ext cx="8569325" cy="3570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tabLst>
                <a:tab pos="540385" algn="l"/>
              </a:tabLst>
              <a:defRPr/>
            </a:pPr>
            <a:r>
              <a:rPr lang="ru-RU" b="1" dirty="0">
                <a:solidFill>
                  <a:srgbClr val="8E0000"/>
                </a:solidFill>
                <a:latin typeface="+mn-lt"/>
                <a:ea typeface="Calibri"/>
                <a:cs typeface="Times New Roman"/>
              </a:rPr>
              <a:t>1</a:t>
            </a:r>
            <a:r>
              <a:rPr lang="ru-RU" b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. Внешняя цель</a:t>
            </a:r>
            <a:r>
              <a:rPr lang="ru-RU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 – можно назвать ее рыночной, поскольку вуз поставляет специалистов на рынок трудовых ресурсов. </a:t>
            </a:r>
          </a:p>
          <a:p>
            <a:pPr algn="just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Внешняя цель </a:t>
            </a:r>
            <a:r>
              <a:rPr lang="ru-RU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может заключаться в росте востребованности выпускников на рынке труда.</a:t>
            </a:r>
            <a:r>
              <a:rPr lang="ru-RU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 </a:t>
            </a:r>
          </a:p>
          <a:p>
            <a:pPr algn="just">
              <a:spcAft>
                <a:spcPts val="0"/>
              </a:spcAft>
              <a:defRPr/>
            </a:pPr>
            <a:endParaRPr lang="ru-RU" sz="800" dirty="0">
              <a:solidFill>
                <a:srgbClr val="002060"/>
              </a:solidFill>
              <a:latin typeface="+mn-lt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Подцелями рыночной цели могут быть следующие:</a:t>
            </a:r>
          </a:p>
          <a:p>
            <a:pPr marL="342900" indent="-342900" algn="just"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  <a:tabLst>
                <a:tab pos="540385" algn="l"/>
              </a:tabLst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рост числа выпускников, трудоустроенных по специальности в первый год после получения высшего образования (критерий - доля трудоустроенных по специальности выпускников вуза);</a:t>
            </a:r>
          </a:p>
          <a:p>
            <a:pPr marL="342900" indent="-342900" algn="just"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  <a:tabLst>
                <a:tab pos="540385" algn="l"/>
              </a:tabLst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рост числа выпускников, прошедших независимую оценку квалификации в сообществе работодателей с первого раза (критерий - доля прошедших независимую оценку квалификации выпускников от общего числа);</a:t>
            </a:r>
          </a:p>
          <a:p>
            <a:pPr marL="342900" indent="-342900" algn="just"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  <a:tabLst>
                <a:tab pos="540385" algn="l"/>
              </a:tabLst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повышение рейтинга вуза среди вузов близкого профиля (критерий - величина рейтинга).</a:t>
            </a:r>
          </a:p>
        </p:txBody>
      </p:sp>
      <p:pic>
        <p:nvPicPr>
          <p:cNvPr id="12293" name="Picture 4" descr="http://ksu.edu.kz/images/studu4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4425950"/>
            <a:ext cx="32559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 descr="http://ksu.edu.kz/images/ksu/about/image00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4425950"/>
            <a:ext cx="42195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23850" y="4406900"/>
            <a:ext cx="8569325" cy="1878013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19050">
            <a:solidFill>
              <a:schemeClr val="accent4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ru-RU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. Внутренняя цель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– </a:t>
            </a:r>
            <a:r>
              <a:rPr lang="ru-RU" b="1" i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повышение эффективности и качества учебно-воспитательного и научного процесса. 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Отметим, что уровень эффективности (качества) учебного процесса естественно оценивать по уровню системы управления учебным процессом, то есть по выполнению определенных требований к системе управления учебным процессом, а в более широком плане – к системе управления вузом в целом.</a:t>
            </a:r>
          </a:p>
          <a:p>
            <a:pPr algn="just">
              <a:defRPr/>
            </a:pPr>
            <a:endParaRPr lang="ru-RU" sz="8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863600" y="0"/>
            <a:ext cx="7740650" cy="908050"/>
          </a:xfrm>
          <a:solidFill>
            <a:schemeClr val="bg1">
              <a:alpha val="94901"/>
            </a:schemeClr>
          </a:solidFill>
        </p:spPr>
        <p:txBody>
          <a:bodyPr lIns="0" rIns="0"/>
          <a:lstStyle/>
          <a:p>
            <a:pPr eaLnBrk="1" hangingPunct="1"/>
            <a:r>
              <a:rPr lang="ru-RU" sz="2200" b="1" smtClean="0">
                <a:solidFill>
                  <a:srgbClr val="C00000"/>
                </a:solidFill>
              </a:rPr>
              <a:t>Второй этап процесса стратегического планирования </a:t>
            </a:r>
          </a:p>
        </p:txBody>
      </p:sp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8" b="7172"/>
          <a:stretch>
            <a:fillRect/>
          </a:stretch>
        </p:blipFill>
        <p:spPr bwMode="auto">
          <a:xfrm>
            <a:off x="6804025" y="6442075"/>
            <a:ext cx="1800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250825" y="1412875"/>
            <a:ext cx="86423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tabLst>
                <a:tab pos="539750" algn="l"/>
              </a:tabLst>
            </a:pPr>
            <a:r>
              <a:rPr lang="ru-RU" b="1">
                <a:solidFill>
                  <a:srgbClr val="C00000"/>
                </a:solidFill>
                <a:cs typeface="Times New Roman" pitchFamily="18" charset="0"/>
              </a:rPr>
              <a:t>1. </a:t>
            </a:r>
            <a:r>
              <a:rPr lang="ru-RU" b="1">
                <a:solidFill>
                  <a:srgbClr val="002060"/>
                </a:solidFill>
                <a:cs typeface="Times New Roman" pitchFamily="18" charset="0"/>
              </a:rPr>
              <a:t>Содержание миссии раскрывается через организационные ценности и принципы, которые положены в основу деятельности организации, а также через те действия, которые она намерена осуществлять.</a:t>
            </a:r>
          </a:p>
          <a:p>
            <a:pPr algn="just">
              <a:lnSpc>
                <a:spcPct val="115000"/>
              </a:lnSpc>
              <a:buFontTx/>
              <a:buAutoNum type="arabicPeriod"/>
              <a:tabLst>
                <a:tab pos="539750" algn="l"/>
              </a:tabLst>
            </a:pP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tabLst>
                <a:tab pos="539750" algn="l"/>
              </a:tabLst>
            </a:pPr>
            <a:r>
              <a:rPr lang="ru-RU" b="1">
                <a:solidFill>
                  <a:srgbClr val="8E0000"/>
                </a:solidFill>
                <a:cs typeface="Times New Roman" pitchFamily="18" charset="0"/>
              </a:rPr>
              <a:t>2. </a:t>
            </a:r>
            <a:r>
              <a:rPr lang="ru-RU" b="1">
                <a:solidFill>
                  <a:srgbClr val="002060"/>
                </a:solidFill>
                <a:cs typeface="Times New Roman" pitchFamily="18" charset="0"/>
              </a:rPr>
              <a:t>Видение вуза </a:t>
            </a:r>
            <a:r>
              <a:rPr lang="ru-RU">
                <a:solidFill>
                  <a:srgbClr val="002060"/>
                </a:solidFill>
                <a:cs typeface="Times New Roman" pitchFamily="18" charset="0"/>
              </a:rPr>
              <a:t>– </a:t>
            </a:r>
            <a:r>
              <a:rPr lang="ru-RU" b="1">
                <a:solidFill>
                  <a:srgbClr val="002060"/>
                </a:solidFill>
                <a:cs typeface="Times New Roman" pitchFamily="18" charset="0"/>
              </a:rPr>
              <a:t>это образное представление о перспективном состоянии вуза. Оно объясняет и демонстрирует всем сотрудникам и общественности, к чему стремится вуз и каким он должен стать в будущем.</a:t>
            </a:r>
          </a:p>
          <a:p>
            <a:pPr algn="ctr">
              <a:lnSpc>
                <a:spcPct val="115000"/>
              </a:lnSpc>
              <a:tabLst>
                <a:tab pos="539750" algn="l"/>
              </a:tabLst>
            </a:pPr>
            <a:r>
              <a:rPr lang="ru-RU" sz="1600" b="1" i="1">
                <a:solidFill>
                  <a:srgbClr val="C00000"/>
                </a:solidFill>
                <a:cs typeface="Times New Roman" pitchFamily="18" charset="0"/>
              </a:rPr>
              <a:t>Какими мы видим себя в перспективе? </a:t>
            </a:r>
          </a:p>
          <a:p>
            <a:pPr algn="ctr">
              <a:lnSpc>
                <a:spcPct val="115000"/>
              </a:lnSpc>
              <a:tabLst>
                <a:tab pos="539750" algn="l"/>
              </a:tabLst>
            </a:pPr>
            <a:r>
              <a:rPr lang="ru-RU" sz="1600" b="1" i="1">
                <a:solidFill>
                  <a:srgbClr val="C00000"/>
                </a:solidFill>
                <a:cs typeface="Times New Roman" pitchFamily="18" charset="0"/>
              </a:rPr>
              <a:t>Какими мы хотим быть через 5-10 лет?</a:t>
            </a:r>
          </a:p>
          <a:p>
            <a:pPr algn="just">
              <a:lnSpc>
                <a:spcPct val="115000"/>
              </a:lnSpc>
              <a:tabLst>
                <a:tab pos="539750" algn="l"/>
              </a:tabLst>
            </a:pPr>
            <a:endParaRPr lang="ru-RU" sz="900">
              <a:solidFill>
                <a:srgbClr val="002060"/>
              </a:solidFill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tabLst>
                <a:tab pos="539750" algn="l"/>
              </a:tabLst>
            </a:pPr>
            <a:r>
              <a:rPr lang="ru-RU" sz="1600">
                <a:solidFill>
                  <a:srgbClr val="002060"/>
                </a:solidFill>
                <a:cs typeface="Times New Roman" pitchFamily="18" charset="0"/>
              </a:rPr>
              <a:t>Видение относится лишь к будущему: оно теряет свою актуальность при достижении желаемого состояния вуза и должно быть сформулировано вновь.</a:t>
            </a:r>
          </a:p>
          <a:p>
            <a:pPr algn="just">
              <a:lnSpc>
                <a:spcPct val="115000"/>
              </a:lnSpc>
              <a:tabLst>
                <a:tab pos="539750" algn="l"/>
              </a:tabLst>
            </a:pPr>
            <a:r>
              <a:rPr lang="ru-RU" sz="1600">
                <a:solidFill>
                  <a:srgbClr val="002060"/>
                </a:solidFill>
                <a:cs typeface="Times New Roman" pitchFamily="18" charset="0"/>
              </a:rPr>
              <a:t>Формулировка видения должна быть лаконичной конструкцией, удобной для восприятия, и отвечать следующим требованиям: вдохновлять, быть простой, заслуживать доверие и содержать ориентиры, которые могут служить основой для разработки стратегии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2888" y="836613"/>
            <a:ext cx="86423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kern="0" dirty="0">
                <a:solidFill>
                  <a:srgbClr val="C00000"/>
                </a:solidFill>
                <a:latin typeface="Arial"/>
                <a:ea typeface="+mj-ea"/>
                <a:cs typeface="+mj-cs"/>
              </a:rPr>
              <a:t>Определение принципов работы и Видения вуза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827088" y="333375"/>
            <a:ext cx="7561262" cy="685800"/>
          </a:xfrm>
          <a:solidFill>
            <a:schemeClr val="bg1">
              <a:alpha val="94901"/>
            </a:schemeClr>
          </a:solidFill>
        </p:spPr>
        <p:txBody>
          <a:bodyPr lIns="0" rIns="0"/>
          <a:lstStyle/>
          <a:p>
            <a:pPr eaLnBrk="1" hangingPunct="1"/>
            <a:r>
              <a:rPr lang="ru-RU" sz="2200" b="1" smtClean="0">
                <a:solidFill>
                  <a:srgbClr val="C00000"/>
                </a:solidFill>
              </a:rPr>
              <a:t>Третий этап процесса стратегического планирования</a:t>
            </a:r>
          </a:p>
        </p:txBody>
      </p:sp>
      <p:pic>
        <p:nvPicPr>
          <p:cNvPr id="1433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8" b="7172"/>
          <a:stretch>
            <a:fillRect/>
          </a:stretch>
        </p:blipFill>
        <p:spPr bwMode="auto">
          <a:xfrm>
            <a:off x="6804025" y="6442075"/>
            <a:ext cx="1800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825" y="1087438"/>
            <a:ext cx="8713788" cy="49545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Общая диагностика и анализ состояния развития вуза, анализ тенденций развития и выделение ключевых проблем</a:t>
            </a:r>
          </a:p>
          <a:p>
            <a:pPr>
              <a:defRPr/>
            </a:pPr>
            <a:endParaRPr lang="ru-RU" sz="800" b="1" dirty="0">
              <a:solidFill>
                <a:srgbClr val="002060"/>
              </a:solidFill>
            </a:endParaRPr>
          </a:p>
          <a:p>
            <a:pPr marL="285750" indent="-285750" algn="just"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1600" b="1" dirty="0"/>
              <a:t>Диагностический этап </a:t>
            </a:r>
            <a:r>
              <a:rPr lang="ru-RU" sz="1600" dirty="0"/>
              <a:t>- важнейший этап управления при выработке эффективной стратегии. Он </a:t>
            </a:r>
            <a:r>
              <a:rPr lang="ru-RU" sz="1600" b="1" i="1" dirty="0"/>
              <a:t>обеспечивает реальную оценку собственных ресурсов и возможностей и глубокое понимание внешнего конкурентного окружения</a:t>
            </a:r>
            <a:r>
              <a:rPr lang="ru-RU" sz="1600" dirty="0"/>
              <a:t>.</a:t>
            </a:r>
          </a:p>
          <a:p>
            <a:pPr marL="285750" indent="-285750" algn="just"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endParaRPr lang="ru-RU" sz="800" dirty="0"/>
          </a:p>
          <a:p>
            <a:pPr marL="285750" indent="-285750" algn="just"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1600" dirty="0"/>
              <a:t>Для реализации данного этапа очень важно </a:t>
            </a:r>
            <a:r>
              <a:rPr lang="ru-RU" sz="1600" b="1" dirty="0">
                <a:solidFill>
                  <a:srgbClr val="002060"/>
                </a:solidFill>
              </a:rPr>
              <a:t>наличие эффективной информационной системы</a:t>
            </a:r>
            <a:r>
              <a:rPr lang="ru-RU" sz="1600" dirty="0"/>
              <a:t>, которая позволяет обеспечивать разработчиков данными для анализа прошлых, настоящих и будущих ситуаций. </a:t>
            </a:r>
          </a:p>
          <a:p>
            <a:pPr marL="285750" indent="246063" algn="just">
              <a:buClr>
                <a:srgbClr val="C00000"/>
              </a:buClr>
              <a:buSzPct val="120000"/>
              <a:defRPr/>
            </a:pPr>
            <a:r>
              <a:rPr lang="ru-RU" sz="1600" dirty="0"/>
              <a:t>Например, отсутствие такой информации как отзывы работодателей о качестве образовательных услуг, анализ рыночной информации о востребованности выпускников значительно искажает результаты анализа внешней и внутренней среды вуза, и, следовательно, влияет негативным образом на качество реализации дальнейших этапов процесса стратегического планирования вуза.</a:t>
            </a:r>
          </a:p>
          <a:p>
            <a:pPr marL="285750" indent="-285750" algn="just"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endParaRPr lang="ru-RU" sz="800" dirty="0"/>
          </a:p>
          <a:p>
            <a:pPr marL="285750" indent="-285750" algn="just"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1600" dirty="0"/>
              <a:t>Одним из методов анализа состояния развития вуза и выделения ключевых проблем является </a:t>
            </a:r>
            <a:r>
              <a:rPr lang="ru-RU" sz="1600" b="1" dirty="0">
                <a:solidFill>
                  <a:srgbClr val="002060"/>
                </a:solidFill>
              </a:rPr>
              <a:t>SWOT-анализ</a:t>
            </a:r>
            <a:r>
              <a:rPr lang="ru-RU" sz="1600" dirty="0"/>
              <a:t>. При его проведении анализируются внутренние и внешние факторы.</a:t>
            </a:r>
          </a:p>
          <a:p>
            <a:pPr marL="817563" indent="-285750">
              <a:buFont typeface="Wingdings" pitchFamily="2" charset="2"/>
              <a:buChar char="Ø"/>
              <a:defRPr/>
            </a:pPr>
            <a:r>
              <a:rPr lang="ru-RU" sz="1600" dirty="0"/>
              <a:t>Внутренние факторы – сильные и слабые стороны вуза</a:t>
            </a:r>
          </a:p>
          <a:p>
            <a:pPr marL="817563" indent="-285750">
              <a:buFont typeface="Wingdings" pitchFamily="2" charset="2"/>
              <a:buChar char="Ø"/>
              <a:defRPr/>
            </a:pPr>
            <a:r>
              <a:rPr lang="ru-RU" sz="1600" dirty="0"/>
              <a:t>Внешние факторы – возможности и угрозы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6840537" cy="685800"/>
          </a:xfrm>
          <a:solidFill>
            <a:schemeClr val="bg1">
              <a:alpha val="94901"/>
            </a:schemeClr>
          </a:solidFill>
        </p:spPr>
        <p:txBody>
          <a:bodyPr lIns="0" rIns="0"/>
          <a:lstStyle/>
          <a:p>
            <a:pPr eaLnBrk="1" hangingPunct="1"/>
            <a:r>
              <a:rPr lang="ru-RU" sz="2200" b="1" smtClean="0">
                <a:solidFill>
                  <a:srgbClr val="C00000"/>
                </a:solidFill>
              </a:rPr>
              <a:t>Внутренние и внешние факторы. </a:t>
            </a:r>
            <a:r>
              <a:rPr lang="en-US" sz="2200" b="1" smtClean="0">
                <a:solidFill>
                  <a:srgbClr val="C00000"/>
                </a:solidFill>
              </a:rPr>
              <a:t>SWOT-</a:t>
            </a:r>
            <a:r>
              <a:rPr lang="ru-RU" sz="2200" b="1" smtClean="0">
                <a:solidFill>
                  <a:srgbClr val="C00000"/>
                </a:solidFill>
              </a:rPr>
              <a:t>анализ.</a:t>
            </a:r>
          </a:p>
        </p:txBody>
      </p:sp>
      <p:pic>
        <p:nvPicPr>
          <p:cNvPr id="1536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8" b="7172"/>
          <a:stretch>
            <a:fillRect/>
          </a:stretch>
        </p:blipFill>
        <p:spPr bwMode="auto">
          <a:xfrm>
            <a:off x="6804025" y="6442075"/>
            <a:ext cx="1800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825" y="1916113"/>
            <a:ext cx="8629650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факторы относятся к внутренним и внешним?</a:t>
            </a: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чего нужен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SWOT-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анализа?</a:t>
            </a:r>
          </a:p>
          <a:p>
            <a:pPr algn="just">
              <a:defRPr/>
            </a:pPr>
            <a:endParaRPr lang="ru-RU" dirty="0"/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76700"/>
            <a:ext cx="2689225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6840537" cy="685800"/>
          </a:xfrm>
          <a:solidFill>
            <a:schemeClr val="bg1">
              <a:alpha val="94901"/>
            </a:schemeClr>
          </a:solidFill>
        </p:spPr>
        <p:txBody>
          <a:bodyPr lIns="0" rIns="0"/>
          <a:lstStyle/>
          <a:p>
            <a:pPr eaLnBrk="1" hangingPunct="1"/>
            <a:r>
              <a:rPr lang="ru-RU" sz="2200" b="1" smtClean="0">
                <a:solidFill>
                  <a:srgbClr val="C00000"/>
                </a:solidFill>
              </a:rPr>
              <a:t>Внутренние и внешние факторы. </a:t>
            </a:r>
            <a:r>
              <a:rPr lang="en-US" sz="2200" b="1" smtClean="0">
                <a:solidFill>
                  <a:srgbClr val="C00000"/>
                </a:solidFill>
              </a:rPr>
              <a:t>SWOT-</a:t>
            </a:r>
            <a:r>
              <a:rPr lang="ru-RU" sz="2200" b="1" smtClean="0">
                <a:solidFill>
                  <a:srgbClr val="C00000"/>
                </a:solidFill>
              </a:rPr>
              <a:t>анализ.</a:t>
            </a:r>
          </a:p>
        </p:txBody>
      </p:sp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8" b="7172"/>
          <a:stretch>
            <a:fillRect/>
          </a:stretch>
        </p:blipFill>
        <p:spPr bwMode="auto">
          <a:xfrm>
            <a:off x="6804025" y="6442075"/>
            <a:ext cx="1800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2588" y="1125538"/>
            <a:ext cx="8629650" cy="3138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/>
              <a:t>Внутренние факторы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dirty="0"/>
              <a:t>Сильные стороны – позитивные внутренние характеристики вуза, которые могут быть использованы для достижения стратегических целей.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dirty="0"/>
              <a:t>Слабые стороны – это внутренние характеристики вуза, негативно воздействующие или ограничивающие её деятельность</a:t>
            </a:r>
          </a:p>
          <a:p>
            <a:pPr algn="just">
              <a:defRPr/>
            </a:pPr>
            <a:endParaRPr lang="ru-RU" b="1" dirty="0"/>
          </a:p>
          <a:p>
            <a:pPr algn="just">
              <a:defRPr/>
            </a:pPr>
            <a:r>
              <a:rPr lang="ru-RU" b="1" dirty="0"/>
              <a:t>Внешние факторы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dirty="0"/>
              <a:t>Возможности – особенности внешней среды, которые возможно будут способствовать достижению вузом стратегических целей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dirty="0"/>
              <a:t>Угрозы – это факторы внешней среды, которые могут препятствовать достижению стратегических целей</a:t>
            </a:r>
          </a:p>
        </p:txBody>
      </p:sp>
      <p:sp>
        <p:nvSpPr>
          <p:cNvPr id="16389" name="Прямоугольник 2"/>
          <p:cNvSpPr>
            <a:spLocks noChangeArrowheads="1"/>
          </p:cNvSpPr>
          <p:nvPr/>
        </p:nvSpPr>
        <p:spPr bwMode="auto">
          <a:xfrm>
            <a:off x="3676650" y="4437063"/>
            <a:ext cx="5148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b="1"/>
              <a:t>На основе SWOT-анализа осуществляется выработка стратегических инициатив, которые необходимо выполнить для реализации миссии и достижения видения</a:t>
            </a:r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76700"/>
            <a:ext cx="2689225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8135937" cy="685800"/>
          </a:xfrm>
          <a:solidFill>
            <a:schemeClr val="bg1">
              <a:alpha val="94901"/>
            </a:schemeClr>
          </a:solidFill>
        </p:spPr>
        <p:txBody>
          <a:bodyPr lIns="0" rIns="0"/>
          <a:lstStyle/>
          <a:p>
            <a:pPr eaLnBrk="1" hangingPunct="1"/>
            <a:r>
              <a:rPr lang="ru-RU" sz="2200" b="1" smtClean="0">
                <a:solidFill>
                  <a:srgbClr val="C00000"/>
                </a:solidFill>
              </a:rPr>
              <a:t>Четвертый этап процесса стратегического планирования</a:t>
            </a:r>
          </a:p>
        </p:txBody>
      </p:sp>
      <p:pic>
        <p:nvPicPr>
          <p:cNvPr id="174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8" b="7172"/>
          <a:stretch>
            <a:fillRect/>
          </a:stretch>
        </p:blipFill>
        <p:spPr bwMode="auto">
          <a:xfrm>
            <a:off x="6804025" y="6442075"/>
            <a:ext cx="1800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" y="2205038"/>
            <a:ext cx="8567738" cy="40925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dirty="0"/>
              <a:t>Выбор стратегии развития -  важный и ответственным этап стратегического менеджмента. </a:t>
            </a: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ru-RU" sz="800" dirty="0"/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dirty="0"/>
              <a:t>В условиях быстро изменяющейся ситуации часто предпочитают </a:t>
            </a:r>
            <a:r>
              <a:rPr lang="ru-RU" b="1" dirty="0"/>
              <a:t>сценарную стратегию</a:t>
            </a:r>
            <a:r>
              <a:rPr lang="ru-RU" dirty="0"/>
              <a:t>, предполагающую наличие и проигрывание нескольких сценариев стратегического развития в зависимости от изменения внешних и внутренних условий. </a:t>
            </a:r>
          </a:p>
          <a:p>
            <a:pPr marL="723900" algn="just">
              <a:buClr>
                <a:srgbClr val="C00000"/>
              </a:buClr>
              <a:defRPr/>
            </a:pPr>
            <a:r>
              <a:rPr lang="ru-RU" sz="1600" dirty="0"/>
              <a:t>Такие сценарии могут зависеть от многого: от государственной политики в области высшего образования, стабильности бюджетного финансирования, планов социально-экономического развития регионов, от участия высшей школы в международных интеграционных процессах и т.д.</a:t>
            </a:r>
          </a:p>
          <a:p>
            <a:pPr marL="171450" indent="-171450" algn="just"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ru-RU" sz="800" dirty="0"/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1600" dirty="0"/>
              <a:t>При разработке стратегического плана КГУ мы остановились на единственной доминантной стратегии, опирающейся на долгосрочные приоритеты, установленные в Государственной программе развития образования Республики Казахстан на 2011-2020 годы и в Стратегическом плане МОН РК на 2014 - 2018 годы.</a:t>
            </a:r>
          </a:p>
        </p:txBody>
      </p:sp>
      <p:pic>
        <p:nvPicPr>
          <p:cNvPr id="1741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765175"/>
            <a:ext cx="2124075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Прямоугольник 2"/>
          <p:cNvSpPr>
            <a:spLocks noChangeArrowheads="1"/>
          </p:cNvSpPr>
          <p:nvPr/>
        </p:nvSpPr>
        <p:spPr bwMode="auto">
          <a:xfrm>
            <a:off x="293688" y="1052513"/>
            <a:ext cx="673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b="1">
                <a:solidFill>
                  <a:srgbClr val="C00000"/>
                </a:solidFill>
              </a:rPr>
              <a:t>Формирование и анализ стратегических альтернатив и выбор оптимального варианта стратегического развития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7632700" cy="685800"/>
          </a:xfrm>
          <a:solidFill>
            <a:schemeClr val="bg1">
              <a:alpha val="94901"/>
            </a:schemeClr>
          </a:solidFill>
        </p:spPr>
        <p:txBody>
          <a:bodyPr lIns="0" rIns="0"/>
          <a:lstStyle/>
          <a:p>
            <a:pPr eaLnBrk="1" hangingPunct="1"/>
            <a:r>
              <a:rPr lang="ru-RU" sz="2200" b="1" smtClean="0">
                <a:solidFill>
                  <a:srgbClr val="C00000"/>
                </a:solidFill>
              </a:rPr>
              <a:t>Пятый этап процесса стратегического планирования </a:t>
            </a:r>
          </a:p>
        </p:txBody>
      </p:sp>
      <p:pic>
        <p:nvPicPr>
          <p:cNvPr id="1843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8" b="7172"/>
          <a:stretch>
            <a:fillRect/>
          </a:stretch>
        </p:blipFill>
        <p:spPr bwMode="auto">
          <a:xfrm>
            <a:off x="6804025" y="6442075"/>
            <a:ext cx="1800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850" y="1052513"/>
            <a:ext cx="849630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Планирование </a:t>
            </a:r>
            <a:r>
              <a:rPr lang="ru-RU" b="1" i="1" dirty="0">
                <a:solidFill>
                  <a:srgbClr val="C00000"/>
                </a:solidFill>
              </a:rPr>
              <a:t>действий</a:t>
            </a:r>
            <a:r>
              <a:rPr lang="ru-RU" b="1" dirty="0">
                <a:solidFill>
                  <a:srgbClr val="C00000"/>
                </a:solidFill>
              </a:rPr>
              <a:t> по годам. Мониторинг выполнения</a:t>
            </a:r>
          </a:p>
          <a:p>
            <a:pPr algn="ctr">
              <a:defRPr/>
            </a:pPr>
            <a:endParaRPr lang="ru-RU" b="1" dirty="0"/>
          </a:p>
          <a:p>
            <a:pPr marL="285750" indent="-285750" algn="just"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02060"/>
                </a:solidFill>
              </a:rPr>
              <a:t>Планирование </a:t>
            </a:r>
            <a:r>
              <a:rPr lang="ru-RU" b="1" i="1" dirty="0">
                <a:solidFill>
                  <a:srgbClr val="002060"/>
                </a:solidFill>
              </a:rPr>
              <a:t>индикаторов целей и показателей выполнения </a:t>
            </a:r>
            <a:r>
              <a:rPr lang="ru-RU" dirty="0">
                <a:solidFill>
                  <a:srgbClr val="002060"/>
                </a:solidFill>
              </a:rPr>
              <a:t>задач по годам во многом предопределено показателями, предписанными вузам в программных документах Правительства и МОН РК, а также определяется возможностями вуза.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3068638"/>
            <a:ext cx="8496300" cy="2616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Мониторинг реализации стратегического плана. Проблемы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 algn="just"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002060"/>
                </a:solidFill>
              </a:rPr>
              <a:t>Значительной проблемой при оценке реализации стратегии является:</a:t>
            </a:r>
          </a:p>
          <a:p>
            <a:pPr marL="285750" indent="-285750" algn="just"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endParaRPr lang="ru-RU" sz="800" b="1" dirty="0">
              <a:solidFill>
                <a:srgbClr val="002060"/>
              </a:solidFill>
            </a:endParaRPr>
          </a:p>
          <a:p>
            <a:pPr marL="285750" indent="254000" algn="just">
              <a:buClr>
                <a:srgbClr val="C00000"/>
              </a:buClr>
              <a:buSzPct val="120000"/>
              <a:buFontTx/>
              <a:buChar char="-"/>
              <a:defRPr/>
            </a:pPr>
            <a:r>
              <a:rPr lang="ru-RU" sz="1600" b="1" dirty="0">
                <a:solidFill>
                  <a:srgbClr val="002060"/>
                </a:solidFill>
              </a:rPr>
              <a:t>отсутствие технологии управления мероприятиями по достижению поставленных целей и </a:t>
            </a:r>
          </a:p>
          <a:p>
            <a:pPr marL="285750" indent="254000" algn="just">
              <a:buClr>
                <a:srgbClr val="C00000"/>
              </a:buClr>
              <a:buSzPct val="120000"/>
              <a:buFontTx/>
              <a:buChar char="-"/>
              <a:defRPr/>
            </a:pPr>
            <a:r>
              <a:rPr lang="ru-RU" sz="1600" b="1" dirty="0">
                <a:solidFill>
                  <a:srgbClr val="002060"/>
                </a:solidFill>
              </a:rPr>
              <a:t>недостаточность входной информации о качестве образовательных услуг, востребованности выпускников на основе отзывов работодателей.</a:t>
            </a:r>
          </a:p>
          <a:p>
            <a:pPr marL="285750" indent="254000" algn="just">
              <a:buClr>
                <a:srgbClr val="C00000"/>
              </a:buClr>
              <a:buSzPct val="120000"/>
              <a:buFontTx/>
              <a:buChar char="-"/>
              <a:defRPr/>
            </a:pPr>
            <a:endParaRPr lang="ru-RU" sz="800" b="1" dirty="0">
              <a:solidFill>
                <a:srgbClr val="002060"/>
              </a:solidFill>
            </a:endParaRPr>
          </a:p>
          <a:p>
            <a:pPr marL="285750" indent="-285750" algn="just"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002060"/>
                </a:solidFill>
              </a:rPr>
              <a:t>Часто расплывчаты стратегические показатели </a:t>
            </a:r>
            <a:r>
              <a:rPr lang="ru-RU" sz="1600" dirty="0">
                <a:solidFill>
                  <a:srgbClr val="002060"/>
                </a:solidFill>
              </a:rPr>
              <a:t>(количественно измеримые ориентиры) </a:t>
            </a:r>
            <a:r>
              <a:rPr lang="ru-RU" sz="1600" b="1" dirty="0">
                <a:solidFill>
                  <a:srgbClr val="002060"/>
                </a:solidFill>
              </a:rPr>
              <a:t>эффективности реализации целей и задач</a:t>
            </a:r>
            <a:r>
              <a:rPr lang="ru-RU" sz="16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7632700" cy="685800"/>
          </a:xfrm>
          <a:solidFill>
            <a:schemeClr val="bg1">
              <a:alpha val="94901"/>
            </a:schemeClr>
          </a:solidFill>
        </p:spPr>
        <p:txBody>
          <a:bodyPr lIns="0" rIns="0"/>
          <a:lstStyle/>
          <a:p>
            <a:pPr eaLnBrk="1" hangingPunct="1"/>
            <a:r>
              <a:rPr lang="ru-RU" sz="2200" b="1" smtClean="0">
                <a:solidFill>
                  <a:srgbClr val="C00000"/>
                </a:solidFill>
              </a:rPr>
              <a:t>Пятый этап процесса стратегического планирования </a:t>
            </a:r>
          </a:p>
        </p:txBody>
      </p:sp>
      <p:pic>
        <p:nvPicPr>
          <p:cNvPr id="1945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8" b="7172"/>
          <a:stretch>
            <a:fillRect/>
          </a:stretch>
        </p:blipFill>
        <p:spPr bwMode="auto">
          <a:xfrm>
            <a:off x="6804025" y="6442075"/>
            <a:ext cx="1800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8925" y="1052513"/>
            <a:ext cx="8496300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363">
              <a:defRPr/>
            </a:pPr>
            <a:r>
              <a:rPr lang="ru-RU" b="1" dirty="0">
                <a:solidFill>
                  <a:srgbClr val="8E0000"/>
                </a:solidFill>
              </a:rPr>
              <a:t>Проблемы</a:t>
            </a:r>
          </a:p>
          <a:p>
            <a:pPr>
              <a:defRPr/>
            </a:pPr>
            <a:endParaRPr lang="ru-RU" sz="1000" dirty="0">
              <a:solidFill>
                <a:srgbClr val="002060"/>
              </a:solidFill>
            </a:endParaRPr>
          </a:p>
          <a:p>
            <a:pPr marL="285750" indent="-285750" algn="just">
              <a:buClr>
                <a:srgbClr val="C00000"/>
              </a:buClr>
              <a:buSzPct val="120000"/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rgbClr val="002060"/>
                </a:solidFill>
              </a:rPr>
              <a:t>В настоящее время </a:t>
            </a:r>
            <a:r>
              <a:rPr lang="ru-RU" sz="1600" b="1" dirty="0">
                <a:solidFill>
                  <a:srgbClr val="002060"/>
                </a:solidFill>
              </a:rPr>
              <a:t>не разработаны критерии измеримости таких стратегических целей</a:t>
            </a:r>
            <a:r>
              <a:rPr lang="ru-RU" sz="1600" dirty="0">
                <a:solidFill>
                  <a:srgbClr val="002060"/>
                </a:solidFill>
              </a:rPr>
              <a:t>, как, например: </a:t>
            </a:r>
          </a:p>
          <a:p>
            <a:pPr marL="627063" indent="-176213" algn="just">
              <a:buClr>
                <a:srgbClr val="002060"/>
              </a:buClr>
              <a:buSzPct val="1200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</a:rPr>
              <a:t>доступность образования, доля молодежи, считающей себя патриотами – измерение осуществляется на основе социологических опросов; </a:t>
            </a:r>
          </a:p>
          <a:p>
            <a:pPr marL="627063" indent="-176213" algn="just">
              <a:buClr>
                <a:srgbClr val="002060"/>
              </a:buClr>
              <a:buSzPct val="1200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</a:rPr>
              <a:t>качество образования – общепризнанных методов измерения нет.</a:t>
            </a:r>
          </a:p>
          <a:p>
            <a:pPr marL="285750" indent="-285750" algn="just">
              <a:buClr>
                <a:srgbClr val="C00000"/>
              </a:buClr>
              <a:buSzPct val="120000"/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rgbClr val="002060"/>
                </a:solidFill>
              </a:rPr>
              <a:t>Все </a:t>
            </a:r>
            <a:r>
              <a:rPr lang="ru-RU" sz="1600" b="1" dirty="0">
                <a:solidFill>
                  <a:srgbClr val="002060"/>
                </a:solidFill>
              </a:rPr>
              <a:t>это отрицательно влияет на качество оценки реализации стратегии </a:t>
            </a:r>
            <a:r>
              <a:rPr lang="ru-RU" sz="1600" dirty="0">
                <a:solidFill>
                  <a:srgbClr val="002060"/>
                </a:solidFill>
              </a:rPr>
              <a:t>вуза и выработку корректирующих действий.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2738" y="3440113"/>
            <a:ext cx="8472487" cy="27463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363" algn="just">
              <a:buClr>
                <a:srgbClr val="C00000"/>
              </a:buClr>
              <a:buSzPct val="120000"/>
              <a:defRPr/>
            </a:pPr>
            <a:r>
              <a:rPr lang="ru-RU" b="1" dirty="0">
                <a:solidFill>
                  <a:srgbClr val="8E0000"/>
                </a:solidFill>
              </a:rPr>
              <a:t>Мониторинг реализации стратегического плана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 algn="just">
              <a:buClr>
                <a:srgbClr val="C00000"/>
              </a:buClr>
              <a:buSzPct val="120000"/>
              <a:buFont typeface="Wingdings" pitchFamily="2" charset="2"/>
              <a:buChar char="q"/>
              <a:defRPr/>
            </a:pPr>
            <a:endParaRPr lang="ru-RU" sz="1050" dirty="0">
              <a:solidFill>
                <a:srgbClr val="002060"/>
              </a:solidFill>
            </a:endParaRPr>
          </a:p>
          <a:p>
            <a:pPr marL="285750" indent="-285750" algn="just">
              <a:buClr>
                <a:srgbClr val="C00000"/>
              </a:buClr>
              <a:buSzPct val="120000"/>
              <a:buFont typeface="Wingdings" pitchFamily="2" charset="2"/>
              <a:buChar char="q"/>
              <a:defRPr/>
            </a:pPr>
            <a:r>
              <a:rPr lang="ru-RU" b="1" dirty="0">
                <a:solidFill>
                  <a:srgbClr val="002060"/>
                </a:solidFill>
              </a:rPr>
              <a:t>Планируется осуществлять мониторинг выполнения измеримых индикаторов и показателей и мероприятий</a:t>
            </a:r>
            <a:r>
              <a:rPr lang="ru-RU" dirty="0">
                <a:solidFill>
                  <a:srgbClr val="002060"/>
                </a:solidFill>
              </a:rPr>
              <a:t> по их реализации </a:t>
            </a:r>
            <a:r>
              <a:rPr lang="ru-RU" b="1" i="1" dirty="0">
                <a:solidFill>
                  <a:srgbClr val="002060"/>
                </a:solidFill>
              </a:rPr>
              <a:t>3 раза в течение календарного года:</a:t>
            </a:r>
          </a:p>
          <a:p>
            <a:pPr marL="450850" indent="176213" algn="just">
              <a:buClr>
                <a:srgbClr val="002060"/>
              </a:buClr>
              <a:buSzPct val="120000"/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конец июня – за первое полугодие;</a:t>
            </a:r>
          </a:p>
          <a:p>
            <a:pPr marL="450850" indent="176213" algn="just">
              <a:buClr>
                <a:srgbClr val="002060"/>
              </a:buClr>
              <a:buSzPct val="120000"/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начало октября – за 9 месяцев;</a:t>
            </a:r>
          </a:p>
          <a:p>
            <a:pPr marL="450850" indent="176213" algn="just">
              <a:buClr>
                <a:srgbClr val="002060"/>
              </a:buClr>
              <a:buSzPct val="120000"/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январь – за год.</a:t>
            </a:r>
          </a:p>
          <a:p>
            <a:pPr marL="285750" indent="-285750" algn="just">
              <a:buClr>
                <a:srgbClr val="C00000"/>
              </a:buClr>
              <a:buSzPct val="120000"/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02060"/>
                </a:solidFill>
              </a:rPr>
              <a:t>Такой мониторинг  позволит  на основе собранной информации  осуществлять ее анализ и принимать стратегические решения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гнутая влево стрелка 10"/>
          <p:cNvSpPr/>
          <p:nvPr/>
        </p:nvSpPr>
        <p:spPr>
          <a:xfrm>
            <a:off x="669925" y="4149725"/>
            <a:ext cx="936625" cy="1855788"/>
          </a:xfrm>
          <a:prstGeom prst="curvedRightArrow">
            <a:avLst>
              <a:gd name="adj1" fmla="val 25000"/>
              <a:gd name="adj2" fmla="val 6298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7056437" cy="685800"/>
          </a:xfrm>
          <a:solidFill>
            <a:schemeClr val="bg1">
              <a:alpha val="94901"/>
            </a:schemeClr>
          </a:solidFill>
        </p:spPr>
        <p:txBody>
          <a:bodyPr lIns="0" rIns="0"/>
          <a:lstStyle/>
          <a:p>
            <a:pPr eaLnBrk="1" hangingPunct="1"/>
            <a:r>
              <a:rPr lang="ru-RU" sz="2200" b="1" smtClean="0">
                <a:solidFill>
                  <a:srgbClr val="C00000"/>
                </a:solidFill>
              </a:rPr>
              <a:t>Прогноз контингент обущающихся – основа для планирования многих показателей</a:t>
            </a:r>
          </a:p>
        </p:txBody>
      </p:sp>
      <p:pic>
        <p:nvPicPr>
          <p:cNvPr id="2048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8" b="7172"/>
          <a:stretch>
            <a:fillRect/>
          </a:stretch>
        </p:blipFill>
        <p:spPr bwMode="auto">
          <a:xfrm>
            <a:off x="6804025" y="6442075"/>
            <a:ext cx="1800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2275" y="1166813"/>
            <a:ext cx="7056438" cy="48625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Ø"/>
              <a:tabLst>
                <a:tab pos="540385" algn="l"/>
              </a:tabLst>
              <a:defRPr/>
            </a:pPr>
            <a:r>
              <a:rPr lang="ru-RU" b="1" dirty="0">
                <a:solidFill>
                  <a:srgbClr val="8E0000"/>
                </a:solidFill>
                <a:latin typeface="+mn-lt"/>
                <a:ea typeface="Calibri"/>
                <a:cs typeface="Times New Roman"/>
              </a:rPr>
              <a:t>Контингент учащихся школ      </a:t>
            </a:r>
            <a:r>
              <a:rPr lang="ru-RU" b="1" dirty="0">
                <a:latin typeface="+mn-lt"/>
                <a:ea typeface="Calibri"/>
                <a:cs typeface="Times New Roman"/>
              </a:rPr>
              <a:t>контингент выпускников школ   прогноз контингента поступивших в КГУ абитуриентов;</a:t>
            </a:r>
          </a:p>
          <a:p>
            <a:pPr marL="342900" indent="-342900" algn="just"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Ø"/>
              <a:tabLst>
                <a:tab pos="540385" algn="l"/>
              </a:tabLst>
              <a:defRPr/>
            </a:pPr>
            <a:endParaRPr lang="ru-RU" sz="800" b="1" dirty="0">
              <a:latin typeface="+mn-lt"/>
              <a:ea typeface="Calibri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Ø"/>
              <a:tabLst>
                <a:tab pos="540385" algn="l"/>
              </a:tabLst>
              <a:defRPr/>
            </a:pPr>
            <a:r>
              <a:rPr lang="ru-RU" b="1" dirty="0">
                <a:latin typeface="+mn-lt"/>
                <a:ea typeface="Calibri"/>
                <a:cs typeface="Times New Roman"/>
              </a:rPr>
              <a:t>Прогноз контингента студентов-заочников и магистрантов по годам;</a:t>
            </a:r>
          </a:p>
          <a:p>
            <a:pPr marL="342900" indent="-342900" algn="just"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Ø"/>
              <a:tabLst>
                <a:tab pos="540385" algn="l"/>
              </a:tabLst>
              <a:defRPr/>
            </a:pPr>
            <a:endParaRPr lang="ru-RU" sz="800" b="1" dirty="0">
              <a:latin typeface="+mn-lt"/>
              <a:ea typeface="Calibri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Ø"/>
              <a:tabLst>
                <a:tab pos="540385" algn="l"/>
              </a:tabLst>
              <a:defRPr/>
            </a:pPr>
            <a:r>
              <a:rPr lang="ru-RU" b="1" dirty="0">
                <a:latin typeface="+mn-lt"/>
                <a:ea typeface="Calibri"/>
                <a:cs typeface="Times New Roman"/>
              </a:rPr>
              <a:t>Контингент </a:t>
            </a:r>
            <a:r>
              <a:rPr lang="ru-RU" b="1" dirty="0" err="1">
                <a:latin typeface="+mn-lt"/>
                <a:ea typeface="Calibri"/>
                <a:cs typeface="Times New Roman"/>
              </a:rPr>
              <a:t>обущающихся</a:t>
            </a:r>
            <a:r>
              <a:rPr lang="ru-RU" b="1" dirty="0">
                <a:latin typeface="+mn-lt"/>
                <a:ea typeface="Calibri"/>
                <a:cs typeface="Times New Roman"/>
              </a:rPr>
              <a:t> 1 курса по годам, контингент студентов 2-3 – выпускного курса, учет выпуска  </a:t>
            </a:r>
            <a:r>
              <a:rPr lang="ru-RU" b="1" dirty="0">
                <a:latin typeface="+mn-lt"/>
                <a:ea typeface="Calibri"/>
                <a:cs typeface="Times New Roman"/>
                <a:sym typeface="Symbol"/>
              </a:rPr>
              <a:t></a:t>
            </a:r>
            <a:r>
              <a:rPr lang="ru-RU" b="1" dirty="0">
                <a:latin typeface="+mn-lt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8E0000"/>
                </a:solidFill>
                <a:latin typeface="+mn-lt"/>
                <a:ea typeface="Calibri"/>
                <a:cs typeface="Times New Roman"/>
              </a:rPr>
              <a:t>прогноз контингента </a:t>
            </a:r>
            <a:r>
              <a:rPr lang="ru-RU" sz="2000" b="1" dirty="0" err="1">
                <a:solidFill>
                  <a:srgbClr val="8E0000"/>
                </a:solidFill>
                <a:latin typeface="+mn-lt"/>
                <a:ea typeface="Calibri"/>
                <a:cs typeface="Times New Roman"/>
              </a:rPr>
              <a:t>обущающихся</a:t>
            </a:r>
            <a:r>
              <a:rPr lang="ru-RU" sz="2000" b="1" dirty="0">
                <a:solidFill>
                  <a:srgbClr val="8E0000"/>
                </a:solidFill>
                <a:latin typeface="+mn-lt"/>
                <a:ea typeface="Calibri"/>
                <a:cs typeface="Times New Roman"/>
              </a:rPr>
              <a:t> КГУ по годам</a:t>
            </a:r>
            <a:r>
              <a:rPr lang="ru-RU" b="1" dirty="0">
                <a:latin typeface="+mn-lt"/>
                <a:ea typeface="Calibri"/>
                <a:cs typeface="Times New Roman"/>
              </a:rPr>
              <a:t>;</a:t>
            </a:r>
          </a:p>
          <a:p>
            <a:pPr marL="342900" indent="-342900" algn="just"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Ø"/>
              <a:tabLst>
                <a:tab pos="540385" algn="l"/>
              </a:tabLst>
              <a:defRPr/>
            </a:pPr>
            <a:endParaRPr lang="ru-RU" b="1" dirty="0">
              <a:latin typeface="+mn-lt"/>
              <a:ea typeface="Calibri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Ø"/>
              <a:tabLst>
                <a:tab pos="540385" algn="l"/>
              </a:tabLst>
              <a:defRPr/>
            </a:pPr>
            <a:endParaRPr lang="ru-RU" sz="800" b="1" dirty="0">
              <a:latin typeface="+mn-lt"/>
              <a:ea typeface="Calibri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Ø"/>
              <a:tabLst>
                <a:tab pos="540385" algn="l"/>
              </a:tabLst>
              <a:defRPr/>
            </a:pPr>
            <a:r>
              <a:rPr lang="ru-RU" sz="2000" b="1" dirty="0">
                <a:solidFill>
                  <a:srgbClr val="8E0000"/>
                </a:solidFill>
                <a:latin typeface="+mn-lt"/>
                <a:ea typeface="Calibri"/>
                <a:cs typeface="Times New Roman"/>
              </a:rPr>
              <a:t>Прогноз штата ППС;</a:t>
            </a:r>
          </a:p>
          <a:p>
            <a:pPr marL="342900" indent="-342900" algn="just"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Ø"/>
              <a:tabLst>
                <a:tab pos="540385" algn="l"/>
              </a:tabLst>
              <a:defRPr/>
            </a:pPr>
            <a:endParaRPr lang="ru-RU" sz="800" b="1" dirty="0">
              <a:latin typeface="+mn-lt"/>
              <a:ea typeface="Calibri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Ø"/>
              <a:tabLst>
                <a:tab pos="540385" algn="l"/>
              </a:tabLst>
              <a:defRPr/>
            </a:pPr>
            <a:r>
              <a:rPr lang="ru-RU" sz="2000" b="1" dirty="0">
                <a:solidFill>
                  <a:srgbClr val="8E0000"/>
                </a:solidFill>
                <a:latin typeface="+mn-lt"/>
                <a:ea typeface="Calibri"/>
                <a:cs typeface="Times New Roman"/>
              </a:rPr>
              <a:t>Прогноз доходов от основной образовательной деятельности;</a:t>
            </a:r>
          </a:p>
          <a:p>
            <a:pPr marL="342900" indent="-342900" algn="just"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Ø"/>
              <a:tabLst>
                <a:tab pos="540385" algn="l"/>
              </a:tabLst>
              <a:defRPr/>
            </a:pPr>
            <a:endParaRPr lang="ru-RU" sz="800" b="1" dirty="0">
              <a:latin typeface="+mn-lt"/>
              <a:ea typeface="Calibri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Ø"/>
              <a:tabLst>
                <a:tab pos="540385" algn="l"/>
              </a:tabLst>
              <a:defRPr/>
            </a:pPr>
            <a:r>
              <a:rPr lang="ru-RU" b="1" dirty="0">
                <a:latin typeface="+mn-lt"/>
                <a:ea typeface="Calibri"/>
                <a:cs typeface="Times New Roman"/>
              </a:rPr>
              <a:t>Прогноз доходов от НИОКР;</a:t>
            </a:r>
          </a:p>
          <a:p>
            <a:pPr marL="342900" indent="-342900" algn="just"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Ø"/>
              <a:tabLst>
                <a:tab pos="540385" algn="l"/>
              </a:tabLst>
              <a:defRPr/>
            </a:pPr>
            <a:endParaRPr lang="ru-RU" sz="800" b="1" dirty="0">
              <a:latin typeface="+mn-lt"/>
              <a:ea typeface="Calibri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Ø"/>
              <a:tabLst>
                <a:tab pos="540385" algn="l"/>
              </a:tabLst>
              <a:defRPr/>
            </a:pPr>
            <a:r>
              <a:rPr lang="ru-RU" sz="2000" b="1" dirty="0">
                <a:solidFill>
                  <a:srgbClr val="8E0000"/>
                </a:solidFill>
                <a:latin typeface="+mn-lt"/>
                <a:ea typeface="Calibri"/>
                <a:cs typeface="Times New Roman"/>
              </a:rPr>
              <a:t>Планирование повышения квалификации ППС</a:t>
            </a:r>
            <a:r>
              <a:rPr lang="ru-RU" b="1" dirty="0">
                <a:latin typeface="+mn-lt"/>
                <a:ea typeface="Calibri"/>
                <a:cs typeface="Times New Roman"/>
              </a:rPr>
              <a:t>.</a:t>
            </a:r>
            <a:endParaRPr lang="ru-RU" sz="1600" b="1" dirty="0">
              <a:latin typeface="+mn-lt"/>
              <a:ea typeface="Calibri"/>
              <a:cs typeface="Times New Roman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24075" y="3865563"/>
            <a:ext cx="64801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Выгнутая влево стрелка 9"/>
          <p:cNvSpPr/>
          <p:nvPr/>
        </p:nvSpPr>
        <p:spPr>
          <a:xfrm>
            <a:off x="639763" y="4146550"/>
            <a:ext cx="936625" cy="792163"/>
          </a:xfrm>
          <a:prstGeom prst="curvedRightArrow">
            <a:avLst>
              <a:gd name="adj1" fmla="val 25000"/>
              <a:gd name="adj2" fmla="val 88462"/>
              <a:gd name="adj3" fmla="val 25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609600" y="3068638"/>
            <a:ext cx="936625" cy="1476375"/>
          </a:xfrm>
          <a:prstGeom prst="curvedRightArrow">
            <a:avLst>
              <a:gd name="adj1" fmla="val 20720"/>
              <a:gd name="adj2" fmla="val 8846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flipV="1">
            <a:off x="5383213" y="1331913"/>
            <a:ext cx="358775" cy="112712"/>
          </a:xfrm>
          <a:prstGeom prst="rightArrow">
            <a:avLst>
              <a:gd name="adj1" fmla="val 50000"/>
              <a:gd name="adj2" fmla="val 126961"/>
            </a:avLst>
          </a:prstGeom>
          <a:solidFill>
            <a:srgbClr val="FFA87D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flipV="1">
            <a:off x="2921000" y="1597025"/>
            <a:ext cx="360363" cy="112713"/>
          </a:xfrm>
          <a:prstGeom prst="rightArrow">
            <a:avLst>
              <a:gd name="adj1" fmla="val 50000"/>
              <a:gd name="adj2" fmla="val 126961"/>
            </a:avLst>
          </a:prstGeom>
          <a:solidFill>
            <a:srgbClr val="FFA87D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flipV="1">
            <a:off x="8328025" y="3187700"/>
            <a:ext cx="360363" cy="112713"/>
          </a:xfrm>
          <a:prstGeom prst="rightArrow">
            <a:avLst>
              <a:gd name="adj1" fmla="val 50000"/>
              <a:gd name="adj2" fmla="val 126961"/>
            </a:avLst>
          </a:prstGeom>
          <a:solidFill>
            <a:srgbClr val="FFA87D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611188" y="1341438"/>
            <a:ext cx="936625" cy="2087562"/>
          </a:xfrm>
          <a:prstGeom prst="curvedRightArrow">
            <a:avLst>
              <a:gd name="adj1" fmla="val 25000"/>
              <a:gd name="adj2" fmla="val 67419"/>
              <a:gd name="adj3" fmla="val 2289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7777162" cy="685800"/>
          </a:xfrm>
          <a:solidFill>
            <a:schemeClr val="bg1">
              <a:alpha val="94901"/>
            </a:schemeClr>
          </a:solidFill>
        </p:spPr>
        <p:txBody>
          <a:bodyPr lIns="0" rIns="0"/>
          <a:lstStyle/>
          <a:p>
            <a:pPr eaLnBrk="1" hangingPunct="1"/>
            <a:r>
              <a:rPr lang="ru-RU" sz="2200" b="1" dirty="0" smtClean="0">
                <a:solidFill>
                  <a:srgbClr val="C00000"/>
                </a:solidFill>
              </a:rPr>
              <a:t>Новые образовательные программы – конкурентные стратегии вуза</a:t>
            </a:r>
          </a:p>
        </p:txBody>
      </p:sp>
      <p:pic>
        <p:nvPicPr>
          <p:cNvPr id="2150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8" b="7172"/>
          <a:stretch>
            <a:fillRect/>
          </a:stretch>
        </p:blipFill>
        <p:spPr bwMode="auto">
          <a:xfrm>
            <a:off x="6804025" y="6442075"/>
            <a:ext cx="1800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0825" y="2492375"/>
            <a:ext cx="87137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600" b="1"/>
              <a:t>На основании результата – насколько подготовка выпускника соответствует требованиям рынка, насколько эффективно он способен выполнять возлагаемые на него обязанности. </a:t>
            </a:r>
          </a:p>
          <a:p>
            <a:pPr algn="just"/>
            <a:endParaRPr lang="ru-RU" sz="800" b="1"/>
          </a:p>
          <a:p>
            <a:pPr algn="just"/>
            <a:r>
              <a:rPr lang="ru-RU" sz="1600" b="1"/>
              <a:t>Поэтому степень ориентированности образовательных программ на рынок труда становится ключевым показателем эффективности высшего образования и качества подготовки специалистов.</a:t>
            </a:r>
          </a:p>
          <a:p>
            <a:pPr algn="ctr"/>
            <a:endParaRPr lang="ru-RU" sz="800" b="1">
              <a:solidFill>
                <a:srgbClr val="8E0000"/>
              </a:solidFill>
            </a:endParaRPr>
          </a:p>
        </p:txBody>
      </p:sp>
      <p:sp>
        <p:nvSpPr>
          <p:cNvPr id="21509" name="Прямоугольник 2"/>
          <p:cNvSpPr>
            <a:spLocks noChangeArrowheads="1"/>
          </p:cNvSpPr>
          <p:nvPr/>
        </p:nvSpPr>
        <p:spPr bwMode="auto">
          <a:xfrm>
            <a:off x="455613" y="1412875"/>
            <a:ext cx="81375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8E0000"/>
                </a:solidFill>
              </a:rPr>
              <a:t>На основании чего рынок судит о качестве вузовских услуг?</a:t>
            </a:r>
          </a:p>
        </p:txBody>
      </p:sp>
      <p:pic>
        <p:nvPicPr>
          <p:cNvPr id="21510" name="Picture 7" descr="http://www.kpmg.com/ru/en/careers/whatcanido/careerlevels/experienced-professionals/publishingimages/professionals-480-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324350"/>
            <a:ext cx="63373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7200900" cy="685800"/>
          </a:xfrm>
          <a:solidFill>
            <a:schemeClr val="bg1">
              <a:alpha val="94901"/>
            </a:schemeClr>
          </a:solidFill>
        </p:spPr>
        <p:txBody>
          <a:bodyPr lIns="0" rIns="0"/>
          <a:lstStyle/>
          <a:p>
            <a:pPr eaLnBrk="1" hangingPunct="1"/>
            <a:r>
              <a:rPr lang="ru-RU" sz="2200" b="1" smtClean="0">
                <a:solidFill>
                  <a:srgbClr val="C00000"/>
                </a:solidFill>
              </a:rPr>
              <a:t>О необходимости стратегического планирования</a:t>
            </a:r>
          </a:p>
        </p:txBody>
      </p:sp>
      <p:pic>
        <p:nvPicPr>
          <p:cNvPr id="409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8" b="7172"/>
          <a:stretch>
            <a:fillRect/>
          </a:stretch>
        </p:blipFill>
        <p:spPr bwMode="auto">
          <a:xfrm>
            <a:off x="6804025" y="6442075"/>
            <a:ext cx="1800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Прямоугольник 1"/>
          <p:cNvSpPr>
            <a:spLocks noChangeArrowheads="1"/>
          </p:cNvSpPr>
          <p:nvPr/>
        </p:nvSpPr>
        <p:spPr bwMode="auto">
          <a:xfrm>
            <a:off x="250825" y="1052513"/>
            <a:ext cx="86566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363538" algn="just"/>
            <a:r>
              <a:rPr lang="ru-RU" sz="1400"/>
              <a:t>Современный вуз – это предприятие, целая корпорация, обладающая </a:t>
            </a:r>
            <a:r>
              <a:rPr lang="ru-RU" sz="1400" b="1" i="1"/>
              <a:t>особыми интересами и ориентациями </a:t>
            </a:r>
            <a:r>
              <a:rPr lang="ru-RU" sz="1400"/>
              <a:t>в отношении окружающего социального пространства. </a:t>
            </a:r>
          </a:p>
          <a:p>
            <a:pPr indent="363538" algn="just"/>
            <a:r>
              <a:rPr lang="ru-RU" sz="1400"/>
              <a:t>Поэтому </a:t>
            </a:r>
            <a:r>
              <a:rPr lang="ru-RU" sz="1400" b="1" i="1"/>
              <a:t>при выборе направлений своего развития </a:t>
            </a:r>
            <a:r>
              <a:rPr lang="ru-RU" sz="1400"/>
              <a:t>вуз вынужден ориентироваться </a:t>
            </a:r>
            <a:r>
              <a:rPr lang="ru-RU" sz="1400" b="1" i="1"/>
              <a:t>не только на собственные интересы, но и на требования контрагентов</a:t>
            </a:r>
            <a:r>
              <a:rPr lang="ru-RU" sz="1400"/>
              <a:t>, приносящих ему финансовые, материальные, репутационные и другие выгоды. </a:t>
            </a:r>
          </a:p>
          <a:p>
            <a:pPr indent="363538" algn="just"/>
            <a:r>
              <a:rPr lang="ru-RU" sz="1400"/>
              <a:t>Таким образом, как и любое предприятие, вуз также стоит перед необходимостью осуществлять стратегическое планирование</a:t>
            </a:r>
          </a:p>
        </p:txBody>
      </p:sp>
      <p:sp>
        <p:nvSpPr>
          <p:cNvPr id="4101" name="Прямоугольник 2"/>
          <p:cNvSpPr>
            <a:spLocks noChangeArrowheads="1"/>
          </p:cNvSpPr>
          <p:nvPr/>
        </p:nvSpPr>
        <p:spPr bwMode="auto">
          <a:xfrm>
            <a:off x="3273425" y="2840038"/>
            <a:ext cx="563086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363538" algn="just"/>
            <a:r>
              <a:rPr lang="ru-RU" sz="1400" b="1"/>
              <a:t>Как сказал глава государства, «Нынешняя индустриальная политика, должна быть основана на инновациях, самых современных знаниях и технологиях». «...Наши граждане должны быть готовы к тому, чтобы постоянно овладевать навыками работы на самом передовом оборудовании и самом современном производстве...». </a:t>
            </a:r>
          </a:p>
          <a:p>
            <a:pPr indent="363538" algn="just"/>
            <a:r>
              <a:rPr lang="ru-RU" sz="1400"/>
              <a:t>Эти критерии, устанавливая </a:t>
            </a:r>
            <a:r>
              <a:rPr lang="ru-RU" sz="1400" b="1" i="1"/>
              <a:t>базовые ориентиры для всей системы образования</a:t>
            </a:r>
            <a:r>
              <a:rPr lang="ru-RU" sz="1400"/>
              <a:t>, определяют и направление движения для всех казахстанских вузов.</a:t>
            </a:r>
          </a:p>
        </p:txBody>
      </p:sp>
      <p:sp>
        <p:nvSpPr>
          <p:cNvPr id="4102" name="Прямоугольник 3"/>
          <p:cNvSpPr>
            <a:spLocks noChangeArrowheads="1"/>
          </p:cNvSpPr>
          <p:nvPr/>
        </p:nvSpPr>
        <p:spPr bwMode="auto">
          <a:xfrm>
            <a:off x="250825" y="5280025"/>
            <a:ext cx="86566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/>
              <a:t>Основываясь на примере нашего университета, мы видим достижение этих целей в </a:t>
            </a:r>
            <a:r>
              <a:rPr lang="ru-RU" sz="1400" b="1"/>
              <a:t>расширении функций вуза как регионального научно-образовательного и культурного центра, ориентированного на социально-экономическое развитие региона</a:t>
            </a:r>
          </a:p>
        </p:txBody>
      </p:sp>
      <p:pic>
        <p:nvPicPr>
          <p:cNvPr id="4103" name="Picture 23" descr="C:\Users\230111\Pictures\image981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7" r="12646"/>
          <a:stretch>
            <a:fillRect/>
          </a:stretch>
        </p:blipFill>
        <p:spPr bwMode="auto">
          <a:xfrm>
            <a:off x="527050" y="2938463"/>
            <a:ext cx="2389188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7777162" cy="685800"/>
          </a:xfrm>
          <a:solidFill>
            <a:schemeClr val="bg1">
              <a:alpha val="94901"/>
            </a:schemeClr>
          </a:solidFill>
        </p:spPr>
        <p:txBody>
          <a:bodyPr lIns="0" rIns="0"/>
          <a:lstStyle/>
          <a:p>
            <a:pPr eaLnBrk="1" hangingPunct="1"/>
            <a:r>
              <a:rPr lang="ru-RU" sz="2200" b="1" smtClean="0">
                <a:solidFill>
                  <a:srgbClr val="C00000"/>
                </a:solidFill>
              </a:rPr>
              <a:t>Новые образовательные программы – конкурентные стратегии вуза</a:t>
            </a:r>
          </a:p>
        </p:txBody>
      </p:sp>
      <p:pic>
        <p:nvPicPr>
          <p:cNvPr id="2253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8" b="7172"/>
          <a:stretch>
            <a:fillRect/>
          </a:stretch>
        </p:blipFill>
        <p:spPr bwMode="auto">
          <a:xfrm>
            <a:off x="6804025" y="6442075"/>
            <a:ext cx="1800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850" y="1196975"/>
            <a:ext cx="8640763" cy="3432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8E0000"/>
                </a:solidFill>
              </a:rPr>
              <a:t>Формирование образовательных программ по модульному принципу на основе </a:t>
            </a:r>
            <a:r>
              <a:rPr lang="ru-RU" b="1" dirty="0" err="1">
                <a:solidFill>
                  <a:srgbClr val="8E0000"/>
                </a:solidFill>
              </a:rPr>
              <a:t>компетентностного</a:t>
            </a:r>
            <a:r>
              <a:rPr lang="ru-RU" b="1" dirty="0">
                <a:solidFill>
                  <a:srgbClr val="8E0000"/>
                </a:solidFill>
              </a:rPr>
              <a:t> подхода, формирование списка актуальных компетенций для каждой ОП по запросу работодателей – стратегическое направление деятельности кафедр</a:t>
            </a:r>
            <a:r>
              <a:rPr lang="ru-RU" dirty="0"/>
              <a:t>. </a:t>
            </a:r>
          </a:p>
          <a:p>
            <a:pPr algn="just">
              <a:defRPr/>
            </a:pPr>
            <a:endParaRPr lang="ru-RU" sz="800" dirty="0"/>
          </a:p>
          <a:p>
            <a:pPr algn="just">
              <a:defRPr/>
            </a:pPr>
            <a:r>
              <a:rPr lang="ru-RU" sz="1600" dirty="0"/>
              <a:t>Оно предполагает</a:t>
            </a:r>
          </a:p>
          <a:p>
            <a:pPr marL="449263" algn="just">
              <a:defRPr/>
            </a:pPr>
            <a:r>
              <a:rPr lang="ru-RU" sz="1600" dirty="0"/>
              <a:t>1) анализ успешности образовательных программ;</a:t>
            </a:r>
          </a:p>
          <a:p>
            <a:pPr marL="449263" algn="just">
              <a:defRPr/>
            </a:pPr>
            <a:r>
              <a:rPr lang="ru-RU" sz="1600" dirty="0"/>
              <a:t>2) отказ от неэффективных продуктов; </a:t>
            </a:r>
          </a:p>
          <a:p>
            <a:pPr marL="449263" algn="just">
              <a:defRPr/>
            </a:pPr>
            <a:r>
              <a:rPr lang="ru-RU" sz="1600" dirty="0"/>
              <a:t>3) концентрирование образовательной и научной деятельность именно в тех областях, в которых вуз имеет преимущества перед другими.</a:t>
            </a:r>
          </a:p>
          <a:p>
            <a:pPr algn="just">
              <a:defRPr/>
            </a:pPr>
            <a:endParaRPr lang="ru-RU" sz="900" dirty="0"/>
          </a:p>
          <a:p>
            <a:pPr algn="ctr">
              <a:defRPr/>
            </a:pPr>
            <a:r>
              <a:rPr lang="ru-RU" sz="1600" b="1" dirty="0"/>
              <a:t>Это позволяет занять достойную позицию во внешней среде, и в результате сильные стороны вуза становятся конкурентными преимуществами за счет отличительного качества образовательный программ</a:t>
            </a:r>
          </a:p>
        </p:txBody>
      </p:sp>
      <p:pic>
        <p:nvPicPr>
          <p:cNvPr id="22533" name="Picture 7" descr="http://www.kpmg.com/ru/en/careers/whatcanido/careerlevels/experienced-professionals/publishingimages/professionals-480-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4629150"/>
            <a:ext cx="63373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8137525" cy="685800"/>
          </a:xfrm>
          <a:solidFill>
            <a:schemeClr val="bg1">
              <a:alpha val="94901"/>
            </a:schemeClr>
          </a:solidFill>
        </p:spPr>
        <p:txBody>
          <a:bodyPr lIns="0" rIns="0"/>
          <a:lstStyle/>
          <a:p>
            <a:pPr eaLnBrk="1" hangingPunct="1"/>
            <a:r>
              <a:rPr lang="ru-RU" sz="2200" b="1" dirty="0" smtClean="0">
                <a:solidFill>
                  <a:srgbClr val="C00000"/>
                </a:solidFill>
              </a:rPr>
              <a:t>Практико-ориентированность обучения  –  приоритетное направление стратегии КГУ</a:t>
            </a:r>
          </a:p>
        </p:txBody>
      </p:sp>
      <p:pic>
        <p:nvPicPr>
          <p:cNvPr id="2355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8" b="7172"/>
          <a:stretch>
            <a:fillRect/>
          </a:stretch>
        </p:blipFill>
        <p:spPr bwMode="auto">
          <a:xfrm>
            <a:off x="6804025" y="6442075"/>
            <a:ext cx="1800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9088" y="1196975"/>
            <a:ext cx="8567737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Цель</a:t>
            </a:r>
            <a:r>
              <a:rPr lang="ru-RU" dirty="0"/>
              <a:t> – повышение качества подготовки специалистов;</a:t>
            </a:r>
          </a:p>
          <a:p>
            <a:pPr>
              <a:defRPr/>
            </a:pPr>
            <a:r>
              <a:rPr lang="ru-RU" b="1" dirty="0"/>
              <a:t>Механизмы:</a:t>
            </a:r>
          </a:p>
          <a:p>
            <a:pPr>
              <a:defRPr/>
            </a:pPr>
            <a:r>
              <a:rPr lang="ru-RU" dirty="0"/>
              <a:t>Использование </a:t>
            </a:r>
            <a:r>
              <a:rPr lang="ru-RU" dirty="0" err="1"/>
              <a:t>блочно</a:t>
            </a:r>
            <a:r>
              <a:rPr lang="ru-RU" dirty="0"/>
              <a:t>-модульной технологии освоения учебных дисциплин с реализацией ряда дисциплин, СРСП и производственной практики как непрерывных видов деятельности на протяжении всего периода обучения.</a:t>
            </a:r>
          </a:p>
          <a:p>
            <a:pPr marL="539750" indent="-179388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dirty="0"/>
              <a:t>Комбинирование различных форм теоретического обучения с производственной практикой для проведения обучения в условиях производства;</a:t>
            </a:r>
          </a:p>
          <a:p>
            <a:pPr marL="539750" indent="-179388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dirty="0"/>
              <a:t>Проведение СРСП  на производстве;</a:t>
            </a:r>
          </a:p>
          <a:p>
            <a:pPr>
              <a:defRPr/>
            </a:pPr>
            <a:endParaRPr lang="ru-RU" sz="1000" dirty="0"/>
          </a:p>
          <a:p>
            <a:pPr algn="just">
              <a:defRPr/>
            </a:pPr>
            <a:r>
              <a:rPr lang="ru-RU" dirty="0"/>
              <a:t>В СП КГУ введен </a:t>
            </a:r>
            <a:r>
              <a:rPr lang="ru-RU" b="1" dirty="0"/>
              <a:t>показатель</a:t>
            </a:r>
            <a:r>
              <a:rPr lang="ru-RU" dirty="0"/>
              <a:t> – </a:t>
            </a:r>
            <a:r>
              <a:rPr lang="ru-RU" b="1" dirty="0"/>
              <a:t>Рост объема времени учебного процесса на производстве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19088" y="4581525"/>
          <a:ext cx="8567737" cy="1871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78537"/>
                <a:gridCol w="618816"/>
                <a:gridCol w="617904"/>
                <a:gridCol w="615387"/>
                <a:gridCol w="620422"/>
                <a:gridCol w="617904"/>
                <a:gridCol w="598767"/>
              </a:tblGrid>
              <a:tr h="767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Рост объема времени учебного процесса на производстве  (в % относительно всего объема времени)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</a:p>
                    <a:p>
                      <a:pPr marL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первая группа специальностей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2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вторая группа специальностей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третья группа специальностей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4319587" cy="685800"/>
          </a:xfrm>
          <a:solidFill>
            <a:schemeClr val="bg1">
              <a:alpha val="94901"/>
            </a:schemeClr>
          </a:solidFill>
        </p:spPr>
        <p:txBody>
          <a:bodyPr lIns="0" rIns="0"/>
          <a:lstStyle/>
          <a:p>
            <a:pPr eaLnBrk="1" hangingPunct="1"/>
            <a:r>
              <a:rPr lang="ru-RU" sz="2200" b="1" dirty="0" smtClean="0">
                <a:solidFill>
                  <a:srgbClr val="C00000"/>
                </a:solidFill>
              </a:rPr>
              <a:t>Развитие науки</a:t>
            </a:r>
          </a:p>
        </p:txBody>
      </p:sp>
      <p:pic>
        <p:nvPicPr>
          <p:cNvPr id="2457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8" b="7172"/>
          <a:stretch>
            <a:fillRect/>
          </a:stretch>
        </p:blipFill>
        <p:spPr bwMode="auto">
          <a:xfrm>
            <a:off x="6804025" y="6442075"/>
            <a:ext cx="1800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4075" y="1166813"/>
            <a:ext cx="6719888" cy="4062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b="1" dirty="0"/>
              <a:t>Образование через исследования – вовлечение студентов в реальные научные исследования;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ru-RU" sz="800" b="1" dirty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b="1" dirty="0"/>
              <a:t>Развитие хоздоговорной деятельности – выполнение прикладных программ по заказам предприятий;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ru-RU" sz="800" b="1" dirty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b="1" dirty="0"/>
              <a:t>Участия в проектах программно-целевого и </a:t>
            </a:r>
            <a:r>
              <a:rPr lang="ru-RU" b="1" dirty="0" err="1"/>
              <a:t>грантового</a:t>
            </a:r>
            <a:r>
              <a:rPr lang="ru-RU" b="1" dirty="0"/>
              <a:t> финансирования научных исследований.</a:t>
            </a:r>
          </a:p>
          <a:p>
            <a:pPr>
              <a:defRPr/>
            </a:pPr>
            <a:endParaRPr lang="ru-RU" b="1" dirty="0"/>
          </a:p>
          <a:p>
            <a:pPr>
              <a:defRPr/>
            </a:pPr>
            <a:r>
              <a:rPr lang="ru-RU" b="1" dirty="0">
                <a:solidFill>
                  <a:srgbClr val="8E0000"/>
                </a:solidFill>
              </a:rPr>
              <a:t>Результат:</a:t>
            </a:r>
          </a:p>
          <a:p>
            <a:pPr>
              <a:defRPr/>
            </a:pPr>
            <a:endParaRPr lang="ru-RU" sz="800" dirty="0">
              <a:solidFill>
                <a:srgbClr val="8E0000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b="1" dirty="0"/>
              <a:t>Улучшение качества образования;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b="1" dirty="0"/>
              <a:t>Развитие многоканальных источников финансирования университета;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b="1" dirty="0"/>
              <a:t>Рост уровня доходов ППС;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b="1" dirty="0"/>
              <a:t>Сохранение штата и развитие потенциала ППС.</a:t>
            </a:r>
          </a:p>
        </p:txBody>
      </p:sp>
      <p:pic>
        <p:nvPicPr>
          <p:cNvPr id="24581" name="Picture 2" descr="http://xn--80abucjiibhv9a.xn--p1ai/media/projects/full/41d51bcc5d1327f2637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19713"/>
            <a:ext cx="27368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 descr="http://xn--80abucjiibhv9a.xn--p1ai/media/projects/full/41d523b1ce7856acf97c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319713"/>
            <a:ext cx="28813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6" descr="http://xn--80abucjiibhv9a.xn--p1ai/media/projects/full/41d51bcbfa03b58d7b5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5319713"/>
            <a:ext cx="27352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http://www.tesla-tehnika.biz/images/home-tehnik/sciense-ingener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194786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0" descr="http://images.china.cn/images1/200509/1981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68563"/>
            <a:ext cx="194468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2" descr="http://kabmir.com/thumbnail.php?file=novi_god_131302918.jpg&amp;size=article_lar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2"/>
          <a:stretch>
            <a:fillRect/>
          </a:stretch>
        </p:blipFill>
        <p:spPr bwMode="auto">
          <a:xfrm>
            <a:off x="185738" y="3905250"/>
            <a:ext cx="19415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7343775" cy="685800"/>
          </a:xfrm>
          <a:solidFill>
            <a:schemeClr val="bg1">
              <a:alpha val="94901"/>
            </a:schemeClr>
          </a:solidFill>
        </p:spPr>
        <p:txBody>
          <a:bodyPr lIns="0" rIns="0"/>
          <a:lstStyle/>
          <a:p>
            <a:pPr eaLnBrk="1" hangingPunct="1"/>
            <a:r>
              <a:rPr lang="ru-RU" sz="2200" b="1" dirty="0" smtClean="0">
                <a:solidFill>
                  <a:srgbClr val="C00000"/>
                </a:solidFill>
              </a:rPr>
              <a:t>Развитие кадрового потенциала, повышение квалификации ППС и сотрудников</a:t>
            </a:r>
          </a:p>
        </p:txBody>
      </p:sp>
      <p:pic>
        <p:nvPicPr>
          <p:cNvPr id="2560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8" b="7172"/>
          <a:stretch>
            <a:fillRect/>
          </a:stretch>
        </p:blipFill>
        <p:spPr bwMode="auto">
          <a:xfrm>
            <a:off x="6804025" y="6442075"/>
            <a:ext cx="1800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Прямоугольник 1"/>
          <p:cNvSpPr>
            <a:spLocks noChangeArrowheads="1"/>
          </p:cNvSpPr>
          <p:nvPr/>
        </p:nvSpPr>
        <p:spPr bwMode="auto">
          <a:xfrm>
            <a:off x="2128838" y="1196975"/>
            <a:ext cx="6985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b="1" dirty="0"/>
              <a:t>Повышение квалификации, переподготовка, стажировки, в том числе по направлениям;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800" b="1" dirty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/>
              <a:t>за рубежом;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endParaRPr lang="ru-RU" sz="500" b="1" dirty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/>
              <a:t>на высокотехнологичных предприятиях внутри страны;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endParaRPr lang="ru-RU" sz="500" b="1" dirty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/>
              <a:t>обучение навыкам работы с современным ПО: </a:t>
            </a:r>
            <a:r>
              <a:rPr lang="ru-RU" b="1" dirty="0" err="1"/>
              <a:t>Excel</a:t>
            </a:r>
            <a:r>
              <a:rPr lang="ru-RU" b="1" dirty="0"/>
              <a:t>, </a:t>
            </a:r>
            <a:r>
              <a:rPr lang="ru-RU" b="1" dirty="0" err="1"/>
              <a:t>PowerPoint</a:t>
            </a:r>
            <a:r>
              <a:rPr lang="ru-RU" b="1" dirty="0"/>
              <a:t>, электронная почта, интернет и др. с получением уровня продвинутого или среднего пользователя;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endParaRPr lang="ru-RU" sz="500" b="1" dirty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/>
              <a:t>повышение квалификации в области инновационных методов обучения и по использованию автоматизированных ИС университета (</a:t>
            </a:r>
            <a:r>
              <a:rPr lang="ru-RU" b="1" dirty="0" err="1"/>
              <a:t>Moodle</a:t>
            </a:r>
            <a:r>
              <a:rPr lang="ru-RU" b="1" dirty="0"/>
              <a:t>, ИС «Электронный вуз – учебный процесс» и др.);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endParaRPr lang="ru-RU" sz="500" b="1" dirty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/>
              <a:t>освоение английского языка для ведения занятий в </a:t>
            </a:r>
            <a:r>
              <a:rPr lang="ru-RU" b="1" dirty="0" err="1"/>
              <a:t>полиязычных</a:t>
            </a:r>
            <a:r>
              <a:rPr lang="ru-RU" b="1" dirty="0"/>
              <a:t> группах.</a:t>
            </a:r>
          </a:p>
        </p:txBody>
      </p:sp>
      <p:pic>
        <p:nvPicPr>
          <p:cNvPr id="40963" name="Picture 3" descr="G:\4_Фото из интернета\Klip_art\2013-01-22_00133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20" y="5591174"/>
            <a:ext cx="38957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G:\4_Фото из интернета\Klip_art\2013-01-22_00133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597957"/>
            <a:ext cx="38957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4" descr="G:\4_Фото из интернета\Klip_art\Offic2_1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196975"/>
            <a:ext cx="188753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5" descr="G:\4_Фото из интернета\Klip_art\Klip_art2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762250"/>
            <a:ext cx="1887537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" descr="G:\4_Фото из интернета\Klip_art\Professor_Klip_art3_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7" y="5597957"/>
            <a:ext cx="1736115" cy="12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428625" y="2398713"/>
            <a:ext cx="8286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/>
              <a:t>СПАСИБО ЗА ВНИМАНИЕ</a:t>
            </a:r>
          </a:p>
        </p:txBody>
      </p:sp>
      <p:pic>
        <p:nvPicPr>
          <p:cNvPr id="2662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442075"/>
            <a:ext cx="9794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0" descr="панорама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b="13454"/>
          <a:stretch>
            <a:fillRect/>
          </a:stretch>
        </p:blipFill>
        <p:spPr bwMode="auto">
          <a:xfrm>
            <a:off x="714375" y="285750"/>
            <a:ext cx="77406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User\Pictures\для презентаций\Для презентации по ГПИИР-2\58008-120321161029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3005138"/>
            <a:ext cx="4824412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4679950" cy="685800"/>
          </a:xfrm>
          <a:solidFill>
            <a:schemeClr val="bg1">
              <a:alpha val="94901"/>
            </a:schemeClr>
          </a:solidFill>
        </p:spPr>
        <p:txBody>
          <a:bodyPr lIns="0" rIns="0"/>
          <a:lstStyle/>
          <a:p>
            <a:pPr eaLnBrk="1" hangingPunct="1"/>
            <a:r>
              <a:rPr lang="ru-RU" sz="2200" b="1" smtClean="0">
                <a:solidFill>
                  <a:srgbClr val="C00000"/>
                </a:solidFill>
              </a:rPr>
              <a:t>Что же такое Стратегия вуза?</a:t>
            </a:r>
          </a:p>
        </p:txBody>
      </p:sp>
      <p:pic>
        <p:nvPicPr>
          <p:cNvPr id="512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8" b="7172"/>
          <a:stretch>
            <a:fillRect/>
          </a:stretch>
        </p:blipFill>
        <p:spPr bwMode="auto">
          <a:xfrm>
            <a:off x="6804025" y="6442075"/>
            <a:ext cx="1800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6875" y="1268413"/>
            <a:ext cx="8550275" cy="3048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</a:rPr>
              <a:t>Стратегия вуза – это </a:t>
            </a:r>
            <a:r>
              <a:rPr lang="ru-RU" sz="2000" b="1" i="1" dirty="0">
                <a:solidFill>
                  <a:srgbClr val="002060"/>
                </a:solidFill>
              </a:rPr>
              <a:t>долгосрочное качественно определенное направление развития вуза</a:t>
            </a:r>
            <a:r>
              <a:rPr lang="ru-RU" sz="2000" b="1" dirty="0">
                <a:solidFill>
                  <a:srgbClr val="002060"/>
                </a:solidFill>
              </a:rPr>
              <a:t>, приводящее вуз к его целям. </a:t>
            </a:r>
          </a:p>
          <a:p>
            <a:pPr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Стратегия базируется на рассмотрении:</a:t>
            </a:r>
          </a:p>
          <a:p>
            <a:pPr>
              <a:defRPr/>
            </a:pPr>
            <a:endParaRPr lang="ru-RU" sz="800" b="1" dirty="0">
              <a:solidFill>
                <a:srgbClr val="002060"/>
              </a:solidFill>
            </a:endParaRPr>
          </a:p>
          <a:p>
            <a:pPr marL="792163" indent="-3429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2060"/>
                </a:solidFill>
              </a:rPr>
              <a:t>сферы, средств и форм деятельности вуза;</a:t>
            </a:r>
          </a:p>
          <a:p>
            <a:pPr marL="449263">
              <a:buClr>
                <a:srgbClr val="C00000"/>
              </a:buClr>
              <a:defRPr/>
            </a:pPr>
            <a:endParaRPr lang="ru-RU" sz="800" dirty="0">
              <a:solidFill>
                <a:srgbClr val="002060"/>
              </a:solidFill>
            </a:endParaRPr>
          </a:p>
          <a:p>
            <a:pPr marL="792163" indent="-3429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2060"/>
                </a:solidFill>
              </a:rPr>
              <a:t>системы взаимоотношений внутри вуза;</a:t>
            </a:r>
          </a:p>
          <a:p>
            <a:pPr marL="792163" indent="-342900"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ru-RU" sz="800" dirty="0">
              <a:solidFill>
                <a:srgbClr val="002060"/>
              </a:solidFill>
            </a:endParaRPr>
          </a:p>
          <a:p>
            <a:pPr marL="792163" indent="-3429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2060"/>
                </a:solidFill>
              </a:rPr>
              <a:t>позиции вуза в окружающей среде.</a:t>
            </a:r>
          </a:p>
          <a:p>
            <a:pPr marL="449263">
              <a:defRPr/>
            </a:pPr>
            <a:r>
              <a:rPr lang="ru-RU" sz="800" b="1" dirty="0">
                <a:solidFill>
                  <a:srgbClr val="002060"/>
                </a:solidFill>
              </a:rPr>
              <a:t> 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125" name="Picture 2" descr="http://www.kantiana.ru/strategy/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t="9419" r="6038" b="28101"/>
          <a:stretch>
            <a:fillRect/>
          </a:stretch>
        </p:blipFill>
        <p:spPr bwMode="auto">
          <a:xfrm>
            <a:off x="927100" y="3844925"/>
            <a:ext cx="7272338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640763" cy="685800"/>
          </a:xfrm>
          <a:solidFill>
            <a:schemeClr val="bg1">
              <a:alpha val="94901"/>
            </a:schemeClr>
          </a:solidFill>
        </p:spPr>
        <p:txBody>
          <a:bodyPr lIns="0" rIns="0"/>
          <a:lstStyle/>
          <a:p>
            <a:pPr eaLnBrk="1" hangingPunct="1"/>
            <a:r>
              <a:rPr lang="ru-RU" sz="2200" b="1" smtClean="0">
                <a:solidFill>
                  <a:srgbClr val="C00000"/>
                </a:solidFill>
              </a:rPr>
              <a:t>Основополагающие факторы при разработке стратегии вуза</a:t>
            </a:r>
          </a:p>
        </p:txBody>
      </p:sp>
      <p:pic>
        <p:nvPicPr>
          <p:cNvPr id="614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8" b="7172"/>
          <a:stretch>
            <a:fillRect/>
          </a:stretch>
        </p:blipFill>
        <p:spPr bwMode="auto">
          <a:xfrm>
            <a:off x="6804025" y="6442075"/>
            <a:ext cx="1800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Прямоугольник 1"/>
          <p:cNvSpPr>
            <a:spLocks noChangeArrowheads="1"/>
          </p:cNvSpPr>
          <p:nvPr/>
        </p:nvSpPr>
        <p:spPr bwMode="auto">
          <a:xfrm>
            <a:off x="539750" y="981075"/>
            <a:ext cx="835342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b="1"/>
              <a:t>Основные тенденции развития системы образования.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b="1"/>
              <a:t>Видение развития организации руководством вуза, выбирающего новые направления развития раньше своих конкурентов. Активный поиск перспективных направлений.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b="1"/>
              <a:t>Адаптация направлений развития университета к изменениям потребностей основных сегментов своих потребителей.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b="1"/>
              <a:t>Активизация индивидуальной инициативы сотрудников и ППС</a:t>
            </a:r>
            <a:r>
              <a:rPr lang="ru-RU"/>
              <a:t>.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3125788"/>
            <a:ext cx="5964238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4" descr="Стратегия развития бизнес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5879" r="5617" b="9023"/>
          <a:stretch>
            <a:fillRect/>
          </a:stretch>
        </p:blipFill>
        <p:spPr bwMode="auto">
          <a:xfrm>
            <a:off x="179388" y="3455988"/>
            <a:ext cx="252095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6048375" cy="685800"/>
          </a:xfrm>
          <a:solidFill>
            <a:schemeClr val="bg1">
              <a:alpha val="94901"/>
            </a:schemeClr>
          </a:solidFill>
        </p:spPr>
        <p:txBody>
          <a:bodyPr lIns="0" rIns="0"/>
          <a:lstStyle/>
          <a:p>
            <a:pPr eaLnBrk="1" hangingPunct="1"/>
            <a:r>
              <a:rPr lang="ru-RU" sz="2200" b="1" smtClean="0">
                <a:solidFill>
                  <a:srgbClr val="C00000"/>
                </a:solidFill>
              </a:rPr>
              <a:t>Что такое Стратегическое Планирование?</a:t>
            </a:r>
          </a:p>
        </p:txBody>
      </p:sp>
      <p:pic>
        <p:nvPicPr>
          <p:cNvPr id="717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8" b="7172"/>
          <a:stretch>
            <a:fillRect/>
          </a:stretch>
        </p:blipFill>
        <p:spPr bwMode="auto">
          <a:xfrm>
            <a:off x="6804025" y="6442075"/>
            <a:ext cx="1800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Прямоугольник 2"/>
          <p:cNvSpPr>
            <a:spLocks noChangeArrowheads="1"/>
          </p:cNvSpPr>
          <p:nvPr/>
        </p:nvSpPr>
        <p:spPr bwMode="auto">
          <a:xfrm>
            <a:off x="250825" y="1125538"/>
            <a:ext cx="86423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sz="1600">
                <a:solidFill>
                  <a:srgbClr val="002060"/>
                </a:solidFill>
              </a:rPr>
              <a:t>Под стратегическим планированием понимается </a:t>
            </a:r>
            <a:r>
              <a:rPr lang="ru-RU" sz="1600" b="1" i="1">
                <a:solidFill>
                  <a:srgbClr val="002060"/>
                </a:solidFill>
              </a:rPr>
              <a:t>определение основных направлений, способов и средств достижения стратегических целей устойчивого развития вуза, факультета или кафедры.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b="1">
                <a:solidFill>
                  <a:srgbClr val="002060"/>
                </a:solidFill>
              </a:rPr>
              <a:t>Основным способом достижения стратегических целей </a:t>
            </a:r>
            <a:r>
              <a:rPr lang="ru-RU" sz="1600">
                <a:solidFill>
                  <a:srgbClr val="002060"/>
                </a:solidFill>
              </a:rPr>
              <a:t>устойчивого развития является </a:t>
            </a:r>
            <a:r>
              <a:rPr lang="ru-RU" sz="1600" b="1" i="1">
                <a:solidFill>
                  <a:srgbClr val="002060"/>
                </a:solidFill>
              </a:rPr>
              <a:t>реализация стратегических приоритетов.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0825" y="2449513"/>
            <a:ext cx="8642350" cy="38163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82663">
              <a:defRPr/>
            </a:pP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Arial Black" pitchFamily="34" charset="0"/>
              </a:rPr>
              <a:t>ВикипедиЯ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Arial Black" pitchFamily="34" charset="0"/>
              </a:rPr>
              <a:t>:</a:t>
            </a:r>
          </a:p>
          <a:p>
            <a:pPr marL="285750" indent="-285750" algn="just"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C00000"/>
                </a:solidFill>
              </a:rPr>
              <a:t>Стратегическое планирование </a:t>
            </a:r>
            <a:r>
              <a:rPr lang="ru-RU" sz="1600" b="1" dirty="0">
                <a:solidFill>
                  <a:srgbClr val="002060"/>
                </a:solidFill>
              </a:rPr>
              <a:t>– это процесс создания и претворения в жизнь алгоритмов действий, связанных в пространстве (по исполнителям) и во времени (по срокам), нацеленных на выполнение стратегических задач.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002060"/>
                </a:solidFill>
              </a:rPr>
              <a:t>В стратегическом планировании на определенный долгосрочный период намечаться основной курс вуза, который должен привести к некоторому желаемому состоянию развития вуза. 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ru-RU" sz="1600" dirty="0">
              <a:solidFill>
                <a:srgbClr val="002060"/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002060"/>
                </a:solidFill>
              </a:rPr>
              <a:t>Стратегическое планирование концентрирует ресурсы в ограниченном количестве ключевых направлений</a:t>
            </a:r>
            <a:r>
              <a:rPr lang="ru-RU" sz="1600" dirty="0">
                <a:solidFill>
                  <a:srgbClr val="002060"/>
                </a:solidFill>
              </a:rPr>
              <a:t>, и тем самым увеличивает выгоду заинтересованных сторон:</a:t>
            </a:r>
          </a:p>
          <a:p>
            <a:pPr marL="531813" algn="just">
              <a:buClr>
                <a:srgbClr val="C00000"/>
              </a:buClr>
              <a:defRPr/>
            </a:pPr>
            <a:r>
              <a:rPr lang="ru-RU" sz="1600" dirty="0">
                <a:solidFill>
                  <a:srgbClr val="002060"/>
                </a:solidFill>
              </a:rPr>
              <a:t>- потребителей услуг – студентов, работодателей, общества;</a:t>
            </a:r>
          </a:p>
          <a:p>
            <a:pPr marL="531813" algn="just">
              <a:buClr>
                <a:srgbClr val="C00000"/>
              </a:buClr>
              <a:defRPr/>
            </a:pPr>
            <a:r>
              <a:rPr lang="ru-RU" sz="1600" dirty="0">
                <a:solidFill>
                  <a:srgbClr val="002060"/>
                </a:solidFill>
              </a:rPr>
              <a:t>- внутренних заинтересованных сторон – ППС и персонала.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002060"/>
                </a:solidFill>
              </a:rPr>
              <a:t>Принцип – наилучшее использование ресурсов </a:t>
            </a:r>
            <a:r>
              <a:rPr lang="ru-RU" sz="1600" b="1" i="1" dirty="0">
                <a:solidFill>
                  <a:srgbClr val="002060"/>
                </a:solidFill>
              </a:rPr>
              <a:t>сейчас</a:t>
            </a:r>
            <a:r>
              <a:rPr lang="ru-RU" sz="1600" b="1" dirty="0">
                <a:solidFill>
                  <a:srgbClr val="002060"/>
                </a:solidFill>
              </a:rPr>
              <a:t> для максимального ускорения движения в желаемом направлении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8964612" cy="685800"/>
          </a:xfrm>
          <a:solidFill>
            <a:schemeClr val="bg1">
              <a:alpha val="94901"/>
            </a:schemeClr>
          </a:solidFill>
        </p:spPr>
        <p:txBody>
          <a:bodyPr lIns="0" rIns="0"/>
          <a:lstStyle/>
          <a:p>
            <a:pPr eaLnBrk="1" hangingPunct="1"/>
            <a:r>
              <a:rPr lang="ru-RU" sz="2200" b="1" smtClean="0">
                <a:solidFill>
                  <a:srgbClr val="C00000"/>
                </a:solidFill>
              </a:rPr>
              <a:t>Стратегическое и перспективное (долгосрочное) планирование</a:t>
            </a:r>
          </a:p>
        </p:txBody>
      </p:sp>
      <p:pic>
        <p:nvPicPr>
          <p:cNvPr id="819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8" b="7172"/>
          <a:stretch>
            <a:fillRect/>
          </a:stretch>
        </p:blipFill>
        <p:spPr bwMode="auto">
          <a:xfrm>
            <a:off x="6804025" y="6442075"/>
            <a:ext cx="1800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613" y="1100138"/>
            <a:ext cx="6624637" cy="1416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002060"/>
                </a:solidFill>
              </a:rPr>
              <a:t>Иногда думается, что стратегическое планирование – это только еще одно модное словечко для перспективного (долгосрочного) планирования.</a:t>
            </a:r>
          </a:p>
          <a:p>
            <a:pPr algn="just">
              <a:defRPr/>
            </a:pPr>
            <a:endParaRPr lang="ru-RU" sz="800" b="1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Так ли это?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0825" y="2708275"/>
            <a:ext cx="87137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</a:rPr>
              <a:t>Имеются </a:t>
            </a:r>
            <a:r>
              <a:rPr lang="ru-RU" b="1">
                <a:solidFill>
                  <a:srgbClr val="002060"/>
                </a:solidFill>
              </a:rPr>
              <a:t>существенные различия между стратегическим планированием и обычным перспективным или долгосрочным планированием</a:t>
            </a:r>
            <a:r>
              <a:rPr lang="ru-RU">
                <a:solidFill>
                  <a:srgbClr val="002060"/>
                </a:solidFill>
              </a:rPr>
              <a:t>:</a:t>
            </a:r>
          </a:p>
          <a:p>
            <a:endParaRPr lang="ru-RU">
              <a:solidFill>
                <a:srgbClr val="002060"/>
              </a:solidFill>
            </a:endParaRPr>
          </a:p>
          <a:p>
            <a:pPr algn="just"/>
            <a:r>
              <a:rPr lang="ru-RU" b="1">
                <a:solidFill>
                  <a:srgbClr val="C00000"/>
                </a:solidFill>
              </a:rPr>
              <a:t>1) </a:t>
            </a:r>
            <a:r>
              <a:rPr lang="ru-RU" b="1" i="1">
                <a:solidFill>
                  <a:srgbClr val="002060"/>
                </a:solidFill>
              </a:rPr>
              <a:t>Стратегическое планирование намного более чувствительно к внешним условиям</a:t>
            </a:r>
            <a:r>
              <a:rPr lang="ru-RU">
                <a:solidFill>
                  <a:srgbClr val="002060"/>
                </a:solidFill>
              </a:rPr>
              <a:t>, чем перспективное планирование.</a:t>
            </a:r>
            <a:endParaRPr lang="ru-RU" sz="800">
              <a:solidFill>
                <a:srgbClr val="002060"/>
              </a:solidFill>
            </a:endParaRPr>
          </a:p>
          <a:p>
            <a:pPr algn="just"/>
            <a:r>
              <a:rPr lang="ru-RU" b="1">
                <a:solidFill>
                  <a:srgbClr val="C00000"/>
                </a:solidFill>
              </a:rPr>
              <a:t>2) </a:t>
            </a:r>
            <a:r>
              <a:rPr lang="ru-RU" b="1" i="1">
                <a:solidFill>
                  <a:srgbClr val="002060"/>
                </a:solidFill>
              </a:rPr>
              <a:t>Перспективное планирование традиционно сосредоточено на внутренних факторах и действиях.</a:t>
            </a:r>
          </a:p>
          <a:p>
            <a:endParaRPr lang="ru-RU" sz="1200">
              <a:solidFill>
                <a:srgbClr val="002060"/>
              </a:solidFill>
            </a:endParaRPr>
          </a:p>
          <a:p>
            <a:pPr algn="just"/>
            <a:r>
              <a:rPr lang="ru-RU" b="1">
                <a:solidFill>
                  <a:srgbClr val="C00000"/>
                </a:solidFill>
              </a:rPr>
              <a:t>3) </a:t>
            </a:r>
            <a:r>
              <a:rPr lang="ru-RU" b="1" i="1">
                <a:solidFill>
                  <a:srgbClr val="002060"/>
                </a:solidFill>
              </a:rPr>
              <a:t>При перспективном  планировании цели и задачи формулировались с минимальным вниманием к большей системе, в которой функционировал вуз</a:t>
            </a:r>
          </a:p>
        </p:txBody>
      </p:sp>
      <p:pic>
        <p:nvPicPr>
          <p:cNvPr id="8198" name="Picture 1" descr="G:\4_Фото из интернета\Klip_art\i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11238"/>
            <a:ext cx="1296987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827088" y="333375"/>
            <a:ext cx="7777162" cy="685800"/>
          </a:xfrm>
          <a:solidFill>
            <a:schemeClr val="bg1">
              <a:alpha val="94901"/>
            </a:schemeClr>
          </a:solidFill>
        </p:spPr>
        <p:txBody>
          <a:bodyPr lIns="0" rIns="0"/>
          <a:lstStyle/>
          <a:p>
            <a:pPr eaLnBrk="1" hangingPunct="1"/>
            <a:r>
              <a:rPr lang="ru-RU" sz="2200" b="1" smtClean="0">
                <a:solidFill>
                  <a:srgbClr val="C00000"/>
                </a:solidFill>
              </a:rPr>
              <a:t>Этапы процесса стратегического планирования в вузе</a:t>
            </a:r>
          </a:p>
        </p:txBody>
      </p:sp>
      <p:pic>
        <p:nvPicPr>
          <p:cNvPr id="921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8" b="7172"/>
          <a:stretch>
            <a:fillRect/>
          </a:stretch>
        </p:blipFill>
        <p:spPr bwMode="auto">
          <a:xfrm>
            <a:off x="6804025" y="6442075"/>
            <a:ext cx="1800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1331913" y="1125538"/>
            <a:ext cx="7488237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buClr>
                <a:srgbClr val="8E0000"/>
              </a:buClr>
              <a:buSzPct val="110000"/>
              <a:buFont typeface="Arial" charset="0"/>
              <a:buAutoNum type="arabicParenR"/>
            </a:pPr>
            <a:r>
              <a:rPr lang="ru-RU" b="1">
                <a:solidFill>
                  <a:srgbClr val="002060"/>
                </a:solidFill>
              </a:rPr>
              <a:t>Формирование миссии ВУЗа. Определение целей развития и критериев их достижения.</a:t>
            </a:r>
          </a:p>
          <a:p>
            <a:pPr marL="342900" indent="-342900" algn="just">
              <a:buClr>
                <a:srgbClr val="8E0000"/>
              </a:buClr>
              <a:buSzPct val="110000"/>
              <a:buFont typeface="Arial" charset="0"/>
              <a:buAutoNum type="arabicParenR"/>
            </a:pPr>
            <a:endParaRPr lang="ru-RU" sz="500" b="1">
              <a:solidFill>
                <a:srgbClr val="002060"/>
              </a:solidFill>
            </a:endParaRPr>
          </a:p>
          <a:p>
            <a:pPr marL="342900" indent="-342900" algn="just">
              <a:buClr>
                <a:srgbClr val="8E0000"/>
              </a:buClr>
              <a:buSzPct val="110000"/>
              <a:buFont typeface="Arial" charset="0"/>
              <a:buAutoNum type="arabicParenR"/>
            </a:pPr>
            <a:r>
              <a:rPr lang="ru-RU" b="1">
                <a:solidFill>
                  <a:srgbClr val="002060"/>
                </a:solidFill>
              </a:rPr>
              <a:t>Определение  принципов  работы и Видения вуза.</a:t>
            </a:r>
          </a:p>
          <a:p>
            <a:pPr marL="342900" indent="-342900" algn="just">
              <a:buClr>
                <a:srgbClr val="8E0000"/>
              </a:buClr>
              <a:buSzPct val="110000"/>
              <a:buFont typeface="Arial" charset="0"/>
              <a:buAutoNum type="arabicParenR"/>
            </a:pPr>
            <a:endParaRPr lang="ru-RU" sz="500" b="1">
              <a:solidFill>
                <a:srgbClr val="002060"/>
              </a:solidFill>
            </a:endParaRPr>
          </a:p>
          <a:p>
            <a:pPr marL="342900" indent="-342900" algn="just">
              <a:buClr>
                <a:srgbClr val="8E0000"/>
              </a:buClr>
              <a:buSzPct val="110000"/>
              <a:buFont typeface="Arial" charset="0"/>
              <a:buAutoNum type="arabicParenR"/>
            </a:pPr>
            <a:r>
              <a:rPr lang="ru-RU" b="1">
                <a:solidFill>
                  <a:srgbClr val="002060"/>
                </a:solidFill>
              </a:rPr>
              <a:t>Общая диагностика состояния и тенденций развития. Анализ внешней и внутренней среды функционирования вуза </a:t>
            </a:r>
            <a:r>
              <a:rPr lang="ru-RU">
                <a:solidFill>
                  <a:srgbClr val="002060"/>
                </a:solidFill>
              </a:rPr>
              <a:t>(сбор информации, анализ сильных и слабых сторон вуза, его потенциальных возможностей и внешних угроз на основании имеющейся внешней и внутренней информации). </a:t>
            </a:r>
            <a:r>
              <a:rPr lang="ru-RU" b="1">
                <a:solidFill>
                  <a:srgbClr val="002060"/>
                </a:solidFill>
              </a:rPr>
              <a:t>Выделение ключевых проблем.</a:t>
            </a:r>
          </a:p>
          <a:p>
            <a:pPr marL="342900" indent="-342900" algn="just">
              <a:buClr>
                <a:srgbClr val="8E0000"/>
              </a:buClr>
              <a:buSzPct val="110000"/>
              <a:buFont typeface="Arial" charset="0"/>
              <a:buAutoNum type="arabicParenR"/>
            </a:pPr>
            <a:endParaRPr lang="ru-RU" sz="500" b="1">
              <a:solidFill>
                <a:srgbClr val="002060"/>
              </a:solidFill>
            </a:endParaRPr>
          </a:p>
          <a:p>
            <a:pPr marL="342900" indent="-342900" algn="just">
              <a:buClr>
                <a:srgbClr val="8E0000"/>
              </a:buClr>
              <a:buSzPct val="110000"/>
              <a:buFont typeface="Arial" charset="0"/>
              <a:buAutoNum type="arabicParenR"/>
            </a:pPr>
            <a:r>
              <a:rPr lang="ru-RU" b="1">
                <a:solidFill>
                  <a:srgbClr val="002060"/>
                </a:solidFill>
              </a:rPr>
              <a:t>Формирование стратегических альтернатив (путей и проектов решения выявленных проблем). Анализ вариантов и выбор оптимальных вариантов стратегических приоритетов.</a:t>
            </a:r>
          </a:p>
          <a:p>
            <a:pPr marL="342900" indent="-342900" algn="just">
              <a:buClr>
                <a:srgbClr val="8E0000"/>
              </a:buClr>
              <a:buSzPct val="110000"/>
              <a:buFont typeface="Arial" charset="0"/>
              <a:buAutoNum type="arabicParenR"/>
            </a:pPr>
            <a:endParaRPr lang="ru-RU" sz="500" b="1">
              <a:solidFill>
                <a:srgbClr val="002060"/>
              </a:solidFill>
            </a:endParaRPr>
          </a:p>
          <a:p>
            <a:pPr marL="342900" indent="-342900" algn="just">
              <a:buClr>
                <a:srgbClr val="8E0000"/>
              </a:buClr>
              <a:buSzPct val="110000"/>
              <a:buFont typeface="Arial" charset="0"/>
              <a:buAutoNum type="arabicParenR"/>
            </a:pPr>
            <a:r>
              <a:rPr lang="ru-RU" b="1">
                <a:solidFill>
                  <a:srgbClr val="002060"/>
                </a:solidFill>
              </a:rPr>
              <a:t>Планирование действий по годам и реализация стратегии.</a:t>
            </a:r>
          </a:p>
          <a:p>
            <a:pPr marL="342900" indent="-342900" algn="just">
              <a:buClr>
                <a:srgbClr val="8E0000"/>
              </a:buClr>
              <a:buSzPct val="110000"/>
              <a:buFont typeface="Arial" charset="0"/>
              <a:buAutoNum type="arabicParenR"/>
            </a:pPr>
            <a:endParaRPr lang="ru-RU" sz="500" b="1">
              <a:solidFill>
                <a:srgbClr val="002060"/>
              </a:solidFill>
            </a:endParaRPr>
          </a:p>
          <a:p>
            <a:pPr marL="342900" indent="-342900" algn="just">
              <a:buClr>
                <a:srgbClr val="8E0000"/>
              </a:buClr>
              <a:buSzPct val="110000"/>
              <a:buFont typeface="Arial" charset="0"/>
              <a:buAutoNum type="arabicParenR"/>
            </a:pPr>
            <a:r>
              <a:rPr lang="ru-RU" b="1">
                <a:solidFill>
                  <a:srgbClr val="002060"/>
                </a:solidFill>
              </a:rPr>
              <a:t>Оценка и контроль реализации стратегии. Анализ результатов и внесение корректив</a:t>
            </a:r>
          </a:p>
        </p:txBody>
      </p:sp>
      <p:sp>
        <p:nvSpPr>
          <p:cNvPr id="4" name="Нашивка 3"/>
          <p:cNvSpPr/>
          <p:nvPr/>
        </p:nvSpPr>
        <p:spPr>
          <a:xfrm rot="5400000">
            <a:off x="57944" y="1361282"/>
            <a:ext cx="1295400" cy="1046162"/>
          </a:xfrm>
          <a:prstGeom prst="chevron">
            <a:avLst>
              <a:gd name="adj" fmla="val 4653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45511" y="2408652"/>
            <a:ext cx="1296144" cy="1045076"/>
          </a:xfrm>
          <a:prstGeom prst="chevron">
            <a:avLst>
              <a:gd name="adj" fmla="val 4653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57944" y="3566319"/>
            <a:ext cx="1295400" cy="1046162"/>
          </a:xfrm>
          <a:prstGeom prst="chevron">
            <a:avLst>
              <a:gd name="adj" fmla="val 4653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 rot="5400000">
            <a:off x="57150" y="4862513"/>
            <a:ext cx="1296988" cy="1046162"/>
          </a:xfrm>
          <a:prstGeom prst="chevron">
            <a:avLst>
              <a:gd name="adj" fmla="val 46530"/>
            </a:avLst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116013" y="222250"/>
            <a:ext cx="7272337" cy="685800"/>
          </a:xfrm>
          <a:solidFill>
            <a:schemeClr val="bg1">
              <a:alpha val="94901"/>
            </a:schemeClr>
          </a:solidFill>
        </p:spPr>
        <p:txBody>
          <a:bodyPr lIns="0" rIns="0"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>Модель стратегического планирования</a:t>
            </a:r>
          </a:p>
        </p:txBody>
      </p:sp>
      <p:pic>
        <p:nvPicPr>
          <p:cNvPr id="1024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8" b="7172"/>
          <a:stretch>
            <a:fillRect/>
          </a:stretch>
        </p:blipFill>
        <p:spPr bwMode="auto">
          <a:xfrm>
            <a:off x="6804025" y="6442075"/>
            <a:ext cx="1800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2" descr="F:\Стратег-й план КГУ на 2015-2020 гг\Мет.материалы по планированию\Материалы для доклада Страт-кое план-е\Модель стратегического плпниро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8785225" cy="574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ksu.edu.kz/images/ksu/about/image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149725"/>
            <a:ext cx="42179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http://ksu.edu.kz/images/studu4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149725"/>
            <a:ext cx="32575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341438"/>
            <a:ext cx="3143250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Заголовок 1"/>
          <p:cNvSpPr>
            <a:spLocks noGrp="1"/>
          </p:cNvSpPr>
          <p:nvPr>
            <p:ph type="title"/>
          </p:nvPr>
        </p:nvSpPr>
        <p:spPr>
          <a:xfrm>
            <a:off x="966788" y="171450"/>
            <a:ext cx="7861300" cy="685800"/>
          </a:xfrm>
          <a:solidFill>
            <a:schemeClr val="bg1">
              <a:alpha val="94901"/>
            </a:schemeClr>
          </a:solidFill>
        </p:spPr>
        <p:txBody>
          <a:bodyPr lIns="0" rIns="0"/>
          <a:lstStyle/>
          <a:p>
            <a:pPr eaLnBrk="1" hangingPunct="1"/>
            <a:r>
              <a:rPr lang="ru-RU" sz="2200" b="1" smtClean="0">
                <a:solidFill>
                  <a:srgbClr val="C00000"/>
                </a:solidFill>
              </a:rPr>
              <a:t>Первый этап процесса стратегического планирования </a:t>
            </a:r>
          </a:p>
        </p:txBody>
      </p:sp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8" b="7172"/>
          <a:stretch>
            <a:fillRect/>
          </a:stretch>
        </p:blipFill>
        <p:spPr bwMode="auto">
          <a:xfrm>
            <a:off x="6804025" y="6442075"/>
            <a:ext cx="1800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675" y="1366838"/>
            <a:ext cx="5940425" cy="23701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Целевая функция планирования начинается с установления </a:t>
            </a:r>
            <a:r>
              <a:rPr lang="ru-RU" b="1" dirty="0">
                <a:solidFill>
                  <a:srgbClr val="002060"/>
                </a:solidFill>
              </a:rPr>
              <a:t>миссии вуза, </a:t>
            </a:r>
            <a:r>
              <a:rPr lang="ru-RU" dirty="0">
                <a:solidFill>
                  <a:srgbClr val="002060"/>
                </a:solidFill>
              </a:rPr>
              <a:t>отражающей</a:t>
            </a:r>
            <a:r>
              <a:rPr lang="ru-RU" b="1" dirty="0">
                <a:solidFill>
                  <a:srgbClr val="002060"/>
                </a:solidFill>
              </a:rPr>
              <a:t> основную цель, предназначение, философию и смысл его существования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>
              <a:defRPr/>
            </a:pPr>
            <a:endParaRPr lang="ru-RU" sz="800" b="1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b="1" dirty="0">
                <a:solidFill>
                  <a:srgbClr val="002060"/>
                </a:solidFill>
              </a:rPr>
              <a:t>Миссия КГУ </a:t>
            </a:r>
            <a:r>
              <a:rPr lang="ru-RU" sz="1600" dirty="0">
                <a:solidFill>
                  <a:srgbClr val="002060"/>
                </a:solidFill>
              </a:rPr>
              <a:t>– инновационный региональный университет как образовательный, научный и культурный центр, источник кадрового потенциала высокого уровня компетенции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2725" y="4149725"/>
            <a:ext cx="8597900" cy="2322513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19050">
            <a:solidFill>
              <a:schemeClr val="accent4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tabLst>
                <a:tab pos="539750" algn="l"/>
              </a:tabLst>
              <a:defRPr/>
            </a:pPr>
            <a:r>
              <a:rPr lang="ru-RU" sz="1600" b="1" dirty="0">
                <a:solidFill>
                  <a:srgbClr val="002060"/>
                </a:solidFill>
              </a:rPr>
              <a:t>Цели </a:t>
            </a:r>
            <a:r>
              <a:rPr lang="ru-RU" sz="1600" dirty="0">
                <a:solidFill>
                  <a:srgbClr val="002060"/>
                </a:solidFill>
              </a:rPr>
              <a:t>– это </a:t>
            </a:r>
            <a:r>
              <a:rPr lang="ru-RU" sz="1600" b="1" dirty="0">
                <a:solidFill>
                  <a:srgbClr val="002060"/>
                </a:solidFill>
              </a:rPr>
              <a:t>конкретизация миссии вуза, </a:t>
            </a:r>
            <a:r>
              <a:rPr lang="ru-RU" sz="1600" dirty="0">
                <a:solidFill>
                  <a:srgbClr val="002060"/>
                </a:solidFill>
              </a:rPr>
              <a:t>изложенные в форме, доступной для управления процессом их реализации. </a:t>
            </a:r>
            <a:r>
              <a:rPr lang="ru-RU" sz="1600" b="1" i="1" dirty="0">
                <a:solidFill>
                  <a:srgbClr val="002060"/>
                </a:solidFill>
              </a:rPr>
              <a:t>Цель выражает конечное состояние, желаемый результат, которого стремится добиться организация.</a:t>
            </a:r>
          </a:p>
          <a:p>
            <a:pPr algn="just">
              <a:lnSpc>
                <a:spcPct val="115000"/>
              </a:lnSpc>
              <a:tabLst>
                <a:tab pos="539750" algn="l"/>
              </a:tabLst>
              <a:defRPr/>
            </a:pPr>
            <a:r>
              <a:rPr lang="ru-RU" sz="1600" dirty="0">
                <a:solidFill>
                  <a:srgbClr val="002060"/>
                </a:solidFill>
              </a:rPr>
              <a:t>Основные </a:t>
            </a:r>
            <a:r>
              <a:rPr lang="ru-RU" sz="1600" b="1" dirty="0">
                <a:solidFill>
                  <a:srgbClr val="002060"/>
                </a:solidFill>
              </a:rPr>
              <a:t>характеристики цели </a:t>
            </a:r>
            <a:r>
              <a:rPr lang="ru-RU" sz="1600" dirty="0">
                <a:solidFill>
                  <a:srgbClr val="002060"/>
                </a:solidFill>
              </a:rPr>
              <a:t>заключаются в следующем</a:t>
            </a:r>
            <a:r>
              <a:rPr lang="ru-RU" dirty="0">
                <a:solidFill>
                  <a:srgbClr val="002060"/>
                </a:solidFill>
              </a:rPr>
              <a:t>:</a:t>
            </a:r>
          </a:p>
          <a:p>
            <a:pPr marL="449263" algn="just">
              <a:lnSpc>
                <a:spcPct val="115000"/>
              </a:lnSpc>
              <a:buClr>
                <a:srgbClr val="C00000"/>
              </a:buClr>
              <a:buSzPct val="120000"/>
              <a:buFont typeface="Symbol" pitchFamily="18" charset="2"/>
              <a:buChar char=""/>
              <a:tabLst>
                <a:tab pos="539750" algn="l"/>
              </a:tabLst>
              <a:defRPr/>
            </a:pPr>
            <a:r>
              <a:rPr lang="ru-RU" sz="1500" dirty="0">
                <a:solidFill>
                  <a:srgbClr val="002060"/>
                </a:solidFill>
                <a:cs typeface="Times New Roman" pitchFamily="18" charset="0"/>
              </a:rPr>
              <a:t>четкая ориентация на определенный интервал времени;</a:t>
            </a:r>
            <a:endParaRPr lang="ru-RU" sz="15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449263" algn="just">
              <a:lnSpc>
                <a:spcPct val="115000"/>
              </a:lnSpc>
              <a:buClr>
                <a:srgbClr val="C00000"/>
              </a:buClr>
              <a:buSzPct val="120000"/>
              <a:buFont typeface="Symbol" pitchFamily="18" charset="2"/>
              <a:buChar char=""/>
              <a:tabLst>
                <a:tab pos="539750" algn="l"/>
              </a:tabLst>
              <a:defRPr/>
            </a:pPr>
            <a:r>
              <a:rPr lang="ru-RU" sz="1500" dirty="0">
                <a:solidFill>
                  <a:srgbClr val="002060"/>
                </a:solidFill>
                <a:cs typeface="Times New Roman" pitchFamily="18" charset="0"/>
              </a:rPr>
              <a:t>конкретность и измеримость;</a:t>
            </a:r>
            <a:endParaRPr lang="ru-RU" sz="1500" dirty="0">
              <a:solidFill>
                <a:srgbClr val="002060"/>
              </a:solidFill>
              <a:cs typeface="Calibri" pitchFamily="34" charset="0"/>
            </a:endParaRPr>
          </a:p>
          <a:p>
            <a:pPr marL="449263" algn="just">
              <a:lnSpc>
                <a:spcPct val="115000"/>
              </a:lnSpc>
              <a:buClr>
                <a:srgbClr val="C00000"/>
              </a:buClr>
              <a:buSzPct val="120000"/>
              <a:buFont typeface="Symbol" pitchFamily="18" charset="2"/>
              <a:buChar char=""/>
              <a:tabLst>
                <a:tab pos="539750" algn="l"/>
              </a:tabLst>
              <a:defRPr/>
            </a:pPr>
            <a:r>
              <a:rPr lang="ru-RU" sz="1500" dirty="0">
                <a:solidFill>
                  <a:srgbClr val="002060"/>
                </a:solidFill>
                <a:cs typeface="Times New Roman" pitchFamily="18" charset="0"/>
              </a:rPr>
              <a:t>непротиворечивость и согласованность с другими миссиями и ресурсами;</a:t>
            </a:r>
            <a:endParaRPr lang="ru-RU" sz="1500" dirty="0">
              <a:solidFill>
                <a:srgbClr val="002060"/>
              </a:solidFill>
              <a:cs typeface="Calibri" pitchFamily="34" charset="0"/>
            </a:endParaRPr>
          </a:p>
          <a:p>
            <a:pPr marL="449263" algn="just">
              <a:lnSpc>
                <a:spcPct val="115000"/>
              </a:lnSpc>
              <a:buClr>
                <a:srgbClr val="C00000"/>
              </a:buClr>
              <a:buSzPct val="120000"/>
              <a:buFont typeface="Symbol" pitchFamily="18" charset="2"/>
              <a:buChar char=""/>
              <a:tabLst>
                <a:tab pos="539750" algn="l"/>
              </a:tabLst>
              <a:defRPr/>
            </a:pPr>
            <a:r>
              <a:rPr lang="ru-RU" sz="1500" dirty="0">
                <a:solidFill>
                  <a:srgbClr val="002060"/>
                </a:solidFill>
                <a:cs typeface="Times New Roman" pitchFamily="18" charset="0"/>
              </a:rPr>
              <a:t>адресность и контролируемость.</a:t>
            </a:r>
          </a:p>
        </p:txBody>
      </p:sp>
      <p:sp>
        <p:nvSpPr>
          <p:cNvPr id="11273" name="Прямоугольник 4"/>
          <p:cNvSpPr>
            <a:spLocks noChangeArrowheads="1"/>
          </p:cNvSpPr>
          <p:nvPr/>
        </p:nvSpPr>
        <p:spPr bwMode="auto">
          <a:xfrm>
            <a:off x="120650" y="836613"/>
            <a:ext cx="88074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900" b="1">
                <a:solidFill>
                  <a:srgbClr val="C00000"/>
                </a:solidFill>
              </a:rPr>
              <a:t>Определение миссии вуза, целей развития и критериев их достижения</a:t>
            </a:r>
            <a:endParaRPr lang="ru-RU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db2004193l">
  <a:themeElements>
    <a:clrScheme name="Тема Office 3">
      <a:dk1>
        <a:srgbClr val="0E3558"/>
      </a:dk1>
      <a:lt1>
        <a:srgbClr val="FFFFFF"/>
      </a:lt1>
      <a:dk2>
        <a:srgbClr val="006699"/>
      </a:dk2>
      <a:lt2>
        <a:srgbClr val="969696"/>
      </a:lt2>
      <a:accent1>
        <a:srgbClr val="3B86CB"/>
      </a:accent1>
      <a:accent2>
        <a:srgbClr val="5CB68D"/>
      </a:accent2>
      <a:accent3>
        <a:srgbClr val="FFFFFF"/>
      </a:accent3>
      <a:accent4>
        <a:srgbClr val="0A2C4A"/>
      </a:accent4>
      <a:accent5>
        <a:srgbClr val="AFC3E2"/>
      </a:accent5>
      <a:accent6>
        <a:srgbClr val="53A57F"/>
      </a:accent6>
      <a:hlink>
        <a:srgbClr val="CC3300"/>
      </a:hlink>
      <a:folHlink>
        <a:srgbClr val="333399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132767"/>
        </a:dk1>
        <a:lt1>
          <a:srgbClr val="FFFFFF"/>
        </a:lt1>
        <a:dk2>
          <a:srgbClr val="184BB2"/>
        </a:dk2>
        <a:lt2>
          <a:srgbClr val="C0C0C0"/>
        </a:lt2>
        <a:accent1>
          <a:srgbClr val="22A2E2"/>
        </a:accent1>
        <a:accent2>
          <a:srgbClr val="81CFEB"/>
        </a:accent2>
        <a:accent3>
          <a:srgbClr val="FFFFFF"/>
        </a:accent3>
        <a:accent4>
          <a:srgbClr val="0E2057"/>
        </a:accent4>
        <a:accent5>
          <a:srgbClr val="ABCEEE"/>
        </a:accent5>
        <a:accent6>
          <a:srgbClr val="74BBD5"/>
        </a:accent6>
        <a:hlink>
          <a:srgbClr val="55ABA9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7175B"/>
        </a:dk1>
        <a:lt1>
          <a:srgbClr val="FFFFFF"/>
        </a:lt1>
        <a:dk2>
          <a:srgbClr val="754ECC"/>
        </a:dk2>
        <a:lt2>
          <a:srgbClr val="C0C0C0"/>
        </a:lt2>
        <a:accent1>
          <a:srgbClr val="869EEC"/>
        </a:accent1>
        <a:accent2>
          <a:srgbClr val="EFA441"/>
        </a:accent2>
        <a:accent3>
          <a:srgbClr val="FFFFFF"/>
        </a:accent3>
        <a:accent4>
          <a:srgbClr val="2D124C"/>
        </a:accent4>
        <a:accent5>
          <a:srgbClr val="C3CCF4"/>
        </a:accent5>
        <a:accent6>
          <a:srgbClr val="D9943A"/>
        </a:accent6>
        <a:hlink>
          <a:srgbClr val="33835F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E3558"/>
        </a:dk1>
        <a:lt1>
          <a:srgbClr val="FFFFFF"/>
        </a:lt1>
        <a:dk2>
          <a:srgbClr val="006699"/>
        </a:dk2>
        <a:lt2>
          <a:srgbClr val="969696"/>
        </a:lt2>
        <a:accent1>
          <a:srgbClr val="3B86CB"/>
        </a:accent1>
        <a:accent2>
          <a:srgbClr val="5CB68D"/>
        </a:accent2>
        <a:accent3>
          <a:srgbClr val="FFFFFF"/>
        </a:accent3>
        <a:accent4>
          <a:srgbClr val="0A2C4A"/>
        </a:accent4>
        <a:accent5>
          <a:srgbClr val="AFC3E2"/>
        </a:accent5>
        <a:accent6>
          <a:srgbClr val="53A57F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4743</TotalTime>
  <Words>2175</Words>
  <Application>Microsoft Office PowerPoint</Application>
  <PresentationFormat>Экран (4:3)</PresentationFormat>
  <Paragraphs>249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cdb2004193l</vt:lpstr>
      <vt:lpstr>Презентация PowerPoint</vt:lpstr>
      <vt:lpstr>О необходимости стратегического планирования</vt:lpstr>
      <vt:lpstr>Что же такое Стратегия вуза?</vt:lpstr>
      <vt:lpstr>Основополагающие факторы при разработке стратегии вуза</vt:lpstr>
      <vt:lpstr>Что такое Стратегическое Планирование?</vt:lpstr>
      <vt:lpstr>Стратегическое и перспективное (долгосрочное) планирование</vt:lpstr>
      <vt:lpstr>Этапы процесса стратегического планирования в вузе</vt:lpstr>
      <vt:lpstr>Модель стратегического планирования</vt:lpstr>
      <vt:lpstr>Первый этап процесса стратегического планирования </vt:lpstr>
      <vt:lpstr>Виды целей развития вуза</vt:lpstr>
      <vt:lpstr>Второй этап процесса стратегического планирования </vt:lpstr>
      <vt:lpstr>Третий этап процесса стратегического планирования</vt:lpstr>
      <vt:lpstr>Внутренние и внешние факторы. SWOT-анализ.</vt:lpstr>
      <vt:lpstr>Внутренние и внешние факторы. SWOT-анализ.</vt:lpstr>
      <vt:lpstr>Четвертый этап процесса стратегического планирования</vt:lpstr>
      <vt:lpstr>Пятый этап процесса стратегического планирования </vt:lpstr>
      <vt:lpstr>Пятый этап процесса стратегического планирования </vt:lpstr>
      <vt:lpstr>Прогноз контингент обущающихся – основа для планирования многих показателей</vt:lpstr>
      <vt:lpstr>Новые образовательные программы – конкурентные стратегии вуза</vt:lpstr>
      <vt:lpstr>Новые образовательные программы – конкурентные стратегии вуза</vt:lpstr>
      <vt:lpstr>Практико-ориентированность обучения  –  приоритетное направление стратегии КГУ</vt:lpstr>
      <vt:lpstr>Развитие науки</vt:lpstr>
      <vt:lpstr>Развитие кадрового потенциала, повышение квалификации ППС и сотрудников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МОН РК в реализации ГПФИИР</dc:title>
  <dc:creator>Пользователь</dc:creator>
  <cp:lastModifiedBy>User</cp:lastModifiedBy>
  <cp:revision>407</cp:revision>
  <cp:lastPrinted>2015-03-02T05:00:41Z</cp:lastPrinted>
  <dcterms:created xsi:type="dcterms:W3CDTF">2014-05-03T04:25:55Z</dcterms:created>
  <dcterms:modified xsi:type="dcterms:W3CDTF">2015-03-16T16:17:44Z</dcterms:modified>
</cp:coreProperties>
</file>