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7" r:id="rId3"/>
    <p:sldId id="376" r:id="rId4"/>
    <p:sldId id="377" r:id="rId5"/>
    <p:sldId id="359" r:id="rId6"/>
    <p:sldId id="392" r:id="rId7"/>
    <p:sldId id="394" r:id="rId8"/>
    <p:sldId id="379" r:id="rId9"/>
    <p:sldId id="404" r:id="rId10"/>
    <p:sldId id="400" r:id="rId11"/>
    <p:sldId id="401" r:id="rId12"/>
    <p:sldId id="402" r:id="rId13"/>
    <p:sldId id="403" r:id="rId14"/>
    <p:sldId id="380" r:id="rId15"/>
    <p:sldId id="384" r:id="rId16"/>
    <p:sldId id="398" r:id="rId17"/>
    <p:sldId id="391" r:id="rId18"/>
    <p:sldId id="399" r:id="rId19"/>
    <p:sldId id="395" r:id="rId20"/>
    <p:sldId id="370" r:id="rId21"/>
    <p:sldId id="308" r:id="rId22"/>
  </p:sldIdLst>
  <p:sldSz cx="9906000" cy="6858000" type="A4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8E0000"/>
    <a:srgbClr val="003399"/>
    <a:srgbClr val="669900"/>
    <a:srgbClr val="FFE0D1"/>
    <a:srgbClr val="FFD6C1"/>
    <a:srgbClr val="FFFF9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2" autoAdjust="0"/>
    <p:restoredTop sz="94876" autoAdjust="0"/>
  </p:normalViewPr>
  <p:slideViewPr>
    <p:cSldViewPr>
      <p:cViewPr>
        <p:scale>
          <a:sx n="66" d="100"/>
          <a:sy n="66" d="100"/>
        </p:scale>
        <p:origin x="-1662" y="-5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9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7A32C-B746-4DDA-9E34-90FB33C07B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EF58B-954B-4F47-8123-19C173A11EF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Торговый менеджмент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– охватывает основной круг вопросов управления коммерческим предприятием</a:t>
          </a:r>
          <a:endParaRPr lang="ru-RU" sz="1800" baseline="0" dirty="0"/>
        </a:p>
      </dgm:t>
    </dgm:pt>
    <dgm:pt modelId="{39CFA1D6-59F3-4EA9-B26C-04FC30408163}" type="parTrans" cxnId="{4809B319-1D43-4260-B397-5D77E0EA3EF8}">
      <dgm:prSet/>
      <dgm:spPr/>
      <dgm:t>
        <a:bodyPr/>
        <a:lstStyle/>
        <a:p>
          <a:endParaRPr lang="ru-RU"/>
        </a:p>
      </dgm:t>
    </dgm:pt>
    <dgm:pt modelId="{D01F3294-6E6C-461B-B39A-65BBF09ADDB3}" type="sibTrans" cxnId="{4809B319-1D43-4260-B397-5D77E0EA3EF8}">
      <dgm:prSet/>
      <dgm:spPr/>
      <dgm:t>
        <a:bodyPr/>
        <a:lstStyle/>
        <a:p>
          <a:endParaRPr lang="ru-RU"/>
        </a:p>
      </dgm:t>
    </dgm:pt>
    <dgm:pt modelId="{1E6D38BA-5231-484C-BE53-7A5223A4FE0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Аграрный менеджмент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– рациональное управление экономикой, производством и социальным развитием предприятий АПК всех организационно-правовых форм</a:t>
          </a:r>
          <a:endParaRPr lang="ru-RU" sz="1800" dirty="0"/>
        </a:p>
      </dgm:t>
    </dgm:pt>
    <dgm:pt modelId="{58C1A67F-93DC-46CD-BECA-172BF0260562}" type="parTrans" cxnId="{B852B995-4206-4A00-B8B5-01211C67559D}">
      <dgm:prSet/>
      <dgm:spPr/>
      <dgm:t>
        <a:bodyPr/>
        <a:lstStyle/>
        <a:p>
          <a:endParaRPr lang="ru-RU"/>
        </a:p>
      </dgm:t>
    </dgm:pt>
    <dgm:pt modelId="{4D5FD7EF-A5FD-4A47-971E-B680DC4A0E93}" type="sibTrans" cxnId="{B852B995-4206-4A00-B8B5-01211C67559D}">
      <dgm:prSet/>
      <dgm:spPr/>
      <dgm:t>
        <a:bodyPr/>
        <a:lstStyle/>
        <a:p>
          <a:endParaRPr lang="ru-RU"/>
        </a:p>
      </dgm:t>
    </dgm:pt>
    <dgm:pt modelId="{7A43A293-E931-4DD6-BAE8-7C5BED3CD52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</dgm:spPr>
      <dgm:t>
        <a:bodyPr/>
        <a:lstStyle/>
        <a:p>
          <a:pPr algn="just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Государственный менеджмент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 – освоение данной программы позволит сформировать у обучающихся целостное представление о формах и методах системы государственного управления, функционирования органов государственной власти в современных условиях.</a:t>
          </a:r>
          <a:endParaRPr lang="ru-RU" sz="1800" dirty="0"/>
        </a:p>
      </dgm:t>
    </dgm:pt>
    <dgm:pt modelId="{42C31845-8A63-4B4E-A897-D7EEE9611FB3}" type="parTrans" cxnId="{3261BB6E-FC77-44A4-AC1B-04714B4D6714}">
      <dgm:prSet/>
      <dgm:spPr/>
      <dgm:t>
        <a:bodyPr/>
        <a:lstStyle/>
        <a:p>
          <a:endParaRPr lang="ru-RU"/>
        </a:p>
      </dgm:t>
    </dgm:pt>
    <dgm:pt modelId="{6FBD77DB-FFEB-4DC7-BC09-33490597C65A}" type="sibTrans" cxnId="{3261BB6E-FC77-44A4-AC1B-04714B4D6714}">
      <dgm:prSet/>
      <dgm:spPr/>
      <dgm:t>
        <a:bodyPr/>
        <a:lstStyle/>
        <a:p>
          <a:endParaRPr lang="ru-RU"/>
        </a:p>
      </dgm:t>
    </dgm:pt>
    <dgm:pt modelId="{D4A6AA64-7A4F-45B7-8254-3886A132355D}" type="pres">
      <dgm:prSet presAssocID="{3E07A32C-B746-4DDA-9E34-90FB33C07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BA961-4DF9-41AE-A839-64C3CA60D932}" type="pres">
      <dgm:prSet presAssocID="{2D6EF58B-954B-4F47-8123-19C173A11EFF}" presName="parentLin" presStyleCnt="0"/>
      <dgm:spPr/>
    </dgm:pt>
    <dgm:pt modelId="{B1BDEBB6-7C42-49C3-A77F-407DB60B0F57}" type="pres">
      <dgm:prSet presAssocID="{2D6EF58B-954B-4F47-8123-19C173A11E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5EC5156-C9BF-4581-BA63-BF1FCF668595}" type="pres">
      <dgm:prSet presAssocID="{2D6EF58B-954B-4F47-8123-19C173A11EFF}" presName="parentText" presStyleLbl="node1" presStyleIdx="0" presStyleCnt="3" custScaleX="142997" custScaleY="778148" custLinFactY="-100000" custLinFactNeighborX="-38757" custLinFactNeighborY="-148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257C9-AB60-4E9B-8050-6B3F4A3F9B58}" type="pres">
      <dgm:prSet presAssocID="{2D6EF58B-954B-4F47-8123-19C173A11EFF}" presName="negativeSpace" presStyleCnt="0"/>
      <dgm:spPr/>
    </dgm:pt>
    <dgm:pt modelId="{DC9791B5-E767-4E2D-B253-E706A7256A61}" type="pres">
      <dgm:prSet presAssocID="{2D6EF58B-954B-4F47-8123-19C173A11EFF}" presName="childText" presStyleLbl="conFgAcc1" presStyleIdx="0" presStyleCnt="3" custLinFactY="-129094" custLinFactNeighborY="-20000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59E88232-E096-45F2-830A-2AE88802FF1C}" type="pres">
      <dgm:prSet presAssocID="{D01F3294-6E6C-461B-B39A-65BBF09ADDB3}" presName="spaceBetweenRectangles" presStyleCnt="0"/>
      <dgm:spPr/>
    </dgm:pt>
    <dgm:pt modelId="{1536F580-62D3-4B0A-9CCC-1CBBDA76E85A}" type="pres">
      <dgm:prSet presAssocID="{1E6D38BA-5231-484C-BE53-7A5223A4FE0D}" presName="parentLin" presStyleCnt="0"/>
      <dgm:spPr/>
    </dgm:pt>
    <dgm:pt modelId="{5732FFA1-973F-4B2A-9B39-C98B8B98543E}" type="pres">
      <dgm:prSet presAssocID="{1E6D38BA-5231-484C-BE53-7A5223A4FE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B106B8-7866-445E-87E0-6070FDDF9A5E}" type="pres">
      <dgm:prSet presAssocID="{1E6D38BA-5231-484C-BE53-7A5223A4FE0D}" presName="parentText" presStyleLbl="node1" presStyleIdx="1" presStyleCnt="3" custScaleX="138802" custScaleY="662654" custLinFactY="-4088" custLinFactNeighborX="-206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E5BB3-30C4-44A4-9BB6-0095623F191E}" type="pres">
      <dgm:prSet presAssocID="{1E6D38BA-5231-484C-BE53-7A5223A4FE0D}" presName="negativeSpace" presStyleCnt="0"/>
      <dgm:spPr/>
    </dgm:pt>
    <dgm:pt modelId="{008ACD72-976C-41F0-8864-6CDE659A77E0}" type="pres">
      <dgm:prSet presAssocID="{1E6D38BA-5231-484C-BE53-7A5223A4FE0D}" presName="childText" presStyleLbl="conFgAcc1" presStyleIdx="1" presStyleCnt="3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DF7DB8F8-7F96-4DE0-8E77-B6F04DF7A76F}" type="pres">
      <dgm:prSet presAssocID="{4D5FD7EF-A5FD-4A47-971E-B680DC4A0E93}" presName="spaceBetweenRectangles" presStyleCnt="0"/>
      <dgm:spPr/>
    </dgm:pt>
    <dgm:pt modelId="{EB533F0C-EC16-4281-A5E7-F7AB5D026788}" type="pres">
      <dgm:prSet presAssocID="{7A43A293-E931-4DD6-BAE8-7C5BED3CD529}" presName="parentLin" presStyleCnt="0"/>
      <dgm:spPr/>
    </dgm:pt>
    <dgm:pt modelId="{7C7296A1-6096-451B-ABFE-4FBE5EA55799}" type="pres">
      <dgm:prSet presAssocID="{7A43A293-E931-4DD6-BAE8-7C5BED3CD52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7BDA97-A32C-48EC-8919-F20AD1F44B60}" type="pres">
      <dgm:prSet presAssocID="{7A43A293-E931-4DD6-BAE8-7C5BED3CD529}" presName="parentText" presStyleLbl="node1" presStyleIdx="2" presStyleCnt="3" custScaleX="142997" custScaleY="903351" custLinFactNeighborX="-18343" custLinFactNeighborY="57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59662-43A4-42A5-BA97-F25C8C9E8AA4}" type="pres">
      <dgm:prSet presAssocID="{7A43A293-E931-4DD6-BAE8-7C5BED3CD529}" presName="negativeSpace" presStyleCnt="0"/>
      <dgm:spPr/>
    </dgm:pt>
    <dgm:pt modelId="{F985A37E-5440-4B62-A452-3F0DFF186D6D}" type="pres">
      <dgm:prSet presAssocID="{7A43A293-E931-4DD6-BAE8-7C5BED3CD529}" presName="childText" presStyleLbl="conFgAcc1" presStyleIdx="2" presStyleCnt="3" custLinFactY="300000" custLinFactNeighborX="971" custLinFactNeighborY="335889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B39EB88D-06B5-4280-8F57-171A8BC445C4}" type="presOf" srcId="{2D6EF58B-954B-4F47-8123-19C173A11EFF}" destId="{B1BDEBB6-7C42-49C3-A77F-407DB60B0F57}" srcOrd="0" destOrd="0" presId="urn:microsoft.com/office/officeart/2005/8/layout/list1"/>
    <dgm:cxn modelId="{B852B995-4206-4A00-B8B5-01211C67559D}" srcId="{3E07A32C-B746-4DDA-9E34-90FB33C07B08}" destId="{1E6D38BA-5231-484C-BE53-7A5223A4FE0D}" srcOrd="1" destOrd="0" parTransId="{58C1A67F-93DC-46CD-BECA-172BF0260562}" sibTransId="{4D5FD7EF-A5FD-4A47-971E-B680DC4A0E93}"/>
    <dgm:cxn modelId="{21411842-65DF-4366-AA6A-77D75C146059}" type="presOf" srcId="{1E6D38BA-5231-484C-BE53-7A5223A4FE0D}" destId="{EEB106B8-7866-445E-87E0-6070FDDF9A5E}" srcOrd="1" destOrd="0" presId="urn:microsoft.com/office/officeart/2005/8/layout/list1"/>
    <dgm:cxn modelId="{138623E3-C4AD-420A-AF1B-D14E4E08CCC8}" type="presOf" srcId="{3E07A32C-B746-4DDA-9E34-90FB33C07B08}" destId="{D4A6AA64-7A4F-45B7-8254-3886A132355D}" srcOrd="0" destOrd="0" presId="urn:microsoft.com/office/officeart/2005/8/layout/list1"/>
    <dgm:cxn modelId="{3261BB6E-FC77-44A4-AC1B-04714B4D6714}" srcId="{3E07A32C-B746-4DDA-9E34-90FB33C07B08}" destId="{7A43A293-E931-4DD6-BAE8-7C5BED3CD529}" srcOrd="2" destOrd="0" parTransId="{42C31845-8A63-4B4E-A897-D7EEE9611FB3}" sibTransId="{6FBD77DB-FFEB-4DC7-BC09-33490597C65A}"/>
    <dgm:cxn modelId="{88BE77F7-1A09-4A32-B24E-51041D2C40B2}" type="presOf" srcId="{7A43A293-E931-4DD6-BAE8-7C5BED3CD529}" destId="{7C7296A1-6096-451B-ABFE-4FBE5EA55799}" srcOrd="0" destOrd="0" presId="urn:microsoft.com/office/officeart/2005/8/layout/list1"/>
    <dgm:cxn modelId="{4809B319-1D43-4260-B397-5D77E0EA3EF8}" srcId="{3E07A32C-B746-4DDA-9E34-90FB33C07B08}" destId="{2D6EF58B-954B-4F47-8123-19C173A11EFF}" srcOrd="0" destOrd="0" parTransId="{39CFA1D6-59F3-4EA9-B26C-04FC30408163}" sibTransId="{D01F3294-6E6C-461B-B39A-65BBF09ADDB3}"/>
    <dgm:cxn modelId="{8C99B1CD-BEA8-411B-BE13-3975FF686909}" type="presOf" srcId="{7A43A293-E931-4DD6-BAE8-7C5BED3CD529}" destId="{387BDA97-A32C-48EC-8919-F20AD1F44B60}" srcOrd="1" destOrd="0" presId="urn:microsoft.com/office/officeart/2005/8/layout/list1"/>
    <dgm:cxn modelId="{3CFC2C6C-2220-4DFC-AAF3-933F28D6EA68}" type="presOf" srcId="{2D6EF58B-954B-4F47-8123-19C173A11EFF}" destId="{55EC5156-C9BF-4581-BA63-BF1FCF668595}" srcOrd="1" destOrd="0" presId="urn:microsoft.com/office/officeart/2005/8/layout/list1"/>
    <dgm:cxn modelId="{6679273B-235B-40FA-9700-78E2B88B7B61}" type="presOf" srcId="{1E6D38BA-5231-484C-BE53-7A5223A4FE0D}" destId="{5732FFA1-973F-4B2A-9B39-C98B8B98543E}" srcOrd="0" destOrd="0" presId="urn:microsoft.com/office/officeart/2005/8/layout/list1"/>
    <dgm:cxn modelId="{FE6475D5-C14B-4363-8546-0FF5EA306344}" type="presParOf" srcId="{D4A6AA64-7A4F-45B7-8254-3886A132355D}" destId="{972BA961-4DF9-41AE-A839-64C3CA60D932}" srcOrd="0" destOrd="0" presId="urn:microsoft.com/office/officeart/2005/8/layout/list1"/>
    <dgm:cxn modelId="{53791E25-7B3F-45F4-B12C-4A004B5CAC99}" type="presParOf" srcId="{972BA961-4DF9-41AE-A839-64C3CA60D932}" destId="{B1BDEBB6-7C42-49C3-A77F-407DB60B0F57}" srcOrd="0" destOrd="0" presId="urn:microsoft.com/office/officeart/2005/8/layout/list1"/>
    <dgm:cxn modelId="{F6A6A88B-17A6-4FAD-A406-B3243A6C2049}" type="presParOf" srcId="{972BA961-4DF9-41AE-A839-64C3CA60D932}" destId="{55EC5156-C9BF-4581-BA63-BF1FCF668595}" srcOrd="1" destOrd="0" presId="urn:microsoft.com/office/officeart/2005/8/layout/list1"/>
    <dgm:cxn modelId="{BB25DC6D-B250-4AB3-A22C-7BC509E437BA}" type="presParOf" srcId="{D4A6AA64-7A4F-45B7-8254-3886A132355D}" destId="{648257C9-AB60-4E9B-8050-6B3F4A3F9B58}" srcOrd="1" destOrd="0" presId="urn:microsoft.com/office/officeart/2005/8/layout/list1"/>
    <dgm:cxn modelId="{6370BDE0-B076-4884-8ECC-8329AB4D9414}" type="presParOf" srcId="{D4A6AA64-7A4F-45B7-8254-3886A132355D}" destId="{DC9791B5-E767-4E2D-B253-E706A7256A61}" srcOrd="2" destOrd="0" presId="urn:microsoft.com/office/officeart/2005/8/layout/list1"/>
    <dgm:cxn modelId="{64AF2164-98E8-4C25-A6A0-6D020CDC041F}" type="presParOf" srcId="{D4A6AA64-7A4F-45B7-8254-3886A132355D}" destId="{59E88232-E096-45F2-830A-2AE88802FF1C}" srcOrd="3" destOrd="0" presId="urn:microsoft.com/office/officeart/2005/8/layout/list1"/>
    <dgm:cxn modelId="{25328D57-653F-4010-902C-547C19AE5189}" type="presParOf" srcId="{D4A6AA64-7A4F-45B7-8254-3886A132355D}" destId="{1536F580-62D3-4B0A-9CCC-1CBBDA76E85A}" srcOrd="4" destOrd="0" presId="urn:microsoft.com/office/officeart/2005/8/layout/list1"/>
    <dgm:cxn modelId="{F3650199-E64A-43FF-A486-DC40BD2D501B}" type="presParOf" srcId="{1536F580-62D3-4B0A-9CCC-1CBBDA76E85A}" destId="{5732FFA1-973F-4B2A-9B39-C98B8B98543E}" srcOrd="0" destOrd="0" presId="urn:microsoft.com/office/officeart/2005/8/layout/list1"/>
    <dgm:cxn modelId="{981193FF-EB93-4095-B6AB-13CF1871DA2D}" type="presParOf" srcId="{1536F580-62D3-4B0A-9CCC-1CBBDA76E85A}" destId="{EEB106B8-7866-445E-87E0-6070FDDF9A5E}" srcOrd="1" destOrd="0" presId="urn:microsoft.com/office/officeart/2005/8/layout/list1"/>
    <dgm:cxn modelId="{63EEF1CB-539E-4ADA-93E1-2A9CEAFC3BAF}" type="presParOf" srcId="{D4A6AA64-7A4F-45B7-8254-3886A132355D}" destId="{900E5BB3-30C4-44A4-9BB6-0095623F191E}" srcOrd="5" destOrd="0" presId="urn:microsoft.com/office/officeart/2005/8/layout/list1"/>
    <dgm:cxn modelId="{66A8ABD1-8033-4BC1-9F71-8AB391A227FE}" type="presParOf" srcId="{D4A6AA64-7A4F-45B7-8254-3886A132355D}" destId="{008ACD72-976C-41F0-8864-6CDE659A77E0}" srcOrd="6" destOrd="0" presId="urn:microsoft.com/office/officeart/2005/8/layout/list1"/>
    <dgm:cxn modelId="{298D6252-FB36-4627-85B2-61DB12835F27}" type="presParOf" srcId="{D4A6AA64-7A4F-45B7-8254-3886A132355D}" destId="{DF7DB8F8-7F96-4DE0-8E77-B6F04DF7A76F}" srcOrd="7" destOrd="0" presId="urn:microsoft.com/office/officeart/2005/8/layout/list1"/>
    <dgm:cxn modelId="{896B5A64-498B-4544-951E-F89D6DFB1895}" type="presParOf" srcId="{D4A6AA64-7A4F-45B7-8254-3886A132355D}" destId="{EB533F0C-EC16-4281-A5E7-F7AB5D026788}" srcOrd="8" destOrd="0" presId="urn:microsoft.com/office/officeart/2005/8/layout/list1"/>
    <dgm:cxn modelId="{C62584FE-BD44-4A34-91AA-D6DD34F34A3D}" type="presParOf" srcId="{EB533F0C-EC16-4281-A5E7-F7AB5D026788}" destId="{7C7296A1-6096-451B-ABFE-4FBE5EA55799}" srcOrd="0" destOrd="0" presId="urn:microsoft.com/office/officeart/2005/8/layout/list1"/>
    <dgm:cxn modelId="{4A687DA9-5B66-4603-B762-2620B410F971}" type="presParOf" srcId="{EB533F0C-EC16-4281-A5E7-F7AB5D026788}" destId="{387BDA97-A32C-48EC-8919-F20AD1F44B60}" srcOrd="1" destOrd="0" presId="urn:microsoft.com/office/officeart/2005/8/layout/list1"/>
    <dgm:cxn modelId="{8ADBE63A-60EE-4120-A385-9CA815E50C8B}" type="presParOf" srcId="{D4A6AA64-7A4F-45B7-8254-3886A132355D}" destId="{39659662-43A4-42A5-BA97-F25C8C9E8AA4}" srcOrd="9" destOrd="0" presId="urn:microsoft.com/office/officeart/2005/8/layout/list1"/>
    <dgm:cxn modelId="{DB8D6BAF-FCD0-4779-9E6D-BB718485996E}" type="presParOf" srcId="{D4A6AA64-7A4F-45B7-8254-3886A132355D}" destId="{F985A37E-5440-4B62-A452-3F0DFF186D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4252D-C155-47C8-A1A4-46CD1340E93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629C8-B6B9-4177-B482-C2E9EE7B812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Международная специализированная аккредитация специальностей</a:t>
          </a:r>
          <a:endParaRPr lang="ru-RU" sz="1600" dirty="0"/>
        </a:p>
      </dgm:t>
    </dgm:pt>
    <dgm:pt modelId="{285B4F98-966F-4E85-B711-B16ED7657152}" type="parTrans" cxnId="{CCA550AB-E6C9-4ACF-8BF3-ED8BFA4B8593}">
      <dgm:prSet/>
      <dgm:spPr/>
      <dgm:t>
        <a:bodyPr/>
        <a:lstStyle/>
        <a:p>
          <a:endParaRPr lang="ru-RU"/>
        </a:p>
      </dgm:t>
    </dgm:pt>
    <dgm:pt modelId="{ED8247E3-B24B-4458-BEDF-B17A2A2B6001}" type="sibTrans" cxnId="{CCA550AB-E6C9-4ACF-8BF3-ED8BFA4B8593}">
      <dgm:prSet/>
      <dgm:spPr/>
      <dgm:t>
        <a:bodyPr/>
        <a:lstStyle/>
        <a:p>
          <a:endParaRPr lang="ru-RU"/>
        </a:p>
      </dgm:t>
    </dgm:pt>
    <dgm:pt modelId="{845D62E7-6751-4D65-BD0E-728DB420011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Государственная аттестация специальностей и процедура внешней оценки учебных достижений обучающихся</a:t>
          </a:r>
          <a:endParaRPr lang="ru-RU" sz="1600" dirty="0"/>
        </a:p>
      </dgm:t>
    </dgm:pt>
    <dgm:pt modelId="{E50B5F44-8322-4D51-8223-9CE3242DC20C}" type="parTrans" cxnId="{DE9D8A41-6FDE-4F7B-B942-313DFAF037D0}">
      <dgm:prSet/>
      <dgm:spPr/>
      <dgm:t>
        <a:bodyPr/>
        <a:lstStyle/>
        <a:p>
          <a:endParaRPr lang="ru-RU"/>
        </a:p>
      </dgm:t>
    </dgm:pt>
    <dgm:pt modelId="{1FEB54D6-D9AA-4C9B-87FB-99A7CC067C52}" type="sibTrans" cxnId="{DE9D8A41-6FDE-4F7B-B942-313DFAF037D0}">
      <dgm:prSet/>
      <dgm:spPr/>
      <dgm:t>
        <a:bodyPr/>
        <a:lstStyle/>
        <a:p>
          <a:endParaRPr lang="ru-RU"/>
        </a:p>
      </dgm:t>
    </dgm:pt>
    <dgm:pt modelId="{10C51B3B-D159-4695-8AF6-B9AC7182C2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Соответствие правилам лицензирования образовательной деятельности и требованиям законодательства Республики Казахстан в сфере образования</a:t>
          </a:r>
          <a:endParaRPr lang="ru-RU" sz="1600" dirty="0"/>
        </a:p>
      </dgm:t>
    </dgm:pt>
    <dgm:pt modelId="{7AF318CB-C292-4A09-8A81-21B6ED0E5D55}" type="parTrans" cxnId="{EF22730A-2352-4F5D-B9B6-D806ED33F3DF}">
      <dgm:prSet/>
      <dgm:spPr/>
      <dgm:t>
        <a:bodyPr/>
        <a:lstStyle/>
        <a:p>
          <a:endParaRPr lang="ru-RU"/>
        </a:p>
      </dgm:t>
    </dgm:pt>
    <dgm:pt modelId="{DE4FADBD-C203-4277-AD44-9DA4D8522C64}" type="sibTrans" cxnId="{EF22730A-2352-4F5D-B9B6-D806ED33F3DF}">
      <dgm:prSet/>
      <dgm:spPr/>
      <dgm:t>
        <a:bodyPr/>
        <a:lstStyle/>
        <a:p>
          <a:endParaRPr lang="ru-RU"/>
        </a:p>
      </dgm:t>
    </dgm:pt>
    <dgm:pt modelId="{BC19FE3E-7C05-43F6-A013-4CE018F6F01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Деловые связи с государственными органами управления и предприятиями среднего и малого бизнеса Костанайской области</a:t>
          </a:r>
          <a:endParaRPr lang="ru-RU" sz="1600" dirty="0"/>
        </a:p>
      </dgm:t>
    </dgm:pt>
    <dgm:pt modelId="{C7CC7476-4D29-4313-A8A0-682F5277920F}" type="parTrans" cxnId="{73B28633-B70D-4424-9B91-5DEE3AC1F0E2}">
      <dgm:prSet/>
      <dgm:spPr/>
      <dgm:t>
        <a:bodyPr/>
        <a:lstStyle/>
        <a:p>
          <a:endParaRPr lang="ru-RU"/>
        </a:p>
      </dgm:t>
    </dgm:pt>
    <dgm:pt modelId="{2D5C3908-4FC2-45F7-A13A-A31DC101AE74}" type="sibTrans" cxnId="{73B28633-B70D-4424-9B91-5DEE3AC1F0E2}">
      <dgm:prSet/>
      <dgm:spPr/>
      <dgm:t>
        <a:bodyPr/>
        <a:lstStyle/>
        <a:p>
          <a:endParaRPr lang="ru-RU"/>
        </a:p>
      </dgm:t>
    </dgm:pt>
    <dgm:pt modelId="{91C0FE8D-E524-44FE-BD9C-C51C576A5E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Внешняя академическая мобильность ППС и обучающихся</a:t>
          </a:r>
          <a:endParaRPr lang="ru-RU" sz="1600" dirty="0"/>
        </a:p>
      </dgm:t>
    </dgm:pt>
    <dgm:pt modelId="{5ECEF35E-E814-4034-8A95-913A2FB0F3F4}" type="parTrans" cxnId="{C8EFFAA3-74E1-4069-8EC3-70AB7DACED4A}">
      <dgm:prSet/>
      <dgm:spPr/>
      <dgm:t>
        <a:bodyPr/>
        <a:lstStyle/>
        <a:p>
          <a:endParaRPr lang="ru-RU"/>
        </a:p>
      </dgm:t>
    </dgm:pt>
    <dgm:pt modelId="{0C0DEE6B-E995-416A-86BD-E90A427E5CE1}" type="sibTrans" cxnId="{C8EFFAA3-74E1-4069-8EC3-70AB7DACED4A}">
      <dgm:prSet/>
      <dgm:spPr/>
      <dgm:t>
        <a:bodyPr/>
        <a:lstStyle/>
        <a:p>
          <a:endParaRPr lang="ru-RU"/>
        </a:p>
      </dgm:t>
    </dgm:pt>
    <dgm:pt modelId="{5BB6FCDA-F2FE-43E8-8014-DB23787BF8A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Интегрирование учебных планов специальности магистратуры в международное образовательное пространство</a:t>
          </a:r>
          <a:endParaRPr lang="ru-RU" sz="1600" dirty="0"/>
        </a:p>
      </dgm:t>
    </dgm:pt>
    <dgm:pt modelId="{C011876C-F5D4-4FA4-8D38-386128E02915}" type="parTrans" cxnId="{3492BFDD-8DCF-4A6A-A432-4B3F43C0DC1D}">
      <dgm:prSet/>
      <dgm:spPr/>
      <dgm:t>
        <a:bodyPr/>
        <a:lstStyle/>
        <a:p>
          <a:endParaRPr lang="ru-RU"/>
        </a:p>
      </dgm:t>
    </dgm:pt>
    <dgm:pt modelId="{579ACCBC-AAE7-4611-8F58-D5C0DA1F061A}" type="sibTrans" cxnId="{3492BFDD-8DCF-4A6A-A432-4B3F43C0DC1D}">
      <dgm:prSet/>
      <dgm:spPr/>
      <dgm:t>
        <a:bodyPr/>
        <a:lstStyle/>
        <a:p>
          <a:endParaRPr lang="ru-RU"/>
        </a:p>
      </dgm:t>
    </dgm:pt>
    <dgm:pt modelId="{A0B2C612-B215-47C4-AD9C-B4F62878EAB5}" type="pres">
      <dgm:prSet presAssocID="{6914252D-C155-47C8-A1A4-46CD1340E9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9C4AE0-0EBE-4409-BBE0-4AD9B32E4C7F}" type="pres">
      <dgm:prSet presAssocID="{0E9629C8-B6B9-4177-B482-C2E9EE7B812C}" presName="node" presStyleLbl="node1" presStyleIdx="0" presStyleCnt="6" custScaleY="96010" custLinFactNeighborX="2186" custLinFactNeighborY="-2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4685A-9962-4E5D-81C6-3BFE7FC1F8A9}" type="pres">
      <dgm:prSet presAssocID="{ED8247E3-B24B-4458-BEDF-B17A2A2B6001}" presName="sibTrans" presStyleCnt="0"/>
      <dgm:spPr/>
    </dgm:pt>
    <dgm:pt modelId="{5B1D6C1A-5701-403D-92FE-F275D44471D3}" type="pres">
      <dgm:prSet presAssocID="{845D62E7-6751-4D65-BD0E-728DB4200119}" presName="node" presStyleLbl="node1" presStyleIdx="1" presStyleCnt="6" custScaleY="96220" custLinFactNeighborX="-1609" custLinFactNeighborY="-2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DDC7E-BFA7-4034-922D-8E87E5B0FBE8}" type="pres">
      <dgm:prSet presAssocID="{1FEB54D6-D9AA-4C9B-87FB-99A7CC067C52}" presName="sibTrans" presStyleCnt="0"/>
      <dgm:spPr/>
    </dgm:pt>
    <dgm:pt modelId="{73B01848-518E-47D3-94EA-2B8DE7CB3E1E}" type="pres">
      <dgm:prSet presAssocID="{10C51B3B-D159-4695-8AF6-B9AC7182C2A3}" presName="node" presStyleLbl="node1" presStyleIdx="2" presStyleCnt="6" custScaleX="108413" custLinFactNeighborX="-3139" custLinFactNeighborY="-28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A0E1-07DF-4370-9692-4A20C8A1E29E}" type="pres">
      <dgm:prSet presAssocID="{DE4FADBD-C203-4277-AD44-9DA4D8522C64}" presName="sibTrans" presStyleCnt="0"/>
      <dgm:spPr/>
    </dgm:pt>
    <dgm:pt modelId="{AEEAA94C-3AA3-4D76-A3DE-06A4209B0C1C}" type="pres">
      <dgm:prSet presAssocID="{BC19FE3E-7C05-43F6-A013-4CE018F6F01F}" presName="node" presStyleLbl="node1" presStyleIdx="3" presStyleCnt="6" custLinFactNeighborX="-52659" custLinFactNeighborY="-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38448-EEAC-49C2-BE26-9B4F65C5FEDD}" type="pres">
      <dgm:prSet presAssocID="{2D5C3908-4FC2-45F7-A13A-A31DC101AE74}" presName="sibTrans" presStyleCnt="0"/>
      <dgm:spPr/>
    </dgm:pt>
    <dgm:pt modelId="{2CD693E9-CA98-4096-9EAA-D712DD53A2AD}" type="pres">
      <dgm:prSet presAssocID="{91C0FE8D-E524-44FE-BD9C-C51C576A5E95}" presName="node" presStyleLbl="node1" presStyleIdx="4" presStyleCnt="6" custLinFactNeighborX="-6861" custLinFactNeighborY="-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9F496-6A35-4177-9940-6A608C7FD970}" type="pres">
      <dgm:prSet presAssocID="{0C0DEE6B-E995-416A-86BD-E90A427E5CE1}" presName="sibTrans" presStyleCnt="0"/>
      <dgm:spPr/>
    </dgm:pt>
    <dgm:pt modelId="{AE9CD2FA-D99D-41E3-908D-39D23F36ECBB}" type="pres">
      <dgm:prSet presAssocID="{5BB6FCDA-F2FE-43E8-8014-DB23787BF8A5}" presName="node" presStyleLbl="node1" presStyleIdx="5" presStyleCnt="6" custScaleY="94351" custLinFactNeighborX="-8308" custLinFactNeighborY="-1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B109BB-DF37-4F4C-AB72-19A739857758}" type="presOf" srcId="{6914252D-C155-47C8-A1A4-46CD1340E933}" destId="{A0B2C612-B215-47C4-AD9C-B4F62878EAB5}" srcOrd="0" destOrd="0" presId="urn:microsoft.com/office/officeart/2005/8/layout/default#1"/>
    <dgm:cxn modelId="{73B28633-B70D-4424-9B91-5DEE3AC1F0E2}" srcId="{6914252D-C155-47C8-A1A4-46CD1340E933}" destId="{BC19FE3E-7C05-43F6-A013-4CE018F6F01F}" srcOrd="3" destOrd="0" parTransId="{C7CC7476-4D29-4313-A8A0-682F5277920F}" sibTransId="{2D5C3908-4FC2-45F7-A13A-A31DC101AE74}"/>
    <dgm:cxn modelId="{3492BFDD-8DCF-4A6A-A432-4B3F43C0DC1D}" srcId="{6914252D-C155-47C8-A1A4-46CD1340E933}" destId="{5BB6FCDA-F2FE-43E8-8014-DB23787BF8A5}" srcOrd="5" destOrd="0" parTransId="{C011876C-F5D4-4FA4-8D38-386128E02915}" sibTransId="{579ACCBC-AAE7-4611-8F58-D5C0DA1F061A}"/>
    <dgm:cxn modelId="{C8EFFAA3-74E1-4069-8EC3-70AB7DACED4A}" srcId="{6914252D-C155-47C8-A1A4-46CD1340E933}" destId="{91C0FE8D-E524-44FE-BD9C-C51C576A5E95}" srcOrd="4" destOrd="0" parTransId="{5ECEF35E-E814-4034-8A95-913A2FB0F3F4}" sibTransId="{0C0DEE6B-E995-416A-86BD-E90A427E5CE1}"/>
    <dgm:cxn modelId="{3EB3AAAC-5137-48AA-816C-1091BA122607}" type="presOf" srcId="{5BB6FCDA-F2FE-43E8-8014-DB23787BF8A5}" destId="{AE9CD2FA-D99D-41E3-908D-39D23F36ECBB}" srcOrd="0" destOrd="0" presId="urn:microsoft.com/office/officeart/2005/8/layout/default#1"/>
    <dgm:cxn modelId="{8248E99F-418B-4BD5-B5E7-F70F36BCE97B}" type="presOf" srcId="{0E9629C8-B6B9-4177-B482-C2E9EE7B812C}" destId="{969C4AE0-0EBE-4409-BBE0-4AD9B32E4C7F}" srcOrd="0" destOrd="0" presId="urn:microsoft.com/office/officeart/2005/8/layout/default#1"/>
    <dgm:cxn modelId="{DE9D8A41-6FDE-4F7B-B942-313DFAF037D0}" srcId="{6914252D-C155-47C8-A1A4-46CD1340E933}" destId="{845D62E7-6751-4D65-BD0E-728DB4200119}" srcOrd="1" destOrd="0" parTransId="{E50B5F44-8322-4D51-8223-9CE3242DC20C}" sibTransId="{1FEB54D6-D9AA-4C9B-87FB-99A7CC067C52}"/>
    <dgm:cxn modelId="{3BAD459B-1D75-464C-9042-171F5BF0FBAC}" type="presOf" srcId="{BC19FE3E-7C05-43F6-A013-4CE018F6F01F}" destId="{AEEAA94C-3AA3-4D76-A3DE-06A4209B0C1C}" srcOrd="0" destOrd="0" presId="urn:microsoft.com/office/officeart/2005/8/layout/default#1"/>
    <dgm:cxn modelId="{EF22730A-2352-4F5D-B9B6-D806ED33F3DF}" srcId="{6914252D-C155-47C8-A1A4-46CD1340E933}" destId="{10C51B3B-D159-4695-8AF6-B9AC7182C2A3}" srcOrd="2" destOrd="0" parTransId="{7AF318CB-C292-4A09-8A81-21B6ED0E5D55}" sibTransId="{DE4FADBD-C203-4277-AD44-9DA4D8522C64}"/>
    <dgm:cxn modelId="{CCA550AB-E6C9-4ACF-8BF3-ED8BFA4B8593}" srcId="{6914252D-C155-47C8-A1A4-46CD1340E933}" destId="{0E9629C8-B6B9-4177-B482-C2E9EE7B812C}" srcOrd="0" destOrd="0" parTransId="{285B4F98-966F-4E85-B711-B16ED7657152}" sibTransId="{ED8247E3-B24B-4458-BEDF-B17A2A2B6001}"/>
    <dgm:cxn modelId="{62978151-3DD0-4DF7-A65F-E44B1EBCBA8B}" type="presOf" srcId="{10C51B3B-D159-4695-8AF6-B9AC7182C2A3}" destId="{73B01848-518E-47D3-94EA-2B8DE7CB3E1E}" srcOrd="0" destOrd="0" presId="urn:microsoft.com/office/officeart/2005/8/layout/default#1"/>
    <dgm:cxn modelId="{3AEF4D56-73DD-4BDD-AFFC-6941A2B2B763}" type="presOf" srcId="{91C0FE8D-E524-44FE-BD9C-C51C576A5E95}" destId="{2CD693E9-CA98-4096-9EAA-D712DD53A2AD}" srcOrd="0" destOrd="0" presId="urn:microsoft.com/office/officeart/2005/8/layout/default#1"/>
    <dgm:cxn modelId="{35B4450A-7F66-4C8D-8DC6-DBFE5BC027B6}" type="presOf" srcId="{845D62E7-6751-4D65-BD0E-728DB4200119}" destId="{5B1D6C1A-5701-403D-92FE-F275D44471D3}" srcOrd="0" destOrd="0" presId="urn:microsoft.com/office/officeart/2005/8/layout/default#1"/>
    <dgm:cxn modelId="{B6935E53-78E4-4191-A3D2-A7147C0448DB}" type="presParOf" srcId="{A0B2C612-B215-47C4-AD9C-B4F62878EAB5}" destId="{969C4AE0-0EBE-4409-BBE0-4AD9B32E4C7F}" srcOrd="0" destOrd="0" presId="urn:microsoft.com/office/officeart/2005/8/layout/default#1"/>
    <dgm:cxn modelId="{2A86F0C1-E1DD-4C22-9D36-70BC838503AC}" type="presParOf" srcId="{A0B2C612-B215-47C4-AD9C-B4F62878EAB5}" destId="{BBF4685A-9962-4E5D-81C6-3BFE7FC1F8A9}" srcOrd="1" destOrd="0" presId="urn:microsoft.com/office/officeart/2005/8/layout/default#1"/>
    <dgm:cxn modelId="{4C266403-7AA8-4B45-9FA0-15E9F3B40EA2}" type="presParOf" srcId="{A0B2C612-B215-47C4-AD9C-B4F62878EAB5}" destId="{5B1D6C1A-5701-403D-92FE-F275D44471D3}" srcOrd="2" destOrd="0" presId="urn:microsoft.com/office/officeart/2005/8/layout/default#1"/>
    <dgm:cxn modelId="{F5E0C19F-F2A7-478D-8020-EB62F698E147}" type="presParOf" srcId="{A0B2C612-B215-47C4-AD9C-B4F62878EAB5}" destId="{7ACDDC7E-BFA7-4034-922D-8E87E5B0FBE8}" srcOrd="3" destOrd="0" presId="urn:microsoft.com/office/officeart/2005/8/layout/default#1"/>
    <dgm:cxn modelId="{A294BEEC-389F-487E-A836-EFDE7F402C53}" type="presParOf" srcId="{A0B2C612-B215-47C4-AD9C-B4F62878EAB5}" destId="{73B01848-518E-47D3-94EA-2B8DE7CB3E1E}" srcOrd="4" destOrd="0" presId="urn:microsoft.com/office/officeart/2005/8/layout/default#1"/>
    <dgm:cxn modelId="{D1167B19-5D04-4650-92C1-AD61852F2250}" type="presParOf" srcId="{A0B2C612-B215-47C4-AD9C-B4F62878EAB5}" destId="{C8ADA0E1-07DF-4370-9692-4A20C8A1E29E}" srcOrd="5" destOrd="0" presId="urn:microsoft.com/office/officeart/2005/8/layout/default#1"/>
    <dgm:cxn modelId="{0D6E98B0-EB8D-4389-90D1-8BB75F01D467}" type="presParOf" srcId="{A0B2C612-B215-47C4-AD9C-B4F62878EAB5}" destId="{AEEAA94C-3AA3-4D76-A3DE-06A4209B0C1C}" srcOrd="6" destOrd="0" presId="urn:microsoft.com/office/officeart/2005/8/layout/default#1"/>
    <dgm:cxn modelId="{D0691955-DF55-47A2-BAEE-9DFA8013BDAB}" type="presParOf" srcId="{A0B2C612-B215-47C4-AD9C-B4F62878EAB5}" destId="{13738448-EEAC-49C2-BE26-9B4F65C5FEDD}" srcOrd="7" destOrd="0" presId="urn:microsoft.com/office/officeart/2005/8/layout/default#1"/>
    <dgm:cxn modelId="{1E47C99E-98A7-478C-864F-16D269A08630}" type="presParOf" srcId="{A0B2C612-B215-47C4-AD9C-B4F62878EAB5}" destId="{2CD693E9-CA98-4096-9EAA-D712DD53A2AD}" srcOrd="8" destOrd="0" presId="urn:microsoft.com/office/officeart/2005/8/layout/default#1"/>
    <dgm:cxn modelId="{3FAD7778-0B21-466C-BA1F-EB1098875F12}" type="presParOf" srcId="{A0B2C612-B215-47C4-AD9C-B4F62878EAB5}" destId="{BC89F496-6A35-4177-9940-6A608C7FD970}" srcOrd="9" destOrd="0" presId="urn:microsoft.com/office/officeart/2005/8/layout/default#1"/>
    <dgm:cxn modelId="{F6480AD3-E372-4F9E-8F05-198B4625CB53}" type="presParOf" srcId="{A0B2C612-B215-47C4-AD9C-B4F62878EAB5}" destId="{AE9CD2FA-D99D-41E3-908D-39D23F36ECB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791B5-E767-4E2D-B253-E706A7256A61}">
      <dsp:nvSpPr>
        <dsp:cNvPr id="0" name=""/>
        <dsp:cNvSpPr/>
      </dsp:nvSpPr>
      <dsp:spPr>
        <a:xfrm>
          <a:off x="0" y="1224136"/>
          <a:ext cx="7416824" cy="1260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55EC5156-C9BF-4581-BA63-BF1FCF668595}">
      <dsp:nvSpPr>
        <dsp:cNvPr id="0" name=""/>
        <dsp:cNvSpPr/>
      </dsp:nvSpPr>
      <dsp:spPr>
        <a:xfrm>
          <a:off x="216024" y="0"/>
          <a:ext cx="7061580" cy="1148546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Торговый менеджмент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– охватывает основной круг вопросов управления коммерческим предприятием</a:t>
          </a:r>
          <a:endParaRPr lang="ru-RU" sz="1800" kern="1200" baseline="0" dirty="0"/>
        </a:p>
      </dsp:txBody>
      <dsp:txXfrm>
        <a:off x="272091" y="56067"/>
        <a:ext cx="6949446" cy="1036412"/>
      </dsp:txXfrm>
    </dsp:sp>
    <dsp:sp modelId="{008ACD72-976C-41F0-8864-6CDE659A77E0}">
      <dsp:nvSpPr>
        <dsp:cNvPr id="0" name=""/>
        <dsp:cNvSpPr/>
      </dsp:nvSpPr>
      <dsp:spPr>
        <a:xfrm>
          <a:off x="0" y="2498072"/>
          <a:ext cx="7416824" cy="1260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EEB106B8-7866-445E-87E0-6070FDDF9A5E}">
      <dsp:nvSpPr>
        <dsp:cNvPr id="0" name=""/>
        <dsp:cNvSpPr/>
      </dsp:nvSpPr>
      <dsp:spPr>
        <a:xfrm>
          <a:off x="288031" y="1440161"/>
          <a:ext cx="7051467" cy="97807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Аграрный менеджмент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– рациональное управление экономикой, производством и социальным развитием предприятий АПК всех организационно-правовых форм</a:t>
          </a:r>
          <a:endParaRPr lang="ru-RU" sz="1800" kern="1200" dirty="0"/>
        </a:p>
      </dsp:txBody>
      <dsp:txXfrm>
        <a:off x="335777" y="1487907"/>
        <a:ext cx="6955975" cy="882585"/>
      </dsp:txXfrm>
    </dsp:sp>
    <dsp:sp modelId="{F985A37E-5440-4B62-A452-3F0DFF186D6D}">
      <dsp:nvSpPr>
        <dsp:cNvPr id="0" name=""/>
        <dsp:cNvSpPr/>
      </dsp:nvSpPr>
      <dsp:spPr>
        <a:xfrm>
          <a:off x="0" y="4276667"/>
          <a:ext cx="7416824" cy="1260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387BDA97-A32C-48EC-8919-F20AD1F44B60}">
      <dsp:nvSpPr>
        <dsp:cNvPr id="0" name=""/>
        <dsp:cNvSpPr/>
      </dsp:nvSpPr>
      <dsp:spPr>
        <a:xfrm>
          <a:off x="288031" y="2736303"/>
          <a:ext cx="7061580" cy="1333346"/>
        </a:xfrm>
        <a:prstGeom prst="roundRect">
          <a:avLst/>
        </a:prstGeom>
        <a:solidFill>
          <a:srgbClr val="FFCC99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Государственный менеджмент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 – освоение данной программы позволит сформировать у обучающихся целостное представление о формах и методах системы государственного управления, функционирования органов государственной власти в современных условиях.</a:t>
          </a:r>
          <a:endParaRPr lang="ru-RU" sz="1800" kern="1200" dirty="0"/>
        </a:p>
      </dsp:txBody>
      <dsp:txXfrm>
        <a:off x="353120" y="2801392"/>
        <a:ext cx="6931402" cy="120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196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93E4CC-0454-454A-A42A-7092BAC55D79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CB08F5-D669-42A3-BA64-667DFDA83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114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7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5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2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9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6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323263" y="6400800"/>
            <a:ext cx="1169987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2750" y="2286000"/>
            <a:ext cx="61087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1600203"/>
            <a:ext cx="6108700" cy="682628"/>
          </a:xfrm>
          <a:extLst/>
        </p:spPr>
        <p:txBody>
          <a:bodyPr/>
          <a:lstStyle>
            <a:lvl1pPr algn="r">
              <a:defRPr sz="4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454775"/>
            <a:ext cx="2311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73800" y="6454775"/>
            <a:ext cx="21463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14750" y="6454775"/>
            <a:ext cx="2311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CB97-88D3-4256-9212-C10672CA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98D9-7E9E-4B3A-993F-B9CD1473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214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06F5-65E6-4C12-9089-0EA7F79B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723" y="457200"/>
            <a:ext cx="4457700" cy="487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1" y="1219200"/>
            <a:ext cx="89154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F6D61-6867-49CB-8884-5F572045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457C-5834-4519-AC5C-B639E27F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3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7" indent="0">
              <a:buNone/>
              <a:defRPr sz="1800"/>
            </a:lvl2pPr>
            <a:lvl3pPr marL="914275" indent="0">
              <a:buNone/>
              <a:defRPr sz="1600"/>
            </a:lvl3pPr>
            <a:lvl4pPr marL="1371412" indent="0">
              <a:buNone/>
              <a:defRPr sz="1400"/>
            </a:lvl4pPr>
            <a:lvl5pPr marL="1828550" indent="0">
              <a:buNone/>
              <a:defRPr sz="1400"/>
            </a:lvl5pPr>
            <a:lvl6pPr marL="2285687" indent="0">
              <a:buNone/>
              <a:defRPr sz="1400"/>
            </a:lvl6pPr>
            <a:lvl7pPr marL="2742825" indent="0">
              <a:buNone/>
              <a:defRPr sz="1400"/>
            </a:lvl7pPr>
            <a:lvl8pPr marL="3199962" indent="0">
              <a:buNone/>
              <a:defRPr sz="1400"/>
            </a:lvl8pPr>
            <a:lvl9pPr marL="365709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E802-333E-45F0-BDC1-81E8EF42F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19200"/>
            <a:ext cx="4375150" cy="5105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19200"/>
            <a:ext cx="4375150" cy="5105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59E4-CA7D-4ECF-A4CC-5A9E0B74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5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50" indent="0">
              <a:buNone/>
              <a:defRPr sz="1600" b="1"/>
            </a:lvl5pPr>
            <a:lvl6pPr marL="2285687" indent="0">
              <a:buNone/>
              <a:defRPr sz="1600" b="1"/>
            </a:lvl6pPr>
            <a:lvl7pPr marL="2742825" indent="0">
              <a:buNone/>
              <a:defRPr sz="1600" b="1"/>
            </a:lvl7pPr>
            <a:lvl8pPr marL="3199962" indent="0">
              <a:buNone/>
              <a:defRPr sz="1600" b="1"/>
            </a:lvl8pPr>
            <a:lvl9pPr marL="36570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80"/>
            <a:ext cx="437687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5"/>
            <a:ext cx="437859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50" indent="0">
              <a:buNone/>
              <a:defRPr sz="1600" b="1"/>
            </a:lvl5pPr>
            <a:lvl6pPr marL="2285687" indent="0">
              <a:buNone/>
              <a:defRPr sz="1600" b="1"/>
            </a:lvl6pPr>
            <a:lvl7pPr marL="2742825" indent="0">
              <a:buNone/>
              <a:defRPr sz="1600" b="1"/>
            </a:lvl7pPr>
            <a:lvl8pPr marL="3199962" indent="0">
              <a:buNone/>
              <a:defRPr sz="1600" b="1"/>
            </a:lvl8pPr>
            <a:lvl9pPr marL="36570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80"/>
            <a:ext cx="437859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EB20F-8BDC-4EFA-ADE8-C7191AFA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137E-839B-432E-A8F5-95E81AA40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BFFD-5851-43D8-BE16-3C1618898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3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6"/>
            <a:ext cx="3259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800"/>
            </a:lvl4pPr>
            <a:lvl5pPr marL="1828550" indent="0">
              <a:buNone/>
              <a:defRPr sz="800"/>
            </a:lvl5pPr>
            <a:lvl6pPr marL="2285687" indent="0">
              <a:buNone/>
              <a:defRPr sz="800"/>
            </a:lvl6pPr>
            <a:lvl7pPr marL="2742825" indent="0">
              <a:buNone/>
              <a:defRPr sz="800"/>
            </a:lvl7pPr>
            <a:lvl8pPr marL="3199962" indent="0">
              <a:buNone/>
              <a:defRPr sz="800"/>
            </a:lvl8pPr>
            <a:lvl9pPr marL="365709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6756-7722-44D5-8744-5212B5D57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6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37" indent="0">
              <a:buNone/>
              <a:defRPr sz="2900"/>
            </a:lvl2pPr>
            <a:lvl3pPr marL="914275" indent="0">
              <a:buNone/>
              <a:defRPr sz="2400"/>
            </a:lvl3pPr>
            <a:lvl4pPr marL="1371412" indent="0">
              <a:buNone/>
              <a:defRPr sz="2000"/>
            </a:lvl4pPr>
            <a:lvl5pPr marL="1828550" indent="0">
              <a:buNone/>
              <a:defRPr sz="2000"/>
            </a:lvl5pPr>
            <a:lvl6pPr marL="2285687" indent="0">
              <a:buNone/>
              <a:defRPr sz="2000"/>
            </a:lvl6pPr>
            <a:lvl7pPr marL="2742825" indent="0">
              <a:buNone/>
              <a:defRPr sz="2000"/>
            </a:lvl7pPr>
            <a:lvl8pPr marL="3199962" indent="0">
              <a:buNone/>
              <a:defRPr sz="2000"/>
            </a:lvl8pPr>
            <a:lvl9pPr marL="365709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800"/>
            </a:lvl4pPr>
            <a:lvl5pPr marL="1828550" indent="0">
              <a:buNone/>
              <a:defRPr sz="800"/>
            </a:lvl5pPr>
            <a:lvl6pPr marL="2285687" indent="0">
              <a:buNone/>
              <a:defRPr sz="800"/>
            </a:lvl6pPr>
            <a:lvl7pPr marL="2742825" indent="0">
              <a:buNone/>
              <a:defRPr sz="800"/>
            </a:lvl7pPr>
            <a:lvl8pPr marL="3199962" indent="0">
              <a:buNone/>
              <a:defRPr sz="800"/>
            </a:lvl8pPr>
            <a:lvl9pPr marL="365709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B567-E94A-47F2-8478-BE8742B62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7938" y="501650"/>
            <a:ext cx="1201737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19200"/>
            <a:ext cx="891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00800"/>
            <a:ext cx="23114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1050" y="6450013"/>
            <a:ext cx="24765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7700" y="6400800"/>
            <a:ext cx="90805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fld id="{6BAE0C41-2EED-4719-8825-27760F52C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gray">
          <a:xfrm>
            <a:off x="8212138" y="6384925"/>
            <a:ext cx="1033462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6988" y="457200"/>
            <a:ext cx="445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Freeform 53"/>
          <p:cNvSpPr>
            <a:spLocks/>
          </p:cNvSpPr>
          <p:nvPr/>
        </p:nvSpPr>
        <p:spPr bwMode="gray">
          <a:xfrm>
            <a:off x="1238250" y="457200"/>
            <a:ext cx="141288" cy="457200"/>
          </a:xfrm>
          <a:custGeom>
            <a:avLst/>
            <a:gdLst>
              <a:gd name="T0" fmla="*/ 2147483647 w 96"/>
              <a:gd name="T1" fmla="*/ 0 h 288"/>
              <a:gd name="T2" fmla="*/ 0 w 96"/>
              <a:gd name="T3" fmla="*/ 0 h 288"/>
              <a:gd name="T4" fmla="*/ 0 w 96"/>
              <a:gd name="T5" fmla="*/ 2147483647 h 288"/>
              <a:gd name="T6" fmla="*/ 2147483647 w 9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4" rIns="91427" bIns="45714"/>
          <a:lstStyle/>
          <a:p>
            <a:endParaRPr lang="ru-RU"/>
          </a:p>
        </p:txBody>
      </p:sp>
      <p:grpSp>
        <p:nvGrpSpPr>
          <p:cNvPr id="1034" name="Group 55"/>
          <p:cNvGrpSpPr>
            <a:grpSpLocks/>
          </p:cNvGrpSpPr>
          <p:nvPr/>
        </p:nvGrpSpPr>
        <p:grpSpPr bwMode="auto">
          <a:xfrm>
            <a:off x="5754688" y="457200"/>
            <a:ext cx="4151312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>
                <a:gd name="T0" fmla="*/ 1 w 96"/>
                <a:gd name="T1" fmla="*/ 0 h 288"/>
                <a:gd name="T2" fmla="*/ 0 w 96"/>
                <a:gd name="T3" fmla="*/ 0 h 288"/>
                <a:gd name="T4" fmla="*/ 0 w 96"/>
                <a:gd name="T5" fmla="*/ 288 h 288"/>
                <a:gd name="T6" fmla="*/ 1 w 9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13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2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41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55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57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94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32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69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9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675" y="5143512"/>
            <a:ext cx="6054725" cy="7350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 А.П., Мишулина О.В.</a:t>
            </a: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gray">
          <a:xfrm>
            <a:off x="349250" y="6021388"/>
            <a:ext cx="4914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4" rIns="91427" bIns="45714"/>
          <a:lstStyle/>
          <a:p>
            <a:endParaRPr lang="ru-RU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gray">
          <a:xfrm>
            <a:off x="42863" y="3644900"/>
            <a:ext cx="6438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4" rIns="91427" bIns="45714"/>
          <a:lstStyle/>
          <a:p>
            <a:endParaRPr lang="ru-RU"/>
          </a:p>
        </p:txBody>
      </p:sp>
      <p:pic>
        <p:nvPicPr>
          <p:cNvPr id="307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6426200"/>
            <a:ext cx="10588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150" y="279400"/>
            <a:ext cx="7677525" cy="892540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pPr>
              <a:defRPr/>
            </a:pPr>
            <a:r>
              <a:rPr lang="ru-RU" sz="2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Костанайский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государственный университет</a:t>
            </a:r>
          </a:p>
          <a:p>
            <a:pPr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ru-RU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имени Ахмета </a:t>
            </a:r>
            <a:r>
              <a:rPr lang="ru-RU" sz="2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Байтурсынова</a:t>
            </a:r>
            <a:endParaRPr lang="ru-RU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8984" y="1484784"/>
            <a:ext cx="4830262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r">
              <a:tabLst>
                <a:tab pos="15063316" algn="l"/>
              </a:tabLst>
              <a:defRPr/>
            </a:pPr>
            <a:r>
              <a:rPr lang="ru-RU" sz="2000" dirty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Современные специалисты – </a:t>
            </a:r>
          </a:p>
          <a:p>
            <a:pPr algn="r">
              <a:tabLst>
                <a:tab pos="15063316" algn="l"/>
              </a:tabLst>
              <a:defRPr/>
            </a:pPr>
            <a:r>
              <a:rPr lang="ru-RU" sz="2000" dirty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инновационным предприятиям </a:t>
            </a:r>
          </a:p>
          <a:p>
            <a:pPr algn="r">
              <a:tabLst>
                <a:tab pos="15063316" algn="l"/>
              </a:tabLst>
              <a:defRPr/>
            </a:pPr>
            <a:r>
              <a:rPr lang="ru-RU" sz="2000" dirty="0">
                <a:ln w="15875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нового Казахстана!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3656" y="2996382"/>
            <a:ext cx="8695558" cy="1861378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4" rIns="91427" bIns="45714"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№ 561937-</a:t>
            </a:r>
            <a:r>
              <a:rPr lang="en-US" sz="2400" dirty="0" smtClean="0">
                <a:solidFill>
                  <a:srgbClr val="FF0000"/>
                </a:solidFill>
              </a:rPr>
              <a:t>EPP</a:t>
            </a:r>
            <a:r>
              <a:rPr lang="ru-RU" sz="2400" dirty="0" smtClean="0">
                <a:solidFill>
                  <a:srgbClr val="FF0000"/>
                </a:solidFill>
              </a:rPr>
              <a:t>-1-2015-1-</a:t>
            </a:r>
            <a:r>
              <a:rPr lang="en-US" sz="2400" dirty="0" smtClean="0">
                <a:solidFill>
                  <a:srgbClr val="FF0000"/>
                </a:solidFill>
              </a:rPr>
              <a:t>DE</a:t>
            </a: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EPPKA</a:t>
            </a:r>
            <a:r>
              <a:rPr lang="ru-RU" sz="2400" dirty="0" smtClean="0">
                <a:solidFill>
                  <a:srgbClr val="FF0000"/>
                </a:solidFill>
              </a:rPr>
              <a:t>2-</a:t>
            </a:r>
            <a:r>
              <a:rPr lang="en-US" sz="2400" dirty="0" smtClean="0">
                <a:solidFill>
                  <a:srgbClr val="FF0000"/>
                </a:solidFill>
              </a:rPr>
              <a:t>CBHE</a:t>
            </a: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JP</a:t>
            </a:r>
            <a:r>
              <a:rPr lang="ru-RU" sz="2400" dirty="0" smtClean="0">
                <a:solidFill>
                  <a:srgbClr val="FF0000"/>
                </a:solidFill>
              </a:rPr>
              <a:t> “Разработка и внедрение магистерской программы «Управление зеленой логистикой»:продвижение транс - евразийской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доступности через управление, устойчивость логистики и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ИКТ   компетентность “</a:t>
            </a:r>
            <a:r>
              <a:rPr lang="ru-RU" sz="2400" dirty="0" smtClean="0"/>
              <a:t> </a:t>
            </a:r>
            <a:endParaRPr lang="en-US" sz="2400" dirty="0">
              <a:ln w="15875">
                <a:solidFill>
                  <a:schemeClr val="tx1">
                    <a:lumMod val="50000"/>
                  </a:schemeClr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1" name="Рисунок 10" descr="C:\Users\Admin\Documents\ОТДЕЛ НАУКИ\Фото КГУ\ЭМБЛЕМА НОВ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39" y="135729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5" cstate="print"/>
          <a:srcRect l="22636" t="38541" r="46394" b="11806"/>
          <a:stretch>
            <a:fillRect/>
          </a:stretch>
        </p:blipFill>
        <p:spPr bwMode="auto">
          <a:xfrm>
            <a:off x="595289" y="1357298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5414" y="1357298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353276"/>
            <a:ext cx="37385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5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36577" y="332656"/>
            <a:ext cx="7701036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Кафедра управления и делового администрирования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4528" y="1376990"/>
            <a:ext cx="86633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19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Стратегической целью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кафедры является обеспечение условий для полноценного развития и самореализации личностных качеств обучающихся, способных внести достойный вклад в развитие казахстанского общества</a:t>
            </a: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+mn-lt"/>
              <a:cs typeface="Times New Roman" pitchFamily="18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82017"/>
              </p:ext>
            </p:extLst>
          </p:nvPr>
        </p:nvGraphicFramePr>
        <p:xfrm>
          <a:off x="5169024" y="2770646"/>
          <a:ext cx="3888432" cy="224253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694647"/>
                <a:gridCol w="2193785"/>
              </a:tblGrid>
              <a:tr h="593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Шифр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специальности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5В050700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Менеджмент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5В051000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Государственное и местное управление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5В051100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Маркетинг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6М050700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Менеджмент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2764" y="2996952"/>
            <a:ext cx="4176464" cy="2088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Кафедра осуществляет  подготовку  по </a:t>
            </a:r>
            <a:r>
              <a:rPr lang="ru-RU" b="1" dirty="0">
                <a:solidFill>
                  <a:srgbClr val="00B050"/>
                </a:solidFill>
                <a:latin typeface="Arial" charset="0"/>
                <a:cs typeface="Arial" charset="0"/>
              </a:rPr>
              <a:t>трем специальностям </a:t>
            </a:r>
            <a:r>
              <a:rPr lang="ru-RU" b="1" dirty="0" err="1">
                <a:solidFill>
                  <a:srgbClr val="00B050"/>
                </a:solidFill>
                <a:latin typeface="Arial" charset="0"/>
                <a:cs typeface="Arial" charset="0"/>
              </a:rPr>
              <a:t>бакалавриата</a:t>
            </a:r>
            <a:r>
              <a:rPr lang="ru-RU" b="1" dirty="0">
                <a:solidFill>
                  <a:srgbClr val="00B050"/>
                </a:solidFill>
                <a:latin typeface="Arial" charset="0"/>
                <a:cs typeface="Arial" charset="0"/>
              </a:rPr>
              <a:t> 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charset="0"/>
                <a:cs typeface="Arial" charset="0"/>
              </a:rPr>
              <a:t>одной специальности магистратуры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(по научно – педагогическому и профильному направлениям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):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Tm="980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36577" y="332656"/>
            <a:ext cx="7416824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Специальность 6М050700 - Менеджмент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4488" y="5423158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17041574"/>
              </p:ext>
            </p:extLst>
          </p:nvPr>
        </p:nvGraphicFramePr>
        <p:xfrm>
          <a:off x="1280592" y="1556792"/>
          <a:ext cx="741682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98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332655"/>
            <a:ext cx="8136904" cy="720081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78577"/>
              </p:ext>
            </p:extLst>
          </p:nvPr>
        </p:nvGraphicFramePr>
        <p:xfrm>
          <a:off x="495300" y="1219201"/>
          <a:ext cx="8915400" cy="49461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1876"/>
                <a:gridCol w="2873524"/>
              </a:tblGrid>
              <a:tr h="407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Показатели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381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Среднесписочная численность ППС, чел.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из них имеют стаж практической работы по специальности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7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Доля ППС с учеными степенями и званиями, %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Стаж научно-педагогической работы: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до 5 лет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5-15 лет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/>
                        <a:t>свыше 15 лет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/>
                        <a:t>Возраст, лет: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/>
                        <a:t>до 35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/>
                        <a:t>35-50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/>
                        <a:t>свыше 50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819150" y="188913"/>
            <a:ext cx="8345488" cy="792162"/>
          </a:xfrm>
          <a:prstGeom prst="rect">
            <a:avLst/>
          </a:prstGeom>
          <a:solidFill>
            <a:schemeClr val="bg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0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457137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2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41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55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Алгоритм разработки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образовательных программ в КГУ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971550" y="188913"/>
            <a:ext cx="8345488" cy="944562"/>
          </a:xfrm>
          <a:prstGeom prst="rect">
            <a:avLst/>
          </a:prstGeom>
          <a:solidFill>
            <a:schemeClr val="bg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0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457137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2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41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55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Количественный и качественный состав кафедры управления и делового администрирования 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592" y="476672"/>
            <a:ext cx="4457700" cy="487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Результаты деятельности кафедры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39049"/>
              </p:ext>
            </p:extLst>
          </p:nvPr>
        </p:nvGraphicFramePr>
        <p:xfrm>
          <a:off x="495300" y="1124744"/>
          <a:ext cx="913822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19150" y="188913"/>
            <a:ext cx="8345488" cy="792162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Алгоритм разработки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образовательных программ в КГУ</a:t>
            </a:r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475" y="5229225"/>
            <a:ext cx="9671050" cy="1016000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marL="285712" indent="-285712" algn="just"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Алгоритм обеспечивает разработку </a:t>
            </a:r>
            <a:r>
              <a:rPr lang="ru-RU" sz="2000" b="1" dirty="0">
                <a:solidFill>
                  <a:srgbClr val="FF0000"/>
                </a:solidFill>
              </a:rPr>
              <a:t>модульных образовательных программ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нацеленных на выработку у обучающихся необходимых предприятию компетенций </a:t>
            </a:r>
          </a:p>
        </p:txBody>
      </p:sp>
      <p:grpSp>
        <p:nvGrpSpPr>
          <p:cNvPr id="11269" name="Группа 5"/>
          <p:cNvGrpSpPr>
            <a:grpSpLocks/>
          </p:cNvGrpSpPr>
          <p:nvPr/>
        </p:nvGrpSpPr>
        <p:grpSpPr bwMode="auto">
          <a:xfrm>
            <a:off x="633413" y="1252538"/>
            <a:ext cx="8539162" cy="3681412"/>
            <a:chOff x="70336" y="-11875"/>
            <a:chExt cx="8543583" cy="360752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853719" y="69018"/>
              <a:ext cx="1143592" cy="497805"/>
            </a:xfrm>
            <a:prstGeom prst="roundRect">
              <a:avLst/>
            </a:prstGeom>
            <a:solidFill>
              <a:srgbClr val="C2DA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ВУЗ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757171" y="78352"/>
              <a:ext cx="1570850" cy="429356"/>
            </a:xfrm>
            <a:prstGeom prst="roundRect">
              <a:avLst/>
            </a:prstGeom>
            <a:solidFill>
              <a:srgbClr val="C2DA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Абитуриент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0336" y="943288"/>
              <a:ext cx="5142986" cy="357797"/>
            </a:xfrm>
            <a:prstGeom prst="roundRect">
              <a:avLst/>
            </a:prstGeom>
            <a:solidFill>
              <a:srgbClr val="C2DA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Комитеты по учебным планам и программам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336" y="1745997"/>
              <a:ext cx="1580380" cy="690704"/>
            </a:xfrm>
            <a:prstGeom prst="roundRect">
              <a:avLst/>
            </a:prstGeom>
            <a:solidFill>
              <a:srgbClr val="84C6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Определение компетенций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297163" y="1744441"/>
              <a:ext cx="1558143" cy="690704"/>
            </a:xfrm>
            <a:prstGeom prst="roundRect">
              <a:avLst/>
            </a:prstGeom>
            <a:solidFill>
              <a:srgbClr val="84C6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Разработка программ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476341" y="1744441"/>
              <a:ext cx="1586733" cy="682926"/>
            </a:xfrm>
            <a:prstGeom prst="roundRect">
              <a:avLst/>
            </a:prstGeom>
            <a:solidFill>
              <a:srgbClr val="84C6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Экспертиза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54967" y="2928283"/>
              <a:ext cx="1929811" cy="667369"/>
            </a:xfrm>
            <a:prstGeom prst="roundRect">
              <a:avLst/>
            </a:prstGeom>
            <a:solidFill>
              <a:srgbClr val="C2DA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Инновационные предприятия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456638" y="2928283"/>
              <a:ext cx="1925046" cy="667369"/>
            </a:xfrm>
            <a:prstGeom prst="roundRect">
              <a:avLst/>
            </a:prstGeom>
            <a:solidFill>
              <a:srgbClr val="C2DA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Зарубежные вузы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1895317" y="1976232"/>
              <a:ext cx="214424" cy="21467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4077672" y="1998011"/>
              <a:ext cx="214424" cy="21467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4368335" y="566823"/>
              <a:ext cx="108006" cy="317350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flipV="1">
              <a:off x="3064322" y="2483370"/>
              <a:ext cx="71475" cy="213122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891498" y="2696492"/>
              <a:ext cx="4391711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трелка вниз 19"/>
            <p:cNvSpPr/>
            <p:nvPr/>
          </p:nvSpPr>
          <p:spPr>
            <a:xfrm flipV="1">
              <a:off x="854967" y="2483370"/>
              <a:ext cx="71474" cy="213122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 flipV="1">
              <a:off x="5246677" y="2483370"/>
              <a:ext cx="73063" cy="213122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718076" y="2803816"/>
              <a:ext cx="213122" cy="1588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260201" y="2820150"/>
              <a:ext cx="214678" cy="1589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Стрелка вниз 23"/>
            <p:cNvSpPr/>
            <p:nvPr/>
          </p:nvSpPr>
          <p:spPr>
            <a:xfrm>
              <a:off x="859731" y="1301085"/>
              <a:ext cx="71475" cy="37179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3029379" y="1324419"/>
              <a:ext cx="71475" cy="356242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Стрелка вниз 25"/>
            <p:cNvSpPr/>
            <p:nvPr/>
          </p:nvSpPr>
          <p:spPr>
            <a:xfrm rot="16200000">
              <a:off x="3165243" y="-204121"/>
              <a:ext cx="157119" cy="1070529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641223" y="1570210"/>
              <a:ext cx="1972696" cy="1036056"/>
            </a:xfrm>
            <a:prstGeom prst="roundRect">
              <a:avLst/>
            </a:prstGeom>
            <a:solidFill>
              <a:srgbClr val="84C6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Образовательная программа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6228260" y="1976232"/>
              <a:ext cx="214424" cy="21467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rot="5400000">
              <a:off x="7125996" y="998512"/>
              <a:ext cx="863379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Скругленный прямоугольник 29"/>
            <p:cNvSpPr/>
            <p:nvPr/>
          </p:nvSpPr>
          <p:spPr>
            <a:xfrm>
              <a:off x="70336" y="-11875"/>
              <a:ext cx="2573081" cy="700038"/>
            </a:xfrm>
            <a:prstGeom prst="roundRect">
              <a:avLst/>
            </a:prstGeom>
            <a:solidFill>
              <a:srgbClr val="C2DA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Государство 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>
                  <a:solidFill>
                    <a:srgbClr val="002060"/>
                  </a:solidFill>
                  <a:cs typeface="Times New Roman" pitchFamily="18" charset="0"/>
                </a:rPr>
                <a:t>(заказ, финансирование</a:t>
              </a:r>
              <a:r>
                <a:rPr lang="ru-RU" sz="1400">
                  <a:solidFill>
                    <a:srgbClr val="002060"/>
                  </a:solidFill>
                  <a:cs typeface="Times New Roman" pitchFamily="18" charset="0"/>
                </a:rPr>
                <a:t>)</a:t>
              </a:r>
              <a:endParaRPr lang="ru-RU"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Tm="1005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437313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37"/>
          <p:cNvSpPr>
            <a:spLocks noGrp="1"/>
          </p:cNvSpPr>
          <p:nvPr>
            <p:ph type="title"/>
          </p:nvPr>
        </p:nvSpPr>
        <p:spPr>
          <a:xfrm>
            <a:off x="819150" y="404813"/>
            <a:ext cx="8112125" cy="487362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Система обеспечения качества образования</a:t>
            </a:r>
          </a:p>
        </p:txBody>
      </p:sp>
      <p:pic>
        <p:nvPicPr>
          <p:cNvPr id="12292" name="Picture 36" descr="C:\Users\15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941513"/>
            <a:ext cx="36623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18300" y="1133475"/>
            <a:ext cx="3141663" cy="646113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Цикл управления качеством образования</a:t>
            </a: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131763" y="5229225"/>
            <a:ext cx="96059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/>
              <a:t>Постоянное улучшение технологии образовательного процесса и, как следствие, повышение качества образования  –  реализуемо при соблюдении обязательных условий: организация и управление, материально-техническая база, квалификация ППС</a:t>
            </a:r>
            <a:r>
              <a:rPr lang="ru-RU"/>
              <a:t>. </a:t>
            </a:r>
          </a:p>
        </p:txBody>
      </p:sp>
      <p:pic>
        <p:nvPicPr>
          <p:cNvPr id="12295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01700"/>
            <a:ext cx="672782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7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437313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37"/>
          <p:cNvSpPr>
            <a:spLocks noGrp="1"/>
          </p:cNvSpPr>
          <p:nvPr>
            <p:ph type="title"/>
          </p:nvPr>
        </p:nvSpPr>
        <p:spPr>
          <a:xfrm>
            <a:off x="819150" y="404813"/>
            <a:ext cx="8112125" cy="576262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Макет образовательной программы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52413" y="5084763"/>
            <a:ext cx="955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 b="1"/>
              <a:t>В рамках компетентностной модели выделено 8 практико-ориентированных модулей, позволяющих организовывать теоретическое обучение, ЭИРМ и производственную практику </a:t>
            </a:r>
            <a:r>
              <a:rPr lang="ru-RU" sz="1600" b="1" i="1"/>
              <a:t>как тесно взаимосвязанные непрерывные виды учебного процесса, проводимые в условиях производства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68413"/>
            <a:ext cx="9074150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691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gray">
          <a:xfrm>
            <a:off x="271463" y="300038"/>
            <a:ext cx="9363075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Внедрение эффективных форм организации учебного процесса для обеспечения качества подготовки специалистов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4207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3" y="1268413"/>
            <a:ext cx="9688512" cy="3232150"/>
          </a:xfrm>
          <a:prstGeom prst="rect">
            <a:avLst/>
          </a:prstGeom>
          <a:noFill/>
          <a:ln>
            <a:noFill/>
          </a:ln>
        </p:spPr>
        <p:txBody>
          <a:bodyPr lIns="91427" tIns="45714" rIns="91427" bIns="45714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marL="285712" indent="-285712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блочно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-модульной технологии освоения учебных дисциплин с реализацией ЭИРМ и производственной практики как непрерывных видов деятельности на протяжении всего периода обучения.</a:t>
            </a:r>
          </a:p>
          <a:p>
            <a:pPr marL="714278" indent="187300" algn="just">
              <a:defRPr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 технологии: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278" indent="187300" algn="just"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освоение модулей в сжатые сроки;</a:t>
            </a:r>
          </a:p>
          <a:p>
            <a:pPr marL="714278" indent="187300" algn="just"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комбинирование различных форм теоретического обучения с ЭИРМ и производственной практикой для проведения обучения в условиях производства; </a:t>
            </a:r>
          </a:p>
          <a:p>
            <a:pPr marL="714278" indent="187300" algn="just"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 приглашения зарубежных ученых.</a:t>
            </a:r>
          </a:p>
          <a:p>
            <a:pPr marL="714278" indent="187300" algn="just">
              <a:buFont typeface="Wingdings" panose="05000000000000000000" pitchFamily="2" charset="2"/>
              <a:buChar char="ü"/>
              <a:defRPr/>
            </a:pPr>
            <a:endParaRPr lang="ru-RU" sz="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338" y="4849813"/>
            <a:ext cx="8367712" cy="1938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7" tIns="45714" rIns="91427" bIns="45714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Наличие принципиально новых практико-ориентированных модульных образовательных программ и практико-ориентированной системы обучения позволит в корне изменить содержание и качество образования – осуществлять подготовку специалистов без необходимости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доучивания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 на производстве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Рисунок 7" descr="https://encrypted-tbn2.gstatic.com/images?q=tbn:ANd9GcQUsDzjOJya8wr3bMCSDKA1lhVncO0ynb4MyZsyHEQd5TfxIjP6m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013325"/>
            <a:ext cx="13049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3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gray">
          <a:xfrm>
            <a:off x="271463" y="300038"/>
            <a:ext cx="9363075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Обучение в производственных условиях инновационных предприятий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4207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3" y="1022350"/>
            <a:ext cx="96885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 sz="2000" b="1"/>
              <a:t>30% времени учебных занятий и ЭИРМ – на инновационных предприятиях;</a:t>
            </a:r>
          </a:p>
          <a:p>
            <a:pPr algn="just" eaLnBrk="1" hangingPunct="1">
              <a:buFont typeface="Arial" charset="0"/>
              <a:buChar char="•"/>
            </a:pPr>
            <a:endParaRPr lang="ru-RU" sz="400" b="1"/>
          </a:p>
          <a:p>
            <a:pPr algn="just" eaLnBrk="1" hangingPunct="1">
              <a:buFont typeface="Arial" charset="0"/>
              <a:buChar char="•"/>
            </a:pPr>
            <a:r>
              <a:rPr lang="ru-RU" sz="2000" b="1"/>
              <a:t>100% времени производственной практики – на инновационных предприятиях;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sz="2000" b="1"/>
              <a:t>Лабораторные работы – исследовательского характера, на материалах предприятий;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sz="2000" b="1"/>
              <a:t>Выполнение и защита магистерской диссертации в условиях и на материалах реального производства.</a:t>
            </a:r>
          </a:p>
        </p:txBody>
      </p:sp>
      <p:pic>
        <p:nvPicPr>
          <p:cNvPr id="15365" name="Picture 2" descr="C:\Users\15\Pictures\для презентаций\Для презентации по ГПИИР-2\01775t000875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2380" r="20496" b="-2380"/>
          <a:stretch>
            <a:fillRect/>
          </a:stretch>
        </p:blipFill>
        <p:spPr bwMode="auto">
          <a:xfrm>
            <a:off x="138113" y="4465638"/>
            <a:ext cx="21732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C:\Users\15\Pictures\для презентаций\Для презентации по ГПИИР-2\rost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465638"/>
            <a:ext cx="23193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C:\Users\15\Pictures\для презентаций\Для презентации по ГПИИР-2\Al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460875"/>
            <a:ext cx="23034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C:\Users\15\Pictures\для презентаций\Для презентации по ГПИИР-2\zavodskaya_laboratoriya_kontrolya_kachest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465638"/>
            <a:ext cx="21288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udyworld.kz/d/365692/d/canada-education-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59171" b="10709"/>
          <a:stretch>
            <a:fillRect/>
          </a:stretch>
        </p:blipFill>
        <p:spPr bwMode="auto">
          <a:xfrm>
            <a:off x="0" y="908050"/>
            <a:ext cx="228282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088" y="333375"/>
            <a:ext cx="7723187" cy="6477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b="1" dirty="0">
                <a:solidFill>
                  <a:srgbClr val="C00000"/>
                </a:solidFill>
              </a:rPr>
              <a:t>Образование через исследования</a:t>
            </a: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0825" y="1055688"/>
            <a:ext cx="816927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C0000"/>
                </a:solidFill>
              </a:rPr>
              <a:t>Подготовить современного специалиста без привлечения его к научным исследованиям невозможно!</a:t>
            </a:r>
          </a:p>
          <a:p>
            <a:pPr>
              <a:defRPr/>
            </a:pPr>
            <a:r>
              <a:rPr lang="ru-RU" sz="2000" dirty="0"/>
              <a:t>При этом: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Исследования реальные, востребованные, по заказу предприятий;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Исследования проводятся не только в лабораториях университета, но и с использованием оборудования и инновационных технологий предприятий;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Магистрант умеет разрабатывать бизнес-проекты, продвигать их до стадии внедрения.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70138" y="4281488"/>
            <a:ext cx="651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AC0000"/>
                </a:solidFill>
              </a:rPr>
              <a:t>Обязательное требование к магистерской диссертации – ее исследовательский характер. </a:t>
            </a:r>
          </a:p>
        </p:txBody>
      </p:sp>
    </p:spTree>
    <p:custDataLst>
      <p:tags r:id="rId1"/>
    </p:custDataLst>
  </p:cSld>
  <p:clrMapOvr>
    <a:masterClrMapping/>
  </p:clrMapOvr>
  <p:transition spd="slow" advTm="16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09675" y="333375"/>
            <a:ext cx="4756150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Университет сегодня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480175"/>
            <a:ext cx="8937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200025" y="1125538"/>
            <a:ext cx="9290050" cy="5262562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4" rIns="91427" bIns="45714">
            <a:spAutoFit/>
          </a:bodyPr>
          <a:lstStyle/>
          <a:p>
            <a:pPr marL="342854" indent="-342854" algn="just">
              <a:lnSpc>
                <a:spcPct val="12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итогам Генерального рейтинга вузов и специальностей РК в 2015 году:</a:t>
            </a:r>
          </a:p>
          <a:p>
            <a:pPr marL="355550">
              <a:lnSpc>
                <a:spcPct val="120000"/>
              </a:lnSpc>
              <a:buClr>
                <a:srgbClr val="8E0000"/>
              </a:buClr>
              <a:buSzPct val="120000"/>
              <a:tabLst>
                <a:tab pos="177777" algn="l"/>
                <a:tab pos="533327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</a:rPr>
              <a:t>-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место среди вузов страны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55550">
              <a:lnSpc>
                <a:spcPct val="120000"/>
              </a:lnSpc>
              <a:buClr>
                <a:srgbClr val="8E0000"/>
              </a:buClr>
              <a:buSzPct val="120000"/>
              <a:tabLst>
                <a:tab pos="177777" algn="l"/>
                <a:tab pos="533327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</a:rPr>
              <a:t>-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первых, 2 вторых, 3 третьих места по РК в рейтинге специальностей;</a:t>
            </a:r>
          </a:p>
          <a:p>
            <a:pPr marL="342854" indent="-342854" algn="just">
              <a:lnSpc>
                <a:spcPct val="12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октября 2012 года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КГУ является членом Европейской Ассоциации Университетов;</a:t>
            </a:r>
          </a:p>
          <a:p>
            <a:pPr marL="342854" indent="-342854" algn="just">
              <a:lnSpc>
                <a:spcPct val="12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на специальностях инженерного и сельскохозяйственного направлений читают лекции более 20 иностранных профессоров мирового уровня.</a:t>
            </a:r>
          </a:p>
          <a:p>
            <a:pPr marL="342854" indent="-342854" algn="just">
              <a:lnSpc>
                <a:spcPct val="12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10 прорывных вузов Республики Казахстан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которые осуществляют подготовку кадров для индустриальных предприятий страны и обеспечивают научно-техническую поддержку по приоритетным направлениям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79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gray">
          <a:xfrm>
            <a:off x="1209675" y="260350"/>
            <a:ext cx="7285038" cy="695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>
                <a:solidFill>
                  <a:srgbClr val="C00000"/>
                </a:solidFill>
              </a:rPr>
              <a:t>Эффективный отбор на программы обучения</a:t>
            </a:r>
            <a:endParaRPr lang="en-US" sz="2200" b="1">
              <a:solidFill>
                <a:srgbClr val="C00000"/>
              </a:solidFill>
            </a:endParaRP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4207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193675" y="773113"/>
            <a:ext cx="94456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грантов по программе раннего найма: </a:t>
            </a:r>
          </a:p>
          <a:p>
            <a:pPr marL="266664" indent="-266664" algn="just">
              <a:buClr>
                <a:srgbClr val="8E0000"/>
              </a:buClr>
              <a:buSzPct val="120000"/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Участие предприятий 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профориентационной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работе по подбору заинтересованных магистрантов;</a:t>
            </a:r>
          </a:p>
          <a:p>
            <a:pPr marL="266664" indent="-266664" algn="just">
              <a:buClr>
                <a:srgbClr val="8E0000"/>
              </a:buClr>
              <a:buSzPct val="120000"/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Проведение ярмарки вакансий  – отбор предприятиями кандидатур в магистратуру для присвоения грантов на конкурсной основе;</a:t>
            </a:r>
          </a:p>
          <a:p>
            <a:pPr marL="266664" indent="-266664" algn="just">
              <a:buClr>
                <a:srgbClr val="8E0000"/>
              </a:buClr>
              <a:buSzPct val="120000"/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Заключение трёхстороннего договора (работодатель – магистрант – вуз) на этапе поступления в университет с условием отработки на предприятии в течение трёх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675" y="3124200"/>
            <a:ext cx="9445625" cy="2062163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обеспечивает:</a:t>
            </a:r>
          </a:p>
          <a:p>
            <a:pPr marL="355550" indent="-355550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Трудоустройство на раннем этапе;</a:t>
            </a:r>
          </a:p>
          <a:p>
            <a:pPr marL="355550" indent="-355550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Заинтересованность предприятия в выборе будущего сотрудника и в качественной его подготовке;</a:t>
            </a:r>
          </a:p>
          <a:p>
            <a:pPr marL="355550" indent="-355550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Практико-ориентированное обучение на конкретном предприятии;</a:t>
            </a:r>
          </a:p>
          <a:p>
            <a:pPr marL="355550" indent="-355550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Практическую направленность исследований магистерской диссертации с разработкой рацпредложений по улучшению работы предприятия.</a:t>
            </a:r>
          </a:p>
        </p:txBody>
      </p:sp>
      <p:pic>
        <p:nvPicPr>
          <p:cNvPr id="17414" name="Picture 1" descr="H:\2_Фото КГУ\Ярмарка вакансий 2013\information_items_14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9"/>
          <a:stretch>
            <a:fillRect/>
          </a:stretch>
        </p:blipFill>
        <p:spPr bwMode="auto">
          <a:xfrm>
            <a:off x="4953000" y="5443538"/>
            <a:ext cx="22669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http://ksu.edu.kz/files/partnership/employers/work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443538"/>
            <a:ext cx="1979613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http://ksu.edu.kz/files/partnership/employers/work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>
            <a:fillRect/>
          </a:stretch>
        </p:blipFill>
        <p:spPr bwMode="auto">
          <a:xfrm>
            <a:off x="193675" y="5421313"/>
            <a:ext cx="1835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http://ksu.edu.kz/files/partnership/employers/work_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t="15898" r="31340" b="2"/>
          <a:stretch>
            <a:fillRect/>
          </a:stretch>
        </p:blipFill>
        <p:spPr bwMode="auto">
          <a:xfrm>
            <a:off x="2265363" y="5443538"/>
            <a:ext cx="24971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4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65138" y="2398713"/>
            <a:ext cx="89773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300" b="1"/>
              <a:t>СПАСИБО ЗА ВНИМАНИЕ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панорама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b="13454"/>
          <a:stretch>
            <a:fillRect/>
          </a:stretch>
        </p:blipFill>
        <p:spPr bwMode="auto">
          <a:xfrm>
            <a:off x="773113" y="285750"/>
            <a:ext cx="83867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Pictures\для презентаций\Для презентации по ГПИИР-2\58008-12032116102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05138"/>
            <a:ext cx="52260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4813"/>
            <a:ext cx="151447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705225" y="260350"/>
            <a:ext cx="1638300" cy="10810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endParaRPr lang="ru-RU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49500"/>
            <a:ext cx="16922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378075" y="2276475"/>
            <a:ext cx="475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187325"/>
            <a:ext cx="5594350" cy="1071563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  <a:t>Из послания Президента </a:t>
            </a:r>
            <a:b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</a:br>
            <a: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  <a:t>народу Казахстана</a:t>
            </a:r>
            <a:b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</a:br>
            <a: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  <a:t>«</a:t>
            </a:r>
            <a:r>
              <a:rPr lang="ru-RU" sz="2200" b="1" kern="1200" dirty="0" err="1">
                <a:solidFill>
                  <a:srgbClr val="C00000"/>
                </a:solidFill>
                <a:ea typeface="+mn-ea"/>
                <a:cs typeface="Arial" charset="0"/>
              </a:rPr>
              <a:t>Нұрлы</a:t>
            </a:r>
            <a: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  <a:t> </a:t>
            </a:r>
            <a:r>
              <a:rPr lang="ru-RU" sz="2200" b="1" kern="1200" dirty="0" err="1">
                <a:solidFill>
                  <a:srgbClr val="C00000"/>
                </a:solidFill>
                <a:ea typeface="+mn-ea"/>
                <a:cs typeface="Arial" charset="0"/>
              </a:rPr>
              <a:t>жол</a:t>
            </a:r>
            <a:r>
              <a:rPr lang="ru-RU" sz="2200" b="1" kern="1200" dirty="0">
                <a:solidFill>
                  <a:srgbClr val="C00000"/>
                </a:solidFill>
                <a:ea typeface="+mn-ea"/>
                <a:cs typeface="Arial" charset="0"/>
              </a:rPr>
              <a:t> – Путь в будущее»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11363" y="1785938"/>
            <a:ext cx="61912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141288" y="1484313"/>
            <a:ext cx="6024562" cy="390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800" dirty="0">
              <a:solidFill>
                <a:srgbClr val="0036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b="1" i="1" dirty="0"/>
              <a:t>В рамках программы индустриализации определены 10 вузов, на базе которых будет обеспечиваться связь науки с отраслями экономики и подготовка кадров.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b="1" i="1" dirty="0"/>
              <a:t>Поручаю сформировать материально-техническую базу этих учебных заведений, направив на эти цели до 10 миллиардов тенге до 2017 года.</a:t>
            </a:r>
            <a:endParaRPr lang="ru-RU" sz="2000" b="1" i="1" dirty="0">
              <a:solidFill>
                <a:srgbClr val="003600"/>
              </a:solidFill>
            </a:endParaRPr>
          </a:p>
        </p:txBody>
      </p:sp>
      <p:pic>
        <p:nvPicPr>
          <p:cNvPr id="5129" name="Picture 19" descr="C:\Users\230111\Pictures\preview-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933825"/>
            <a:ext cx="30178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6434138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C:\Users\230111\Pictures\image981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14463"/>
            <a:ext cx="32194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4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52513" y="238125"/>
            <a:ext cx="5303837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Наши задачи</a:t>
            </a:r>
          </a:p>
        </p:txBody>
      </p:sp>
      <p:pic>
        <p:nvPicPr>
          <p:cNvPr id="614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Новости Секреты малого и среднего Бизнеса - аmiparasat.kz Pag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3" t="3596" r="4321" b="4185"/>
          <a:stretch>
            <a:fillRect/>
          </a:stretch>
        </p:blipFill>
        <p:spPr bwMode="auto">
          <a:xfrm>
            <a:off x="-3175" y="908050"/>
            <a:ext cx="17986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136650" y="1268413"/>
            <a:ext cx="8569325" cy="4246562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4" rIns="91427" bIns="45714">
            <a:spAutoFit/>
          </a:bodyPr>
          <a:lstStyle/>
          <a:p>
            <a:pPr marL="285712" indent="-285712" algn="just">
              <a:lnSpc>
                <a:spcPct val="150000"/>
              </a:lnSpc>
              <a:buClr>
                <a:srgbClr val="8E0000"/>
              </a:buClr>
              <a:buSzPct val="120000"/>
              <a:buFont typeface="Arial" pitchFamily="34" charset="0"/>
              <a:buChar char="•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Правительством РК университету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поручено осуществлять подготовку кадров в профильной магистратуре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для таких секторов экономики северного региона страны, как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промышленность 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12" indent="-285712" algn="just">
              <a:lnSpc>
                <a:spcPct val="150000"/>
              </a:lnSpc>
              <a:buClr>
                <a:srgbClr val="8E0000"/>
              </a:buClr>
              <a:buSzPct val="120000"/>
              <a:buFont typeface="Arial" pitchFamily="34" charset="0"/>
              <a:buChar char="•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Университету выделяются средства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разработку и внедрение новых образовательных программ и формирование материально-технической базы вуза</a:t>
            </a:r>
          </a:p>
          <a:p>
            <a:pPr marL="285712" indent="-285712" algn="just">
              <a:lnSpc>
                <a:spcPct val="150000"/>
              </a:lnSpc>
              <a:buClr>
                <a:srgbClr val="8E0000"/>
              </a:buClr>
              <a:buSzPct val="120000"/>
              <a:buFont typeface="Arial" pitchFamily="34" charset="0"/>
              <a:buChar char="•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 году на обучение по экспериментальным образовательным программам выделено 124 гранта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/>
          </a:p>
        </p:txBody>
      </p:sp>
    </p:spTree>
  </p:cSld>
  <p:clrMapOvr>
    <a:masterClrMapping/>
  </p:clrMapOvr>
  <p:transition spd="slow" advTm="106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gray">
          <a:xfrm>
            <a:off x="741363" y="333375"/>
            <a:ext cx="8189912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C00000"/>
                </a:solidFill>
              </a:rPr>
              <a:t>Новые </a:t>
            </a:r>
            <a:r>
              <a:rPr lang="ru-RU" sz="2200" b="1" dirty="0" smtClean="0">
                <a:solidFill>
                  <a:srgbClr val="C00000"/>
                </a:solidFill>
              </a:rPr>
              <a:t>программы </a:t>
            </a:r>
            <a:r>
              <a:rPr lang="ru-RU" sz="2200" b="1" dirty="0">
                <a:solidFill>
                  <a:srgbClr val="C00000"/>
                </a:solidFill>
              </a:rPr>
              <a:t>магистратуры для ГПИИР-2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717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4207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49059"/>
              </p:ext>
            </p:extLst>
          </p:nvPr>
        </p:nvGraphicFramePr>
        <p:xfrm>
          <a:off x="313191" y="2204864"/>
          <a:ext cx="9204325" cy="27352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52093"/>
                <a:gridCol w="6552232"/>
              </a:tblGrid>
              <a:tr h="835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Приоритетные секторы экономики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9" marR="584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Образовательная программа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9" marR="58469" marT="0" marB="0" anchor="ctr"/>
                </a:tc>
              </a:tr>
              <a:tr h="891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ru-RU" sz="1800" dirty="0">
                          <a:effectLst/>
                        </a:rPr>
                        <a:t>Машиностроение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9" marR="584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Инновационное производство и автоматизация индустриальной техники</a:t>
                      </a:r>
                      <a:endParaRPr lang="ru-RU" sz="180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69" marR="58469" marT="0" marB="0" anchor="ctr"/>
                </a:tc>
              </a:tr>
              <a:tr h="1007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Производство продуктов питания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9" marR="584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Высокотехнологичное производство и безопасность продуктов питания</a:t>
                      </a:r>
                      <a:endParaRPr lang="ru-RU" sz="18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9" marR="58469" marT="0" marB="0" anchor="ctr"/>
                </a:tc>
              </a:tr>
            </a:tbl>
          </a:graphicData>
        </a:graphic>
      </p:graphicFrame>
      <p:sp>
        <p:nvSpPr>
          <p:cNvPr id="7186" name="Прямоугольник 2"/>
          <p:cNvSpPr>
            <a:spLocks noChangeArrowheads="1"/>
          </p:cNvSpPr>
          <p:nvPr/>
        </p:nvSpPr>
        <p:spPr bwMode="auto">
          <a:xfrm>
            <a:off x="411162" y="981074"/>
            <a:ext cx="9134475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just"/>
            <a:r>
              <a:rPr lang="ru-RU" sz="2000" b="1" dirty="0"/>
              <a:t>Приказом №</a:t>
            </a:r>
            <a:r>
              <a:rPr lang="ru-RU" sz="2000" dirty="0"/>
              <a:t> </a:t>
            </a:r>
            <a:r>
              <a:rPr lang="ru-RU" sz="2000" b="1" dirty="0"/>
              <a:t>457 от 14. 07.2015 министра образования и науки Республики Казахстан разрешён режим эксперимента по образовательным программам:</a:t>
            </a:r>
          </a:p>
        </p:txBody>
      </p:sp>
      <p:pic>
        <p:nvPicPr>
          <p:cNvPr id="7187" name="Picture 27" descr="H:\2_Фото КГУ\_Студенты в каб,лаб,кафе, на произ-ве\Птицефабр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4305"/>
          <a:stretch>
            <a:fillRect/>
          </a:stretch>
        </p:blipFill>
        <p:spPr bwMode="auto">
          <a:xfrm>
            <a:off x="7073900" y="5157788"/>
            <a:ext cx="24733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8" descr="H:\2_Фото КГУ\_Студенты в каб,лаб,кафе, на произ-ве\АБФ_студентка-техно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2"/>
          <a:stretch>
            <a:fillRect/>
          </a:stretch>
        </p:blipFill>
        <p:spPr bwMode="auto">
          <a:xfrm>
            <a:off x="5421313" y="5157788"/>
            <a:ext cx="148748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0" descr="H:\2_Фото КГУ\_Студенты в каб,лаб,кафе, на произ-ве\ИТФ\Экскурсии по предприятиям ТОО «СарыАркаАвтопром» и ТОО «Агротехмаш» (не мы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1"/>
          <a:stretch>
            <a:fillRect/>
          </a:stretch>
        </p:blipFill>
        <p:spPr bwMode="auto">
          <a:xfrm>
            <a:off x="349250" y="5157788"/>
            <a:ext cx="26511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5157788"/>
            <a:ext cx="22304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3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gray">
          <a:xfrm>
            <a:off x="1119188" y="404813"/>
            <a:ext cx="757713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200" b="1">
                <a:solidFill>
                  <a:srgbClr val="C00000"/>
                </a:solidFill>
              </a:rPr>
              <a:t>Что сделано для решения задач ГПИИР-2</a:t>
            </a:r>
          </a:p>
        </p:txBody>
      </p:sp>
      <p:pic>
        <p:nvPicPr>
          <p:cNvPr id="819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2937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6300" y="1140892"/>
            <a:ext cx="7488238" cy="3785640"/>
          </a:xfrm>
          <a:prstGeom prst="rect">
            <a:avLst/>
          </a:prstGeom>
          <a:noFill/>
          <a:ln>
            <a:noFill/>
          </a:ln>
        </p:spPr>
        <p:txBody>
          <a:bodyPr lIns="91427" tIns="45714" rIns="91427" bIns="45714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algn="l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счёт республиканского бюджета:</a:t>
            </a:r>
          </a:p>
          <a:p>
            <a:pPr marL="285712" indent="-285712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/>
              <a:t>Приобретено и установлено </a:t>
            </a:r>
            <a:r>
              <a:rPr lang="ru-RU" sz="2000" dirty="0"/>
              <a:t>оборудование 2 комплексных лабораторий – машиностроения и производства продуктов </a:t>
            </a:r>
            <a:r>
              <a:rPr lang="ru-RU" sz="2000" dirty="0" smtClean="0"/>
              <a:t>питания </a:t>
            </a:r>
            <a:r>
              <a:rPr lang="ru-RU" sz="2000" dirty="0"/>
              <a:t>–</a:t>
            </a:r>
            <a:r>
              <a:rPr lang="ru-RU" sz="2000" dirty="0" smtClean="0"/>
              <a:t> на сумму 240 млн. тенге;</a:t>
            </a:r>
            <a:endParaRPr lang="ru-RU" sz="2000" dirty="0"/>
          </a:p>
          <a:p>
            <a:pPr marL="285712" indent="-285712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/>
              <a:t>Разработаны 2 образовательные программы </a:t>
            </a:r>
            <a:r>
              <a:rPr lang="ru-RU" sz="2000" dirty="0"/>
              <a:t>с участием ведущих европейских вузов и инновационных предприятий;</a:t>
            </a:r>
          </a:p>
          <a:p>
            <a:pPr marL="285712" indent="-285712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/>
              <a:t>Приглашены </a:t>
            </a:r>
            <a:r>
              <a:rPr lang="ru-RU" sz="2000" dirty="0"/>
              <a:t>зарубежные профессоры для </a:t>
            </a:r>
            <a:r>
              <a:rPr lang="ru-RU" sz="2000" dirty="0" smtClean="0"/>
              <a:t>преподавания;</a:t>
            </a:r>
            <a:endParaRPr lang="ru-RU" sz="2000" dirty="0"/>
          </a:p>
          <a:p>
            <a:pPr marL="285712" indent="-285712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/>
              <a:t>Преподаватели КГУ обучаются за границей;</a:t>
            </a:r>
            <a:endParaRPr lang="ru-RU" sz="2000" dirty="0"/>
          </a:p>
          <a:p>
            <a:pPr marL="285712" indent="-285712" algn="just">
              <a:buClr>
                <a:srgbClr val="8E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/>
              <a:t>Произведён набор в профильную магистратуру.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b="9693"/>
          <a:stretch/>
        </p:blipFill>
        <p:spPr>
          <a:xfrm>
            <a:off x="217488" y="3716338"/>
            <a:ext cx="180340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8198" name="Picture 2" descr="http://www.ksu.edu.kz/images/news/events/2014/12/26/yp8a9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60475"/>
            <a:ext cx="1814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http://www.ksu.edu.kz/images/news/events/2014/12/26/yp8a9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492375"/>
            <a:ext cx="1803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http://www.ksu.edu.kz/images/news/events/2014/12/11/dauen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"/>
          <a:stretch>
            <a:fillRect/>
          </a:stretch>
        </p:blipFill>
        <p:spPr bwMode="auto">
          <a:xfrm>
            <a:off x="165100" y="5011738"/>
            <a:ext cx="18557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G:\С 4\TEMPUS\конф темпус 25-26.09.14\IMG_28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9521"/>
          <a:stretch>
            <a:fillRect/>
          </a:stretch>
        </p:blipFill>
        <p:spPr bwMode="auto">
          <a:xfrm>
            <a:off x="2222500" y="5011738"/>
            <a:ext cx="17954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http://ksu.edu.kz/images/ksu/risunok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2" t="6448" r="6114" b="29431"/>
          <a:stretch>
            <a:fillRect/>
          </a:stretch>
        </p:blipFill>
        <p:spPr bwMode="auto">
          <a:xfrm>
            <a:off x="7967663" y="4997450"/>
            <a:ext cx="1666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http://ksu.edu.kz/files/tempus/0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r="7251"/>
          <a:stretch>
            <a:fillRect/>
          </a:stretch>
        </p:blipFill>
        <p:spPr bwMode="auto">
          <a:xfrm>
            <a:off x="4251325" y="5011738"/>
            <a:ext cx="145891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 descr="http://ksu.edu.kz/files/tempus/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1" r="32887"/>
          <a:stretch>
            <a:fillRect/>
          </a:stretch>
        </p:blipFill>
        <p:spPr bwMode="auto">
          <a:xfrm>
            <a:off x="5927725" y="5022850"/>
            <a:ext cx="180181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6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Ректор\КАртинки\Университет Калифорн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4616186"/>
            <a:ext cx="2232248" cy="164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F:\Ректор\КАртинки\Oxford-Chemistry_Research_Laboratory_Atrium.JPG"/>
          <p:cNvPicPr>
            <a:picLocks noChangeAspect="1" noChangeArrowheads="1"/>
          </p:cNvPicPr>
          <p:nvPr/>
        </p:nvPicPr>
        <p:blipFill>
          <a:blip r:embed="rId3" cstate="print"/>
          <a:srcRect l="6522" r="11956"/>
          <a:stretch>
            <a:fillRect/>
          </a:stretch>
        </p:blipFill>
        <p:spPr bwMode="auto">
          <a:xfrm>
            <a:off x="232520" y="4620742"/>
            <a:ext cx="1934779" cy="164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268288" y="1587500"/>
            <a:ext cx="92217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ru-RU" sz="2000" b="1" dirty="0"/>
              <a:t>Обучение ППС за рубежом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ru-RU" sz="2000" b="1" dirty="0"/>
              <a:t>Привлечение зарубежных учёных в качестве руководителей программ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ru-RU" sz="2000" b="1" dirty="0"/>
              <a:t>Стажировка ППС на инновационных предприятиях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ru-RU" sz="2000" b="1" dirty="0"/>
              <a:t>Привлечение зарубежных специалистов индустрии для проведения занятий, программа наставничества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ru-RU" sz="2000" b="1" dirty="0"/>
              <a:t>Углубленная </a:t>
            </a:r>
            <a:r>
              <a:rPr lang="ru-RU" sz="2000" b="1" dirty="0" err="1"/>
              <a:t>полиязычная</a:t>
            </a:r>
            <a:r>
              <a:rPr lang="ru-RU" sz="2000" b="1" dirty="0"/>
              <a:t> подготовка</a:t>
            </a:r>
          </a:p>
        </p:txBody>
      </p:sp>
      <p:pic>
        <p:nvPicPr>
          <p:cNvPr id="7177" name="Picture 9" descr="C:\Users\CDO-NATASHA\AppData\Local\Microsoft\Windows\Temporary Internet Files\Content.Outlook\Q7ZH8DS0\DSCF415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9502" t="28672" r="30175" b="7526"/>
          <a:stretch>
            <a:fillRect/>
          </a:stretch>
        </p:blipFill>
        <p:spPr bwMode="auto">
          <a:xfrm>
            <a:off x="7530215" y="3897867"/>
            <a:ext cx="2126548" cy="232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Rectangle 2"/>
          <p:cNvSpPr txBox="1">
            <a:spLocks noChangeArrowheads="1"/>
          </p:cNvSpPr>
          <p:nvPr/>
        </p:nvSpPr>
        <p:spPr bwMode="gray">
          <a:xfrm>
            <a:off x="1136650" y="404813"/>
            <a:ext cx="7445375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200" b="1">
                <a:solidFill>
                  <a:srgbClr val="C00000"/>
                </a:solidFill>
              </a:rPr>
              <a:t>Наши активы для решения задач ГПИИР-2</a:t>
            </a:r>
            <a:endParaRPr lang="ru-RU" sz="2200"/>
          </a:p>
        </p:txBody>
      </p:sp>
      <p:sp>
        <p:nvSpPr>
          <p:cNvPr id="2" name="Прямоугольник 1"/>
          <p:cNvSpPr/>
          <p:nvPr/>
        </p:nvSpPr>
        <p:spPr>
          <a:xfrm>
            <a:off x="268288" y="1008063"/>
            <a:ext cx="9388475" cy="400050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с высоким инновационным и технологическим потенциалом:</a:t>
            </a:r>
          </a:p>
        </p:txBody>
      </p:sp>
      <p:pic>
        <p:nvPicPr>
          <p:cNvPr id="9224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7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09675" y="333375"/>
            <a:ext cx="6862763" cy="685800"/>
          </a:xfrm>
          <a:solidFill>
            <a:schemeClr val="bg1">
              <a:alpha val="94901"/>
            </a:schemeClr>
          </a:solidFill>
        </p:spPr>
        <p:txBody>
          <a:bodyPr lIns="0" rIns="0"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Наши инновации</a:t>
            </a: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435725"/>
            <a:ext cx="1060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93675" y="1096963"/>
            <a:ext cx="9594850" cy="3416300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4" rIns="91427" bIns="45714">
            <a:spAutoFit/>
          </a:bodyPr>
          <a:lstStyle/>
          <a:p>
            <a:pPr marL="285712" indent="-285712" algn="just">
              <a:lnSpc>
                <a:spcPct val="13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Инновационные подходы к разработке образовательных программ:</a:t>
            </a:r>
          </a:p>
          <a:p>
            <a:pPr marL="444439" lvl="1" indent="12699" algn="just">
              <a:lnSpc>
                <a:spcPct val="130000"/>
              </a:lnSpc>
              <a:buClr>
                <a:srgbClr val="8E0000"/>
              </a:buClr>
              <a:buSzPct val="120000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</a:rPr>
              <a:t>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алгоритм разработки образовательных программ;</a:t>
            </a:r>
          </a:p>
          <a:p>
            <a:pPr marL="444439" lvl="1" indent="12699" algn="just">
              <a:lnSpc>
                <a:spcPct val="130000"/>
              </a:lnSpc>
              <a:buClr>
                <a:srgbClr val="8E0000"/>
              </a:buClr>
              <a:buSzPct val="120000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</a:rPr>
              <a:t>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макет образовательной программы;</a:t>
            </a:r>
          </a:p>
          <a:p>
            <a:pPr marL="444439" lvl="1" indent="0">
              <a:lnSpc>
                <a:spcPct val="130000"/>
              </a:lnSpc>
              <a:buClr>
                <a:srgbClr val="8E0000"/>
              </a:buClr>
              <a:buSzPct val="120000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rgbClr val="8E0000"/>
                </a:solidFill>
              </a:rPr>
              <a:t>-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модульность программы на основе разработанных компетенций;</a:t>
            </a:r>
          </a:p>
          <a:p>
            <a:pPr marL="285712" indent="-285712" algn="just">
              <a:lnSpc>
                <a:spcPct val="13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Обучение в производственных условиях инновационных предприятий;</a:t>
            </a:r>
          </a:p>
          <a:p>
            <a:pPr marL="285712" indent="-285712" algn="just">
              <a:lnSpc>
                <a:spcPct val="13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Образование через исследования;</a:t>
            </a:r>
          </a:p>
          <a:p>
            <a:pPr marL="285712" indent="-285712" algn="just">
              <a:lnSpc>
                <a:spcPct val="130000"/>
              </a:lnSpc>
              <a:buClr>
                <a:srgbClr val="8E0000"/>
              </a:buClr>
              <a:buSzPct val="120000"/>
              <a:buFont typeface="Wingdings" pitchFamily="2" charset="2"/>
              <a:buChar char="§"/>
              <a:tabLst>
                <a:tab pos="177777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Ранний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найм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45" name="Picture 10" descr="http://www.maximarkets.ru/portals/0/Images/articles/forex-dlya-nachinaiushih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783138"/>
            <a:ext cx="29400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https://encrypted-tbn3.gstatic.com/images?q=tbn:ANd9GcR6Y7XvO4rvdYMG45Tblw66bf475k11kVAERWhDIiCLWW_Jioae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743450"/>
            <a:ext cx="309086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6" descr="http://finchart.ru/wp-content/uploads/images/forex-professio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775200"/>
            <a:ext cx="26685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80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881166" y="428604"/>
            <a:ext cx="4457700" cy="487363"/>
          </a:xfrm>
        </p:spPr>
        <p:txBody>
          <a:bodyPr/>
          <a:lstStyle/>
          <a:p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TEMPUS projects</a:t>
            </a:r>
            <a:br>
              <a:rPr lang="en-AU" altLang="en-US" dirty="0" smtClean="0"/>
            </a:br>
            <a:endParaRPr lang="ru-RU" altLang="en-US" dirty="0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272087"/>
          </a:xfrm>
        </p:spPr>
        <p:txBody>
          <a:bodyPr/>
          <a:lstStyle/>
          <a:p>
            <a:r>
              <a:rPr lang="en-AU" altLang="en-US" sz="1800" dirty="0" smtClean="0"/>
              <a:t>CM_SCM-T002B05-2005 “Implementation of ECTS in Universities of Kazakhstan”</a:t>
            </a:r>
          </a:p>
          <a:p>
            <a:r>
              <a:rPr lang="en-AU" altLang="en-US" sz="1800" dirty="0" smtClean="0"/>
              <a:t>CM - SCM-T030B05-2005“Dissemination of Quality Assurance System at Kazakhstan Universities”</a:t>
            </a:r>
          </a:p>
          <a:p>
            <a:r>
              <a:rPr lang="en-AU" altLang="en-US" sz="1800" dirty="0" smtClean="0"/>
              <a:t>CD - JEP-27063 – 2006“Development of the educational programme  “Strategic Integrative International Management  for SMEs”</a:t>
            </a:r>
          </a:p>
          <a:p>
            <a:r>
              <a:rPr lang="en-AU" altLang="en-US" sz="1800" dirty="0" smtClean="0"/>
              <a:t>511172-TEMPUS-1-2010-1-DE-TEMPUS-JPCR“CIBELES - Curriculum Invoking Bologna-aligned Education Leading to reform in Environmental Studies” </a:t>
            </a:r>
          </a:p>
          <a:p>
            <a:r>
              <a:rPr lang="en-AU" altLang="en-US" sz="1800" dirty="0" smtClean="0"/>
              <a:t>517170-TEMPUS-1-2011-1-DE-TEMPUS-JPCR Development and implementation of the Master Programme" Eco-Engineering environmental processing and sustainable use of renewable resources and bio-waste</a:t>
            </a:r>
            <a:endParaRPr lang="en-AU" altLang="en-US" dirty="0" smtClean="0"/>
          </a:p>
          <a:p>
            <a:r>
              <a:rPr lang="en-AU" altLang="en-US" sz="1800" dirty="0" smtClean="0"/>
              <a:t>STUDIK 516802-TEMPUS-1-2011-1-KZ-TEMPUS-SMGR Student self-governance &amp; Democratic Involvement in Kazakhstan</a:t>
            </a:r>
            <a:endParaRPr lang="en-US" altLang="en-US" sz="1800" dirty="0" smtClean="0"/>
          </a:p>
          <a:p>
            <a:r>
              <a:rPr lang="en-US" altLang="en-US" sz="1800" dirty="0" smtClean="0"/>
              <a:t>7. 530154-TEMPUS-1-2012-1-IT-TEMPUS-JPGR SSDS «Student Support and Development Services»</a:t>
            </a:r>
          </a:p>
          <a:p>
            <a:r>
              <a:rPr lang="en-US" altLang="en-US" sz="1800" dirty="0" smtClean="0"/>
              <a:t>544132-TEMPUS-1-2013-1-FR-TEMPUS-JCPR «Development and implementation of masters </a:t>
            </a:r>
            <a:r>
              <a:rPr lang="en-US" altLang="en-US" sz="1800" dirty="0" err="1" smtClean="0"/>
              <a:t>programmes</a:t>
            </a:r>
            <a:r>
              <a:rPr lang="en-US" altLang="en-US" sz="1800" dirty="0" smtClean="0"/>
              <a:t> in food safety and the production and marketing of </a:t>
            </a:r>
            <a:r>
              <a:rPr lang="en-US" altLang="en-US" sz="1800" dirty="0" err="1" smtClean="0"/>
              <a:t>TRADitional</a:t>
            </a:r>
            <a:r>
              <a:rPr lang="en-US" altLang="en-US" sz="1800" dirty="0" smtClean="0"/>
              <a:t> food </a:t>
            </a:r>
            <a:r>
              <a:rPr lang="en-US" altLang="en-US" sz="1800" dirty="0" err="1" smtClean="0"/>
              <a:t>PROducts</a:t>
            </a:r>
            <a:r>
              <a:rPr lang="en-US" altLang="en-US" sz="1800" dirty="0" smtClean="0"/>
              <a:t>  in Russia and Kazakhstan»</a:t>
            </a:r>
          </a:p>
          <a:p>
            <a:endParaRPr lang="en-US" altLang="en-US" sz="1800" dirty="0" smtClean="0"/>
          </a:p>
          <a:p>
            <a:endParaRPr lang="ru-RU" altLang="en-US" sz="1800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313" y="6237288"/>
            <a:ext cx="66246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C:\Users\Admin\Documents\ОТДЕЛ НАУКИ\Фото КГУ\ЭМБЛЕМА Н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38" y="14285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.8"/>
</p:tagLst>
</file>

<file path=ppt/theme/theme1.xml><?xml version="1.0" encoding="utf-8"?>
<a:theme xmlns:a="http://schemas.openxmlformats.org/drawingml/2006/main" name="cdb2004193l">
  <a:themeElements>
    <a:clrScheme name="Тема Offic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</TotalTime>
  <Words>1139</Words>
  <Application>Microsoft Office PowerPoint</Application>
  <PresentationFormat>Лист A4 (210x297 мм)</PresentationFormat>
  <Paragraphs>171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cdb2004193l</vt:lpstr>
      <vt:lpstr>Презентация PowerPoint</vt:lpstr>
      <vt:lpstr>Университет сегодня</vt:lpstr>
      <vt:lpstr>Из послания Президента  народу Казахстана «Нұрлы жол – Путь в будущее»</vt:lpstr>
      <vt:lpstr>Наши задачи</vt:lpstr>
      <vt:lpstr>Презентация PowerPoint</vt:lpstr>
      <vt:lpstr>Презентация PowerPoint</vt:lpstr>
      <vt:lpstr>Презентация PowerPoint</vt:lpstr>
      <vt:lpstr>Наши инновации</vt:lpstr>
      <vt:lpstr> TEMPUS projects </vt:lpstr>
      <vt:lpstr>Кафедра управления и делового администрирования</vt:lpstr>
      <vt:lpstr>Специальность 6М050700 - Менеджмент</vt:lpstr>
      <vt:lpstr> </vt:lpstr>
      <vt:lpstr>Результаты деятельности кафедры</vt:lpstr>
      <vt:lpstr>Алгоритм разработки  образовательных программ в КГУ</vt:lpstr>
      <vt:lpstr>Система обеспечения качества образования</vt:lpstr>
      <vt:lpstr>Макет образовательной программы</vt:lpstr>
      <vt:lpstr>Презентация PowerPoint</vt:lpstr>
      <vt:lpstr>Презентация PowerPoint</vt:lpstr>
      <vt:lpstr>Образование через исследования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16</cp:lastModifiedBy>
  <cp:revision>438</cp:revision>
  <cp:lastPrinted>2015-05-19T02:58:44Z</cp:lastPrinted>
  <dcterms:created xsi:type="dcterms:W3CDTF">2014-05-03T04:25:55Z</dcterms:created>
  <dcterms:modified xsi:type="dcterms:W3CDTF">2016-11-11T10:44:58Z</dcterms:modified>
</cp:coreProperties>
</file>