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61" r:id="rId5"/>
    <p:sldId id="260" r:id="rId6"/>
    <p:sldId id="259" r:id="rId7"/>
    <p:sldId id="262" r:id="rId8"/>
    <p:sldId id="263" r:id="rId9"/>
    <p:sldId id="265" r:id="rId10"/>
    <p:sldId id="264"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37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8" name="Дата 27"/>
          <p:cNvSpPr>
            <a:spLocks noGrp="1"/>
          </p:cNvSpPr>
          <p:nvPr>
            <p:ph type="dt" sz="half" idx="10"/>
          </p:nvPr>
        </p:nvSpPr>
        <p:spPr/>
        <p:txBody>
          <a:bodyPr/>
          <a:lstStyle>
            <a:extLst/>
          </a:lstStyle>
          <a:p>
            <a:fld id="{B4C71EC6-210F-42DE-9C53-41977AD35B3D}" type="datetimeFigureOut">
              <a:rPr lang="ru-RU" smtClean="0"/>
              <a:t>07.02.2017</a:t>
            </a:fld>
            <a:endParaRPr lang="ru-RU"/>
          </a:p>
        </p:txBody>
      </p:sp>
      <p:sp>
        <p:nvSpPr>
          <p:cNvPr id="17" name="Нижний колонтитул 16"/>
          <p:cNvSpPr>
            <a:spLocks noGrp="1"/>
          </p:cNvSpPr>
          <p:nvPr>
            <p:ph type="ftr" sz="quarter" idx="11"/>
          </p:nvPr>
        </p:nvSpPr>
        <p:spPr/>
        <p:txBody>
          <a:bodyPr/>
          <a:lstStyle>
            <a:extLst/>
          </a:lstStyle>
          <a:p>
            <a:endParaRPr lang="ru-RU"/>
          </a:p>
        </p:txBody>
      </p:sp>
      <p:sp>
        <p:nvSpPr>
          <p:cNvPr id="29" name="Номер слайда 28"/>
          <p:cNvSpPr>
            <a:spLocks noGrp="1"/>
          </p:cNvSpPr>
          <p:nvPr>
            <p:ph type="sldNum" sz="quarter" idx="12"/>
          </p:nvPr>
        </p:nvSpPr>
        <p:spPr/>
        <p:txBody>
          <a:bodyPr/>
          <a:lstStyle>
            <a:extLst/>
          </a:lstStyle>
          <a:p>
            <a:fld id="{B19B0651-EE4F-4900-A07F-96A6BFA9D0F0}" type="slidenum">
              <a:rPr lang="ru-RU" smtClean="0"/>
              <a:t>‹#›</a:t>
            </a:fld>
            <a:endParaRPr lang="ru-RU"/>
          </a:p>
        </p:txBody>
      </p:sp>
      <p:sp>
        <p:nvSpPr>
          <p:cNvPr id="32" name="Прямоугольник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Прямоугольник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Прямоугольник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Прямоугольник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Прямоугольник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Заголовок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56" name="Прямоугольник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Прямоугольник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Прямоугольник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Прямоугольник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4C71EC6-210F-42DE-9C53-41977AD35B3D}" type="datetimeFigureOut">
              <a:rPr lang="ru-RU" smtClean="0"/>
              <a:t>07.02.2017</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1981200" cy="5851525"/>
          </a:xfrm>
        </p:spPr>
        <p:txBody>
          <a:bodyPr vert="eaVert" anchor="ct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609600" y="274639"/>
            <a:ext cx="58674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4C71EC6-210F-42DE-9C53-41977AD35B3D}" type="datetimeFigureOut">
              <a:rPr lang="ru-RU" smtClean="0"/>
              <a:t>07.02.2017</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Объект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4C71EC6-210F-42DE-9C53-41977AD35B3D}" type="datetimeFigureOut">
              <a:rPr lang="ru-RU" smtClean="0"/>
              <a:t>07.02.2017</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14" name="Полилиния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Полилиния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Полилиния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Полилиния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Полилиния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Полилиния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Полилиния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Полилиния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Полилиния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Полилиния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Полилиния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Полилиния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Полилиния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Полилиния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Полилиния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Текст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B4C71EC6-210F-42DE-9C53-41977AD35B3D}" type="datetimeFigureOut">
              <a:rPr lang="ru-RU" smtClean="0"/>
              <a:t>07.02.2017</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t>‹#›</a:t>
            </a:fld>
            <a:endParaRPr lang="ru-RU"/>
          </a:p>
        </p:txBody>
      </p:sp>
      <p:sp>
        <p:nvSpPr>
          <p:cNvPr id="7" name="Прямоугольник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ru-RU" smtClean="0"/>
              <a:t>Образец заголовка</a:t>
            </a:r>
            <a:endParaRPr kumimoji="0" lang="en-US"/>
          </a:p>
        </p:txBody>
      </p:sp>
      <p:sp>
        <p:nvSpPr>
          <p:cNvPr id="8" name="Прямоугольник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Прямоугольник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Прямоугольник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Прямоугольник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Прямоугольник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2064"/>
            <a:ext cx="8229600" cy="914400"/>
          </a:xfrm>
        </p:spPr>
        <p:txBody>
          <a:bodyPr/>
          <a:lstStyle>
            <a:extLst/>
          </a:lstStyle>
          <a:p>
            <a:r>
              <a:rPr kumimoji="0" lang="ru-RU" smtClean="0"/>
              <a:t>Образец заголовка</a:t>
            </a:r>
            <a:endParaRPr kumimoji="0" lang="en-US"/>
          </a:p>
        </p:txBody>
      </p:sp>
      <p:sp>
        <p:nvSpPr>
          <p:cNvPr id="3" name="Объект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B4C71EC6-210F-42DE-9C53-41977AD35B3D}" type="datetimeFigureOut">
              <a:rPr lang="ru-RU" smtClean="0"/>
              <a:t>07.02.2017</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5" name="Прямоугольник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504824" y="512064"/>
            <a:ext cx="7772400" cy="914400"/>
          </a:xfrm>
        </p:spPr>
        <p:txBody>
          <a:bodyPr anchor="t"/>
          <a:lstStyle>
            <a:lvl1pPr>
              <a:defRPr sz="400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Объект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B4C71EC6-210F-42DE-9C53-41977AD35B3D}" type="datetimeFigureOut">
              <a:rPr lang="ru-RU" smtClean="0"/>
              <a:t>07.02.2017</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B19B0651-EE4F-4900-A07F-96A6BFA9D0F0}" type="slidenum">
              <a:rPr lang="ru-RU" smtClean="0"/>
              <a:t>‹#›</a:t>
            </a:fld>
            <a:endParaRPr lang="ru-RU"/>
          </a:p>
        </p:txBody>
      </p:sp>
      <p:sp>
        <p:nvSpPr>
          <p:cNvPr id="16" name="Прямоугольник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Прямоугольник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Прямоугольник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Прямоугольник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Прямоугольник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Прямоугольник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Прямоугольник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Прямоугольник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Прямоугольник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512064"/>
            <a:ext cx="7772400" cy="914400"/>
          </a:xfrm>
        </p:spPr>
        <p:txBody>
          <a:bodyPr/>
          <a:lstStyle>
            <a:lvl1pPr>
              <a:defRPr sz="4000" cap="none" baseline="0"/>
            </a:lvl1pPr>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B4C71EC6-210F-42DE-9C53-41977AD35B3D}" type="datetimeFigureOut">
              <a:rPr lang="ru-RU" smtClean="0"/>
              <a:t>07.02.2017</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B4C71EC6-210F-42DE-9C53-41977AD35B3D}" type="datetimeFigureOut">
              <a:rPr lang="ru-RU" smtClean="0"/>
              <a:t>07.02.2017</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273050"/>
            <a:ext cx="8229600" cy="1162050"/>
          </a:xfrm>
        </p:spPr>
        <p:txBody>
          <a:bodyPr anchor="ctr"/>
          <a:lstStyle>
            <a:lvl1pPr algn="l">
              <a:buNone/>
              <a:defRPr sz="3600" b="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Объект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B4C71EC6-210F-42DE-9C53-41977AD35B3D}" type="datetimeFigureOut">
              <a:rPr lang="ru-RU" smtClean="0"/>
              <a:t>07.02.2017</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8" name="Прямоугольник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Прямая соединительная линия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Группа 9"/>
          <p:cNvGrpSpPr/>
          <p:nvPr/>
        </p:nvGrpSpPr>
        <p:grpSpPr>
          <a:xfrm rot="5400000">
            <a:off x="8514581" y="1219200"/>
            <a:ext cx="132763" cy="128466"/>
            <a:chOff x="6668087" y="1297746"/>
            <a:chExt cx="161840" cy="156602"/>
          </a:xfrm>
        </p:grpSpPr>
        <p:cxnSp>
          <p:nvCxnSpPr>
            <p:cNvPr id="15" name="Прямая соединительная линия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Прямая соединительная линия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Прямая соединительная линия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Заголовок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ru-RU" smtClean="0"/>
              <a:t>Образец заголовка</a:t>
            </a:r>
            <a:endParaRPr kumimoji="0" lang="en-US"/>
          </a:p>
        </p:txBody>
      </p:sp>
      <p:sp>
        <p:nvSpPr>
          <p:cNvPr id="3" name="Рисунок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ru-RU" smtClean="0"/>
              <a:t>Вставка рисунка</a:t>
            </a:r>
            <a:endParaRPr kumimoji="0" lang="en-US"/>
          </a:p>
        </p:txBody>
      </p:sp>
      <p:sp>
        <p:nvSpPr>
          <p:cNvPr id="4" name="Текст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grpSp>
        <p:nvGrpSpPr>
          <p:cNvPr id="14" name="Группа 13"/>
          <p:cNvGrpSpPr/>
          <p:nvPr/>
        </p:nvGrpSpPr>
        <p:grpSpPr>
          <a:xfrm rot="5400000">
            <a:off x="8666981" y="1371600"/>
            <a:ext cx="132763" cy="128466"/>
            <a:chOff x="6668087" y="1297746"/>
            <a:chExt cx="161840" cy="156602"/>
          </a:xfrm>
        </p:grpSpPr>
        <p:cxnSp>
          <p:nvCxnSpPr>
            <p:cNvPr id="11" name="Прямая соединительная линия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Прямая соединительная линия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Прямая соединительная линия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Группа 17"/>
          <p:cNvGrpSpPr/>
          <p:nvPr/>
        </p:nvGrpSpPr>
        <p:grpSpPr>
          <a:xfrm rot="5400000">
            <a:off x="8320088" y="1474763"/>
            <a:ext cx="132763" cy="128466"/>
            <a:chOff x="6668087" y="1297746"/>
            <a:chExt cx="161840" cy="156602"/>
          </a:xfrm>
        </p:grpSpPr>
        <p:cxnSp>
          <p:nvCxnSpPr>
            <p:cNvPr id="19" name="Прямая соединительная линия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Прямая соединительная линия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Прямая соединительная линия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Дата 4"/>
          <p:cNvSpPr>
            <a:spLocks noGrp="1"/>
          </p:cNvSpPr>
          <p:nvPr>
            <p:ph type="dt" sz="half" idx="10"/>
          </p:nvPr>
        </p:nvSpPr>
        <p:spPr>
          <a:xfrm>
            <a:off x="6477000" y="55499"/>
            <a:ext cx="2133600" cy="365125"/>
          </a:xfrm>
        </p:spPr>
        <p:txBody>
          <a:bodyPr/>
          <a:lstStyle>
            <a:extLst/>
          </a:lstStyle>
          <a:p>
            <a:fld id="{B4C71EC6-210F-42DE-9C53-41977AD35B3D}" type="datetimeFigureOut">
              <a:rPr lang="ru-RU" smtClean="0"/>
              <a:t>07.02.2017</a:t>
            </a:fld>
            <a:endParaRPr lang="ru-RU"/>
          </a:p>
        </p:txBody>
      </p:sp>
      <p:sp>
        <p:nvSpPr>
          <p:cNvPr id="6" name="Нижний колонтитул 5"/>
          <p:cNvSpPr>
            <a:spLocks noGrp="1"/>
          </p:cNvSpPr>
          <p:nvPr>
            <p:ph type="ftr" sz="quarter" idx="11"/>
          </p:nvPr>
        </p:nvSpPr>
        <p:spPr>
          <a:xfrm>
            <a:off x="914400" y="55499"/>
            <a:ext cx="5562600" cy="365125"/>
          </a:xfrm>
        </p:spPr>
        <p:txBody>
          <a:bodyPr/>
          <a:lstStyle>
            <a:extLst/>
          </a:lstStyle>
          <a:p>
            <a:endParaRPr lang="ru-RU"/>
          </a:p>
        </p:txBody>
      </p:sp>
      <p:sp>
        <p:nvSpPr>
          <p:cNvPr id="7" name="Номер слайда 6"/>
          <p:cNvSpPr>
            <a:spLocks noGrp="1"/>
          </p:cNvSpPr>
          <p:nvPr>
            <p:ph type="sldNum" sz="quarter" idx="12"/>
          </p:nvPr>
        </p:nvSpPr>
        <p:spPr>
          <a:xfrm>
            <a:off x="8610600" y="55499"/>
            <a:ext cx="457200" cy="365125"/>
          </a:xfrm>
        </p:spPr>
        <p:txBody>
          <a:bodyPr/>
          <a:lstStyle>
            <a:extLst/>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Прямоугольник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Прямоугольник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оугольник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Прямоугольник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Прямоугольник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Прямоугольник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Прямоугольник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Прямоугольник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Прямоугольник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Заголовок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ru-RU" smtClean="0"/>
              <a:t>Образец заголовка</a:t>
            </a:r>
            <a:endParaRPr kumimoji="0" lang="en-US"/>
          </a:p>
        </p:txBody>
      </p:sp>
      <p:sp>
        <p:nvSpPr>
          <p:cNvPr id="13" name="Текст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B4C71EC6-210F-42DE-9C53-41977AD35B3D}" type="datetimeFigureOut">
              <a:rPr lang="ru-RU" smtClean="0"/>
              <a:t>07.02.2017</a:t>
            </a:fld>
            <a:endParaRPr lang="ru-RU"/>
          </a:p>
        </p:txBody>
      </p:sp>
      <p:sp>
        <p:nvSpPr>
          <p:cNvPr id="3" name="Нижний колонтитул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ru-RU"/>
          </a:p>
        </p:txBody>
      </p:sp>
      <p:sp>
        <p:nvSpPr>
          <p:cNvPr id="23" name="Номер слайда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B19B0651-EE4F-4900-A07F-96A6BFA9D0F0}" type="slidenum">
              <a:rPr lang="ru-RU" smtClean="0"/>
              <a:t>‹#›</a:t>
            </a:fld>
            <a:endParaRPr lang="ru-RU"/>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99592" y="1772816"/>
            <a:ext cx="7543800" cy="2152650"/>
          </a:xfrm>
        </p:spPr>
        <p:txBody>
          <a:bodyPr/>
          <a:lstStyle/>
          <a:p>
            <a:pPr algn="ctr"/>
            <a:r>
              <a:rPr lang="ru-RU" dirty="0" smtClean="0"/>
              <a:t>Гигиеническое значение резистентности организма</a:t>
            </a:r>
            <a:endParaRPr lang="ru-RU" dirty="0"/>
          </a:p>
        </p:txBody>
      </p:sp>
      <p:sp>
        <p:nvSpPr>
          <p:cNvPr id="3" name="Подзаголовок 2"/>
          <p:cNvSpPr>
            <a:spLocks noGrp="1"/>
          </p:cNvSpPr>
          <p:nvPr>
            <p:ph type="subTitle" idx="1"/>
          </p:nvPr>
        </p:nvSpPr>
        <p:spPr>
          <a:xfrm>
            <a:off x="4751512" y="4869160"/>
            <a:ext cx="4392488" cy="685800"/>
          </a:xfrm>
        </p:spPr>
        <p:txBody>
          <a:bodyPr>
            <a:normAutofit lnSpcReduction="10000"/>
          </a:bodyPr>
          <a:lstStyle/>
          <a:p>
            <a:r>
              <a:rPr lang="ru-RU" dirty="0" smtClean="0"/>
              <a:t>Подготовила: </a:t>
            </a:r>
            <a:r>
              <a:rPr lang="ru-RU" dirty="0" err="1" smtClean="0"/>
              <a:t>Утельбаева</a:t>
            </a:r>
            <a:r>
              <a:rPr lang="ru-RU" dirty="0" smtClean="0"/>
              <a:t> М.</a:t>
            </a:r>
          </a:p>
          <a:p>
            <a:r>
              <a:rPr lang="ru-RU" dirty="0" smtClean="0"/>
              <a:t>Проверила: </a:t>
            </a:r>
            <a:r>
              <a:rPr lang="ru-RU" dirty="0" err="1" smtClean="0"/>
              <a:t>Динер</a:t>
            </a:r>
            <a:r>
              <a:rPr lang="ru-RU" dirty="0" smtClean="0"/>
              <a:t> А.П.</a:t>
            </a:r>
            <a:endParaRPr lang="ru-RU" dirty="0"/>
          </a:p>
        </p:txBody>
      </p:sp>
    </p:spTree>
    <p:extLst>
      <p:ext uri="{BB962C8B-B14F-4D97-AF65-F5344CB8AC3E}">
        <p14:creationId xmlns:p14="http://schemas.microsoft.com/office/powerpoint/2010/main" val="221176908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1916832"/>
            <a:ext cx="7772400" cy="3600400"/>
          </a:xfrm>
        </p:spPr>
        <p:txBody>
          <a:bodyPr/>
          <a:lstStyle/>
          <a:p>
            <a:pPr algn="ctr"/>
            <a:r>
              <a:rPr lang="ru-RU" sz="7200" dirty="0" smtClean="0"/>
              <a:t>Спасибо за внимание!</a:t>
            </a:r>
            <a:endParaRPr lang="ru-RU" sz="7200" dirty="0"/>
          </a:p>
        </p:txBody>
      </p:sp>
    </p:spTree>
    <p:extLst>
      <p:ext uri="{BB962C8B-B14F-4D97-AF65-F5344CB8AC3E}">
        <p14:creationId xmlns:p14="http://schemas.microsoft.com/office/powerpoint/2010/main" val="1039357463"/>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99592" y="260648"/>
            <a:ext cx="7772400" cy="6120680"/>
          </a:xfrm>
        </p:spPr>
        <p:txBody>
          <a:bodyPr>
            <a:noAutofit/>
          </a:bodyPr>
          <a:lstStyle/>
          <a:p>
            <a:r>
              <a:rPr lang="ru-RU" sz="2400" dirty="0"/>
              <a:t>Под </a:t>
            </a:r>
            <a:r>
              <a:rPr lang="ru-RU" sz="2400" i="1" dirty="0"/>
              <a:t>Естественной резистентностью </a:t>
            </a:r>
            <a:r>
              <a:rPr lang="ru-RU" sz="2400" dirty="0"/>
              <a:t>или устойчивостью принято понимать способность животного организма противостоять неблагоприятному воздействию факторов внешней среды. Состояние естественной резистентности определяют неспецифические защитные факторы организма животных, связанные с их видовыми, индивидуальными и конституциональными особенностями</a:t>
            </a:r>
            <a:r>
              <a:rPr lang="ru-RU" sz="2400" dirty="0" smtClean="0"/>
              <a:t>.</a:t>
            </a:r>
            <a:endParaRPr lang="ru-RU" sz="2400" dirty="0"/>
          </a:p>
          <a:p>
            <a:r>
              <a:rPr lang="ru-RU" sz="2400" dirty="0"/>
              <a:t>Для возникновения инфекционного заболевания непременным условием является наличие соответствующих микроорганизмов, восприимчивого животного и определенных условий. Однако на пути проникновения микробов внутрь организма имеется ряд защитных барьеров — кожа и слизистые оболочки, лимфатическая и кровеносная системы</a:t>
            </a:r>
            <a:r>
              <a:rPr lang="ru-RU" sz="2400" dirty="0" smtClean="0"/>
              <a:t>.</a:t>
            </a:r>
            <a:endParaRPr lang="ru-RU" sz="2400" dirty="0"/>
          </a:p>
        </p:txBody>
      </p:sp>
    </p:spTree>
    <p:extLst>
      <p:ext uri="{BB962C8B-B14F-4D97-AF65-F5344CB8AC3E}">
        <p14:creationId xmlns:p14="http://schemas.microsoft.com/office/powerpoint/2010/main" val="3411804764"/>
      </p:ext>
    </p:extLst>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914400" y="476672"/>
            <a:ext cx="7772400" cy="5878888"/>
          </a:xfrm>
        </p:spPr>
        <p:txBody>
          <a:bodyPr>
            <a:normAutofit fontScale="92500" lnSpcReduction="10000"/>
          </a:bodyPr>
          <a:lstStyle/>
          <a:p>
            <a:r>
              <a:rPr lang="ru-RU" dirty="0"/>
              <a:t>Неповрежденный многослойный эпителий кожи представляет собой неодолимое препятствие для большинства патогенных микробов. Кожа не только механически преграждает путь микроорганизмам, но обладает и стерилизующими свойствами. Препятствием для проникновения большинства микробов служит также неповрежденная слизистая оболочка, выделяющая секреты бактерицидного свойства. Кроме того, мерцательный эпителий, выстилающий слизистые оболочки дыхательных путей, способствует выведению из организма микробов, если они не успели проникнуть вглубь оболочки</a:t>
            </a:r>
            <a:r>
              <a:rPr lang="ru-RU" dirty="0" smtClean="0"/>
              <a:t>.</a:t>
            </a:r>
            <a:endParaRPr lang="ru-RU" dirty="0"/>
          </a:p>
        </p:txBody>
      </p:sp>
    </p:spTree>
    <p:extLst>
      <p:ext uri="{BB962C8B-B14F-4D97-AF65-F5344CB8AC3E}">
        <p14:creationId xmlns:p14="http://schemas.microsoft.com/office/powerpoint/2010/main" val="1545042311"/>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endParaRPr lang="ru-RU"/>
          </a:p>
        </p:txBody>
      </p:sp>
      <p:pic>
        <p:nvPicPr>
          <p:cNvPr id="1026" name="Picture 2" descr="C:\Users\Махаббат\Desktop\stroenie-kozh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908720"/>
            <a:ext cx="7704856" cy="55446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5791744"/>
      </p:ext>
    </p:extLst>
  </p:cSld>
  <p:clrMapOvr>
    <a:masterClrMapping/>
  </p:clrMapOvr>
  <p:transition spd="slow">
    <p:randomBa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914400" y="548680"/>
            <a:ext cx="7772400" cy="5806880"/>
          </a:xfrm>
        </p:spPr>
        <p:txBody>
          <a:bodyPr>
            <a:normAutofit fontScale="77500" lnSpcReduction="20000"/>
          </a:bodyPr>
          <a:lstStyle/>
          <a:p>
            <a:r>
              <a:rPr lang="ru-RU" dirty="0"/>
              <a:t>Особую роль в устойчивости животных играют Гуморальные факторы защиты. Известно, что свежеполученная кровь животных обладает способностью задерживать рост (</a:t>
            </a:r>
            <a:r>
              <a:rPr lang="ru-RU" dirty="0" err="1"/>
              <a:t>бактерностатическая</a:t>
            </a:r>
            <a:r>
              <a:rPr lang="ru-RU" dirty="0"/>
              <a:t> способность) или вызывать гибель (бактерицидная способность) микроорганизмов многих видов. Эти свойства крови и ее сыворотки обуславливаются содержащимися в ней различными компонентами (лизоцим, комплемент, интерферон и др</a:t>
            </a:r>
            <a:r>
              <a:rPr lang="ru-RU" dirty="0" smtClean="0"/>
              <a:t>.).</a:t>
            </a:r>
            <a:endParaRPr lang="ru-RU" dirty="0"/>
          </a:p>
          <a:p>
            <a:r>
              <a:rPr lang="ru-RU" dirty="0"/>
              <a:t>Защитную функцию крови обеспечивают также клеточные факторы. Это, прежде всего, фагоцитоз, проявляющийся способностью клеток крови и лимфы (лейкоциты, ретикулярные клетки селезенки и костного мозга и др.), захватывать проникающие в тело животного инородные частицы, в том числе микроорганизмы, с последующим их перевариванием. Явление фагоцитоза было открыто и изучено И. </a:t>
            </a:r>
            <a:r>
              <a:rPr lang="ru-RU" dirty="0" err="1"/>
              <a:t>И.Мечниковым</a:t>
            </a:r>
            <a:r>
              <a:rPr lang="ru-RU" dirty="0" smtClean="0"/>
              <a:t>.</a:t>
            </a:r>
            <a:endParaRPr lang="ru-RU" dirty="0"/>
          </a:p>
        </p:txBody>
      </p:sp>
    </p:spTree>
    <p:extLst>
      <p:ext uri="{BB962C8B-B14F-4D97-AF65-F5344CB8AC3E}">
        <p14:creationId xmlns:p14="http://schemas.microsoft.com/office/powerpoint/2010/main" val="323670490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99592" y="332656"/>
            <a:ext cx="8050088" cy="1368152"/>
          </a:xfrm>
        </p:spPr>
        <p:txBody>
          <a:bodyPr>
            <a:normAutofit fontScale="62500" lnSpcReduction="20000"/>
          </a:bodyPr>
          <a:lstStyle/>
          <a:p>
            <a:r>
              <a:rPr lang="ru-RU" dirty="0"/>
              <a:t>Фагоцитоз является одним из факторов, обусловливающих иммунитет при многих инфекционных заболеваниях. У здоровых животных, не подвергавшихся инфицированию, активность фагоцитоза может свидетельствовать о степени их готовности к защите организма при попадании в него инфекционного начала</a:t>
            </a:r>
            <a:r>
              <a:rPr lang="ru-RU" dirty="0" smtClean="0"/>
              <a:t>.</a:t>
            </a:r>
            <a:endParaRPr lang="ru-RU" dirty="0"/>
          </a:p>
        </p:txBody>
      </p:sp>
      <p:pic>
        <p:nvPicPr>
          <p:cNvPr id="2050" name="Picture 2" descr="C:\Users\Махаббат\Desktop\346435634.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1700808"/>
            <a:ext cx="7056784" cy="49698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4383546"/>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914400" y="404664"/>
            <a:ext cx="4593704" cy="6120680"/>
          </a:xfrm>
        </p:spPr>
        <p:txBody>
          <a:bodyPr>
            <a:normAutofit fontScale="70000" lnSpcReduction="20000"/>
          </a:bodyPr>
          <a:lstStyle/>
          <a:p>
            <a:r>
              <a:rPr lang="ru-RU" dirty="0"/>
              <a:t>Для животных характерны видовые и породные особенности естественной резистентности. Многими исследованиями доказано наследование естественной резистентности. Например, </a:t>
            </a:r>
            <a:r>
              <a:rPr lang="ru-RU" dirty="0" err="1"/>
              <a:t>асканийские</a:t>
            </a:r>
            <a:r>
              <a:rPr lang="ru-RU" dirty="0"/>
              <a:t> гибриды зебу с красным степным скотом обладают передающейся по наследству устойчивостью к кровопаразитарным заболеваниям. Белорусские черно-пестрые свиньи более устойчивы к роже, чем животные крупной белой породы. Реактивные свойства в растущем организме складываются постепенно и окончательно сформировываются лишь на определенном уровне </a:t>
            </a:r>
            <a:r>
              <a:rPr lang="ru-RU" dirty="0" err="1"/>
              <a:t>общефизиологического</a:t>
            </a:r>
            <a:r>
              <a:rPr lang="ru-RU" dirty="0"/>
              <a:t> созревания</a:t>
            </a:r>
            <a:r>
              <a:rPr lang="ru-RU" dirty="0" smtClean="0"/>
              <a:t>.</a:t>
            </a:r>
            <a:endParaRPr lang="ru-RU" dirty="0"/>
          </a:p>
        </p:txBody>
      </p:sp>
      <p:pic>
        <p:nvPicPr>
          <p:cNvPr id="3074" name="Picture 2" descr="C:\Users\Махаббат\Desktop\8a2698adac71643197e0cbf72a94d0d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67536" y="548680"/>
            <a:ext cx="3012555" cy="285750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Махаббат\Desktop\belorysskaya.cherno.pestraya.poroda.sviney.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67536" y="3861048"/>
            <a:ext cx="3011487" cy="21602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8643260"/>
      </p:ext>
    </p:extLst>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914400" y="404664"/>
            <a:ext cx="7772400" cy="5950896"/>
          </a:xfrm>
        </p:spPr>
        <p:txBody>
          <a:bodyPr>
            <a:normAutofit fontScale="77500" lnSpcReduction="20000"/>
          </a:bodyPr>
          <a:lstStyle/>
          <a:p>
            <a:r>
              <a:rPr lang="ru-RU" dirty="0"/>
              <a:t>Одним из важнейших факторов внешней среды, влияющих на организм животных, в том числе и на его защитные механизмы, является кормление. При этом особое значение приобретает тип и уровень кормления, соотношение отдельных кормов в рационе, сбалансированность рациона по различным питательным веществам</a:t>
            </a:r>
            <a:r>
              <a:rPr lang="ru-RU" dirty="0" smtClean="0"/>
              <a:t>.</a:t>
            </a:r>
            <a:endParaRPr lang="ru-RU" dirty="0"/>
          </a:p>
          <a:p>
            <a:r>
              <a:rPr lang="ru-RU" dirty="0"/>
              <a:t>Важнейшая роль отводится уровню белкового питания животных, его полноценности. Уменьшение количества белка в рационе, недостаток отдельных аминокислот приводит к ослаблению резистентности организма, к снижению сопротивляемости инфекции. У таких животных даже при искусственной иммунизации формируется менее стойкий иммунитет</a:t>
            </a:r>
            <a:r>
              <a:rPr lang="ru-RU" dirty="0" smtClean="0"/>
              <a:t>.</a:t>
            </a:r>
            <a:endParaRPr lang="ru-RU" dirty="0"/>
          </a:p>
          <a:p>
            <a:r>
              <a:rPr lang="ru-RU" dirty="0"/>
              <a:t>Не безразличен для животных и избыток протеина в кормовом рационе. При его распаде в организме развивается ацидоз, сопровождающийся снижением сопротивляемости организма к заболеваниям</a:t>
            </a:r>
            <a:r>
              <a:rPr lang="ru-RU" dirty="0" smtClean="0"/>
              <a:t>.</a:t>
            </a:r>
            <a:endParaRPr lang="ru-RU" dirty="0"/>
          </a:p>
        </p:txBody>
      </p:sp>
    </p:spTree>
    <p:extLst>
      <p:ext uri="{BB962C8B-B14F-4D97-AF65-F5344CB8AC3E}">
        <p14:creationId xmlns:p14="http://schemas.microsoft.com/office/powerpoint/2010/main" val="3608558596"/>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Махаббат\Desktop\500_0_0_a54cf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803468"/>
            <a:ext cx="7416824" cy="56886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2970216"/>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Метро">
  <a:themeElements>
    <a:clrScheme name="Метро">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Метро">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Метро">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52</TotalTime>
  <Words>501</Words>
  <Application>Microsoft Office PowerPoint</Application>
  <PresentationFormat>Экран (4:3)</PresentationFormat>
  <Paragraphs>14</Paragraphs>
  <Slides>10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Метро</vt:lpstr>
      <vt:lpstr>Гигиеническое значение резистентности организма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Спасибо за внимание!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Гигиеническое значение резистентности организма</dc:title>
  <dc:creator>Махаббат</dc:creator>
  <cp:lastModifiedBy>Махаббат</cp:lastModifiedBy>
  <cp:revision>4</cp:revision>
  <dcterms:created xsi:type="dcterms:W3CDTF">2017-02-07T17:48:21Z</dcterms:created>
  <dcterms:modified xsi:type="dcterms:W3CDTF">2017-02-07T18:51:14Z</dcterms:modified>
</cp:coreProperties>
</file>