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1164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3/2/2017</a:t>
            </a:fld>
            <a:endParaRPr lang="en-US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3/2/2017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3/2/2017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3/2/2017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3/2/2017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3/2/2017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3/2/2017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3/2/2017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3/2/2017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3/2/2017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3/2/2017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3/2/2017</a:t>
            </a:fld>
            <a:endParaRPr lang="en-US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Гигиеническая характеристика строительных материалов</a:t>
            </a:r>
            <a:endParaRPr lang="ru-RU" dirty="0"/>
          </a:p>
        </p:txBody>
      </p:sp>
      <p:sp>
        <p:nvSpPr>
          <p:cNvPr id="25602" name="AutoShape 2" descr="Картинки по запросу гигиенические требования к строительным материалам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04" name="AutoShape 4" descr="Картинки по запросу гигиенические требования к строительным материалам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08" name="Picture 8" descr="Картинки по запросу гигиенические требования к строительным материала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2819400"/>
            <a:ext cx="6324600" cy="371273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Внутренние стены зданий строят из деревянных досок или других малозвукопроводящих материалов и оштукатуривают.</a:t>
            </a:r>
            <a:endParaRPr lang="ru-RU" dirty="0"/>
          </a:p>
        </p:txBody>
      </p:sp>
      <p:sp>
        <p:nvSpPr>
          <p:cNvPr id="4098" name="AutoShape 2" descr="data:image/jpeg;base64,/9j/4AAQSkZJRgABAQAAAQABAAD/2wCEAAkGBxQTEhQUExQWFRUVGBoXGBgYGBgYGBgdGBgXGBgXGBgYHSggGBolGxgYIjIhJSksLi4uHCIzODMsNygtMCsBCgoKDg0OFxAQGCwcHBwsLCwsLCwsLCwsLCwsLCwsNywsLCwsLCwsLCwsLCwsLCwsLCwsLCwsLCwsLCwsLCssLP/AABEIALkBEAMBIgACEQEDEQH/xAAcAAACAwEBAQEAAAAAAAAAAAABAgADBAUGBwj/xABAEAABAgMFBQYFAgQHAAIDAAABAhEAITEDEkFRYQRxgZHwBSIyobHBBhPR4fFCUgcUcoIjM2KSorLCc4MVJDT/xAAZAQEBAQEBAQAAAAAAAAAAAAAAAQIDBAX/xAAlEQEBAAICAgEDBQEAAAAAAAAAAQIRAxIEITFBUXEUImGRsRX/2gAMAwEAAhEDEQA/APbRBBiQZAiIkVgiFJM2D/gzfy4wDGI8AWg1HP2ENxrx9sniKjxPfr6QWiEH61igCIcoZum+kAJboQCBRTmRz5OfKkOhTlpgjf1iIKagZlo84n412BSyg210hwFqSpKf96gEgFpF2Msw8HoiG6+85QX65coFjaBYdKkqBmCJ8dR9dIco6+k4BBxn10Iig8Ndn17V4wo+2ulDlAEjp4WD103CAD17ekFQdGJDEQpHVPXr1ggeUNez68/KnuILQUlpZpO8aFw2onSLRRIxCUitSEgYboQJGL8s8t1YN7Xh116RAX+nWMTrp/tASdeteMFp5as3MbnnvgJ0/wCIHL7+8EZ+eFZO0saGcEnE+rfX0giPFa7BLuk3SC+I4HzE/rFhTpueA3Djx515ZQBcz9Kt9ogfqvOI3X5ynjBbr8fSChePXU4W6Dh11nDFOY9+JYbpwN3XKIBAaCBEaOjICIRBiGAUphflDduh4lYiq7mp5mGvK/08vvk0PEgFStT4V1plDJBAmXOcQwhU3XWEB5z4+7Y+Rsdoxa0tQbNGB70lkNRkEz3R8XvR6v8AiJ2qLfariSSiwBs8GK7xNooEVkEJ/spn5S7HPKumMa9h7TtrFjZWi0NLuqlMk+EyM3MwzmPa9jfxMtgybezTajNPdUZHAlip8rvOPn8AxNrqPu3ZPxlslubotLq6XF91TzkHqdA8d4IB8JBfD8V4eUfm0q+jYZR1+yfibadnYWdoq7S6e8ncAaDc0a7JcX3lSCK9PXzhFLABJcgM7MGq7kkABgTHiexv4gm4hVugAKvTsiFsxAJtLIOqzqGdyajFvY2NuldnZ2qC6LUOksZpZJBFKvjrnF2xrS0WyRVLavLe7HlpFguKcJWHyJAMyQKuGl5aGKQvOZzYaSP0f3hVpGMvKKNNpYlNeFJ66xnt1XQSxOleR3xLMrT4VEDKqTwPuII2kuL6EkPO7J6ihcYiTYQDqUJFIISQHczBxEn+m+bA+U/aU9HwpQwybWzLMu6QP1AuOOI4xLSxIwrJwZEPUHFi2E3iBXo59PcEjn9yOsK/ikAPv3VGIkK1FdeEInloQK8cd+sAzscj0JfTowHVicmbmzfiABp0HocpQL0qnLrP7iAI++HQ9JwwJ9sT7dZSgPNm1b384lcJiRBumgmGAkXxL8ICeu4+hm/1iSfLiOJr1wie5zkcJZnTVpxAfxWfADdx5gDr7VxDF3y4wwL9JLfT7GADjhvlmODE/WCH1y92HphRoBILRIkbZSJEAiCABEERAIjRFSA8FoUmAhji/FPav8vs1rauygGRqtThA4E3tyTHXWZR8t/ij2pftUbOklrIX1jC+od3eyD/AMzEt0sm68YVuXcnUzJzJJqYdLadZRnEOkxysd5TlLwqrOOzsvw9bWlmtSLqlWab6rNyLS64BIBDFnDgGOVEu4Sy/Cm5AaNITE+VDsvVd2HZFW02CQgLPzEG6oOkgKClXh+0JCidAY+9miE1uBqABzWQZspCPlf8O9jV86+Cwv2dm7hiApNpajOSEjEeIVw+ootHc4meGMbxcc/k2sKT119YhPXW6AT1+I2ygV1PoQfmZ9aQr9TEDyghyQRTrd9IfZJKASe6TNOBctMUxr0c5hthJvqOCUkniGGLO58oirLS+qabRU8HIT/tEutIX+ctE+NIUk734KkRunAB6nBC+n+vXrBFlntlkstNBLBltdf+oFg+F4CoEabSxUJtXEsAXbF6eUc61s0qqB+cepaSeKrPZlI/y1KS+AUoDMSB64wHQTQuMWFNJl8S5DNxnDJsT+1pPSTD9rK8IeWT4UinYNsUpXy7QDMESL+hw1m7xRtOzELdC1AhRKC5dL4peg4MXLvBWwBnq2RrTQMaZGjTZhDn9aZNeAAE5ucoyJ7QtUmaUrTP/SXnQoLAPgUk1i9Hadkrxi0QRiReDmTi4SrDIV5Dawlqvv8ANic2ctQ8WgMGEpaAkNKgIIIORPGrvZmzMkWyC4kLyQWdwyDOTUaWEWr2dQqM6c5MBNyd4ExN4ChohiRJxtBiQIIglCJBhYixDCnroQxitUBk7S21NlZrtVglNmkqIAmWwG8y4x8E2vaFWi1LtC61qKlHMqJJPMmUfSP4n9oEWaLBKh3u/aB5hIIFnwKnxfuiTGPmaklnwdnwfJ89IzdtY6CNvZVjetA9E9485ebcjGICO52ZYEWYYOq0NNKJ8i/GMye2s7qOh/MlFmpYJCld0ES7sirn3U7lHKPP7TaXiSax0O17UXriaI7r4FqniXO4iOSDMxL7TjmosCosCpRmvR6H4K2D520pJHdsv8QykSPAmuKp6hJEY07zLUe87A2D+XRYpk6UqK3IHeUg35mjEkAzkBHorPz3zfFwcZZaNGABlJmWn6Zl54tpWNuzoJkMgbsiWIkWPeuyxcSxrHSPMuUejL1kfWAepF9/pC3SPxWdXpOdfpEHTN1jj9Y0gv11vgGXQgA9fZpRKaeXtSv3rAKqXXlFmwN8u1UGckANMhvQEvvbGKVJl+OUV9nG7fQQPFeGt4AYmoIoBji8BqI6npz64Bsj7+4ghsDXcDv7rNUYE0MR3n5j8fgQUp68+qQl7KLH1HGU3ZnOLwqnx+/1pjBC9nrV84N+1U8qTocWHERpWZ/qDmgdn0dw+k9wjFse1GytwSHStJQ7UJKSKYFmjS496hi3Dhj9RDFeYcSZhkMQkEtSemsIUpOT1IJBHDIVx9ojec/0l944VcVlMSjcect+PFst8BTabChQkxGjeYmIbZk2lmwRaLAFE31XQ/7QSU7sIcgynzf1HW6GTakcZYe8BqiRDEJjYDRIkQxAXhXiGMnaG2izS9VGQGe/IRLZJutY43K6jStUc7ae0QASJtjQfeOUvtFSql/IchKLEMoMpiMsI8XJ5V+MfT6HF4eM953f4fMfi/tAbRtKhZBS1Fipu8VFIISEpSPClJYcXeL+xOwtpAURYLLhrqwUBXFbCRm8fRrCxTYi7ZITZpqyEhIOpu1MMja1EtSNTzrjNSf2f8yZ3dy1+HgU/BVuUFS7MWag0kqQsKGIIQolCtQG0xOjbdkFhZJtb6SSkgAVCy4LjBg5G4Zx7e02oZzMeM+PbVJVZEGZv3gMfAxO+fLSHF5FyurPlnyPCmGHaX4eRtTWKQZRfaWT0PCKDIzjs8kC7H1D4D7N+VsoUR37b/EP9Lf4YeR8JKv/ALDHgvhzsr+Z2mzsZ3VF1nJKZq3EiQOZEfYbSQ8NJM7NIAJkzSeWD4OHGd+io2pBKhMh7s2CnLgOJUF7KVJw20pClEkMXcZpZmmwL5HTB4VNmwZyzF2vXSVMSfKp0METagykdzSoQxB7orMZ6jm02W3Gi++Jz/XwJrxnrKNdpZSCgXQoOC7CeeRn1jy1B9/1zxEJs+0Ksj3TI1TJlbxgdfwdI6F7Np5lx6MZ48oNMhvlMPiJnzkIezWm1SV2bit5Jwzc0Iame+QpCdCK0Bmz6DvDgSHBcM5TE9e2H04Qtn4/Ekd0ggycEpZgxfw5jDhFLb6lwCATjJxMy14Q9jb9wkBnbxTcuFAVbwlJlniXYLQkuKsZ4vh+osoiZqMZEBwF1L/3OTStWxpv44rq0kqsllNSUk3kG8HLpOfPcQ8aLLtNBLWyfkqn3wTcOMyZpHNuMQXE88Zg/kb+UKR0/t9RGm12dSeTgihrMSMm1EgSNKefnrgSHFaGTmuAUWwbvJJBSb1TMCbcQ4i20PDyzm5JLguJDHWcNGPJ36PU6xV81SfE5ZjeAmGqSK55VYgiUVFoHHH2cAEnp6SDee56aSFeHGEBeYF4VvAA6SWgNuO56w4GLdSLCcsKTxpOCo2YHNzzNPfziNz1FeczxaAOhLi2Mxox9SBlT+k86TNMMYDQqIeqwHgmNog66xhb+8wVKYEmXWLxwu0O30h02ZvKo8mGs6nh9IzllMZutY4XK6jpbftwskuWJNA9ftHl7S3VaKKlTJ5DQaRm2ha7RTqM6VJAGXrONVnYMB1+Y+Zz8/e6nw+t43jdJu/KGzjVsREVWbgTn16wnzQk9PHm29WtOipESyQCZxiO2lsozW/aGVYpGb4s2dViRaBXcNU6gSAOAJE8ZmPAWtqVEkl9TWPT/GXahUEWRkwCzPNwnyfnHlLrx7+GawfM8jLtyWb3J/pgoREWQOPOcV2lirCcW7FYqWtNmgd9ZCQDRzidBUnAA5R0/DMxn1j1/wAC9nLRZ2lsk3VWj2aSwJuDxESkCtuNmI9ijbXQFWhAWCoOCUpIDiVf0lmL0k0U7PZoQlFmmguoDyOTzNXc5v5bloISxT4KsA8pl8lEVdnIeQLRt5L7qglykMHIJMklNbqZhTTwIOIiIIkXkWPeebmTkzeRLmbvViwR3Se6AE91NXEiWUw8NJMMQ8xD0k9f3EzmQZmZYyoZkUw1EMPSTcdcW6nNSxy9ZcHlLrFrkpiRYVU1XkS4BBJmdYinL1MvtxnFGUhSSFIJChQz8xjujqbJtSbeV0Jtf21Cp5s9CzCfFnyqD6+Z66wjJtWyPvG5x5xUdW3siHBca35YzOQlMDOlIrSLoCQTJ3zeXEkBg4lKKuze0VrtEItPEkKIVipgVAGTvKuQaLj1p6Nn9IgF7ov03sYVaAZFMp7xvYwSK9ddTeIrhxlphT76NFFNhaWlh/lm8h3Nkom7n3TVBxcDeDSOtse02Vv/AJZurPislMFjcP1ifiTulHNln6Z/fz507TYIWGVd8q4GsptEHWtEEFnaeRnxeVaH3kl16TbfXTDhMyqYp2ftVSQE2yCtADC0RNYApfQfHLEEHQxstbMEJWkpUlQdKgXQoMKF/RpgZQGSwDAh6KYXif1BKmarF2H0pcE4NPHu4gVuuSZcJl5uImyWTlQS14EkpCgWm0wgOl21maVh1WTVBrmzvgD+6jOB+piJwUszkp8QbpnIEOJuZawQHzLz/SeIBBnWR1EIoihcEyoSHm5aaQ5GIxwMoKgzvQSMgkDJwolUtDVwGgNAnu6+8Ztu26zsU3llsgKlqsPeLezdtsdoTesbZFoP9BBpWMO1/CdnakqXa2pJ1QByCKcY1l216i4dd/urzPavb9pbuhAuWZq01GdFGjUlwnFOx7I2PlWOtt3w4uwF5DLRiQGI3pems+EY0rzkfKPk8+We9Zen2PHw45jvD2tQiHNqwnFJLyxwhAoF356x5nrJa202y6rFKrSecLtNphl1WMS9pVTnHSTbNunSC3k3WsVKQHckAxiRtigfrEJQ99apCZMuMbmLHZzfjTa0rtLNAIJs0MSP9RcJ4V/vjz1wwbdZWtSzVRJbJzSF+YRH0MceuMj5eeXfK5fc1lbsY9d8FbGFqVbkD/D7qaeJQ7x4IP8AzEeTs1g1D+vCPqPY/Z/8vYos6EB1E/vJdUyQ8ywOQAzBSbu05ctY6+661X3mZy3dBkCSQkJJOhVUT4RoXtITaXVqIvJoASHN1V4GTBkqnKupin5IUpILBN4EveZhMBRmzmWQecLbIBZ6ibOQRKcphiCzyGlG6PK3KQ9ZEycFYopKyUqSaC9hiSYVIYMHUGBDsTiJgpBI7snGDZRz9lv2MkXVIClMkuGcf7kmdJVOkdHZrcWtmko7ymvXJGcr0i6SRIOWoXYgPQwrmGBBBSQQaO6fEGoS7vXGHiCZCs8O6TvM3yGMPapqUhv2sQGAepNCDUsCDNxCO3dYp0LAvkLxm7ZtplRCHwkTpv1JrhphEI510Peao68oZYabSGnDADTEvJsWgDS/HMUect1JiArRZALQqjKB4POYLeF+c40Xc573d/phuejQtkp3mXkCRdYu4Y8tebRG0A3u33FR9hKokjSuGM6M/DylhBI6f6fWDPH1+rnomAR1Pzy+u6IB19xkPXjAMsc834iurHHGQdhl05m0piJ58xRsCzYcp6hU25usgRAsgpN4ItFoCiFEJUQCQQL0puzPRwJyBMWFji2cxjz65AFDlnnQM76Uq4diK41nRVtNglc3CVgDwm6ZguQ1EuCKxbYdqWtkGWDapzKi4GIxfMOa+S3a0xk4bGct1fu0L/mnkBkZvxEEdPZdpsrdPcUZ+JCiSQSCmaAe8liC49y0Ni1SQG7qgUJbHwyYgF5O7TvNLh22xBRvJJQoUUCxB4eoi6y2+3TJSneqrt4eEh1JSxKsdwo5vCLtZ2h8LWaz8/Zf/wBXaBMLQkBKyJ3bWzElB8QyhngdHwz8QfPK7G1Hy9psTdtLN8cFJ/cDUHGOnZ2owDHGPnP8VNkVZ2lltlkSi0T3CoVbB8DkxwjpKV9RI0jxfbuwiztGEkq7yasM08PpGf4F/iCnaiLDaBctmkf0rarOXdpkHIlzNu58XyskqyU3NKj6pEeby8O3Hb9Y9fhcnXk19K8mu0uu5ZqaN7NPdGNO33TmFGmn6utDGPtXtAPLj/tb0AjLs6FLDmQckZzaPBxcNzfR5vIx457ats2hIXWQJaeGXCANuTPdz0itWz6RUuyj1/pP5eD9f/B7fbcEh9efnHH2+2JGkbyiM+07PeEdMOKYOHJ5GfJftHESoPFwtM4S32IjWFskGNWLjyPRfB3Z4tNoSo+Gy75nJ6IG+93tyDH0MrAxZ6h2pLMNXCXeGccT4RsU2Ozi8FBVr3yWNCO4JTDBjOhUqO0LZKwwKqF5YVL3mFCZ6aQkc88u1MlDTre3Ei67Cl7HDOkAu5BetGOJckPUEh2BwYalanJUav3nyNciWbSRBFIRAaT0kZyYM/hKvCE1fCs2isrU8N8xlgKTanuYS02QVDpUKGhB1k+kXp0YjSkql9XwaRD4A2hPlu86c5gZiNCjZu0G/wAO1VcyN5ZmUtNxkkTmxU+EaRZhQFFG6AFEpN5gWrSWGM84rNiDNvL8eUVK2FJmzGc5Yu8w7VffAaVp0Awaf6rpBnXGlaHAwqyQeg2s9L0qvFdmVszj+ozJm/Es1XpqYsQgOzO41wZg44DLKkAApKamZDsHLgNPLNnbCtYZG0WTTtAgvdKbQpQoYhQmxdxPe8LdGDsKAliAHYO5HpvihdiKMA9QRJ9zGb54jdBHQtbIpLGTcs/Se5orIO465ibOB7cYxWNvaWYZCu7QIX3kgVZMwUCRPdIHKNaNts1SV/hE5kfLP9KzLE91YAoATAEnkJGknyJBlLHWCdZb5cXOHGUWWtmUkPjMTE5VBdphs8TjFbNMPnLhzp08FQHU8zTKu7k0KoONH1luIUCM3q4hzWrby2lcqYv5wGzrLf5K3+cVAWDMzOs+IOMIR+ffy1fhNizvL/jTCpHLQweBlUuA2+fewm2TxBVd3cD5tjBB4vj+a8eUOob56huJnLB9GgDdXR9cC+mE83gNal9TjzHxzaBWzLB4R09ptzQVJjyPxntwulPCNplXzhNsqzUFoJSpJcEYR9jse3/53sq0tD/m2aUm0FJoKVKI/wBJALaVm8fHbOwK1MI9f/DXaR/PKRWytLJVkU/pULyQCRQ1VwVEym5cfu1hetldn4b+HTbPa2zhDd0fuxdv2+sdHa+xFomkX0/6a8vo8eoAYSoPr+IB66yhjjMZ6TPK53deEKfKKLSyj3m07Ei08Yz71Fc/YvHC2vsRQnZm+DQFgedD5bo056ebXZRSuzjp21kQWIY5EMeUZ7REZsNuTbWcP2N2X862Qgjuu6v6UzVz8O9QjTaWcep+EezbqFWhE1yGiQcN5/6iMWOmNdRSNIRCACTkBN2qTORAeQqRGxSIzhd1U/CpgSDSowwnXCWoNAWgznMYF6ipn3mPkS7OzFCCSzGrhrxao7pBTQFmEncNIE2WthUMcpAmgyAdwBvYSm7hI71BV5zeZImoTDHzlBVgNDNiAQZBn3DGtMJRYgBpNLdLeaghqvN4Fmls6tMnQAkUORpuwi0pL1mJye8MDQzFJSplQBd6LSwdwZzHWEbog+Z6x4QEbjg9aNQVlJ8uQI0brQFvKe8RQp6/JhEkhwFeKVJNi9CcpGV6kpWhL5Zzk2Zp6z3QFAkmpGFWk6QXkcp+xEBVd+kwX8g/DdpEI5bvQyeXD1i0g4gz0B1wqGM2+8VlO6esjPEs2TivKIitQ38+teq1LRnTrhGhUsh0OEKrlxD/AJphziirZtsVZJKAi/Zs4TeKSmbm6WMjVs5hnL9DZ7ZFqHsiSW7yFApWneDVnAvJJGGJEc+0s2r5y9IptLEGRDtTMbsoJt0rVRQzAZsonCjTDGWBgWe12RIBvWZp3vCHMnIIYT8QAacV7JtN9K0lSiuzN6ZJUUFgazUEqrOh0hVozYidSJTL1NNZzyoIrWqzIkZEaEMWqAzg0o0hFRarjJwAQDh3kyPRimxWpPgtCAJXVF0jclThO7dSkWjaST30KQqilpmn+pc3RN3qPQATInBpmaa5sGUzMc2EiZiIRPWmDtLOUuephkMyVC6U1SUd5Ne9dKXAYiYBDTnKQADS3EB2B1B8JbA85wHE2naPlovKPePlHzrt7bPmKITSOx292qbQkAy66zjiIsMSOtfpG7WHM2o3EhKaqru9n+sei/hvYn+aSWoP/dn7OdwMcDb7E/NN7INuYe7x7b4A2RrQKqwKi2BYhIOrFRbdCRbXvlHqWODbortTI9FnD+TxYcorAbry604VTWqsBx9QN0Vqx58mME9e3v5xAPQ+8EC32ZCwy0hQ1qNxExwji7b8OVNkr+1Xsr6jjHevUhgOvL2gaeK//C2t9KShQvFnZ0jW8HEhOse3TZBICRIJAAGQEgOUMnqcPEWTShQ6/JjPtFk4/PvG0iEUjrqsTSueNrKZLTeD+IV5Y8/QRtsUBSXQSRzHCmO4h6NVF2e7yjIrZbpdHdVpxrnUxNDfdzJbgxdwxqG9gWpKM4o83kWI1S7NSci85F3FVjtgLi0CUHAtKZnQ7qn6xrNm57vkVPOhcG9+RAVl6uogtUU1ke9j5GsoCiWm/q2Gcw5En4wyrM41q5FZYsxJ8xrSEtWZ2nhv0feZgNBVVqCVAB5EGRmSR5G6TV5kVaCizDAgHCt08SGmZzzfMREIAFE8SwOc97HES52KAGjszyBcUdgBli43SgS7gzO36iKyH6S2LHyiAvM4h2rzn7SnwYh5APo5B3PVsJAvhor13uXLMc5UYzwxnARjl6ESwJDNJsca0hVJMssJtLhEURiAGxcFsakkSOcs2ghOgzdIlLEHLqTTIrI4eXk/TNCKs8AG4ezy4xaQMaUkQ3KoPAawpppqw9KcmxxD0V2SSFhQUUmcxeDyYgkNn6Rek5SZm0wBcPuZmnLWItFXaycqk4ImzFgfOUAE5Klmxzm8y9R5SiGktDLDMPMDNiS9HD3twkYj5Eywd2pMftwlMSEsYiTryukTMiSWnOr51wDYMJYTBnPETE8DqdAWySQbyFKQt5lBZJKS3eT4VM2IJaUosVtChO4hSdO6RiyTeIFKN9lfU81YBnauUuGTwFzIgvqCWfe5HA1phAfN/wCVCZrm0ZbbakY8Ax/EfQNr+EUF7tqsf1pQocLlxqYvHE2j4AtFKlbWbSmy317rN/yjo56rx1rtoLyeUnAluj1H8Ok2i7a0tJ3EouvQOSkgNSgJ04x1Ozv4f2KCFWtoq1I/SB8tB0LEqO8KGso9TZWKUJCUJCECiUgBIerAMByxgsgq5dTitQ+9eEosUOsRjCl+upQaJ10eqRE+s/SGI6609YV58+iOjBBSJDc3mYcq6/MBoYGCmSBLnP7ANuhhCiUh785QeqxFG915wH19PaI8K/X3L9ZwNoeqwih1hDXuupnjAJ66MDam1sgagcvrFHyVBilanAuhzeDNRjIUGHvGw9VgGIK07eqd5AJwu90cSTn5GkMbUqF5QAIwBBA8hOuFIA6nXe0/KAkOMcdGmX1w9OEGsJ/abz0IUKaXS79OYQ2ZFPLfqBk9c5ynhTYGbEsQxAMiGZtCNIgStPgWoD+0s+IeBtrtTJ5HQl6tK9OWIJBhP5gd29eSCfE99KZipl3d4egmKVlZJmoEADw83Z9c6GYMmUoznnT36nENtarMhiC4ldYkpIwukE39wfARUAHBkRJzMmcnc5c58YypWuzcoLpdygklJkHBDMknMT9I22Vum0cJvBQfuqbHyUJz34wNq54ykKhxQUJkQQ1TLGkTiN9Qc825j3hzZNUMaPQGtS1Zmjg1ALiK1AkzDUIJBcYM57pYtVt7tABJMnffUegJNQxPE0gCoYTaiQkuGckMC4ABc/tabgRFA/t739zkYfpLymPDwZol58rsi4LscCXvBz3Gzd5ygokg5KM3m4LicnJUSwlM0IecAqmxIHtjQklpkvvIyglcpszYkgCci6rrCWEhvZ58zWQrgzalkitBdBbGCBx8m4n6MJtIxFavxpLRyQxzlTOC3RkW3kEkTY76zeAFtm39RTiwIITvFd+MB0rsAwy6dZmKrKidw9I6Mio5wnXXnDqrz9DBVXifaApX119oWnXm0OPp6xE0PWEUIeuhwhRDIx6xMOjDrOIqsjr7xAfPLpzDj3HtAt68D/2TEB66Aggw6fCd/vFKa9ZwDHf5fUxHg2nhHWBhLXDrAwBfrowr69ZwiMeHoItXjuEFV+8Dd9eYnDqqrj6QV0Tv9xBFJ5+++c+fsIgoHl6V1984Nt+rd9ISy684gc8D1jnAVIVDnN6Yno+8KuqN/tF2zV5/90RKqmzSAABTR/RpnXXhAI+1PKnWGEOjDj6xSinA/wDmAZz0XFMDKXKKrWxenpL6cIfHrIwP1Hj7QiDs+1q8JSlSzIEyKpyBImokyEwXxnOzZl33SUtaByQhgTWd04ASqCXZ5COb254D1lF/xf4j/wDGP/MDbSvaAnu3FGhDrCG8VQAoEvOUp1pETtlmS6ryVB6JCk07126q8keJnm0q1a0/yjuPoiM9vhuHoIFrfY2IWkqslhaRilyQW/UJFBZqgSGFRUsKFSeQaWBU7yBq2uJMZ/hf/wDvR/8AGr/sI7naNTvH/cxFjkPhI/3PSigyWecsa5xAo1cMqiwoNOWEhjiWYVnG3av8pO60/wDUU23+Zb71eiY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0" name="AutoShape 4" descr="data:image/jpeg;base64,/9j/4AAQSkZJRgABAQAAAQABAAD/2wCEAAkGBxQTEhQUExQWFRUVGBoXGBgYGBgYGBgdGBgXGBgXGBgYHSggGBolGxgYIjIhJSksLi4uHCIzODMsNygtMCsBCgoKDg0OFxAQGCwcHBwsLCwsLCwsLCwsLCwsLCwsNywsLCwsLCwsLCwsLCwsLCwsLCwsLCwsLCwsLCwsLCssLP/AABEIALkBEAMBIgACEQEDEQH/xAAcAAACAwEBAQEAAAAAAAAAAAABAgADBAUGBwj/xABAEAABAgMFBQYFAgQHAAIDAAABAhEAITEDEkFRYQRxgZHwBSIyobHBBhPR4fFCUgcUcoIjM2KSorLCc4MVJDT/xAAZAQEBAQEBAQAAAAAAAAAAAAAAAQIDBAX/xAAlEQEBAAICAgEDBQEAAAAAAAAAAQIRAxIEITFBUXEUImGRsRX/2gAMAwEAAhEDEQA/APbRBBiQZAiIkVgiFJM2D/gzfy4wDGI8AWg1HP2ENxrx9sniKjxPfr6QWiEH61igCIcoZum+kAJboQCBRTmRz5OfKkOhTlpgjf1iIKagZlo84n412BSyg210hwFqSpKf96gEgFpF2Msw8HoiG6+85QX65coFjaBYdKkqBmCJ8dR9dIco6+k4BBxn10Iig8Ndn17V4wo+2ulDlAEjp4WD103CAD17ekFQdGJDEQpHVPXr1ggeUNez68/KnuILQUlpZpO8aFw2onSLRRIxCUitSEgYboQJGL8s8t1YN7Xh116RAX+nWMTrp/tASdeteMFp5as3MbnnvgJ0/wCIHL7+8EZ+eFZO0saGcEnE+rfX0giPFa7BLuk3SC+I4HzE/rFhTpueA3Djx515ZQBcz9Kt9ogfqvOI3X5ynjBbr8fSChePXU4W6Dh11nDFOY9+JYbpwN3XKIBAaCBEaOjICIRBiGAUphflDduh4lYiq7mp5mGvK/08vvk0PEgFStT4V1plDJBAmXOcQwhU3XWEB5z4+7Y+Rsdoxa0tQbNGB70lkNRkEz3R8XvR6v8AiJ2qLfariSSiwBs8GK7xNooEVkEJ/spn5S7HPKumMa9h7TtrFjZWi0NLuqlMk+EyM3MwzmPa9jfxMtgybezTajNPdUZHAlip8rvOPn8AxNrqPu3ZPxlslubotLq6XF91TzkHqdA8d4IB8JBfD8V4eUfm0q+jYZR1+yfibadnYWdoq7S6e8ncAaDc0a7JcX3lSCK9PXzhFLABJcgM7MGq7kkABgTHiexv4gm4hVugAKvTsiFsxAJtLIOqzqGdyajFvY2NuldnZ2qC6LUOksZpZJBFKvjrnF2xrS0WyRVLavLe7HlpFguKcJWHyJAMyQKuGl5aGKQvOZzYaSP0f3hVpGMvKKNNpYlNeFJ66xnt1XQSxOleR3xLMrT4VEDKqTwPuII2kuL6EkPO7J6ihcYiTYQDqUJFIISQHczBxEn+m+bA+U/aU9HwpQwybWzLMu6QP1AuOOI4xLSxIwrJwZEPUHFi2E3iBXo59PcEjn9yOsK/ikAPv3VGIkK1FdeEInloQK8cd+sAzscj0JfTowHVicmbmzfiABp0HocpQL0qnLrP7iAI++HQ9JwwJ9sT7dZSgPNm1b384lcJiRBumgmGAkXxL8ICeu4+hm/1iSfLiOJr1wie5zkcJZnTVpxAfxWfADdx5gDr7VxDF3y4wwL9JLfT7GADjhvlmODE/WCH1y92HphRoBILRIkbZSJEAiCABEERAIjRFSA8FoUmAhji/FPav8vs1rauygGRqtThA4E3tyTHXWZR8t/ij2pftUbOklrIX1jC+od3eyD/AMzEt0sm68YVuXcnUzJzJJqYdLadZRnEOkxysd5TlLwqrOOzsvw9bWlmtSLqlWab6rNyLS64BIBDFnDgGOVEu4Sy/Cm5AaNITE+VDsvVd2HZFW02CQgLPzEG6oOkgKClXh+0JCidAY+9miE1uBqABzWQZspCPlf8O9jV86+Cwv2dm7hiApNpajOSEjEeIVw+ootHc4meGMbxcc/k2sKT119YhPXW6AT1+I2ygV1PoQfmZ9aQr9TEDyghyQRTrd9IfZJKASe6TNOBctMUxr0c5hthJvqOCUkniGGLO58oirLS+qabRU8HIT/tEutIX+ctE+NIUk734KkRunAB6nBC+n+vXrBFlntlkstNBLBltdf+oFg+F4CoEabSxUJtXEsAXbF6eUc61s0qqB+cepaSeKrPZlI/y1KS+AUoDMSB64wHQTQuMWFNJl8S5DNxnDJsT+1pPSTD9rK8IeWT4UinYNsUpXy7QDMESL+hw1m7xRtOzELdC1AhRKC5dL4peg4MXLvBWwBnq2RrTQMaZGjTZhDn9aZNeAAE5ucoyJ7QtUmaUrTP/SXnQoLAPgUk1i9Hadkrxi0QRiReDmTi4SrDIV5Dawlqvv8ANic2ctQ8WgMGEpaAkNKgIIIORPGrvZmzMkWyC4kLyQWdwyDOTUaWEWr2dQqM6c5MBNyd4ExN4ChohiRJxtBiQIIglCJBhYixDCnroQxitUBk7S21NlZrtVglNmkqIAmWwG8y4x8E2vaFWi1LtC61qKlHMqJJPMmUfSP4n9oEWaLBKh3u/aB5hIIFnwKnxfuiTGPmaklnwdnwfJ89IzdtY6CNvZVjetA9E9485ebcjGICO52ZYEWYYOq0NNKJ8i/GMye2s7qOh/MlFmpYJCld0ES7sirn3U7lHKPP7TaXiSax0O17UXriaI7r4FqniXO4iOSDMxL7TjmosCosCpRmvR6H4K2D520pJHdsv8QykSPAmuKp6hJEY07zLUe87A2D+XRYpk6UqK3IHeUg35mjEkAzkBHorPz3zfFwcZZaNGABlJmWn6Zl54tpWNuzoJkMgbsiWIkWPeuyxcSxrHSPMuUejL1kfWAepF9/pC3SPxWdXpOdfpEHTN1jj9Y0gv11vgGXQgA9fZpRKaeXtSv3rAKqXXlFmwN8u1UGckANMhvQEvvbGKVJl+OUV9nG7fQQPFeGt4AYmoIoBji8BqI6npz64Bsj7+4ghsDXcDv7rNUYE0MR3n5j8fgQUp68+qQl7KLH1HGU3ZnOLwqnx+/1pjBC9nrV84N+1U8qTocWHERpWZ/qDmgdn0dw+k9wjFse1GytwSHStJQ7UJKSKYFmjS496hi3Dhj9RDFeYcSZhkMQkEtSemsIUpOT1IJBHDIVx9ojec/0l944VcVlMSjcect+PFst8BTabChQkxGjeYmIbZk2lmwRaLAFE31XQ/7QSU7sIcgynzf1HW6GTakcZYe8BqiRDEJjYDRIkQxAXhXiGMnaG2izS9VGQGe/IRLZJutY43K6jStUc7ae0QASJtjQfeOUvtFSql/IchKLEMoMpiMsI8XJ5V+MfT6HF4eM953f4fMfi/tAbRtKhZBS1Fipu8VFIISEpSPClJYcXeL+xOwtpAURYLLhrqwUBXFbCRm8fRrCxTYi7ZITZpqyEhIOpu1MMja1EtSNTzrjNSf2f8yZ3dy1+HgU/BVuUFS7MWag0kqQsKGIIQolCtQG0xOjbdkFhZJtb6SSkgAVCy4LjBg5G4Zx7e02oZzMeM+PbVJVZEGZv3gMfAxO+fLSHF5FyurPlnyPCmGHaX4eRtTWKQZRfaWT0PCKDIzjs8kC7H1D4D7N+VsoUR37b/EP9Lf4YeR8JKv/ALDHgvhzsr+Z2mzsZ3VF1nJKZq3EiQOZEfYbSQ8NJM7NIAJkzSeWD4OHGd+io2pBKhMh7s2CnLgOJUF7KVJw20pClEkMXcZpZmmwL5HTB4VNmwZyzF2vXSVMSfKp0METagykdzSoQxB7orMZ6jm02W3Gi++Jz/XwJrxnrKNdpZSCgXQoOC7CeeRn1jy1B9/1zxEJs+0Ksj3TI1TJlbxgdfwdI6F7Np5lx6MZ48oNMhvlMPiJnzkIezWm1SV2bit5Jwzc0Iame+QpCdCK0Bmz6DvDgSHBcM5TE9e2H04Qtn4/Ekd0ggycEpZgxfw5jDhFLb6lwCATjJxMy14Q9jb9wkBnbxTcuFAVbwlJlniXYLQkuKsZ4vh+osoiZqMZEBwF1L/3OTStWxpv44rq0kqsllNSUk3kG8HLpOfPcQ8aLLtNBLWyfkqn3wTcOMyZpHNuMQXE88Zg/kb+UKR0/t9RGm12dSeTgihrMSMm1EgSNKefnrgSHFaGTmuAUWwbvJJBSb1TMCbcQ4i20PDyzm5JLguJDHWcNGPJ36PU6xV81SfE5ZjeAmGqSK55VYgiUVFoHHH2cAEnp6SDee56aSFeHGEBeYF4VvAA6SWgNuO56w4GLdSLCcsKTxpOCo2YHNzzNPfziNz1FeczxaAOhLi2Mxox9SBlT+k86TNMMYDQqIeqwHgmNog66xhb+8wVKYEmXWLxwu0O30h02ZvKo8mGs6nh9IzllMZutY4XK6jpbftwskuWJNA9ftHl7S3VaKKlTJ5DQaRm2ha7RTqM6VJAGXrONVnYMB1+Y+Zz8/e6nw+t43jdJu/KGzjVsREVWbgTn16wnzQk9PHm29WtOipESyQCZxiO2lsozW/aGVYpGb4s2dViRaBXcNU6gSAOAJE8ZmPAWtqVEkl9TWPT/GXahUEWRkwCzPNwnyfnHlLrx7+GawfM8jLtyWb3J/pgoREWQOPOcV2lirCcW7FYqWtNmgd9ZCQDRzidBUnAA5R0/DMxn1j1/wAC9nLRZ2lsk3VWj2aSwJuDxESkCtuNmI9ijbXQFWhAWCoOCUpIDiVf0lmL0k0U7PZoQlFmmguoDyOTzNXc5v5bloISxT4KsA8pl8lEVdnIeQLRt5L7qglykMHIJMklNbqZhTTwIOIiIIkXkWPeebmTkzeRLmbvViwR3Se6AE91NXEiWUw8NJMMQ8xD0k9f3EzmQZmZYyoZkUw1EMPSTcdcW6nNSxy9ZcHlLrFrkpiRYVU1XkS4BBJmdYinL1MvtxnFGUhSSFIJChQz8xjujqbJtSbeV0Jtf21Cp5s9CzCfFnyqD6+Z66wjJtWyPvG5x5xUdW3siHBca35YzOQlMDOlIrSLoCQTJ3zeXEkBg4lKKuze0VrtEItPEkKIVipgVAGTvKuQaLj1p6Nn9IgF7ov03sYVaAZFMp7xvYwSK9ddTeIrhxlphT76NFFNhaWlh/lm8h3Nkom7n3TVBxcDeDSOtse02Vv/AJZurPislMFjcP1ifiTulHNln6Z/fz507TYIWGVd8q4GsptEHWtEEFnaeRnxeVaH3kl16TbfXTDhMyqYp2ftVSQE2yCtADC0RNYApfQfHLEEHQxstbMEJWkpUlQdKgXQoMKF/RpgZQGSwDAh6KYXif1BKmarF2H0pcE4NPHu4gVuuSZcJl5uImyWTlQS14EkpCgWm0wgOl21maVh1WTVBrmzvgD+6jOB+piJwUszkp8QbpnIEOJuZawQHzLz/SeIBBnWR1EIoihcEyoSHm5aaQ5GIxwMoKgzvQSMgkDJwolUtDVwGgNAnu6+8Ztu26zsU3llsgKlqsPeLezdtsdoTesbZFoP9BBpWMO1/CdnakqXa2pJ1QByCKcY1l216i4dd/urzPavb9pbuhAuWZq01GdFGjUlwnFOx7I2PlWOtt3w4uwF5DLRiQGI3pems+EY0rzkfKPk8+We9Zen2PHw45jvD2tQiHNqwnFJLyxwhAoF356x5nrJa202y6rFKrSecLtNphl1WMS9pVTnHSTbNunSC3k3WsVKQHckAxiRtigfrEJQ99apCZMuMbmLHZzfjTa0rtLNAIJs0MSP9RcJ4V/vjz1wwbdZWtSzVRJbJzSF+YRH0MceuMj5eeXfK5fc1lbsY9d8FbGFqVbkD/D7qaeJQ7x4IP8AzEeTs1g1D+vCPqPY/Z/8vYos6EB1E/vJdUyQ8ywOQAzBSbu05ctY6+661X3mZy3dBkCSQkJJOhVUT4RoXtITaXVqIvJoASHN1V4GTBkqnKupin5IUpILBN4EveZhMBRmzmWQecLbIBZ6ibOQRKcphiCzyGlG6PK3KQ9ZEycFYopKyUqSaC9hiSYVIYMHUGBDsTiJgpBI7snGDZRz9lv2MkXVIClMkuGcf7kmdJVOkdHZrcWtmko7ymvXJGcr0i6SRIOWoXYgPQwrmGBBBSQQaO6fEGoS7vXGHiCZCs8O6TvM3yGMPapqUhv2sQGAepNCDUsCDNxCO3dYp0LAvkLxm7ZtplRCHwkTpv1JrhphEI510Peao68oZYabSGnDADTEvJsWgDS/HMUect1JiArRZALQqjKB4POYLeF+c40Xc573d/phuejQtkp3mXkCRdYu4Y8tebRG0A3u33FR9hKokjSuGM6M/DylhBI6f6fWDPH1+rnomAR1Pzy+u6IB19xkPXjAMsc834iurHHGQdhl05m0piJ58xRsCzYcp6hU25usgRAsgpN4ItFoCiFEJUQCQQL0puzPRwJyBMWFji2cxjz65AFDlnnQM76Uq4diK41nRVtNglc3CVgDwm6ZguQ1EuCKxbYdqWtkGWDapzKi4GIxfMOa+S3a0xk4bGct1fu0L/mnkBkZvxEEdPZdpsrdPcUZ+JCiSQSCmaAe8liC49y0Ni1SQG7qgUJbHwyYgF5O7TvNLh22xBRvJJQoUUCxB4eoi6y2+3TJSneqrt4eEh1JSxKsdwo5vCLtZ2h8LWaz8/Zf/wBXaBMLQkBKyJ3bWzElB8QyhngdHwz8QfPK7G1Hy9psTdtLN8cFJ/cDUHGOnZ2owDHGPnP8VNkVZ2lltlkSi0T3CoVbB8DkxwjpKV9RI0jxfbuwiztGEkq7yasM08PpGf4F/iCnaiLDaBctmkf0rarOXdpkHIlzNu58XyskqyU3NKj6pEeby8O3Hb9Y9fhcnXk19K8mu0uu5ZqaN7NPdGNO33TmFGmn6utDGPtXtAPLj/tb0AjLs6FLDmQckZzaPBxcNzfR5vIx457ats2hIXWQJaeGXCANuTPdz0itWz6RUuyj1/pP5eD9f/B7fbcEh9efnHH2+2JGkbyiM+07PeEdMOKYOHJ5GfJftHESoPFwtM4S32IjWFskGNWLjyPRfB3Z4tNoSo+Gy75nJ6IG+93tyDH0MrAxZ6h2pLMNXCXeGccT4RsU2Ozi8FBVr3yWNCO4JTDBjOhUqO0LZKwwKqF5YVL3mFCZ6aQkc88u1MlDTre3Ei67Cl7HDOkAu5BetGOJckPUEh2BwYalanJUav3nyNciWbSRBFIRAaT0kZyYM/hKvCE1fCs2isrU8N8xlgKTanuYS02QVDpUKGhB1k+kXp0YjSkql9XwaRD4A2hPlu86c5gZiNCjZu0G/wAO1VcyN5ZmUtNxkkTmxU+EaRZhQFFG6AFEpN5gWrSWGM84rNiDNvL8eUVK2FJmzGc5Yu8w7VffAaVp0Awaf6rpBnXGlaHAwqyQeg2s9L0qvFdmVszj+ozJm/Es1XpqYsQgOzO41wZg44DLKkAApKamZDsHLgNPLNnbCtYZG0WTTtAgvdKbQpQoYhQmxdxPe8LdGDsKAliAHYO5HpvihdiKMA9QRJ9zGb54jdBHQtbIpLGTcs/Se5orIO465ibOB7cYxWNvaWYZCu7QIX3kgVZMwUCRPdIHKNaNts1SV/hE5kfLP9KzLE91YAoATAEnkJGknyJBlLHWCdZb5cXOHGUWWtmUkPjMTE5VBdphs8TjFbNMPnLhzp08FQHU8zTKu7k0KoONH1luIUCM3q4hzWrby2lcqYv5wGzrLf5K3+cVAWDMzOs+IOMIR+ffy1fhNizvL/jTCpHLQweBlUuA2+fewm2TxBVd3cD5tjBB4vj+a8eUOob56huJnLB9GgDdXR9cC+mE83gNal9TjzHxzaBWzLB4R09ptzQVJjyPxntwulPCNplXzhNsqzUFoJSpJcEYR9jse3/53sq0tD/m2aUm0FJoKVKI/wBJALaVm8fHbOwK1MI9f/DXaR/PKRWytLJVkU/pULyQCRQ1VwVEym5cfu1hetldn4b+HTbPa2zhDd0fuxdv2+sdHa+xFomkX0/6a8vo8eoAYSoPr+IB66yhjjMZ6TPK53deEKfKKLSyj3m07Ei08Yz71Fc/YvHC2vsRQnZm+DQFgedD5bo056ebXZRSuzjp21kQWIY5EMeUZ7REZsNuTbWcP2N2X862Qgjuu6v6UzVz8O9QjTaWcep+EezbqFWhE1yGiQcN5/6iMWOmNdRSNIRCACTkBN2qTORAeQqRGxSIzhd1U/CpgSDSowwnXCWoNAWgznMYF6ipn3mPkS7OzFCCSzGrhrxao7pBTQFmEncNIE2WthUMcpAmgyAdwBvYSm7hI71BV5zeZImoTDHzlBVgNDNiAQZBn3DGtMJRYgBpNLdLeaghqvN4Fmls6tMnQAkUORpuwi0pL1mJye8MDQzFJSplQBd6LSwdwZzHWEbog+Z6x4QEbjg9aNQVlJ8uQI0brQFvKe8RQp6/JhEkhwFeKVJNi9CcpGV6kpWhL5Zzk2Zp6z3QFAkmpGFWk6QXkcp+xEBVd+kwX8g/DdpEI5bvQyeXD1i0g4gz0B1wqGM2+8VlO6esjPEs2TivKIitQ38+teq1LRnTrhGhUsh0OEKrlxD/AJphziirZtsVZJKAi/Zs4TeKSmbm6WMjVs5hnL9DZ7ZFqHsiSW7yFApWneDVnAvJJGGJEc+0s2r5y9IptLEGRDtTMbsoJt0rVRQzAZsonCjTDGWBgWe12RIBvWZp3vCHMnIIYT8QAacV7JtN9K0lSiuzN6ZJUUFgazUEqrOh0hVozYidSJTL1NNZzyoIrWqzIkZEaEMWqAzg0o0hFRarjJwAQDh3kyPRimxWpPgtCAJXVF0jclThO7dSkWjaST30KQqilpmn+pc3RN3qPQATInBpmaa5sGUzMc2EiZiIRPWmDtLOUuephkMyVC6U1SUd5Ne9dKXAYiYBDTnKQADS3EB2B1B8JbA85wHE2naPlovKPePlHzrt7bPmKITSOx292qbQkAy66zjiIsMSOtfpG7WHM2o3EhKaqru9n+sei/hvYn+aSWoP/dn7OdwMcDb7E/NN7INuYe7x7b4A2RrQKqwKi2BYhIOrFRbdCRbXvlHqWODbortTI9FnD+TxYcorAbry604VTWqsBx9QN0Vqx58mME9e3v5xAPQ+8EC32ZCwy0hQ1qNxExwji7b8OVNkr+1Xsr6jjHevUhgOvL2gaeK//C2t9KShQvFnZ0jW8HEhOse3TZBICRIJAAGQEgOUMnqcPEWTShQ6/JjPtFk4/PvG0iEUjrqsTSueNrKZLTeD+IV5Y8/QRtsUBSXQSRzHCmO4h6NVF2e7yjIrZbpdHdVpxrnUxNDfdzJbgxdwxqG9gWpKM4o83kWI1S7NSci85F3FVjtgLi0CUHAtKZnQ7qn6xrNm57vkVPOhcG9+RAVl6uogtUU1ke9j5GsoCiWm/q2Gcw5En4wyrM41q5FZYsxJ8xrSEtWZ2nhv0feZgNBVVqCVAB5EGRmSR5G6TV5kVaCizDAgHCt08SGmZzzfMREIAFE8SwOc97HES52KAGjszyBcUdgBli43SgS7gzO36iKyH6S2LHyiAvM4h2rzn7SnwYh5APo5B3PVsJAvhor13uXLMc5UYzwxnARjl6ESwJDNJsca0hVJMssJtLhEURiAGxcFsakkSOcs2ghOgzdIlLEHLqTTIrI4eXk/TNCKs8AG4ezy4xaQMaUkQ3KoPAawpppqw9KcmxxD0V2SSFhQUUmcxeDyYgkNn6Rek5SZm0wBcPuZmnLWItFXaycqk4ImzFgfOUAE5Klmxzm8y9R5SiGktDLDMPMDNiS9HD3twkYj5Eywd2pMftwlMSEsYiTryukTMiSWnOr51wDYMJYTBnPETE8DqdAWySQbyFKQt5lBZJKS3eT4VM2IJaUosVtChO4hSdO6RiyTeIFKN9lfU81YBnauUuGTwFzIgvqCWfe5HA1phAfN/wCVCZrm0ZbbakY8Ax/EfQNr+EUF7tqsf1pQocLlxqYvHE2j4AtFKlbWbSmy317rN/yjo56rx1rtoLyeUnAluj1H8Ok2i7a0tJ3EouvQOSkgNSgJ04x1Ozv4f2KCFWtoq1I/SB8tB0LEqO8KGso9TZWKUJCUJCECiUgBIerAMByxgsgq5dTitQ+9eEosUOsRjCl+upQaJ10eqRE+s/SGI6609YV58+iOjBBSJDc3mYcq6/MBoYGCmSBLnP7ANuhhCiUh785QeqxFG915wH19PaI8K/X3L9ZwNoeqwih1hDXuupnjAJ66MDam1sgagcvrFHyVBilanAuhzeDNRjIUGHvGw9VgGIK07eqd5AJwu90cSTn5GkMbUqF5QAIwBBA8hOuFIA6nXe0/KAkOMcdGmX1w9OEGsJ/abz0IUKaXS79OYQ2ZFPLfqBk9c5ynhTYGbEsQxAMiGZtCNIgStPgWoD+0s+IeBtrtTJ5HQl6tK9OWIJBhP5gd29eSCfE99KZipl3d4egmKVlZJmoEADw83Z9c6GYMmUoznnT36nENtarMhiC4ldYkpIwukE39wfARUAHBkRJzMmcnc5c58YypWuzcoLpdygklJkHBDMknMT9I22Vum0cJvBQfuqbHyUJz34wNq54ykKhxQUJkQQ1TLGkTiN9Qc825j3hzZNUMaPQGtS1Zmjg1ALiK1AkzDUIJBcYM57pYtVt7tABJMnffUegJNQxPE0gCoYTaiQkuGckMC4ABc/tabgRFA/t739zkYfpLymPDwZol58rsi4LscCXvBz3Gzd5ygokg5KM3m4LicnJUSwlM0IecAqmxIHtjQklpkvvIyglcpszYkgCci6rrCWEhvZ58zWQrgzalkitBdBbGCBx8m4n6MJtIxFavxpLRyQxzlTOC3RkW3kEkTY76zeAFtm39RTiwIITvFd+MB0rsAwy6dZmKrKidw9I6Mio5wnXXnDqrz9DBVXifaApX119oWnXm0OPp6xE0PWEUIeuhwhRDIx6xMOjDrOIqsjr7xAfPLpzDj3HtAt68D/2TEB66Aggw6fCd/vFKa9ZwDHf5fUxHg2nhHWBhLXDrAwBfrowr69ZwiMeHoItXjuEFV+8Dd9eYnDqqrj6QV0Tv9xBFJ5+++c+fsIgoHl6V1984Nt+rd9ISy684gc8D1jnAVIVDnN6Yno+8KuqN/tF2zV5/90RKqmzSAABTR/RpnXXhAI+1PKnWGEOjDj6xSinA/wDmAZz0XFMDKXKKrWxenpL6cIfHrIwP1Hj7QiDs+1q8JSlSzIEyKpyBImokyEwXxnOzZl33SUtaByQhgTWd04ASqCXZ5COb254D1lF/xf4j/wDGP/MDbSvaAnu3FGhDrCG8VQAoEvOUp1pETtlmS6ryVB6JCk07126q8keJnm0q1a0/yjuPoiM9vhuHoIFrfY2IWkqslhaRilyQW/UJFBZqgSGFRUsKFSeQaWBU7yBq2uJMZ/hf/wDvR/8AGr/sI7naNTvH/cxFjkPhI/3PSigyWecsa5xAo1cMqiwoNOWEhjiWYVnG3av8pO60/wDUU23+Zb71eiY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2" name="AutoShape 6" descr="data:image/jpeg;base64,/9j/4AAQSkZJRgABAQAAAQABAAD/2wCEAAkGBxQTEhQUExQWFRUVGBoXGBgYGBgYGBgdGBgXGBgXGBgYHSggGBolGxgYIjIhJSksLi4uHCIzODMsNygtMCsBCgoKDg0OFxAQGCwcHBwsLCwsLCwsLCwsLCwsLCwsNywsLCwsLCwsLCwsLCwsLCwsLCwsLCwsLCwsLCwsLCssLP/AABEIALkBEAMBIgACEQEDEQH/xAAcAAACAwEBAQEAAAAAAAAAAAABAgADBAUGBwj/xABAEAABAgMFBQYFAgQHAAIDAAABAhEAITEDEkFRYQRxgZHwBSIyobHBBhPR4fFCUgcUcoIjM2KSorLCc4MVJDT/xAAZAQEBAQEBAQAAAAAAAAAAAAAAAQIDBAX/xAAlEQEBAAICAgEDBQEAAAAAAAAAAQIRAxIEITFBUXEUImGRsRX/2gAMAwEAAhEDEQA/APbRBBiQZAiIkVgiFJM2D/gzfy4wDGI8AWg1HP2ENxrx9sniKjxPfr6QWiEH61igCIcoZum+kAJboQCBRTmRz5OfKkOhTlpgjf1iIKagZlo84n412BSyg210hwFqSpKf96gEgFpF2Msw8HoiG6+85QX65coFjaBYdKkqBmCJ8dR9dIco6+k4BBxn10Iig8Ndn17V4wo+2ulDlAEjp4WD103CAD17ekFQdGJDEQpHVPXr1ggeUNez68/KnuILQUlpZpO8aFw2onSLRRIxCUitSEgYboQJGL8s8t1YN7Xh116RAX+nWMTrp/tASdeteMFp5as3MbnnvgJ0/wCIHL7+8EZ+eFZO0saGcEnE+rfX0giPFa7BLuk3SC+I4HzE/rFhTpueA3Djx515ZQBcz9Kt9ogfqvOI3X5ynjBbr8fSChePXU4W6Dh11nDFOY9+JYbpwN3XKIBAaCBEaOjICIRBiGAUphflDduh4lYiq7mp5mGvK/08vvk0PEgFStT4V1plDJBAmXOcQwhU3XWEB5z4+7Y+Rsdoxa0tQbNGB70lkNRkEz3R8XvR6v8AiJ2qLfariSSiwBs8GK7xNooEVkEJ/spn5S7HPKumMa9h7TtrFjZWi0NLuqlMk+EyM3MwzmPa9jfxMtgybezTajNPdUZHAlip8rvOPn8AxNrqPu3ZPxlslubotLq6XF91TzkHqdA8d4IB8JBfD8V4eUfm0q+jYZR1+yfibadnYWdoq7S6e8ncAaDc0a7JcX3lSCK9PXzhFLABJcgM7MGq7kkABgTHiexv4gm4hVugAKvTsiFsxAJtLIOqzqGdyajFvY2NuldnZ2qC6LUOksZpZJBFKvjrnF2xrS0WyRVLavLe7HlpFguKcJWHyJAMyQKuGl5aGKQvOZzYaSP0f3hVpGMvKKNNpYlNeFJ66xnt1XQSxOleR3xLMrT4VEDKqTwPuII2kuL6EkPO7J6ihcYiTYQDqUJFIISQHczBxEn+m+bA+U/aU9HwpQwybWzLMu6QP1AuOOI4xLSxIwrJwZEPUHFi2E3iBXo59PcEjn9yOsK/ikAPv3VGIkK1FdeEInloQK8cd+sAzscj0JfTowHVicmbmzfiABp0HocpQL0qnLrP7iAI++HQ9JwwJ9sT7dZSgPNm1b384lcJiRBumgmGAkXxL8ICeu4+hm/1iSfLiOJr1wie5zkcJZnTVpxAfxWfADdx5gDr7VxDF3y4wwL9JLfT7GADjhvlmODE/WCH1y92HphRoBILRIkbZSJEAiCABEERAIjRFSA8FoUmAhji/FPav8vs1rauygGRqtThA4E3tyTHXWZR8t/ij2pftUbOklrIX1jC+od3eyD/AMzEt0sm68YVuXcnUzJzJJqYdLadZRnEOkxysd5TlLwqrOOzsvw9bWlmtSLqlWab6rNyLS64BIBDFnDgGOVEu4Sy/Cm5AaNITE+VDsvVd2HZFW02CQgLPzEG6oOkgKClXh+0JCidAY+9miE1uBqABzWQZspCPlf8O9jV86+Cwv2dm7hiApNpajOSEjEeIVw+ootHc4meGMbxcc/k2sKT119YhPXW6AT1+I2ygV1PoQfmZ9aQr9TEDyghyQRTrd9IfZJKASe6TNOBctMUxr0c5hthJvqOCUkniGGLO58oirLS+qabRU8HIT/tEutIX+ctE+NIUk734KkRunAB6nBC+n+vXrBFlntlkstNBLBltdf+oFg+F4CoEabSxUJtXEsAXbF6eUc61s0qqB+cepaSeKrPZlI/y1KS+AUoDMSB64wHQTQuMWFNJl8S5DNxnDJsT+1pPSTD9rK8IeWT4UinYNsUpXy7QDMESL+hw1m7xRtOzELdC1AhRKC5dL4peg4MXLvBWwBnq2RrTQMaZGjTZhDn9aZNeAAE5ucoyJ7QtUmaUrTP/SXnQoLAPgUk1i9Hadkrxi0QRiReDmTi4SrDIV5Dawlqvv8ANic2ctQ8WgMGEpaAkNKgIIIORPGrvZmzMkWyC4kLyQWdwyDOTUaWEWr2dQqM6c5MBNyd4ExN4ChohiRJxtBiQIIglCJBhYixDCnroQxitUBk7S21NlZrtVglNmkqIAmWwG8y4x8E2vaFWi1LtC61qKlHMqJJPMmUfSP4n9oEWaLBKh3u/aB5hIIFnwKnxfuiTGPmaklnwdnwfJ89IzdtY6CNvZVjetA9E9485ebcjGICO52ZYEWYYOq0NNKJ8i/GMye2s7qOh/MlFmpYJCld0ES7sirn3U7lHKPP7TaXiSax0O17UXriaI7r4FqniXO4iOSDMxL7TjmosCosCpRmvR6H4K2D520pJHdsv8QykSPAmuKp6hJEY07zLUe87A2D+XRYpk6UqK3IHeUg35mjEkAzkBHorPz3zfFwcZZaNGABlJmWn6Zl54tpWNuzoJkMgbsiWIkWPeuyxcSxrHSPMuUejL1kfWAepF9/pC3SPxWdXpOdfpEHTN1jj9Y0gv11vgGXQgA9fZpRKaeXtSv3rAKqXXlFmwN8u1UGckANMhvQEvvbGKVJl+OUV9nG7fQQPFeGt4AYmoIoBji8BqI6npz64Bsj7+4ghsDXcDv7rNUYE0MR3n5j8fgQUp68+qQl7KLH1HGU3ZnOLwqnx+/1pjBC9nrV84N+1U8qTocWHERpWZ/qDmgdn0dw+k9wjFse1GytwSHStJQ7UJKSKYFmjS496hi3Dhj9RDFeYcSZhkMQkEtSemsIUpOT1IJBHDIVx9ojec/0l944VcVlMSjcect+PFst8BTabChQkxGjeYmIbZk2lmwRaLAFE31XQ/7QSU7sIcgynzf1HW6GTakcZYe8BqiRDEJjYDRIkQxAXhXiGMnaG2izS9VGQGe/IRLZJutY43K6jStUc7ae0QASJtjQfeOUvtFSql/IchKLEMoMpiMsI8XJ5V+MfT6HF4eM953f4fMfi/tAbRtKhZBS1Fipu8VFIISEpSPClJYcXeL+xOwtpAURYLLhrqwUBXFbCRm8fRrCxTYi7ZITZpqyEhIOpu1MMja1EtSNTzrjNSf2f8yZ3dy1+HgU/BVuUFS7MWag0kqQsKGIIQolCtQG0xOjbdkFhZJtb6SSkgAVCy4LjBg5G4Zx7e02oZzMeM+PbVJVZEGZv3gMfAxO+fLSHF5FyurPlnyPCmGHaX4eRtTWKQZRfaWT0PCKDIzjs8kC7H1D4D7N+VsoUR37b/EP9Lf4YeR8JKv/ALDHgvhzsr+Z2mzsZ3VF1nJKZq3EiQOZEfYbSQ8NJM7NIAJkzSeWD4OHGd+io2pBKhMh7s2CnLgOJUF7KVJw20pClEkMXcZpZmmwL5HTB4VNmwZyzF2vXSVMSfKp0METagykdzSoQxB7orMZ6jm02W3Gi++Jz/XwJrxnrKNdpZSCgXQoOC7CeeRn1jy1B9/1zxEJs+0Ksj3TI1TJlbxgdfwdI6F7Np5lx6MZ48oNMhvlMPiJnzkIezWm1SV2bit5Jwzc0Iame+QpCdCK0Bmz6DvDgSHBcM5TE9e2H04Qtn4/Ekd0ggycEpZgxfw5jDhFLb6lwCATjJxMy14Q9jb9wkBnbxTcuFAVbwlJlniXYLQkuKsZ4vh+osoiZqMZEBwF1L/3OTStWxpv44rq0kqsllNSUk3kG8HLpOfPcQ8aLLtNBLWyfkqn3wTcOMyZpHNuMQXE88Zg/kb+UKR0/t9RGm12dSeTgihrMSMm1EgSNKefnrgSHFaGTmuAUWwbvJJBSb1TMCbcQ4i20PDyzm5JLguJDHWcNGPJ36PU6xV81SfE5ZjeAmGqSK55VYgiUVFoHHH2cAEnp6SDee56aSFeHGEBeYF4VvAA6SWgNuO56w4GLdSLCcsKTxpOCo2YHNzzNPfziNz1FeczxaAOhLi2Mxox9SBlT+k86TNMMYDQqIeqwHgmNog66xhb+8wVKYEmXWLxwu0O30h02ZvKo8mGs6nh9IzllMZutY4XK6jpbftwskuWJNA9ftHl7S3VaKKlTJ5DQaRm2ha7RTqM6VJAGXrONVnYMB1+Y+Zz8/e6nw+t43jdJu/KGzjVsREVWbgTn16wnzQk9PHm29WtOipESyQCZxiO2lsozW/aGVYpGb4s2dViRaBXcNU6gSAOAJE8ZmPAWtqVEkl9TWPT/GXahUEWRkwCzPNwnyfnHlLrx7+GawfM8jLtyWb3J/pgoREWQOPOcV2lirCcW7FYqWtNmgd9ZCQDRzidBUnAA5R0/DMxn1j1/wAC9nLRZ2lsk3VWj2aSwJuDxESkCtuNmI9ijbXQFWhAWCoOCUpIDiVf0lmL0k0U7PZoQlFmmguoDyOTzNXc5v5bloISxT4KsA8pl8lEVdnIeQLRt5L7qglykMHIJMklNbqZhTTwIOIiIIkXkWPeebmTkzeRLmbvViwR3Se6AE91NXEiWUw8NJMMQ8xD0k9f3EzmQZmZYyoZkUw1EMPSTcdcW6nNSxy9ZcHlLrFrkpiRYVU1XkS4BBJmdYinL1MvtxnFGUhSSFIJChQz8xjujqbJtSbeV0Jtf21Cp5s9CzCfFnyqD6+Z66wjJtWyPvG5x5xUdW3siHBca35YzOQlMDOlIrSLoCQTJ3zeXEkBg4lKKuze0VrtEItPEkKIVipgVAGTvKuQaLj1p6Nn9IgF7ov03sYVaAZFMp7xvYwSK9ddTeIrhxlphT76NFFNhaWlh/lm8h3Nkom7n3TVBxcDeDSOtse02Vv/AJZurPislMFjcP1ifiTulHNln6Z/fz507TYIWGVd8q4GsptEHWtEEFnaeRnxeVaH3kl16TbfXTDhMyqYp2ftVSQE2yCtADC0RNYApfQfHLEEHQxstbMEJWkpUlQdKgXQoMKF/RpgZQGSwDAh6KYXif1BKmarF2H0pcE4NPHu4gVuuSZcJl5uImyWTlQS14EkpCgWm0wgOl21maVh1WTVBrmzvgD+6jOB+piJwUszkp8QbpnIEOJuZawQHzLz/SeIBBnWR1EIoihcEyoSHm5aaQ5GIxwMoKgzvQSMgkDJwolUtDVwGgNAnu6+8Ztu26zsU3llsgKlqsPeLezdtsdoTesbZFoP9BBpWMO1/CdnakqXa2pJ1QByCKcY1l216i4dd/urzPavb9pbuhAuWZq01GdFGjUlwnFOx7I2PlWOtt3w4uwF5DLRiQGI3pems+EY0rzkfKPk8+We9Zen2PHw45jvD2tQiHNqwnFJLyxwhAoF356x5nrJa202y6rFKrSecLtNphl1WMS9pVTnHSTbNunSC3k3WsVKQHckAxiRtigfrEJQ99apCZMuMbmLHZzfjTa0rtLNAIJs0MSP9RcJ4V/vjz1wwbdZWtSzVRJbJzSF+YRH0MceuMj5eeXfK5fc1lbsY9d8FbGFqVbkD/D7qaeJQ7x4IP8AzEeTs1g1D+vCPqPY/Z/8vYos6EB1E/vJdUyQ8ywOQAzBSbu05ctY6+661X3mZy3dBkCSQkJJOhVUT4RoXtITaXVqIvJoASHN1V4GTBkqnKupin5IUpILBN4EveZhMBRmzmWQecLbIBZ6ibOQRKcphiCzyGlG6PK3KQ9ZEycFYopKyUqSaC9hiSYVIYMHUGBDsTiJgpBI7snGDZRz9lv2MkXVIClMkuGcf7kmdJVOkdHZrcWtmko7ymvXJGcr0i6SRIOWoXYgPQwrmGBBBSQQaO6fEGoS7vXGHiCZCs8O6TvM3yGMPapqUhv2sQGAepNCDUsCDNxCO3dYp0LAvkLxm7ZtplRCHwkTpv1JrhphEI510Peao68oZYabSGnDADTEvJsWgDS/HMUect1JiArRZALQqjKB4POYLeF+c40Xc573d/phuejQtkp3mXkCRdYu4Y8tebRG0A3u33FR9hKokjSuGM6M/DylhBI6f6fWDPH1+rnomAR1Pzy+u6IB19xkPXjAMsc834iurHHGQdhl05m0piJ58xRsCzYcp6hU25usgRAsgpN4ItFoCiFEJUQCQQL0puzPRwJyBMWFji2cxjz65AFDlnnQM76Uq4diK41nRVtNglc3CVgDwm6ZguQ1EuCKxbYdqWtkGWDapzKi4GIxfMOa+S3a0xk4bGct1fu0L/mnkBkZvxEEdPZdpsrdPcUZ+JCiSQSCmaAe8liC49y0Ni1SQG7qgUJbHwyYgF5O7TvNLh22xBRvJJQoUUCxB4eoi6y2+3TJSneqrt4eEh1JSxKsdwo5vCLtZ2h8LWaz8/Zf/wBXaBMLQkBKyJ3bWzElB8QyhngdHwz8QfPK7G1Hy9psTdtLN8cFJ/cDUHGOnZ2owDHGPnP8VNkVZ2lltlkSi0T3CoVbB8DkxwjpKV9RI0jxfbuwiztGEkq7yasM08PpGf4F/iCnaiLDaBctmkf0rarOXdpkHIlzNu58XyskqyU3NKj6pEeby8O3Hb9Y9fhcnXk19K8mu0uu5ZqaN7NPdGNO33TmFGmn6utDGPtXtAPLj/tb0AjLs6FLDmQckZzaPBxcNzfR5vIx457ats2hIXWQJaeGXCANuTPdz0itWz6RUuyj1/pP5eD9f/B7fbcEh9efnHH2+2JGkbyiM+07PeEdMOKYOHJ5GfJftHESoPFwtM4S32IjWFskGNWLjyPRfB3Z4tNoSo+Gy75nJ6IG+93tyDH0MrAxZ6h2pLMNXCXeGccT4RsU2Ozi8FBVr3yWNCO4JTDBjOhUqO0LZKwwKqF5YVL3mFCZ6aQkc88u1MlDTre3Ei67Cl7HDOkAu5BetGOJckPUEh2BwYalanJUav3nyNciWbSRBFIRAaT0kZyYM/hKvCE1fCs2isrU8N8xlgKTanuYS02QVDpUKGhB1k+kXp0YjSkql9XwaRD4A2hPlu86c5gZiNCjZu0G/wAO1VcyN5ZmUtNxkkTmxU+EaRZhQFFG6AFEpN5gWrSWGM84rNiDNvL8eUVK2FJmzGc5Yu8w7VffAaVp0Awaf6rpBnXGlaHAwqyQeg2s9L0qvFdmVszj+ozJm/Es1XpqYsQgOzO41wZg44DLKkAApKamZDsHLgNPLNnbCtYZG0WTTtAgvdKbQpQoYhQmxdxPe8LdGDsKAliAHYO5HpvihdiKMA9QRJ9zGb54jdBHQtbIpLGTcs/Se5orIO465ibOB7cYxWNvaWYZCu7QIX3kgVZMwUCRPdIHKNaNts1SV/hE5kfLP9KzLE91YAoATAEnkJGknyJBlLHWCdZb5cXOHGUWWtmUkPjMTE5VBdphs8TjFbNMPnLhzp08FQHU8zTKu7k0KoONH1luIUCM3q4hzWrby2lcqYv5wGzrLf5K3+cVAWDMzOs+IOMIR+ffy1fhNizvL/jTCpHLQweBlUuA2+fewm2TxBVd3cD5tjBB4vj+a8eUOob56huJnLB9GgDdXR9cC+mE83gNal9TjzHxzaBWzLB4R09ptzQVJjyPxntwulPCNplXzhNsqzUFoJSpJcEYR9jse3/53sq0tD/m2aUm0FJoKVKI/wBJALaVm8fHbOwK1MI9f/DXaR/PKRWytLJVkU/pULyQCRQ1VwVEym5cfu1hetldn4b+HTbPa2zhDd0fuxdv2+sdHa+xFomkX0/6a8vo8eoAYSoPr+IB66yhjjMZ6TPK53deEKfKKLSyj3m07Ei08Yz71Fc/YvHC2vsRQnZm+DQFgedD5bo056ebXZRSuzjp21kQWIY5EMeUZ7REZsNuTbWcP2N2X862Qgjuu6v6UzVz8O9QjTaWcep+EezbqFWhE1yGiQcN5/6iMWOmNdRSNIRCACTkBN2qTORAeQqRGxSIzhd1U/CpgSDSowwnXCWoNAWgznMYF6ipn3mPkS7OzFCCSzGrhrxao7pBTQFmEncNIE2WthUMcpAmgyAdwBvYSm7hI71BV5zeZImoTDHzlBVgNDNiAQZBn3DGtMJRYgBpNLdLeaghqvN4Fmls6tMnQAkUORpuwi0pL1mJye8MDQzFJSplQBd6LSwdwZzHWEbog+Z6x4QEbjg9aNQVlJ8uQI0brQFvKe8RQp6/JhEkhwFeKVJNi9CcpGV6kpWhL5Zzk2Zp6z3QFAkmpGFWk6QXkcp+xEBVd+kwX8g/DdpEI5bvQyeXD1i0g4gz0B1wqGM2+8VlO6esjPEs2TivKIitQ38+teq1LRnTrhGhUsh0OEKrlxD/AJphziirZtsVZJKAi/Zs4TeKSmbm6WMjVs5hnL9DZ7ZFqHsiSW7yFApWneDVnAvJJGGJEc+0s2r5y9IptLEGRDtTMbsoJt0rVRQzAZsonCjTDGWBgWe12RIBvWZp3vCHMnIIYT8QAacV7JtN9K0lSiuzN6ZJUUFgazUEqrOh0hVozYidSJTL1NNZzyoIrWqzIkZEaEMWqAzg0o0hFRarjJwAQDh3kyPRimxWpPgtCAJXVF0jclThO7dSkWjaST30KQqilpmn+pc3RN3qPQATInBpmaa5sGUzMc2EiZiIRPWmDtLOUuephkMyVC6U1SUd5Ne9dKXAYiYBDTnKQADS3EB2B1B8JbA85wHE2naPlovKPePlHzrt7bPmKITSOx292qbQkAy66zjiIsMSOtfpG7WHM2o3EhKaqru9n+sei/hvYn+aSWoP/dn7OdwMcDb7E/NN7INuYe7x7b4A2RrQKqwKi2BYhIOrFRbdCRbXvlHqWODbortTI9FnD+TxYcorAbry604VTWqsBx9QN0Vqx58mME9e3v5xAPQ+8EC32ZCwy0hQ1qNxExwji7b8OVNkr+1Xsr6jjHevUhgOvL2gaeK//C2t9KShQvFnZ0jW8HEhOse3TZBICRIJAAGQEgOUMnqcPEWTShQ6/JjPtFk4/PvG0iEUjrqsTSueNrKZLTeD+IV5Y8/QRtsUBSXQSRzHCmO4h6NVF2e7yjIrZbpdHdVpxrnUxNDfdzJbgxdwxqG9gWpKM4o83kWI1S7NSci85F3FVjtgLi0CUHAtKZnQ7qn6xrNm57vkVPOhcG9+RAVl6uogtUU1ke9j5GsoCiWm/q2Gcw5En4wyrM41q5FZYsxJ8xrSEtWZ2nhv0feZgNBVVqCVAB5EGRmSR5G6TV5kVaCizDAgHCt08SGmZzzfMREIAFE8SwOc97HES52KAGjszyBcUdgBli43SgS7gzO36iKyH6S2LHyiAvM4h2rzn7SnwYh5APo5B3PVsJAvhor13uXLMc5UYzwxnARjl6ESwJDNJsca0hVJMssJtLhEURiAGxcFsakkSOcs2ghOgzdIlLEHLqTTIrI4eXk/TNCKs8AG4ezy4xaQMaUkQ3KoPAawpppqw9KcmxxD0V2SSFhQUUmcxeDyYgkNn6Rek5SZm0wBcPuZmnLWItFXaycqk4ImzFgfOUAE5Klmxzm8y9R5SiGktDLDMPMDNiS9HD3twkYj5Eywd2pMftwlMSEsYiTryukTMiSWnOr51wDYMJYTBnPETE8DqdAWySQbyFKQt5lBZJKS3eT4VM2IJaUosVtChO4hSdO6RiyTeIFKN9lfU81YBnauUuGTwFzIgvqCWfe5HA1phAfN/wCVCZrm0ZbbakY8Ax/EfQNr+EUF7tqsf1pQocLlxqYvHE2j4AtFKlbWbSmy317rN/yjo56rx1rtoLyeUnAluj1H8Ok2i7a0tJ3EouvQOSkgNSgJ04x1Ozv4f2KCFWtoq1I/SB8tB0LEqO8KGso9TZWKUJCUJCECiUgBIerAMByxgsgq5dTitQ+9eEosUOsRjCl+upQaJ10eqRE+s/SGI6609YV58+iOjBBSJDc3mYcq6/MBoYGCmSBLnP7ANuhhCiUh785QeqxFG915wH19PaI8K/X3L9ZwNoeqwih1hDXuupnjAJ66MDam1sgagcvrFHyVBilanAuhzeDNRjIUGHvGw9VgGIK07eqd5AJwu90cSTn5GkMbUqF5QAIwBBA8hOuFIA6nXe0/KAkOMcdGmX1w9OEGsJ/abz0IUKaXS79OYQ2ZFPLfqBk9c5ynhTYGbEsQxAMiGZtCNIgStPgWoD+0s+IeBtrtTJ5HQl6tK9OWIJBhP5gd29eSCfE99KZipl3d4egmKVlZJmoEADw83Z9c6GYMmUoznnT36nENtarMhiC4ldYkpIwukE39wfARUAHBkRJzMmcnc5c58YypWuzcoLpdygklJkHBDMknMT9I22Vum0cJvBQfuqbHyUJz34wNq54ykKhxQUJkQQ1TLGkTiN9Qc825j3hzZNUMaPQGtS1Zmjg1ALiK1AkzDUIJBcYM57pYtVt7tABJMnffUegJNQxPE0gCoYTaiQkuGckMC4ABc/tabgRFA/t739zkYfpLymPDwZol58rsi4LscCXvBz3Gzd5ygokg5KM3m4LicnJUSwlM0IecAqmxIHtjQklpkvvIyglcpszYkgCci6rrCWEhvZ58zWQrgzalkitBdBbGCBx8m4n6MJtIxFavxpLRyQxzlTOC3RkW3kEkTY76zeAFtm39RTiwIITvFd+MB0rsAwy6dZmKrKidw9I6Mio5wnXXnDqrz9DBVXifaApX119oWnXm0OPp6xE0PWEUIeuhwhRDIx6xMOjDrOIqsjr7xAfPLpzDj3HtAt68D/2TEB66Aggw6fCd/vFKa9ZwDHf5fUxHg2nhHWBhLXDrAwBfrowr69ZwiMeHoItXjuEFV+8Dd9eYnDqqrj6QV0Tv9xBFJ5+++c+fsIgoHl6V1984Nt+rd9ISy684gc8D1jnAVIVDnN6Yno+8KuqN/tF2zV5/90RKqmzSAABTR/RpnXXhAI+1PKnWGEOjDj6xSinA/wDmAZz0XFMDKXKKrWxenpL6cIfHrIwP1Hj7QiDs+1q8JSlSzIEyKpyBImokyEwXxnOzZl33SUtaByQhgTWd04ASqCXZ5COb254D1lF/xf4j/wDGP/MDbSvaAnu3FGhDrCG8VQAoEvOUp1pETtlmS6ryVB6JCk07126q8keJnm0q1a0/yjuPoiM9vhuHoIFrfY2IWkqslhaRilyQW/UJFBZqgSGFRUsKFSeQaWBU7yBq2uJMZ/hf/wDvR/8AGr/sI7naNTvH/cxFjkPhI/3PSigyWecsa5xAo1cMqiwoNOWEhjiWYVnG3av8pO60/wDUU23+Zb71eiY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4" name="AutoShape 8" descr="data:image/jpeg;base64,/9j/4AAQSkZJRgABAQAAAQABAAD/2wCEAAkGBxQTEhQUExQWFRUVGBoXGBgYGBgYGBgdGBgXGBgXGBgYHSggGBolGxgYIjIhJSksLi4uHCIzODMsNygtMCsBCgoKDg0OFxAQGCwcHBwsLCwsLCwsLCwsLCwsLCwsNywsLCwsLCwsLCwsLCwsLCwsLCwsLCwsLCwsLCwsLCssLP/AABEIALkBEAMBIgACEQEDEQH/xAAcAAACAwEBAQEAAAAAAAAAAAABAgADBAUGBwj/xABAEAABAgMFBQYFAgQHAAIDAAABAhEAITEDEkFRYQRxgZHwBSIyobHBBhPR4fFCUgcUcoIjM2KSorLCc4MVJDT/xAAZAQEBAQEBAQAAAAAAAAAAAAAAAQIDBAX/xAAlEQEBAAICAgEDBQEAAAAAAAAAAQIRAxIEITFBUXEUImGRsRX/2gAMAwEAAhEDEQA/APbRBBiQZAiIkVgiFJM2D/gzfy4wDGI8AWg1HP2ENxrx9sniKjxPfr6QWiEH61igCIcoZum+kAJboQCBRTmRz5OfKkOhTlpgjf1iIKagZlo84n412BSyg210hwFqSpKf96gEgFpF2Msw8HoiG6+85QX65coFjaBYdKkqBmCJ8dR9dIco6+k4BBxn10Iig8Ndn17V4wo+2ulDlAEjp4WD103CAD17ekFQdGJDEQpHVPXr1ggeUNez68/KnuILQUlpZpO8aFw2onSLRRIxCUitSEgYboQJGL8s8t1YN7Xh116RAX+nWMTrp/tASdeteMFp5as3MbnnvgJ0/wCIHL7+8EZ+eFZO0saGcEnE+rfX0giPFa7BLuk3SC+I4HzE/rFhTpueA3Djx515ZQBcz9Kt9ogfqvOI3X5ynjBbr8fSChePXU4W6Dh11nDFOY9+JYbpwN3XKIBAaCBEaOjICIRBiGAUphflDduh4lYiq7mp5mGvK/08vvk0PEgFStT4V1plDJBAmXOcQwhU3XWEB5z4+7Y+Rsdoxa0tQbNGB70lkNRkEz3R8XvR6v8AiJ2qLfariSSiwBs8GK7xNooEVkEJ/spn5S7HPKumMa9h7TtrFjZWi0NLuqlMk+EyM3MwzmPa9jfxMtgybezTajNPdUZHAlip8rvOPn8AxNrqPu3ZPxlslubotLq6XF91TzkHqdA8d4IB8JBfD8V4eUfm0q+jYZR1+yfibadnYWdoq7S6e8ncAaDc0a7JcX3lSCK9PXzhFLABJcgM7MGq7kkABgTHiexv4gm4hVugAKvTsiFsxAJtLIOqzqGdyajFvY2NuldnZ2qC6LUOksZpZJBFKvjrnF2xrS0WyRVLavLe7HlpFguKcJWHyJAMyQKuGl5aGKQvOZzYaSP0f3hVpGMvKKNNpYlNeFJ66xnt1XQSxOleR3xLMrT4VEDKqTwPuII2kuL6EkPO7J6ihcYiTYQDqUJFIISQHczBxEn+m+bA+U/aU9HwpQwybWzLMu6QP1AuOOI4xLSxIwrJwZEPUHFi2E3iBXo59PcEjn9yOsK/ikAPv3VGIkK1FdeEInloQK8cd+sAzscj0JfTowHVicmbmzfiABp0HocpQL0qnLrP7iAI++HQ9JwwJ9sT7dZSgPNm1b384lcJiRBumgmGAkXxL8ICeu4+hm/1iSfLiOJr1wie5zkcJZnTVpxAfxWfADdx5gDr7VxDF3y4wwL9JLfT7GADjhvlmODE/WCH1y92HphRoBILRIkbZSJEAiCABEERAIjRFSA8FoUmAhji/FPav8vs1rauygGRqtThA4E3tyTHXWZR8t/ij2pftUbOklrIX1jC+od3eyD/AMzEt0sm68YVuXcnUzJzJJqYdLadZRnEOkxysd5TlLwqrOOzsvw9bWlmtSLqlWab6rNyLS64BIBDFnDgGOVEu4Sy/Cm5AaNITE+VDsvVd2HZFW02CQgLPzEG6oOkgKClXh+0JCidAY+9miE1uBqABzWQZspCPlf8O9jV86+Cwv2dm7hiApNpajOSEjEeIVw+ootHc4meGMbxcc/k2sKT119YhPXW6AT1+I2ygV1PoQfmZ9aQr9TEDyghyQRTrd9IfZJKASe6TNOBctMUxr0c5hthJvqOCUkniGGLO58oirLS+qabRU8HIT/tEutIX+ctE+NIUk734KkRunAB6nBC+n+vXrBFlntlkstNBLBltdf+oFg+F4CoEabSxUJtXEsAXbF6eUc61s0qqB+cepaSeKrPZlI/y1KS+AUoDMSB64wHQTQuMWFNJl8S5DNxnDJsT+1pPSTD9rK8IeWT4UinYNsUpXy7QDMESL+hw1m7xRtOzELdC1AhRKC5dL4peg4MXLvBWwBnq2RrTQMaZGjTZhDn9aZNeAAE5ucoyJ7QtUmaUrTP/SXnQoLAPgUk1i9Hadkrxi0QRiReDmTi4SrDIV5Dawlqvv8ANic2ctQ8WgMGEpaAkNKgIIIORPGrvZmzMkWyC4kLyQWdwyDOTUaWEWr2dQqM6c5MBNyd4ExN4ChohiRJxtBiQIIglCJBhYixDCnroQxitUBk7S21NlZrtVglNmkqIAmWwG8y4x8E2vaFWi1LtC61qKlHMqJJPMmUfSP4n9oEWaLBKh3u/aB5hIIFnwKnxfuiTGPmaklnwdnwfJ89IzdtY6CNvZVjetA9E9485ebcjGICO52ZYEWYYOq0NNKJ8i/GMye2s7qOh/MlFmpYJCld0ES7sirn3U7lHKPP7TaXiSax0O17UXriaI7r4FqniXO4iOSDMxL7TjmosCosCpRmvR6H4K2D520pJHdsv8QykSPAmuKp6hJEY07zLUe87A2D+XRYpk6UqK3IHeUg35mjEkAzkBHorPz3zfFwcZZaNGABlJmWn6Zl54tpWNuzoJkMgbsiWIkWPeuyxcSxrHSPMuUejL1kfWAepF9/pC3SPxWdXpOdfpEHTN1jj9Y0gv11vgGXQgA9fZpRKaeXtSv3rAKqXXlFmwN8u1UGckANMhvQEvvbGKVJl+OUV9nG7fQQPFeGt4AYmoIoBji8BqI6npz64Bsj7+4ghsDXcDv7rNUYE0MR3n5j8fgQUp68+qQl7KLH1HGU3ZnOLwqnx+/1pjBC9nrV84N+1U8qTocWHERpWZ/qDmgdn0dw+k9wjFse1GytwSHStJQ7UJKSKYFmjS496hi3Dhj9RDFeYcSZhkMQkEtSemsIUpOT1IJBHDIVx9ojec/0l944VcVlMSjcect+PFst8BTabChQkxGjeYmIbZk2lmwRaLAFE31XQ/7QSU7sIcgynzf1HW6GTakcZYe8BqiRDEJjYDRIkQxAXhXiGMnaG2izS9VGQGe/IRLZJutY43K6jStUc7ae0QASJtjQfeOUvtFSql/IchKLEMoMpiMsI8XJ5V+MfT6HF4eM953f4fMfi/tAbRtKhZBS1Fipu8VFIISEpSPClJYcXeL+xOwtpAURYLLhrqwUBXFbCRm8fRrCxTYi7ZITZpqyEhIOpu1MMja1EtSNTzrjNSf2f8yZ3dy1+HgU/BVuUFS7MWag0kqQsKGIIQolCtQG0xOjbdkFhZJtb6SSkgAVCy4LjBg5G4Zx7e02oZzMeM+PbVJVZEGZv3gMfAxO+fLSHF5FyurPlnyPCmGHaX4eRtTWKQZRfaWT0PCKDIzjs8kC7H1D4D7N+VsoUR37b/EP9Lf4YeR8JKv/ALDHgvhzsr+Z2mzsZ3VF1nJKZq3EiQOZEfYbSQ8NJM7NIAJkzSeWD4OHGd+io2pBKhMh7s2CnLgOJUF7KVJw20pClEkMXcZpZmmwL5HTB4VNmwZyzF2vXSVMSfKp0METagykdzSoQxB7orMZ6jm02W3Gi++Jz/XwJrxnrKNdpZSCgXQoOC7CeeRn1jy1B9/1zxEJs+0Ksj3TI1TJlbxgdfwdI6F7Np5lx6MZ48oNMhvlMPiJnzkIezWm1SV2bit5Jwzc0Iame+QpCdCK0Bmz6DvDgSHBcM5TE9e2H04Qtn4/Ekd0ggycEpZgxfw5jDhFLb6lwCATjJxMy14Q9jb9wkBnbxTcuFAVbwlJlniXYLQkuKsZ4vh+osoiZqMZEBwF1L/3OTStWxpv44rq0kqsllNSUk3kG8HLpOfPcQ8aLLtNBLWyfkqn3wTcOMyZpHNuMQXE88Zg/kb+UKR0/t9RGm12dSeTgihrMSMm1EgSNKefnrgSHFaGTmuAUWwbvJJBSb1TMCbcQ4i20PDyzm5JLguJDHWcNGPJ36PU6xV81SfE5ZjeAmGqSK55VYgiUVFoHHH2cAEnp6SDee56aSFeHGEBeYF4VvAA6SWgNuO56w4GLdSLCcsKTxpOCo2YHNzzNPfziNz1FeczxaAOhLi2Mxox9SBlT+k86TNMMYDQqIeqwHgmNog66xhb+8wVKYEmXWLxwu0O30h02ZvKo8mGs6nh9IzllMZutY4XK6jpbftwskuWJNA9ftHl7S3VaKKlTJ5DQaRm2ha7RTqM6VJAGXrONVnYMB1+Y+Zz8/e6nw+t43jdJu/KGzjVsREVWbgTn16wnzQk9PHm29WtOipESyQCZxiO2lsozW/aGVYpGb4s2dViRaBXcNU6gSAOAJE8ZmPAWtqVEkl9TWPT/GXahUEWRkwCzPNwnyfnHlLrx7+GawfM8jLtyWb3J/pgoREWQOPOcV2lirCcW7FYqWtNmgd9ZCQDRzidBUnAA5R0/DMxn1j1/wAC9nLRZ2lsk3VWj2aSwJuDxESkCtuNmI9ijbXQFWhAWCoOCUpIDiVf0lmL0k0U7PZoQlFmmguoDyOTzNXc5v5bloISxT4KsA8pl8lEVdnIeQLRt5L7qglykMHIJMklNbqZhTTwIOIiIIkXkWPeebmTkzeRLmbvViwR3Se6AE91NXEiWUw8NJMMQ8xD0k9f3EzmQZmZYyoZkUw1EMPSTcdcW6nNSxy9ZcHlLrFrkpiRYVU1XkS4BBJmdYinL1MvtxnFGUhSSFIJChQz8xjujqbJtSbeV0Jtf21Cp5s9CzCfFnyqD6+Z66wjJtWyPvG5x5xUdW3siHBca35YzOQlMDOlIrSLoCQTJ3zeXEkBg4lKKuze0VrtEItPEkKIVipgVAGTvKuQaLj1p6Nn9IgF7ov03sYVaAZFMp7xvYwSK9ddTeIrhxlphT76NFFNhaWlh/lm8h3Nkom7n3TVBxcDeDSOtse02Vv/AJZurPislMFjcP1ifiTulHNln6Z/fz507TYIWGVd8q4GsptEHWtEEFnaeRnxeVaH3kl16TbfXTDhMyqYp2ftVSQE2yCtADC0RNYApfQfHLEEHQxstbMEJWkpUlQdKgXQoMKF/RpgZQGSwDAh6KYXif1BKmarF2H0pcE4NPHu4gVuuSZcJl5uImyWTlQS14EkpCgWm0wgOl21maVh1WTVBrmzvgD+6jOB+piJwUszkp8QbpnIEOJuZawQHzLz/SeIBBnWR1EIoihcEyoSHm5aaQ5GIxwMoKgzvQSMgkDJwolUtDVwGgNAnu6+8Ztu26zsU3llsgKlqsPeLezdtsdoTesbZFoP9BBpWMO1/CdnakqXa2pJ1QByCKcY1l216i4dd/urzPavb9pbuhAuWZq01GdFGjUlwnFOx7I2PlWOtt3w4uwF5DLRiQGI3pems+EY0rzkfKPk8+We9Zen2PHw45jvD2tQiHNqwnFJLyxwhAoF356x5nrJa202y6rFKrSecLtNphl1WMS9pVTnHSTbNunSC3k3WsVKQHckAxiRtigfrEJQ99apCZMuMbmLHZzfjTa0rtLNAIJs0MSP9RcJ4V/vjz1wwbdZWtSzVRJbJzSF+YRH0MceuMj5eeXfK5fc1lbsY9d8FbGFqVbkD/D7qaeJQ7x4IP8AzEeTs1g1D+vCPqPY/Z/8vYos6EB1E/vJdUyQ8ywOQAzBSbu05ctY6+661X3mZy3dBkCSQkJJOhVUT4RoXtITaXVqIvJoASHN1V4GTBkqnKupin5IUpILBN4EveZhMBRmzmWQecLbIBZ6ibOQRKcphiCzyGlG6PK3KQ9ZEycFYopKyUqSaC9hiSYVIYMHUGBDsTiJgpBI7snGDZRz9lv2MkXVIClMkuGcf7kmdJVOkdHZrcWtmko7ymvXJGcr0i6SRIOWoXYgPQwrmGBBBSQQaO6fEGoS7vXGHiCZCs8O6TvM3yGMPapqUhv2sQGAepNCDUsCDNxCO3dYp0LAvkLxm7ZtplRCHwkTpv1JrhphEI510Peao68oZYabSGnDADTEvJsWgDS/HMUect1JiArRZALQqjKB4POYLeF+c40Xc573d/phuejQtkp3mXkCRdYu4Y8tebRG0A3u33FR9hKokjSuGM6M/DylhBI6f6fWDPH1+rnomAR1Pzy+u6IB19xkPXjAMsc834iurHHGQdhl05m0piJ58xRsCzYcp6hU25usgRAsgpN4ItFoCiFEJUQCQQL0puzPRwJyBMWFji2cxjz65AFDlnnQM76Uq4diK41nRVtNglc3CVgDwm6ZguQ1EuCKxbYdqWtkGWDapzKi4GIxfMOa+S3a0xk4bGct1fu0L/mnkBkZvxEEdPZdpsrdPcUZ+JCiSQSCmaAe8liC49y0Ni1SQG7qgUJbHwyYgF5O7TvNLh22xBRvJJQoUUCxB4eoi6y2+3TJSneqrt4eEh1JSxKsdwo5vCLtZ2h8LWaz8/Zf/wBXaBMLQkBKyJ3bWzElB8QyhngdHwz8QfPK7G1Hy9psTdtLN8cFJ/cDUHGOnZ2owDHGPnP8VNkVZ2lltlkSi0T3CoVbB8DkxwjpKV9RI0jxfbuwiztGEkq7yasM08PpGf4F/iCnaiLDaBctmkf0rarOXdpkHIlzNu58XyskqyU3NKj6pEeby8O3Hb9Y9fhcnXk19K8mu0uu5ZqaN7NPdGNO33TmFGmn6utDGPtXtAPLj/tb0AjLs6FLDmQckZzaPBxcNzfR5vIx457ats2hIXWQJaeGXCANuTPdz0itWz6RUuyj1/pP5eD9f/B7fbcEh9efnHH2+2JGkbyiM+07PeEdMOKYOHJ5GfJftHESoPFwtM4S32IjWFskGNWLjyPRfB3Z4tNoSo+Gy75nJ6IG+93tyDH0MrAxZ6h2pLMNXCXeGccT4RsU2Ozi8FBVr3yWNCO4JTDBjOhUqO0LZKwwKqF5YVL3mFCZ6aQkc88u1MlDTre3Ei67Cl7HDOkAu5BetGOJckPUEh2BwYalanJUav3nyNciWbSRBFIRAaT0kZyYM/hKvCE1fCs2isrU8N8xlgKTanuYS02QVDpUKGhB1k+kXp0YjSkql9XwaRD4A2hPlu86c5gZiNCjZu0G/wAO1VcyN5ZmUtNxkkTmxU+EaRZhQFFG6AFEpN5gWrSWGM84rNiDNvL8eUVK2FJmzGc5Yu8w7VffAaVp0Awaf6rpBnXGlaHAwqyQeg2s9L0qvFdmVszj+ozJm/Es1XpqYsQgOzO41wZg44DLKkAApKamZDsHLgNPLNnbCtYZG0WTTtAgvdKbQpQoYhQmxdxPe8LdGDsKAliAHYO5HpvihdiKMA9QRJ9zGb54jdBHQtbIpLGTcs/Se5orIO465ibOB7cYxWNvaWYZCu7QIX3kgVZMwUCRPdIHKNaNts1SV/hE5kfLP9KzLE91YAoATAEnkJGknyJBlLHWCdZb5cXOHGUWWtmUkPjMTE5VBdphs8TjFbNMPnLhzp08FQHU8zTKu7k0KoONH1luIUCM3q4hzWrby2lcqYv5wGzrLf5K3+cVAWDMzOs+IOMIR+ffy1fhNizvL/jTCpHLQweBlUuA2+fewm2TxBVd3cD5tjBB4vj+a8eUOob56huJnLB9GgDdXR9cC+mE83gNal9TjzHxzaBWzLB4R09ptzQVJjyPxntwulPCNplXzhNsqzUFoJSpJcEYR9jse3/53sq0tD/m2aUm0FJoKVKI/wBJALaVm8fHbOwK1MI9f/DXaR/PKRWytLJVkU/pULyQCRQ1VwVEym5cfu1hetldn4b+HTbPa2zhDd0fuxdv2+sdHa+xFomkX0/6a8vo8eoAYSoPr+IB66yhjjMZ6TPK53deEKfKKLSyj3m07Ei08Yz71Fc/YvHC2vsRQnZm+DQFgedD5bo056ebXZRSuzjp21kQWIY5EMeUZ7REZsNuTbWcP2N2X862Qgjuu6v6UzVz8O9QjTaWcep+EezbqFWhE1yGiQcN5/6iMWOmNdRSNIRCACTkBN2qTORAeQqRGxSIzhd1U/CpgSDSowwnXCWoNAWgznMYF6ipn3mPkS7OzFCCSzGrhrxao7pBTQFmEncNIE2WthUMcpAmgyAdwBvYSm7hI71BV5zeZImoTDHzlBVgNDNiAQZBn3DGtMJRYgBpNLdLeaghqvN4Fmls6tMnQAkUORpuwi0pL1mJye8MDQzFJSplQBd6LSwdwZzHWEbog+Z6x4QEbjg9aNQVlJ8uQI0brQFvKe8RQp6/JhEkhwFeKVJNi9CcpGV6kpWhL5Zzk2Zp6z3QFAkmpGFWk6QXkcp+xEBVd+kwX8g/DdpEI5bvQyeXD1i0g4gz0B1wqGM2+8VlO6esjPEs2TivKIitQ38+teq1LRnTrhGhUsh0OEKrlxD/AJphziirZtsVZJKAi/Zs4TeKSmbm6WMjVs5hnL9DZ7ZFqHsiSW7yFApWneDVnAvJJGGJEc+0s2r5y9IptLEGRDtTMbsoJt0rVRQzAZsonCjTDGWBgWe12RIBvWZp3vCHMnIIYT8QAacV7JtN9K0lSiuzN6ZJUUFgazUEqrOh0hVozYidSJTL1NNZzyoIrWqzIkZEaEMWqAzg0o0hFRarjJwAQDh3kyPRimxWpPgtCAJXVF0jclThO7dSkWjaST30KQqilpmn+pc3RN3qPQATInBpmaa5sGUzMc2EiZiIRPWmDtLOUuephkMyVC6U1SUd5Ne9dKXAYiYBDTnKQADS3EB2B1B8JbA85wHE2naPlovKPePlHzrt7bPmKITSOx292qbQkAy66zjiIsMSOtfpG7WHM2o3EhKaqru9n+sei/hvYn+aSWoP/dn7OdwMcDb7E/NN7INuYe7x7b4A2RrQKqwKi2BYhIOrFRbdCRbXvlHqWODbortTI9FnD+TxYcorAbry604VTWqsBx9QN0Vqx58mME9e3v5xAPQ+8EC32ZCwy0hQ1qNxExwji7b8OVNkr+1Xsr6jjHevUhgOvL2gaeK//C2t9KShQvFnZ0jW8HEhOse3TZBICRIJAAGQEgOUMnqcPEWTShQ6/JjPtFk4/PvG0iEUjrqsTSueNrKZLTeD+IV5Y8/QRtsUBSXQSRzHCmO4h6NVF2e7yjIrZbpdHdVpxrnUxNDfdzJbgxdwxqG9gWpKM4o83kWI1S7NSci85F3FVjtgLi0CUHAtKZnQ7qn6xrNm57vkVPOhcG9+RAVl6uogtUU1ke9j5GsoCiWm/q2Gcw5En4wyrM41q5FZYsxJ8xrSEtWZ2nhv0feZgNBVVqCVAB5EGRmSR5G6TV5kVaCizDAgHCt08SGmZzzfMREIAFE8SwOc97HES52KAGjszyBcUdgBli43SgS7gzO36iKyH6S2LHyiAvM4h2rzn7SnwYh5APo5B3PVsJAvhor13uXLMc5UYzwxnARjl6ESwJDNJsca0hVJMssJtLhEURiAGxcFsakkSOcs2ghOgzdIlLEHLqTTIrI4eXk/TNCKs8AG4ezy4xaQMaUkQ3KoPAawpppqw9KcmxxD0V2SSFhQUUmcxeDyYgkNn6Rek5SZm0wBcPuZmnLWItFXaycqk4ImzFgfOUAE5Klmxzm8y9R5SiGktDLDMPMDNiS9HD3twkYj5Eywd2pMftwlMSEsYiTryukTMiSWnOr51wDYMJYTBnPETE8DqdAWySQbyFKQt5lBZJKS3eT4VM2IJaUosVtChO4hSdO6RiyTeIFKN9lfU81YBnauUuGTwFzIgvqCWfe5HA1phAfN/wCVCZrm0ZbbakY8Ax/EfQNr+EUF7tqsf1pQocLlxqYvHE2j4AtFKlbWbSmy317rN/yjo56rx1rtoLyeUnAluj1H8Ok2i7a0tJ3EouvQOSkgNSgJ04x1Ozv4f2KCFWtoq1I/SB8tB0LEqO8KGso9TZWKUJCUJCECiUgBIerAMByxgsgq5dTitQ+9eEosUOsRjCl+upQaJ10eqRE+s/SGI6609YV58+iOjBBSJDc3mYcq6/MBoYGCmSBLnP7ANuhhCiUh785QeqxFG915wH19PaI8K/X3L9ZwNoeqwih1hDXuupnjAJ66MDam1sgagcvrFHyVBilanAuhzeDNRjIUGHvGw9VgGIK07eqd5AJwu90cSTn5GkMbUqF5QAIwBBA8hOuFIA6nXe0/KAkOMcdGmX1w9OEGsJ/abz0IUKaXS79OYQ2ZFPLfqBk9c5ynhTYGbEsQxAMiGZtCNIgStPgWoD+0s+IeBtrtTJ5HQl6tK9OWIJBhP5gd29eSCfE99KZipl3d4egmKVlZJmoEADw83Z9c6GYMmUoznnT36nENtarMhiC4ldYkpIwukE39wfARUAHBkRJzMmcnc5c58YypWuzcoLpdygklJkHBDMknMT9I22Vum0cJvBQfuqbHyUJz34wNq54ykKhxQUJkQQ1TLGkTiN9Qc825j3hzZNUMaPQGtS1Zmjg1ALiK1AkzDUIJBcYM57pYtVt7tABJMnffUegJNQxPE0gCoYTaiQkuGckMC4ABc/tabgRFA/t739zkYfpLymPDwZol58rsi4LscCXvBz3Gzd5ygokg5KM3m4LicnJUSwlM0IecAqmxIHtjQklpkvvIyglcpszYkgCci6rrCWEhvZ58zWQrgzalkitBdBbGCBx8m4n6MJtIxFavxpLRyQxzlTOC3RkW3kEkTY76zeAFtm39RTiwIITvFd+MB0rsAwy6dZmKrKidw9I6Mio5wnXXnDqrz9DBVXifaApX119oWnXm0OPp6xE0PWEUIeuhwhRDIx6xMOjDrOIqsjr7xAfPLpzDj3HtAt68D/2TEB66Aggw6fCd/vFKa9ZwDHf5fUxHg2nhHWBhLXDrAwBfrowr69ZwiMeHoItXjuEFV+8Dd9eYnDqqrj6QV0Tv9xBFJ5+++c+fsIgoHl6V1984Nt+rd9ISy684gc8D1jnAVIVDnN6Yno+8KuqN/tF2zV5/90RKqmzSAABTR/RpnXXhAI+1PKnWGEOjDj6xSinA/wDmAZz0XFMDKXKKrWxenpL6cIfHrIwP1Hj7QiDs+1q8JSlSzIEyKpyBImokyEwXxnOzZl33SUtaByQhgTWd04ASqCXZ5COb254D1lF/xf4j/wDGP/MDbSvaAnu3FGhDrCG8VQAoEvOUp1pETtlmS6ryVB6JCk07126q8keJnm0q1a0/yjuPoiM9vhuHoIFrfY2IWkqslhaRilyQW/UJFBZqgSGFRUsKFSeQaWBU7yBq2uJMZ/hf/wDvR/8AGr/sI7naNTvH/cxFjkPhI/3PSigyWecsa5xAo1cMqiwoNOWEhjiWYVnG3av8pO60/wDUU23+Zb71eiY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6" name="Picture 10" descr="http://stroimit.ru/wp-content/uploads/2012/02/oshtukaturivani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048000"/>
            <a:ext cx="4435521" cy="2971800"/>
          </a:xfrm>
          <a:prstGeom prst="rect">
            <a:avLst/>
          </a:prstGeom>
          <a:noFill/>
        </p:spPr>
      </p:pic>
      <p:sp>
        <p:nvSpPr>
          <p:cNvPr id="4108" name="AutoShape 12" descr="Картинки по запросу мало звукоизолирующие материал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10" name="Picture 14" descr="http://remoskop.ru/wp-content/uploads/2014/09/tonkaja-zvukoizoljacija-sten-kvartire-potolka-pola-4-300x2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11326" y="3124200"/>
            <a:ext cx="3574815" cy="28956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0"/>
            <a:ext cx="8915400" cy="990600"/>
          </a:xfrm>
        </p:spPr>
        <p:txBody>
          <a:bodyPr>
            <a:normAutofit/>
          </a:bodyPr>
          <a:lstStyle/>
          <a:p>
            <a:r>
              <a:rPr lang="ru-RU" sz="2400" b="1" cap="all" dirty="0" smtClean="0"/>
              <a:t>САНИТАРНО-ЭПИДЕМИОЛОГИЧЕСКИЕ ПРАВИЛА И НОРМАТИВЫ. САНПИН 2.2.3.1384-03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76400"/>
            <a:ext cx="9144000" cy="495300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Используемые типы строительных материалов (песок, гравий, цемент, бетон, лакокрасочные материалы и др.) и строительные конструкции должны иметь санитарно-эпидемиологическое заключение.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 Не допускается использование полимерных материалов и изделий с токсичными свойствами без положительного санитарно-эпидемиологического заключения, оформленного в установленном порядке.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 Лакокрасочные, изоляционные, отделочные и другие материалы, выделяющие вредные вещества, допускается хранить на рабочих местах в количествах, не превышающих сменной потребности.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676400"/>
            <a:ext cx="8503920" cy="457200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latin typeface="Book Antiqua" pitchFamily="18" charset="0"/>
              </a:rPr>
              <a:t> Материалы, содержащие вредные вещества, хранятся в герметически закрытой таре.</a:t>
            </a:r>
          </a:p>
          <a:p>
            <a:r>
              <a:rPr lang="ru-RU" dirty="0" smtClean="0">
                <a:latin typeface="Book Antiqua" pitchFamily="18" charset="0"/>
              </a:rPr>
              <a:t> Порошкообразные и другие сыпучие материалы следует транспортировать в плотно закрытой таре.</a:t>
            </a:r>
          </a:p>
          <a:p>
            <a:r>
              <a:rPr lang="ru-RU" dirty="0" smtClean="0">
                <a:latin typeface="Book Antiqua" pitchFamily="18" charset="0"/>
              </a:rPr>
              <a:t> Строительные материалы и конструкции должны поступать на строительные объекты в готовом для использования виде. При их подготовке к работе в условиях строительной площадки (приготовление смесей и растворов, резка материалов и конструкций и др.) необходимо предусматривать помещения, оснащенные средствами механизации, специальным оборудованием и системами местной вытяжной вентиляции.</a:t>
            </a:r>
          </a:p>
          <a:p>
            <a:endParaRPr lang="ru-RU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95600"/>
            <a:ext cx="8534400" cy="758952"/>
          </a:xfrm>
        </p:spPr>
        <p:txBody>
          <a:bodyPr>
            <a:noAutofit/>
          </a:bodyPr>
          <a:lstStyle/>
          <a:p>
            <a:pPr algn="ctr"/>
            <a:r>
              <a:rPr lang="ru-RU" sz="6000" i="1" dirty="0" smtClean="0">
                <a:solidFill>
                  <a:schemeClr val="tx1"/>
                </a:solidFill>
              </a:rPr>
              <a:t>Спасибо за внимание!</a:t>
            </a:r>
            <a:endParaRPr lang="ru-RU" sz="6000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Наружные стены зданий делают из различных природных или искусственных материалов. Эти материалы должны быть прочными, обладать теплоизоляционными и звукоизолирующими свойствами. Теплоизоляционные свойства материалов зависят от теплопроводности их (способность пропускать тепло) и теплоемкости (способность поглощать и удерживать тепло).</a:t>
            </a: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Теплопроводность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24000"/>
            <a:ext cx="4346448" cy="45720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Теплопроводность материала зависит от пористости его. Чем больше пористость материала, тем меньше теплопроводность, так как воздух, находящийся в порах, является плохим проводником тепла.</a:t>
            </a:r>
            <a:endParaRPr lang="ru-RU" dirty="0"/>
          </a:p>
        </p:txBody>
      </p:sp>
      <p:pic>
        <p:nvPicPr>
          <p:cNvPr id="23554" name="Picture 2" descr="http://www.vashdom.ru/articles/image/metallprofil68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2209800"/>
            <a:ext cx="4762500" cy="296227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Теплоемкость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00600" y="1828800"/>
            <a:ext cx="4081272" cy="457200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Строительные материалы с большой теплоемкостью медленнее нагреваются, но при этом медленнее теряют поглощенное тепло.</a:t>
            </a:r>
            <a:endParaRPr lang="ru-RU" dirty="0"/>
          </a:p>
        </p:txBody>
      </p:sp>
      <p:sp>
        <p:nvSpPr>
          <p:cNvPr id="22530" name="AutoShape 2" descr="Картинки по запросу теплоемкость жилищ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32" name="Picture 4" descr="http://teplodom1.ru/uploads/posts/2015-05/1432635432_kam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981200"/>
            <a:ext cx="4419600" cy="3325749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Гигроскопичность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1676400"/>
            <a:ext cx="5337048" cy="4721352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С гигиенической точки зрения важным свойством строительных материалов является гигроскопичность (способность впитывать и удерживать влагу). В настоящее время использование в строительстве таких материалов запрещено.</a:t>
            </a:r>
            <a:endParaRPr lang="ru-RU" dirty="0"/>
          </a:p>
        </p:txBody>
      </p:sp>
      <p:pic>
        <p:nvPicPr>
          <p:cNvPr id="21506" name="Picture 2" descr="http://ib-stroimaterial.ru/published/publicdata/DIGER2001/attachments/SC/images/bazalt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1981200"/>
            <a:ext cx="3829050" cy="35433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0" y="1524000"/>
            <a:ext cx="3928872" cy="45720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Кроме того, строительные материалы должны обладать необходимой прочностью, огнестойкостью и не выделять в воздух помещений токсических веществ.</a:t>
            </a:r>
            <a:endParaRPr lang="ru-RU" dirty="0"/>
          </a:p>
        </p:txBody>
      </p:sp>
      <p:pic>
        <p:nvPicPr>
          <p:cNvPr id="20482" name="Picture 2" descr="Картинки по запросу гигроскопичность жилищ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905000"/>
            <a:ext cx="4710545" cy="36576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752" y="1527048"/>
            <a:ext cx="4041648" cy="45720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При строительстве многоэтажных зданий чаще всего используют сплошной или пустотелый обожженный кирпич, мелкие и крупные блоки и специальные панели.</a:t>
            </a:r>
            <a:endParaRPr lang="ru-RU" dirty="0"/>
          </a:p>
        </p:txBody>
      </p:sp>
      <p:pic>
        <p:nvPicPr>
          <p:cNvPr id="7172" name="Picture 4" descr="http://sky-grad.ru/media/images/1305719676_662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1752600"/>
            <a:ext cx="4419600" cy="4419600"/>
          </a:xfrm>
          <a:prstGeom prst="rect">
            <a:avLst/>
          </a:prstGeo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67200" y="1527048"/>
            <a:ext cx="4538472" cy="457200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Для малоэтажного строительства часто применяют дерево, обладающее небольшой теплопроводностью. Отрицательным свойством дерева как строительного материала является его подверженность гниению и легкая возгораемость.</a:t>
            </a:r>
            <a:endParaRPr lang="ru-RU" dirty="0"/>
          </a:p>
        </p:txBody>
      </p:sp>
      <p:pic>
        <p:nvPicPr>
          <p:cNvPr id="5" name="Picture 2" descr="Картинки по запросу гигроскопичность жилищ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09800"/>
            <a:ext cx="4272697" cy="32004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Для предупреждения поражения дерева домовыми грибами лесоматериалы обрабатывают антисептиками (креозотом, фтористым натрием и др.). С целью предохранения лесоматериалов от возгорания их пропитывают огнезащитными веществами.</a:t>
            </a:r>
            <a:endParaRPr lang="ru-RU" dirty="0"/>
          </a:p>
        </p:txBody>
      </p:sp>
      <p:pic>
        <p:nvPicPr>
          <p:cNvPr id="5122" name="Picture 2" descr="http://www.rmnt.ru/pub/uploads/201207/74972992330239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4114800"/>
            <a:ext cx="4572000" cy="2560321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31</TotalTime>
  <Words>343</Words>
  <Application>Microsoft Office PowerPoint</Application>
  <PresentationFormat>Экран (4:3)</PresentationFormat>
  <Paragraphs>21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Солнцестояние</vt:lpstr>
      <vt:lpstr>Гигиеническая характеристика строительных материалов</vt:lpstr>
      <vt:lpstr>Презентация PowerPoint</vt:lpstr>
      <vt:lpstr>Теплопроводность</vt:lpstr>
      <vt:lpstr>Теплоемкость</vt:lpstr>
      <vt:lpstr>Гигроскопичность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САНИТАРНО-ЭПИДЕМИОЛОГИЧЕСКИЕ ПРАВИЛА И НОРМАТИВЫ. САНПИН 2.2.3.1384-03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Гигиенические требования к строительным материалам</dc:title>
  <dc:creator>Girl</dc:creator>
  <cp:lastModifiedBy>Махаббат</cp:lastModifiedBy>
  <cp:revision>5</cp:revision>
  <dcterms:created xsi:type="dcterms:W3CDTF">2015-10-27T12:54:30Z</dcterms:created>
  <dcterms:modified xsi:type="dcterms:W3CDTF">2017-03-02T16:53:12Z</dcterms:modified>
</cp:coreProperties>
</file>