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7" r:id="rId17"/>
    <p:sldId id="285" r:id="rId18"/>
    <p:sldId id="288" r:id="rId19"/>
    <p:sldId id="28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17C219-445A-4311-B1E3-8FF411B0D2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5AF521-A5DD-4529-BF01-DD9F01A9350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Дезинфекция</a:t>
          </a:r>
          <a:endParaRPr lang="ru-RU" b="1" i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gm:t>
    </dgm:pt>
    <dgm:pt modelId="{3120E06A-466D-4A26-A981-63DA55D82639}" type="parTrans" cxnId="{8FF66208-70AD-4309-B574-4F7BB9A1D2C5}">
      <dgm:prSet/>
      <dgm:spPr/>
      <dgm:t>
        <a:bodyPr/>
        <a:lstStyle/>
        <a:p>
          <a:endParaRPr lang="ru-RU"/>
        </a:p>
      </dgm:t>
    </dgm:pt>
    <dgm:pt modelId="{876B9298-E506-49D8-B7C1-0B7E6A1702BA}" type="sibTrans" cxnId="{8FF66208-70AD-4309-B574-4F7BB9A1D2C5}">
      <dgm:prSet/>
      <dgm:spPr/>
      <dgm:t>
        <a:bodyPr/>
        <a:lstStyle/>
        <a:p>
          <a:endParaRPr lang="ru-RU"/>
        </a:p>
      </dgm:t>
    </dgm:pt>
    <dgm:pt modelId="{AC542A4B-F410-497E-B241-EE713B0031CF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Профилактическая</a:t>
          </a:r>
          <a:r>
            <a:rPr lang="ru-RU" dirty="0" smtClean="0"/>
            <a:t> </a:t>
          </a:r>
          <a:endParaRPr lang="ru-RU" dirty="0"/>
        </a:p>
      </dgm:t>
    </dgm:pt>
    <dgm:pt modelId="{5E51A598-B36B-4408-A813-BBC67644B82A}" type="parTrans" cxnId="{8394A65D-5A73-4970-8B97-0B659678157D}">
      <dgm:prSet/>
      <dgm:spPr/>
      <dgm:t>
        <a:bodyPr/>
        <a:lstStyle/>
        <a:p>
          <a:endParaRPr lang="ru-RU"/>
        </a:p>
      </dgm:t>
    </dgm:pt>
    <dgm:pt modelId="{19E3EC35-083D-42B5-947F-F5C897703FC7}" type="sibTrans" cxnId="{8394A65D-5A73-4970-8B97-0B659678157D}">
      <dgm:prSet/>
      <dgm:spPr/>
      <dgm:t>
        <a:bodyPr/>
        <a:lstStyle/>
        <a:p>
          <a:endParaRPr lang="ru-RU"/>
        </a:p>
      </dgm:t>
    </dgm:pt>
    <dgm:pt modelId="{CD601E0D-7872-49AD-8E17-CD43520A48DF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Вынужденная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9ECB7A-3CFF-4056-A9D3-BAA2D5C71971}" type="parTrans" cxnId="{8A7D8A71-8D07-40DE-BBD5-2A82EF2AA880}">
      <dgm:prSet/>
      <dgm:spPr/>
      <dgm:t>
        <a:bodyPr/>
        <a:lstStyle/>
        <a:p>
          <a:endParaRPr lang="ru-RU"/>
        </a:p>
      </dgm:t>
    </dgm:pt>
    <dgm:pt modelId="{7B20D540-D130-46DE-8654-FF61FC2489E1}" type="sibTrans" cxnId="{8A7D8A71-8D07-40DE-BBD5-2A82EF2AA880}">
      <dgm:prSet/>
      <dgm:spPr/>
      <dgm:t>
        <a:bodyPr/>
        <a:lstStyle/>
        <a:p>
          <a:endParaRPr lang="ru-RU"/>
        </a:p>
      </dgm:t>
    </dgm:pt>
    <dgm:pt modelId="{A758AF9C-55E0-4B7B-B616-5E408A88156E}" type="pres">
      <dgm:prSet presAssocID="{9217C219-445A-4311-B1E3-8FF411B0D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1E58CB-2422-418F-A434-A62EB3C22920}" type="pres">
      <dgm:prSet presAssocID="{B45AF521-A5DD-4529-BF01-DD9F01A9350B}" presName="hierRoot1" presStyleCnt="0">
        <dgm:presLayoutVars>
          <dgm:hierBranch val="init"/>
        </dgm:presLayoutVars>
      </dgm:prSet>
      <dgm:spPr/>
    </dgm:pt>
    <dgm:pt modelId="{136EB0D6-DA3B-4086-B366-AEB11C5011B8}" type="pres">
      <dgm:prSet presAssocID="{B45AF521-A5DD-4529-BF01-DD9F01A9350B}" presName="rootComposite1" presStyleCnt="0"/>
      <dgm:spPr/>
    </dgm:pt>
    <dgm:pt modelId="{6493AAEF-9021-4F3B-AB72-FC52C0A91261}" type="pres">
      <dgm:prSet presAssocID="{B45AF521-A5DD-4529-BF01-DD9F01A9350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414FF0-ED64-45EF-B7B5-49AECE648F9B}" type="pres">
      <dgm:prSet presAssocID="{B45AF521-A5DD-4529-BF01-DD9F01A9350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7CABA71-C72B-47A2-B6FF-74AEBD064BA2}" type="pres">
      <dgm:prSet presAssocID="{B45AF521-A5DD-4529-BF01-DD9F01A9350B}" presName="hierChild2" presStyleCnt="0"/>
      <dgm:spPr/>
    </dgm:pt>
    <dgm:pt modelId="{DA063ECE-273F-4D9F-B062-5F4D54A38439}" type="pres">
      <dgm:prSet presAssocID="{5E51A598-B36B-4408-A813-BBC67644B82A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9337143-1AC3-4A60-B497-892E86446C14}" type="pres">
      <dgm:prSet presAssocID="{AC542A4B-F410-497E-B241-EE713B0031CF}" presName="hierRoot2" presStyleCnt="0">
        <dgm:presLayoutVars>
          <dgm:hierBranch val="init"/>
        </dgm:presLayoutVars>
      </dgm:prSet>
      <dgm:spPr/>
    </dgm:pt>
    <dgm:pt modelId="{69C42A53-6789-4D3F-9890-64D778BD8866}" type="pres">
      <dgm:prSet presAssocID="{AC542A4B-F410-497E-B241-EE713B0031CF}" presName="rootComposite" presStyleCnt="0"/>
      <dgm:spPr/>
    </dgm:pt>
    <dgm:pt modelId="{A7A2251B-E94B-482C-B69F-0C41FF5AF75E}" type="pres">
      <dgm:prSet presAssocID="{AC542A4B-F410-497E-B241-EE713B0031CF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5A3922-85AC-4442-AB6C-E875FB4A82AC}" type="pres">
      <dgm:prSet presAssocID="{AC542A4B-F410-497E-B241-EE713B0031CF}" presName="rootConnector" presStyleLbl="node2" presStyleIdx="0" presStyleCnt="2"/>
      <dgm:spPr/>
      <dgm:t>
        <a:bodyPr/>
        <a:lstStyle/>
        <a:p>
          <a:endParaRPr lang="ru-RU"/>
        </a:p>
      </dgm:t>
    </dgm:pt>
    <dgm:pt modelId="{DA257AF6-280E-4DAD-8B7E-3677FA4B9181}" type="pres">
      <dgm:prSet presAssocID="{AC542A4B-F410-497E-B241-EE713B0031CF}" presName="hierChild4" presStyleCnt="0"/>
      <dgm:spPr/>
    </dgm:pt>
    <dgm:pt modelId="{05447037-653F-41C1-94E6-B0A27BBB68FC}" type="pres">
      <dgm:prSet presAssocID="{AC542A4B-F410-497E-B241-EE713B0031CF}" presName="hierChild5" presStyleCnt="0"/>
      <dgm:spPr/>
    </dgm:pt>
    <dgm:pt modelId="{D2BC448B-AE3A-47A2-AC8E-BEE73FF8B926}" type="pres">
      <dgm:prSet presAssocID="{3E9ECB7A-3CFF-4056-A9D3-BAA2D5C71971}" presName="Name37" presStyleLbl="parChTrans1D2" presStyleIdx="1" presStyleCnt="2"/>
      <dgm:spPr/>
      <dgm:t>
        <a:bodyPr/>
        <a:lstStyle/>
        <a:p>
          <a:endParaRPr lang="ru-RU"/>
        </a:p>
      </dgm:t>
    </dgm:pt>
    <dgm:pt modelId="{4B33EDA9-77ED-43A8-BA4C-CEE33F014416}" type="pres">
      <dgm:prSet presAssocID="{CD601E0D-7872-49AD-8E17-CD43520A48DF}" presName="hierRoot2" presStyleCnt="0">
        <dgm:presLayoutVars>
          <dgm:hierBranch val="init"/>
        </dgm:presLayoutVars>
      </dgm:prSet>
      <dgm:spPr/>
    </dgm:pt>
    <dgm:pt modelId="{AD6DD91C-AE47-4CE8-95CC-60D424873879}" type="pres">
      <dgm:prSet presAssocID="{CD601E0D-7872-49AD-8E17-CD43520A48DF}" presName="rootComposite" presStyleCnt="0"/>
      <dgm:spPr/>
    </dgm:pt>
    <dgm:pt modelId="{A3BA676F-192D-482E-9CC8-E8D80006E4BB}" type="pres">
      <dgm:prSet presAssocID="{CD601E0D-7872-49AD-8E17-CD43520A48DF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08F5CA-F643-4F91-A7FA-09CC4649D58A}" type="pres">
      <dgm:prSet presAssocID="{CD601E0D-7872-49AD-8E17-CD43520A48DF}" presName="rootConnector" presStyleLbl="node2" presStyleIdx="1" presStyleCnt="2"/>
      <dgm:spPr/>
      <dgm:t>
        <a:bodyPr/>
        <a:lstStyle/>
        <a:p>
          <a:endParaRPr lang="ru-RU"/>
        </a:p>
      </dgm:t>
    </dgm:pt>
    <dgm:pt modelId="{2E492DE6-1229-4766-8B05-9A57500DF0DE}" type="pres">
      <dgm:prSet presAssocID="{CD601E0D-7872-49AD-8E17-CD43520A48DF}" presName="hierChild4" presStyleCnt="0"/>
      <dgm:spPr/>
    </dgm:pt>
    <dgm:pt modelId="{C14E29D1-156A-4A4A-BC70-BB4CAE2C53DB}" type="pres">
      <dgm:prSet presAssocID="{CD601E0D-7872-49AD-8E17-CD43520A48DF}" presName="hierChild5" presStyleCnt="0"/>
      <dgm:spPr/>
    </dgm:pt>
    <dgm:pt modelId="{D194714B-EEF4-41EC-8F19-114F69AB4ABB}" type="pres">
      <dgm:prSet presAssocID="{B45AF521-A5DD-4529-BF01-DD9F01A9350B}" presName="hierChild3" presStyleCnt="0"/>
      <dgm:spPr/>
    </dgm:pt>
  </dgm:ptLst>
  <dgm:cxnLst>
    <dgm:cxn modelId="{E015CAB1-F638-490D-AECD-6C3BFBF50B42}" type="presOf" srcId="{3E9ECB7A-3CFF-4056-A9D3-BAA2D5C71971}" destId="{D2BC448B-AE3A-47A2-AC8E-BEE73FF8B926}" srcOrd="0" destOrd="0" presId="urn:microsoft.com/office/officeart/2005/8/layout/orgChart1"/>
    <dgm:cxn modelId="{8A7D8A71-8D07-40DE-BBD5-2A82EF2AA880}" srcId="{B45AF521-A5DD-4529-BF01-DD9F01A9350B}" destId="{CD601E0D-7872-49AD-8E17-CD43520A48DF}" srcOrd="1" destOrd="0" parTransId="{3E9ECB7A-3CFF-4056-A9D3-BAA2D5C71971}" sibTransId="{7B20D540-D130-46DE-8654-FF61FC2489E1}"/>
    <dgm:cxn modelId="{89F86104-B415-4828-A4E3-AAE1ADC1FD39}" type="presOf" srcId="{AC542A4B-F410-497E-B241-EE713B0031CF}" destId="{A7A2251B-E94B-482C-B69F-0C41FF5AF75E}" srcOrd="0" destOrd="0" presId="urn:microsoft.com/office/officeart/2005/8/layout/orgChart1"/>
    <dgm:cxn modelId="{6281377F-6701-4FB2-BED9-5A6B60D0DDB7}" type="presOf" srcId="{AC542A4B-F410-497E-B241-EE713B0031CF}" destId="{565A3922-85AC-4442-AB6C-E875FB4A82AC}" srcOrd="1" destOrd="0" presId="urn:microsoft.com/office/officeart/2005/8/layout/orgChart1"/>
    <dgm:cxn modelId="{244D8700-63CE-4695-8C63-7D91592373EA}" type="presOf" srcId="{CD601E0D-7872-49AD-8E17-CD43520A48DF}" destId="{A108F5CA-F643-4F91-A7FA-09CC4649D58A}" srcOrd="1" destOrd="0" presId="urn:microsoft.com/office/officeart/2005/8/layout/orgChart1"/>
    <dgm:cxn modelId="{9C43FB74-BBF0-4B92-B61F-9272B0FD4E32}" type="presOf" srcId="{5E51A598-B36B-4408-A813-BBC67644B82A}" destId="{DA063ECE-273F-4D9F-B062-5F4D54A38439}" srcOrd="0" destOrd="0" presId="urn:microsoft.com/office/officeart/2005/8/layout/orgChart1"/>
    <dgm:cxn modelId="{D5FE6DBA-77EF-40D3-A858-B796A9CCE3C2}" type="presOf" srcId="{B45AF521-A5DD-4529-BF01-DD9F01A9350B}" destId="{4A414FF0-ED64-45EF-B7B5-49AECE648F9B}" srcOrd="1" destOrd="0" presId="urn:microsoft.com/office/officeart/2005/8/layout/orgChart1"/>
    <dgm:cxn modelId="{11E99C04-5F0B-408D-BD8A-24AEECED9A12}" type="presOf" srcId="{B45AF521-A5DD-4529-BF01-DD9F01A9350B}" destId="{6493AAEF-9021-4F3B-AB72-FC52C0A91261}" srcOrd="0" destOrd="0" presId="urn:microsoft.com/office/officeart/2005/8/layout/orgChart1"/>
    <dgm:cxn modelId="{21D19533-0283-491E-82CF-313574CC18E9}" type="presOf" srcId="{9217C219-445A-4311-B1E3-8FF411B0D2D8}" destId="{A758AF9C-55E0-4B7B-B616-5E408A88156E}" srcOrd="0" destOrd="0" presId="urn:microsoft.com/office/officeart/2005/8/layout/orgChart1"/>
    <dgm:cxn modelId="{797BA063-8CF5-49F4-9F62-B42F8EB0A970}" type="presOf" srcId="{CD601E0D-7872-49AD-8E17-CD43520A48DF}" destId="{A3BA676F-192D-482E-9CC8-E8D80006E4BB}" srcOrd="0" destOrd="0" presId="urn:microsoft.com/office/officeart/2005/8/layout/orgChart1"/>
    <dgm:cxn modelId="{8394A65D-5A73-4970-8B97-0B659678157D}" srcId="{B45AF521-A5DD-4529-BF01-DD9F01A9350B}" destId="{AC542A4B-F410-497E-B241-EE713B0031CF}" srcOrd="0" destOrd="0" parTransId="{5E51A598-B36B-4408-A813-BBC67644B82A}" sibTransId="{19E3EC35-083D-42B5-947F-F5C897703FC7}"/>
    <dgm:cxn modelId="{8FF66208-70AD-4309-B574-4F7BB9A1D2C5}" srcId="{9217C219-445A-4311-B1E3-8FF411B0D2D8}" destId="{B45AF521-A5DD-4529-BF01-DD9F01A9350B}" srcOrd="0" destOrd="0" parTransId="{3120E06A-466D-4A26-A981-63DA55D82639}" sibTransId="{876B9298-E506-49D8-B7C1-0B7E6A1702BA}"/>
    <dgm:cxn modelId="{B9EC541D-C402-4A55-95A0-2D8DB1909E00}" type="presParOf" srcId="{A758AF9C-55E0-4B7B-B616-5E408A88156E}" destId="{3B1E58CB-2422-418F-A434-A62EB3C22920}" srcOrd="0" destOrd="0" presId="urn:microsoft.com/office/officeart/2005/8/layout/orgChart1"/>
    <dgm:cxn modelId="{2A5778A4-D8B0-42D4-B6B6-A37D3BAE00EB}" type="presParOf" srcId="{3B1E58CB-2422-418F-A434-A62EB3C22920}" destId="{136EB0D6-DA3B-4086-B366-AEB11C5011B8}" srcOrd="0" destOrd="0" presId="urn:microsoft.com/office/officeart/2005/8/layout/orgChart1"/>
    <dgm:cxn modelId="{4375B188-BE12-40F7-895A-E3FB785D10A1}" type="presParOf" srcId="{136EB0D6-DA3B-4086-B366-AEB11C5011B8}" destId="{6493AAEF-9021-4F3B-AB72-FC52C0A91261}" srcOrd="0" destOrd="0" presId="urn:microsoft.com/office/officeart/2005/8/layout/orgChart1"/>
    <dgm:cxn modelId="{23262BD7-282D-4F71-978F-064393BF46F6}" type="presParOf" srcId="{136EB0D6-DA3B-4086-B366-AEB11C5011B8}" destId="{4A414FF0-ED64-45EF-B7B5-49AECE648F9B}" srcOrd="1" destOrd="0" presId="urn:microsoft.com/office/officeart/2005/8/layout/orgChart1"/>
    <dgm:cxn modelId="{60E599FF-297D-4C8A-BC31-0FFCF48F2795}" type="presParOf" srcId="{3B1E58CB-2422-418F-A434-A62EB3C22920}" destId="{87CABA71-C72B-47A2-B6FF-74AEBD064BA2}" srcOrd="1" destOrd="0" presId="urn:microsoft.com/office/officeart/2005/8/layout/orgChart1"/>
    <dgm:cxn modelId="{86DDF112-80CA-4DAA-8F36-FC8C8320000B}" type="presParOf" srcId="{87CABA71-C72B-47A2-B6FF-74AEBD064BA2}" destId="{DA063ECE-273F-4D9F-B062-5F4D54A38439}" srcOrd="0" destOrd="0" presId="urn:microsoft.com/office/officeart/2005/8/layout/orgChart1"/>
    <dgm:cxn modelId="{A6F3E7EF-71E3-495A-99DD-AF2E3BC8A479}" type="presParOf" srcId="{87CABA71-C72B-47A2-B6FF-74AEBD064BA2}" destId="{19337143-1AC3-4A60-B497-892E86446C14}" srcOrd="1" destOrd="0" presId="urn:microsoft.com/office/officeart/2005/8/layout/orgChart1"/>
    <dgm:cxn modelId="{B2AF360D-4FF3-4C0F-8DB2-44ABBBFB2D67}" type="presParOf" srcId="{19337143-1AC3-4A60-B497-892E86446C14}" destId="{69C42A53-6789-4D3F-9890-64D778BD8866}" srcOrd="0" destOrd="0" presId="urn:microsoft.com/office/officeart/2005/8/layout/orgChart1"/>
    <dgm:cxn modelId="{D53EE840-E2A7-495F-90EA-92D60B64FA9F}" type="presParOf" srcId="{69C42A53-6789-4D3F-9890-64D778BD8866}" destId="{A7A2251B-E94B-482C-B69F-0C41FF5AF75E}" srcOrd="0" destOrd="0" presId="urn:microsoft.com/office/officeart/2005/8/layout/orgChart1"/>
    <dgm:cxn modelId="{04140077-C56E-4A5A-A0F9-38681E38E654}" type="presParOf" srcId="{69C42A53-6789-4D3F-9890-64D778BD8866}" destId="{565A3922-85AC-4442-AB6C-E875FB4A82AC}" srcOrd="1" destOrd="0" presId="urn:microsoft.com/office/officeart/2005/8/layout/orgChart1"/>
    <dgm:cxn modelId="{574330B2-13F2-49EE-A5D0-C9EA4F0A5179}" type="presParOf" srcId="{19337143-1AC3-4A60-B497-892E86446C14}" destId="{DA257AF6-280E-4DAD-8B7E-3677FA4B9181}" srcOrd="1" destOrd="0" presId="urn:microsoft.com/office/officeart/2005/8/layout/orgChart1"/>
    <dgm:cxn modelId="{5462C2C3-EB9E-42A8-84EA-38FD730D8156}" type="presParOf" srcId="{19337143-1AC3-4A60-B497-892E86446C14}" destId="{05447037-653F-41C1-94E6-B0A27BBB68FC}" srcOrd="2" destOrd="0" presId="urn:microsoft.com/office/officeart/2005/8/layout/orgChart1"/>
    <dgm:cxn modelId="{177BD9A1-3853-4C6B-9A0A-656787F8DE47}" type="presParOf" srcId="{87CABA71-C72B-47A2-B6FF-74AEBD064BA2}" destId="{D2BC448B-AE3A-47A2-AC8E-BEE73FF8B926}" srcOrd="2" destOrd="0" presId="urn:microsoft.com/office/officeart/2005/8/layout/orgChart1"/>
    <dgm:cxn modelId="{2852BFB3-779F-40AE-80E1-A43601FF36FA}" type="presParOf" srcId="{87CABA71-C72B-47A2-B6FF-74AEBD064BA2}" destId="{4B33EDA9-77ED-43A8-BA4C-CEE33F014416}" srcOrd="3" destOrd="0" presId="urn:microsoft.com/office/officeart/2005/8/layout/orgChart1"/>
    <dgm:cxn modelId="{8D769008-15AA-46A9-BEDE-DF09F4ABA5CC}" type="presParOf" srcId="{4B33EDA9-77ED-43A8-BA4C-CEE33F014416}" destId="{AD6DD91C-AE47-4CE8-95CC-60D424873879}" srcOrd="0" destOrd="0" presId="urn:microsoft.com/office/officeart/2005/8/layout/orgChart1"/>
    <dgm:cxn modelId="{53DE7648-37D8-4DDA-9EA0-13FF8CC3E2B0}" type="presParOf" srcId="{AD6DD91C-AE47-4CE8-95CC-60D424873879}" destId="{A3BA676F-192D-482E-9CC8-E8D80006E4BB}" srcOrd="0" destOrd="0" presId="urn:microsoft.com/office/officeart/2005/8/layout/orgChart1"/>
    <dgm:cxn modelId="{43E31528-D267-455A-8284-B9EF830E6D01}" type="presParOf" srcId="{AD6DD91C-AE47-4CE8-95CC-60D424873879}" destId="{A108F5CA-F643-4F91-A7FA-09CC4649D58A}" srcOrd="1" destOrd="0" presId="urn:microsoft.com/office/officeart/2005/8/layout/orgChart1"/>
    <dgm:cxn modelId="{488B8EB4-A180-4610-8971-4646F8010607}" type="presParOf" srcId="{4B33EDA9-77ED-43A8-BA4C-CEE33F014416}" destId="{2E492DE6-1229-4766-8B05-9A57500DF0DE}" srcOrd="1" destOrd="0" presId="urn:microsoft.com/office/officeart/2005/8/layout/orgChart1"/>
    <dgm:cxn modelId="{5018A2A5-8D8E-41B6-98BB-1992966B2F7D}" type="presParOf" srcId="{4B33EDA9-77ED-43A8-BA4C-CEE33F014416}" destId="{C14E29D1-156A-4A4A-BC70-BB4CAE2C53DB}" srcOrd="2" destOrd="0" presId="urn:microsoft.com/office/officeart/2005/8/layout/orgChart1"/>
    <dgm:cxn modelId="{DE5311ED-058D-4E6E-B793-DB43DEC92948}" type="presParOf" srcId="{3B1E58CB-2422-418F-A434-A62EB3C22920}" destId="{D194714B-EEF4-41EC-8F19-114F69AB4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BC448B-AE3A-47A2-AC8E-BEE73FF8B926}">
      <dsp:nvSpPr>
        <dsp:cNvPr id="0" name=""/>
        <dsp:cNvSpPr/>
      </dsp:nvSpPr>
      <dsp:spPr>
        <a:xfrm>
          <a:off x="4064000" y="232334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985"/>
              </a:lnTo>
              <a:lnTo>
                <a:pt x="2224013" y="385985"/>
              </a:lnTo>
              <a:lnTo>
                <a:pt x="2224013" y="7719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063ECE-273F-4D9F-B062-5F4D54A38439}">
      <dsp:nvSpPr>
        <dsp:cNvPr id="0" name=""/>
        <dsp:cNvSpPr/>
      </dsp:nvSpPr>
      <dsp:spPr>
        <a:xfrm>
          <a:off x="1839986" y="232334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2224013" y="0"/>
              </a:moveTo>
              <a:lnTo>
                <a:pt x="2224013" y="385985"/>
              </a:lnTo>
              <a:lnTo>
                <a:pt x="0" y="385985"/>
              </a:lnTo>
              <a:lnTo>
                <a:pt x="0" y="7719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93AAEF-9021-4F3B-AB72-FC52C0A91261}">
      <dsp:nvSpPr>
        <dsp:cNvPr id="0" name=""/>
        <dsp:cNvSpPr/>
      </dsp:nvSpPr>
      <dsp:spPr>
        <a:xfrm>
          <a:off x="2225972" y="485320"/>
          <a:ext cx="3676054" cy="1838027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i="1" kern="1200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rPr>
            <a:t>Дезинфекция</a:t>
          </a:r>
          <a:endParaRPr lang="ru-RU" sz="35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</a:endParaRPr>
        </a:p>
      </dsp:txBody>
      <dsp:txXfrm>
        <a:off x="2225972" y="485320"/>
        <a:ext cx="3676054" cy="1838027"/>
      </dsp:txXfrm>
    </dsp:sp>
    <dsp:sp modelId="{A7A2251B-E94B-482C-B69F-0C41FF5AF75E}">
      <dsp:nvSpPr>
        <dsp:cNvPr id="0" name=""/>
        <dsp:cNvSpPr/>
      </dsp:nvSpPr>
      <dsp:spPr>
        <a:xfrm>
          <a:off x="1959" y="3095319"/>
          <a:ext cx="3676054" cy="1838027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Профилактическая</a:t>
          </a:r>
          <a:r>
            <a:rPr lang="ru-RU" sz="3500" kern="1200" dirty="0" smtClean="0"/>
            <a:t> </a:t>
          </a:r>
          <a:endParaRPr lang="ru-RU" sz="3500" kern="1200" dirty="0"/>
        </a:p>
      </dsp:txBody>
      <dsp:txXfrm>
        <a:off x="1959" y="3095319"/>
        <a:ext cx="3676054" cy="1838027"/>
      </dsp:txXfrm>
    </dsp:sp>
    <dsp:sp modelId="{A3BA676F-192D-482E-9CC8-E8D80006E4BB}">
      <dsp:nvSpPr>
        <dsp:cNvPr id="0" name=""/>
        <dsp:cNvSpPr/>
      </dsp:nvSpPr>
      <dsp:spPr>
        <a:xfrm>
          <a:off x="4449985" y="3095319"/>
          <a:ext cx="3676054" cy="1838027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Вынужденная </a:t>
          </a:r>
          <a:endParaRPr lang="ru-RU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49985" y="3095319"/>
        <a:ext cx="3676054" cy="1838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619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74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916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698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39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67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01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801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486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32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465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094B7-5C72-46D4-AFAF-1BA22419F173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C497F-19E9-4E67-823F-0FAA14E8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32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994" y="1351508"/>
            <a:ext cx="8376012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goe Print" panose="02000600000000000000" pitchFamily="2" charset="0"/>
              </a:rPr>
              <a:t>Дезинфекция </a:t>
            </a:r>
          </a:p>
          <a:p>
            <a:pPr algn="ctr"/>
            <a:r>
              <a:rPr lang="ru-RU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goe Print" panose="02000600000000000000" pitchFamily="2" charset="0"/>
              </a:rPr>
              <a:t>и </a:t>
            </a:r>
          </a:p>
          <a:p>
            <a:pPr algn="ctr"/>
            <a:r>
              <a:rPr lang="ru-RU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Segoe Print" panose="02000600000000000000" pitchFamily="2" charset="0"/>
              </a:rPr>
              <a:t>дезинсекция</a:t>
            </a:r>
            <a:endParaRPr lang="ru-RU" sz="8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69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9820" y="274683"/>
            <a:ext cx="1186217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дезинфекции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endParaRPr lang="ru-RU" sz="24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Механический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предусматривает удаление заражённого слоя грунта или устройство настилов.</a:t>
            </a:r>
          </a:p>
          <a:p>
            <a:pPr>
              <a:buFont typeface="+mj-lt"/>
              <a:buAutoNum type="arabicPeriod"/>
            </a:pPr>
            <a:endParaRPr lang="ru-RU" sz="2400" b="0" i="0" dirty="0" smtClean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Химический - 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(основной способ) заключается в уничтожении болезнетворных </a:t>
            </a:r>
            <a:r>
              <a:rPr lang="ru-RU" sz="2400" strike="noStrike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микроорганизмов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разрушении  </a:t>
            </a:r>
            <a:r>
              <a:rPr lang="ru-RU" sz="2400" strike="noStrike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токсинов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strike="noStrike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антисептиками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400" strike="noStrike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дезинфицирующими веществами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+mj-lt"/>
              <a:buAutoNum type="arabicPeriod"/>
            </a:pPr>
            <a:endParaRPr lang="ru-RU" sz="2400" b="0" i="0" dirty="0" smtClean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Комбинированный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 на сочетании нескольких из перечисленных методов(например, влажная уборка с последующим ультрафиолетовым облучением).</a:t>
            </a:r>
          </a:p>
          <a:p>
            <a:endParaRPr lang="ru-RU" sz="2400" b="0" i="0" dirty="0" smtClean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Биологический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 на антагонистическом действии между различными микроорганизмами, действии средств биологической природы. Применяется на биологических станциях, при очистке сточных вод.</a:t>
            </a:r>
            <a:endParaRPr lang="ru-RU" sz="2400" b="0" i="0" dirty="0">
              <a:solidFill>
                <a:srgbClr val="25252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45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2344" y="487025"/>
            <a:ext cx="1096825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 —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обработка лампами, излучающими</a:t>
            </a:r>
            <a:r>
              <a:rPr lang="ru-RU" sz="24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strike="noStrike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ультрафиолет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или источниками </a:t>
            </a:r>
            <a:r>
              <a:rPr lang="ru-RU" sz="2400" b="0" i="0" u="none" strike="noStrike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гамма-излучения</a:t>
            </a:r>
            <a:r>
              <a:rPr lang="ru-RU" sz="24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b="0" i="0" u="none" strike="noStrike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кипячение</a:t>
            </a:r>
            <a:r>
              <a:rPr lang="ru-RU" sz="24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белья, посуды, уборочного материала, предметов ухода за больными и др. В основном применяется при кишечных </a:t>
            </a:r>
            <a:r>
              <a:rPr lang="ru-RU" sz="2400" b="0" i="0" u="none" strike="noStrike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инфекциях</a:t>
            </a:r>
            <a:r>
              <a:rPr lang="ru-RU" sz="24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0" i="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u="none" strike="noStrike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Кипячение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обработки белья (кипятят в мыльно-содовом растворе в течение 2 часов), посуды (в 2 % содовом растворе в течение 15 минут), питьевой воды, игрушек, пищи. </a:t>
            </a:r>
          </a:p>
          <a:p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Паровоздушная смесь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действующим началом в пароформалиновой дезинфекционной камере; в дезинфекционных камерах обеззараживают вещи больного и постельные принадлежности. </a:t>
            </a:r>
          </a:p>
          <a:p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Ультрафиолетовое облучение</a:t>
            </a: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для обеззараживания воздуха помещений в лечебных и других учреждениях (лампа БУВ-15 или БУВ-30).</a:t>
            </a:r>
          </a:p>
        </p:txBody>
      </p:sp>
    </p:spTree>
    <p:extLst>
      <p:ext uri="{BB962C8B-B14F-4D97-AF65-F5344CB8AC3E}">
        <p14:creationId xmlns:p14="http://schemas.microsoft.com/office/powerpoint/2010/main" val="264191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03178" y="692202"/>
            <a:ext cx="27805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</a:t>
            </a:r>
            <a:r>
              <a:rPr lang="ru-RU" sz="36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екция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282889" y="1615236"/>
            <a:ext cx="10235821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Дезинсекция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(от лат.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уничтожение и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insectum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насекомое)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уничтожение вредоносных членистоногих, в окружающей среде.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747" y="3276638"/>
            <a:ext cx="4109676" cy="3173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209" y="3276638"/>
            <a:ext cx="586853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Дезинсекция включает в себя: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Профилактические меры; 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Истребительные меры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35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4622" y="1489605"/>
            <a:ext cx="66123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дезинсекция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создании благоприятных и безопасных условий для функционирования ветеринарных клиник, приютов для бездомных животных и подобных учреждений. </a:t>
            </a:r>
            <a:endParaRPr lang="ru-RU" sz="24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3194" y="510120"/>
            <a:ext cx="7369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дезинсекция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091" y="327700"/>
            <a:ext cx="4007894" cy="340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34" y="3619500"/>
            <a:ext cx="457200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424985" y="3939523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Поскольку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животные становятся неумышленными объектами паразитирования</a:t>
            </a:r>
            <a:r>
              <a:rPr lang="ru-RU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клещей и вшей, существует вероятность, что данные учреждения могут быть подвергнуты заражению членистоногими. </a:t>
            </a:r>
          </a:p>
          <a:p>
            <a:endParaRPr lang="ru-RU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 связи с этим, в центрах лечения домашних животных и приютах для бездомных животных осуществляется систематический комплекс профилактических дезинсекционных мероприятий.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3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8698" y="1447953"/>
            <a:ext cx="65600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</a:rPr>
              <a:t>      </a:t>
            </a:r>
            <a:r>
              <a:rPr lang="ru-RU" sz="2000" i="1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Сельскохозяйственная </a:t>
            </a:r>
            <a:r>
              <a:rPr lang="ru-RU" sz="2000" i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дезинсекция 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комплекс процедур по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уничтожению членистоногих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препятствуют нормальному развитию зерновых, зернобобовых, технических и других культур, что также приводит к экономическому убытку. </a:t>
            </a:r>
            <a:endParaRPr lang="ru-RU" sz="20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7668" y="599758"/>
            <a:ext cx="6405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Сельскохозяйственная дезинсекция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17784" y="3260982"/>
            <a:ext cx="6096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</a:rPr>
              <a:t>          </a:t>
            </a:r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процедур по сельскохозяйственной дезинсекции используются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с химическим составом 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(яды, пестициды, инсектициды), которые </a:t>
            </a:r>
            <a:r>
              <a:rPr lang="ru-RU" sz="2000" u="sng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наносятся на поверхность растений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посредством распыления с авиатехники или оросительных систем. </a:t>
            </a:r>
          </a:p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7784" y="523379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 panose="020B0604020202020204" pitchFamily="34" charset="0"/>
              </a:rPr>
              <a:t>           </a:t>
            </a:r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Скот 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зараженных областях можно купать в специально оборудованных в земле бассейнах, куда заливают эффективные препараты - в тропических странах это повседневная практика</a:t>
            </a:r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9" y="3348291"/>
            <a:ext cx="5691566" cy="3203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252" y="261377"/>
            <a:ext cx="3502002" cy="2373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0277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7731" y="655093"/>
            <a:ext cx="6933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дезинсекции</a:t>
            </a:r>
            <a:r>
              <a:rPr lang="ru-RU" dirty="0" smtClean="0"/>
              <a:t>: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306" y="53178"/>
            <a:ext cx="2513467" cy="517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91319" y="1441402"/>
            <a:ext cx="11209361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Механический способ.</a:t>
            </a:r>
          </a:p>
          <a:p>
            <a:endParaRPr lang="ru-RU" sz="9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Механические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 как правило,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малоэффективный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 борьбы </a:t>
            </a:r>
            <a:endParaRPr lang="ru-RU" sz="24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членистоногими. </a:t>
            </a:r>
            <a:endParaRPr lang="ru-RU" sz="24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07" y="3019518"/>
            <a:ext cx="3858406" cy="2890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638" y="3094737"/>
            <a:ext cx="2597625" cy="3833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349725" y="274409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предусматривает использование:</a:t>
            </a:r>
          </a:p>
          <a:p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москитных сеток на окнах,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защитных костюмов,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электрических мухоловок,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липкой ленты и бумаги,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светоловушки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ЭС-1600-Б,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err="1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электроловушки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ЭСЛП-250. </a:t>
            </a:r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5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877636" y="975773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Verdana" panose="020B0604030504040204" pitchFamily="34" charset="0"/>
              </a:rPr>
              <a:t> </a:t>
            </a:r>
            <a: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виды некоторых из наиболее распространенных светильников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— типа С-131,и 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Фм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сельскохозяйственный; и — типа СГЮ; </a:t>
            </a: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типа «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Глубокоизлучатель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 I — алюминиевая крышка; 2 — патрон; 3 — алюминиевый кожух; 4 — стальной отражатель; </a:t>
            </a: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светильник типа «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1 — корпус; 2 — отражатель; 3 — 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рассеиватель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Защитный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 светильника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показателем, определяющим условие защиты глаз от слепящего действия источника света. Обычно защитный угол составляет 12—40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сельском хозяйстве в зависимости от конкретных условий применяют различные светильники.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" y="1133475"/>
            <a:ext cx="5876925" cy="459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616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0584" y="2185689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srgbClr val="252525"/>
              </a:solidFill>
              <a:latin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этой целью используются микробиологические инсектициды, которые являют собой споры энтомопатогенных микроорганизмов и токсины. </a:t>
            </a:r>
            <a:endParaRPr lang="ru-RU" sz="24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Наиболее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биологический метод дезинсекции проводится в небольших водоемах, подвалах и складских помещениях</a:t>
            </a:r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0585" y="1253425"/>
            <a:ext cx="109273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Биологический </a:t>
            </a:r>
            <a:r>
              <a:rPr lang="ru-RU" sz="2400" b="1" i="1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зачастую применяется для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уничтожения личинок мух и комаров.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00488" y="444272"/>
            <a:ext cx="5296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Биологический способ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34" y="1984802"/>
            <a:ext cx="2325896" cy="270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180" y="3808050"/>
            <a:ext cx="3057713" cy="285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8699" y="1638543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Химический 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подразумевает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специальных препаратов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для каждого вида членистоногих отличаются своим химическим составом. </a:t>
            </a:r>
            <a:endParaRPr lang="ru-RU" sz="20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уничтожения паразитов применяют индивидуальные средства: </a:t>
            </a:r>
          </a:p>
          <a:p>
            <a:endParaRPr lang="ru-RU" sz="20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насекомых -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инсектициды,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клещей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акарициды,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личинок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ларвициды,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яиц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насекомых –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овициды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способу воздействия на вредителей данные средства также отличаются.</a:t>
            </a:r>
            <a:endParaRPr lang="ru-RU" sz="20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4359" y="652502"/>
            <a:ext cx="47242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Химический способ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391" y="341507"/>
            <a:ext cx="2091247" cy="342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149" y="341507"/>
            <a:ext cx="1909976" cy="3422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070" y="3741182"/>
            <a:ext cx="1633469" cy="3136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149" y="3763547"/>
            <a:ext cx="2102241" cy="3091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207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233" y="1451564"/>
            <a:ext cx="7460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Физические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дезинсекции предусматривают использование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специального оборудования, с помощью которого проводится распыление холодного тумана, горячего тумана, а также дезинсекция теплом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Генераторы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туманов и нагревательные печи классифицируются в зависимости от возможной площади обработки и делятся на стационарные и мобильные. </a:t>
            </a:r>
            <a:endParaRPr lang="ru-RU" sz="2400" dirty="0" smtClean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Помимо </a:t>
            </a:r>
            <a:r>
              <a:rPr lang="ru-RU" sz="2400" dirty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данных более современных способов физической дезинфекции, в очагах воспаления чесотки и педикулеза проводится кипячение постельного белья, одежды и обуви.</a:t>
            </a:r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2932" y="552038"/>
            <a:ext cx="4763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способ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552" y="237287"/>
            <a:ext cx="3792371" cy="23243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587" y="2734639"/>
            <a:ext cx="4678823" cy="2082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835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1098" y="1828799"/>
            <a:ext cx="10649803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i="1" u="sng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Дезинфекция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от француз.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приставка, обозначающая удаление. И лат.</a:t>
            </a:r>
          </a:p>
          <a:p>
            <a:pPr algn="ctr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заражение) – уничтожение в окружающей среде возбудителей </a:t>
            </a:r>
          </a:p>
          <a:p>
            <a:pPr algn="ctr"/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заразных болезней и условно- патогенной микрофлоры.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75630" y="858068"/>
            <a:ext cx="494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62233" y="688791"/>
            <a:ext cx="33167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Дезинфекция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602" y="3498122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428" y="3495980"/>
            <a:ext cx="3066197" cy="2861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974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92779120"/>
              </p:ext>
            </p:extLst>
          </p:nvPr>
        </p:nvGraphicFramePr>
        <p:xfrm>
          <a:off x="2127534" y="59683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7957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4359" y="648967"/>
            <a:ext cx="896203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Профилактическая.  </a:t>
            </a:r>
          </a:p>
          <a:p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0" i="0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постоянно, независимо от эпидемической обстановки: </a:t>
            </a:r>
            <a:r>
              <a:rPr lang="ru-RU" sz="2400" b="0" i="1" dirty="0" smtClean="0">
                <a:solidFill>
                  <a:srgbClr val="25252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мытьё рук, окружающих предметов с использованием моющих и чистящих средств, содержащих бактерицидные добавки.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 dirty="0">
              <a:solidFill>
                <a:srgbClr val="25252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210" y="471405"/>
            <a:ext cx="2768435" cy="2768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89194" y="3876070"/>
            <a:ext cx="8416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</a:t>
            </a:r>
            <a:r>
              <a:rPr lang="ru-RU" sz="2400" u="sng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благополучных по инфекционным болезням </a:t>
            </a:r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 (птиц), хозяйствах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предотвращения заноса и распространения внутри их патогенных микроорганизмов</a:t>
            </a:r>
            <a:r>
              <a:rPr lang="ru-RU" sz="2400" dirty="0" smtClean="0">
                <a:solidFill>
                  <a:srgbClr val="25252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накопления в животноводческих помещениях и на других объектах условно – патогенной микрофлоры</a:t>
            </a:r>
            <a:r>
              <a:rPr lang="ru-RU" sz="2400" dirty="0" smtClean="0">
                <a:solidFill>
                  <a:srgbClr val="252525"/>
                </a:solidFill>
                <a:latin typeface="Arial" panose="020B0604020202020204" pitchFamily="34" charset="0"/>
              </a:rPr>
              <a:t>. 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16" y="3239840"/>
            <a:ext cx="2973578" cy="2908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4318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4525" y="1132765"/>
            <a:ext cx="1006294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Для профилактической дезинфекции используют специализированные машины и аппараты: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Дезинфекционную установку ЛСД.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Ветеринарную дезинфекционную машину ВДМ-2 и МДВ-ф-1.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Автомобильно- дезинфекционный агрегат АДА.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Установку дезинфекционную самоходную УДС.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Установку дезинфекционную передвижную УДП-М.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Моечно- дезинфекционную машину высокого давления ОМ-22613 и др.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64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4705" y="637216"/>
            <a:ext cx="112480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ahoma" panose="020B0604030504040204" pitchFamily="34" charset="0"/>
              </a:rPr>
              <a:t>Установка дезинфекционная ЛСД-ЗМ на базе прицепа УАЗ – 8194.</a:t>
            </a:r>
          </a:p>
          <a:p>
            <a:endParaRPr lang="ru-RU" b="0" i="0" dirty="0" smtClean="0">
              <a:solidFill>
                <a:srgbClr val="FFFF00"/>
              </a:solidFill>
              <a:effectLst/>
              <a:latin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812" y="1375880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505050"/>
                </a:solidFill>
                <a:effectLst/>
                <a:latin typeface="Tahoma" panose="020B0604030504040204" pitchFamily="34" charset="0"/>
              </a:rPr>
              <a:t>   </a:t>
            </a:r>
            <a:r>
              <a:rPr lang="ru-RU" sz="2000" b="1" dirty="0" smtClean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для проведения дезинфекции и дезинсекции:</a:t>
            </a:r>
          </a:p>
          <a:p>
            <a:endParaRPr lang="ru-RU" sz="2000" b="1" dirty="0" smtClean="0">
              <a:solidFill>
                <a:srgbClr val="505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животноводческих, птицеводческих помещений;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вокруг ферм;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транспортных средств;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промывки помещений водой под давлением;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505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опрыскивания и обмывания шерстного покрова с/х животных дезинфекционными растворами, используя собственную емкость или дополнительный резервуар, или водопроводные сети.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7146" y="5580285"/>
            <a:ext cx="11254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505050"/>
                </a:solidFill>
                <a:effectLst/>
                <a:latin typeface="Tahoma" panose="020B0604030504040204" pitchFamily="34" charset="0"/>
              </a:rPr>
              <a:t>     </a:t>
            </a:r>
            <a:r>
              <a:rPr lang="ru-RU" sz="24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Дезинфекцию можно производить холодными и горячими (используя местные сети горячего водоснабжения) растворами </a:t>
            </a:r>
            <a:r>
              <a:rPr lang="ru-RU" sz="2400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дезсредств</a:t>
            </a:r>
            <a:r>
              <a:rPr lang="ru-RU" sz="240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инсектицидов.</a:t>
            </a:r>
            <a:endParaRPr lang="ru-RU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812" y="1571746"/>
            <a:ext cx="5031475" cy="3756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964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139" y="1041051"/>
            <a:ext cx="5230296" cy="2920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66" y="1041051"/>
            <a:ext cx="3675828" cy="53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939" y="4076682"/>
            <a:ext cx="4850695" cy="29201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67009" y="255887"/>
            <a:ext cx="9704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дезинфекционная машина ВДМ-2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6737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746" y="844456"/>
            <a:ext cx="9860507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029803" y="160618"/>
            <a:ext cx="7574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дезинфекционная УД-3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3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4830" y="433036"/>
            <a:ext cx="104223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Моечно- дезинфекционная машина высокого давления ОМ-22613 </a:t>
            </a:r>
            <a:endParaRPr lang="ru-RU" sz="28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096" y="956256"/>
            <a:ext cx="8420668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44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35353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661</Words>
  <Application>Microsoft Office PowerPoint</Application>
  <PresentationFormat>Широкоэкранный</PresentationFormat>
  <Paragraphs>113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Segoe Print</vt:lpstr>
      <vt:lpstr>Tahoma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18</cp:revision>
  <dcterms:created xsi:type="dcterms:W3CDTF">2015-10-15T08:04:10Z</dcterms:created>
  <dcterms:modified xsi:type="dcterms:W3CDTF">2015-10-16T13:37:47Z</dcterms:modified>
</cp:coreProperties>
</file>