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2"/>
  </p:notesMasterIdLst>
  <p:sldIdLst>
    <p:sldId id="270" r:id="rId2"/>
    <p:sldId id="257" r:id="rId3"/>
    <p:sldId id="284" r:id="rId4"/>
    <p:sldId id="283" r:id="rId5"/>
    <p:sldId id="258" r:id="rId6"/>
    <p:sldId id="259" r:id="rId7"/>
    <p:sldId id="260" r:id="rId8"/>
    <p:sldId id="261" r:id="rId9"/>
    <p:sldId id="286" r:id="rId10"/>
    <p:sldId id="262" r:id="rId11"/>
    <p:sldId id="263" r:id="rId12"/>
    <p:sldId id="264" r:id="rId13"/>
    <p:sldId id="265" r:id="rId14"/>
    <p:sldId id="266" r:id="rId15"/>
    <p:sldId id="267" r:id="rId16"/>
    <p:sldId id="285" r:id="rId17"/>
    <p:sldId id="268" r:id="rId18"/>
    <p:sldId id="269" r:id="rId19"/>
    <p:sldId id="271" r:id="rId20"/>
    <p:sldId id="272" r:id="rId21"/>
    <p:sldId id="273" r:id="rId22"/>
    <p:sldId id="274" r:id="rId23"/>
    <p:sldId id="275" r:id="rId24"/>
    <p:sldId id="276" r:id="rId25"/>
    <p:sldId id="277" r:id="rId26"/>
    <p:sldId id="278" r:id="rId27"/>
    <p:sldId id="279" r:id="rId28"/>
    <p:sldId id="280" r:id="rId29"/>
    <p:sldId id="282" r:id="rId30"/>
    <p:sldId id="281" r:id="rId3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5" d="100"/>
          <a:sy n="45" d="100"/>
        </p:scale>
        <p:origin x="-67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477981-7553-41D1-9288-95D88312E542}" type="datetimeFigureOut">
              <a:rPr lang="ru-RU" smtClean="0"/>
              <a:t>01.01.2004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A17B74-615D-4602-AED2-827F0EB42F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64528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A17B74-615D-4602-AED2-827F0EB42F20}" type="slidenum">
              <a:rPr lang="ru-RU" smtClean="0"/>
              <a:t>30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01960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01.01.2004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01.01.2004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01.01.2004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01.01.2004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01.01.2004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01.01.2004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01.01.2004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01.01.2004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01.01.2004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01.01.2004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01.01.2004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01.01.2004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147248" cy="1440160"/>
          </a:xfrm>
        </p:spPr>
        <p:txBody>
          <a:bodyPr/>
          <a:lstStyle/>
          <a:p>
            <a:r>
              <a:rPr lang="ru-RU" dirty="0" smtClean="0"/>
              <a:t>Тема занятия: </a:t>
            </a:r>
            <a:r>
              <a:rPr lang="ru-RU" b="1" dirty="0" smtClean="0"/>
              <a:t>Санитарно-гигиеническая оценка воды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628800"/>
            <a:ext cx="8352928" cy="510202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Цель: Освоить методику проведения санитарно-гигиенической оценки воды</a:t>
            </a:r>
          </a:p>
          <a:p>
            <a:pPr marL="0" indent="0">
              <a:buNone/>
            </a:pPr>
            <a:r>
              <a:rPr lang="ru-RU" dirty="0" smtClean="0"/>
              <a:t>План: 1</a:t>
            </a:r>
            <a:r>
              <a:rPr lang="ru-RU" dirty="0"/>
              <a:t>) изучить </a:t>
            </a:r>
            <a:r>
              <a:rPr lang="ru-RU" dirty="0" smtClean="0"/>
              <a:t>способы отбора проб воды</a:t>
            </a:r>
          </a:p>
          <a:p>
            <a:pPr marL="0" indent="0">
              <a:buNone/>
            </a:pPr>
            <a:r>
              <a:rPr lang="ru-RU" dirty="0" smtClean="0"/>
              <a:t>1) изучить методику определения физических свойств воды</a:t>
            </a:r>
          </a:p>
          <a:p>
            <a:pPr marL="0" indent="0">
              <a:buNone/>
            </a:pPr>
            <a:r>
              <a:rPr lang="ru-RU" dirty="0" smtClean="0"/>
              <a:t>2) изучить методику определения химических показателей воды</a:t>
            </a:r>
          </a:p>
          <a:p>
            <a:pPr marL="0" indent="0">
              <a:buNone/>
            </a:pPr>
            <a:r>
              <a:rPr lang="ru-RU" dirty="0" smtClean="0"/>
              <a:t>3) Изучить методику определения санитарно-бактериологических  показателей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34675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74638"/>
            <a:ext cx="8784976" cy="778098"/>
          </a:xfrm>
        </p:spPr>
        <p:txBody>
          <a:bodyPr>
            <a:normAutofit fontScale="90000"/>
          </a:bodyPr>
          <a:lstStyle/>
          <a:p>
            <a:r>
              <a:rPr lang="ru-RU" sz="3600" dirty="0"/>
              <a:t>Оценка интенсивности запаха </a:t>
            </a:r>
            <a:r>
              <a:rPr lang="ru-RU" sz="3600" dirty="0" smtClean="0"/>
              <a:t>воды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99437159"/>
              </p:ext>
            </p:extLst>
          </p:nvPr>
        </p:nvGraphicFramePr>
        <p:xfrm>
          <a:off x="179512" y="836713"/>
          <a:ext cx="8856984" cy="587211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23401"/>
                <a:gridCol w="2169961"/>
                <a:gridCol w="5163622"/>
              </a:tblGrid>
              <a:tr h="170863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Интенсив­ность</a:t>
                      </a:r>
                      <a:endParaRPr lang="ru-RU" sz="1000" dirty="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запаха, балл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5284" marR="2528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Характери­стика запаха</a:t>
                      </a:r>
                      <a:endParaRPr lang="ru-RU" sz="100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5284" marR="2528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Органолептические данные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5284" marR="25284" marT="0" marB="0" anchor="ctr"/>
                </a:tc>
              </a:tr>
              <a:tr h="3811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0</a:t>
                      </a:r>
                      <a:endParaRPr lang="ru-RU" sz="10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5284" marR="2528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никакого запаха</a:t>
                      </a:r>
                      <a:endParaRPr lang="ru-RU" sz="10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5284" marR="25284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отсутствие ощутимого запаха</a:t>
                      </a:r>
                      <a:endParaRPr lang="ru-RU" sz="10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5284" marR="25284" marT="0" marB="0"/>
                </a:tc>
              </a:tr>
              <a:tr h="80666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I</a:t>
                      </a:r>
                      <a:endParaRPr lang="ru-RU" sz="10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5284" marR="2528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очень слабый</a:t>
                      </a:r>
                      <a:endParaRPr lang="ru-RU" sz="10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5284" marR="25284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запах, не замечаемый потребителем, но обнаруживаемый специалистами</a:t>
                      </a:r>
                      <a:endParaRPr lang="ru-RU" sz="10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5284" marR="25284" marT="0" marB="0"/>
                </a:tc>
              </a:tr>
              <a:tr h="74390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II</a:t>
                      </a:r>
                      <a:endParaRPr lang="ru-RU" sz="10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5284" marR="2528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слабый</a:t>
                      </a:r>
                      <a:endParaRPr lang="ru-RU" sz="10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5284" marR="25284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запах, обнаруживаемый  потребителем, если обратить на это его внимание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5284" marR="25284" marT="0" marB="0"/>
                </a:tc>
              </a:tr>
              <a:tr h="74390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III</a:t>
                      </a:r>
                      <a:endParaRPr lang="ru-RU" sz="10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5284" marR="2528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заметный</a:t>
                      </a:r>
                      <a:endParaRPr lang="ru-RU" sz="10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5284" marR="25284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запах, легко обнаруживаемый: он может причиной того, что вода неприятна для питья</a:t>
                      </a:r>
                      <a:endParaRPr lang="ru-RU" sz="10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5284" marR="25284" marT="0" marB="0"/>
                </a:tc>
              </a:tr>
              <a:tr h="74390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IV</a:t>
                      </a:r>
                      <a:endParaRPr lang="ru-RU" sz="10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5284" marR="2528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отчетливый</a:t>
                      </a:r>
                      <a:endParaRPr lang="ru-RU" sz="10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5284" marR="25284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запах привлекает внимание, он может заставить воздержаться от питья</a:t>
                      </a:r>
                      <a:endParaRPr lang="ru-RU" sz="10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5284" marR="25284" marT="0" marB="0"/>
                </a:tc>
              </a:tr>
              <a:tr h="74390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V</a:t>
                      </a:r>
                      <a:endParaRPr lang="ru-RU" sz="10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5284" marR="2528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очень сильный</a:t>
                      </a:r>
                      <a:endParaRPr lang="ru-RU" sz="10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5284" marR="25284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запах настолько сильный, что делает воду не пригодной для питья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5284" marR="25284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08608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19256" cy="562074"/>
          </a:xfrm>
        </p:spPr>
        <p:txBody>
          <a:bodyPr>
            <a:normAutofit fontScale="90000"/>
          </a:bodyPr>
          <a:lstStyle/>
          <a:p>
            <a:r>
              <a:rPr lang="ru-RU" sz="4000" dirty="0"/>
              <a:t>Вкус воды.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908720"/>
            <a:ext cx="8712968" cy="5760640"/>
          </a:xfrm>
        </p:spPr>
        <p:txBody>
          <a:bodyPr>
            <a:normAutofit/>
          </a:bodyPr>
          <a:lstStyle/>
          <a:p>
            <a:r>
              <a:rPr lang="ru-RU" dirty="0" smtClean="0"/>
              <a:t>Различают </a:t>
            </a:r>
            <a:r>
              <a:rPr lang="ru-RU" dirty="0"/>
              <a:t>четыре основных характеристик вкуса: </a:t>
            </a:r>
            <a:r>
              <a:rPr lang="ru-RU" u="sng" dirty="0"/>
              <a:t>соленый, сладкий, горький, кислый</a:t>
            </a:r>
            <a:r>
              <a:rPr lang="ru-RU" dirty="0"/>
              <a:t>. </a:t>
            </a:r>
            <a:endParaRPr lang="ru-RU" dirty="0" smtClean="0"/>
          </a:p>
          <a:p>
            <a:r>
              <a:rPr lang="ru-RU" dirty="0" smtClean="0"/>
              <a:t>Все </a:t>
            </a:r>
            <a:r>
              <a:rPr lang="ru-RU" dirty="0"/>
              <a:t>иные вкусовые </a:t>
            </a:r>
            <a:r>
              <a:rPr lang="ru-RU" dirty="0" smtClean="0"/>
              <a:t>ощущения </a:t>
            </a:r>
            <a:r>
              <a:rPr lang="ru-RU" dirty="0"/>
              <a:t>определяют как привкусы: </a:t>
            </a:r>
            <a:r>
              <a:rPr lang="ru-RU" u="sng" dirty="0"/>
              <a:t>металлический, хлорный, </a:t>
            </a:r>
            <a:r>
              <a:rPr lang="ru-RU" u="sng" dirty="0" smtClean="0"/>
              <a:t>болотный </a:t>
            </a:r>
            <a:r>
              <a:rPr lang="ru-RU" dirty="0"/>
              <a:t>и др.</a:t>
            </a:r>
          </a:p>
        </p:txBody>
      </p:sp>
    </p:spTree>
    <p:extLst>
      <p:ext uri="{BB962C8B-B14F-4D97-AF65-F5344CB8AC3E}">
        <p14:creationId xmlns:p14="http://schemas.microsoft.com/office/powerpoint/2010/main" val="1970148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620688"/>
            <a:ext cx="8496944" cy="5904656"/>
          </a:xfrm>
        </p:spPr>
        <p:txBody>
          <a:bodyPr>
            <a:normAutofit fontScale="92500" lnSpcReduction="20000"/>
          </a:bodyPr>
          <a:lstStyle/>
          <a:p>
            <a:r>
              <a:rPr lang="ru-RU" dirty="0"/>
              <a:t>Вкус воды следует определять у </a:t>
            </a:r>
            <a:r>
              <a:rPr lang="ru-RU" dirty="0" err="1"/>
              <a:t>водоисточника</a:t>
            </a:r>
            <a:r>
              <a:rPr lang="ru-RU" dirty="0"/>
              <a:t> в момент взятия пробы для анализа. Вкус определяют при температуре пробы в момент ее отбора, при комнатной температуре и при 40°С. Для определения вкуса в рот набирают 10-15 мл воды, держат во рту несколько секунд, не проглатывая ее. При оп­ределении вкуса питьевой воды используют пробы </a:t>
            </a:r>
            <a:r>
              <a:rPr lang="ru-RU" dirty="0" err="1"/>
              <a:t>бактериоло­гически</a:t>
            </a:r>
            <a:r>
              <a:rPr lang="ru-RU" dirty="0"/>
              <a:t> безопасные, незагрязненные и не содержащие токсиче­ских веществ.</a:t>
            </a:r>
          </a:p>
          <a:p>
            <a:r>
              <a:rPr lang="ru-RU" dirty="0"/>
              <a:t>Интенсивность вкуса и привкуса оценивают по балльной системе, также как и запах: привкус отсутствует –0, очень слабый – 1, слабый – 2, заметный – 3, отчетливый – 4, очень сильный – 5 баллов.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73045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i="1" dirty="0"/>
              <a:t>Цветность воды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 smtClean="0"/>
              <a:t>Цвет </a:t>
            </a:r>
            <a:r>
              <a:rPr lang="ru-RU" dirty="0"/>
              <a:t>воды зависит от наличия в ней примесей минерального и органического происхождения.</a:t>
            </a:r>
          </a:p>
          <a:p>
            <a:r>
              <a:rPr lang="ru-RU" dirty="0" smtClean="0"/>
              <a:t>Цветность </a:t>
            </a:r>
            <a:r>
              <a:rPr lang="ru-RU" dirty="0"/>
              <a:t>воды определяют следующим образом: в пробирку из бесцветного стекла (диаметром 1,5 см и высотой 12 см) наливают 8-10 мл исследуемой воды и сравнивают с аналогичным столбом дистиллированной воды. Цветность выражают в градусах, руководствуясь таблицей 1</a:t>
            </a:r>
            <a:r>
              <a:rPr lang="ru-RU" dirty="0" smtClean="0"/>
              <a:t>.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24991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274638"/>
            <a:ext cx="8856984" cy="778098"/>
          </a:xfrm>
        </p:spPr>
        <p:txBody>
          <a:bodyPr>
            <a:noAutofit/>
          </a:bodyPr>
          <a:lstStyle/>
          <a:p>
            <a:r>
              <a:rPr lang="ru-RU" sz="2800" dirty="0" smtClean="0"/>
              <a:t>Таблица 1 - Приближенное </a:t>
            </a:r>
            <a:r>
              <a:rPr lang="ru-RU" sz="2800" dirty="0"/>
              <a:t>определение цветности воды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54180097"/>
              </p:ext>
            </p:extLst>
          </p:nvPr>
        </p:nvGraphicFramePr>
        <p:xfrm>
          <a:off x="251520" y="1196752"/>
          <a:ext cx="8640959" cy="554461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081765"/>
                <a:gridCol w="3081765"/>
                <a:gridCol w="2477429"/>
              </a:tblGrid>
              <a:tr h="42139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Окрашивание сбоку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Окрашивание сверху</a:t>
                      </a:r>
                      <a:endParaRPr lang="ru-RU" sz="10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 marL="1968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Цветность, град.</a:t>
                      </a:r>
                      <a:endParaRPr lang="ru-RU" sz="10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5400" marR="25400" marT="0" marB="0"/>
                </a:tc>
              </a:tr>
              <a:tr h="51582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нет</a:t>
                      </a:r>
                      <a:endParaRPr lang="ru-RU" sz="10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нет</a:t>
                      </a:r>
                      <a:endParaRPr lang="ru-RU" sz="10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менее 10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5400" marR="25400" marT="0" marB="0"/>
                </a:tc>
              </a:tr>
              <a:tr h="87131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нет</a:t>
                      </a:r>
                      <a:endParaRPr lang="ru-RU" sz="10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едва заметное, бледно желтоватое</a:t>
                      </a:r>
                      <a:endParaRPr lang="ru-RU" sz="10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00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10</a:t>
                      </a:r>
                      <a:endParaRPr lang="ru-RU" sz="10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5400" marR="25400" marT="0" marB="0"/>
                </a:tc>
              </a:tr>
              <a:tr h="44596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нет</a:t>
                      </a:r>
                      <a:endParaRPr lang="ru-RU" sz="10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очень слабое желтоватое</a:t>
                      </a:r>
                      <a:endParaRPr lang="ru-RU" sz="10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20</a:t>
                      </a:r>
                      <a:endParaRPr lang="ru-RU" sz="10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5400" marR="25400" marT="0" marB="0"/>
                </a:tc>
              </a:tr>
              <a:tr h="87131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едва уловимое, бледно</a:t>
                      </a:r>
                      <a:endParaRPr lang="ru-RU" sz="100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желтоватое</a:t>
                      </a:r>
                      <a:endParaRPr lang="ru-RU" sz="10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endParaRPr lang="ru-RU" sz="1000" dirty="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желтоватое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00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40</a:t>
                      </a:r>
                      <a:endParaRPr lang="ru-RU" sz="10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5400" marR="25400" marT="0" marB="0"/>
                </a:tc>
              </a:tr>
              <a:tr h="87131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едва заметное, бледно</a:t>
                      </a:r>
                      <a:endParaRPr lang="ru-RU" sz="100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желтоватое</a:t>
                      </a:r>
                      <a:endParaRPr lang="ru-RU" sz="10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00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слабое желтое</a:t>
                      </a:r>
                      <a:endParaRPr lang="ru-RU" sz="10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00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50</a:t>
                      </a:r>
                      <a:endParaRPr lang="ru-RU" sz="10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5400" marR="25400" marT="0" marB="0"/>
                </a:tc>
              </a:tr>
              <a:tr h="51582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очень бледно-желтое</a:t>
                      </a:r>
                      <a:endParaRPr lang="ru-RU" sz="10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желтое</a:t>
                      </a:r>
                      <a:endParaRPr lang="ru-RU" sz="10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150</a:t>
                      </a:r>
                      <a:endParaRPr lang="ru-RU" sz="10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5400" marR="25400" marT="0" marB="0"/>
                </a:tc>
              </a:tr>
              <a:tr h="51582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бледно-зеленоватое</a:t>
                      </a:r>
                      <a:endParaRPr lang="ru-RU" sz="10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интенсивно-желтое</a:t>
                      </a:r>
                      <a:endParaRPr lang="ru-RU" sz="10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300</a:t>
                      </a:r>
                      <a:endParaRPr lang="ru-RU" sz="10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5400" marR="25400" marT="0" marB="0"/>
                </a:tc>
              </a:tr>
              <a:tr h="51582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желтое</a:t>
                      </a:r>
                      <a:endParaRPr lang="ru-RU" sz="10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интенсивно-желтое</a:t>
                      </a:r>
                      <a:endParaRPr lang="ru-RU" sz="10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500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5400" marR="2540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2482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Прозрачность воды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412776"/>
            <a:ext cx="8352928" cy="5256584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/>
              <a:t>Прозрачность </a:t>
            </a:r>
            <a:r>
              <a:rPr lang="ru-RU" dirty="0"/>
              <a:t>воды зависит от количества содержания в ней механических взвешенных веществ и химических </a:t>
            </a:r>
            <a:r>
              <a:rPr lang="ru-RU" dirty="0" smtClean="0"/>
              <a:t>примесей</a:t>
            </a:r>
            <a:r>
              <a:rPr lang="ru-RU" dirty="0"/>
              <a:t>. </a:t>
            </a:r>
            <a:endParaRPr lang="ru-RU" dirty="0" smtClean="0"/>
          </a:p>
          <a:p>
            <a:r>
              <a:rPr lang="ru-RU" dirty="0" smtClean="0"/>
              <a:t>1. Метод </a:t>
            </a:r>
            <a:r>
              <a:rPr lang="ru-RU" dirty="0"/>
              <a:t>сравнения. В один из двух одинаковых цилиндров из бесцветного стекла наливают исследуемую воду, а во второй для сравнения – дистиллированную. Испытуемую воду оценивают такими понятиями как: </a:t>
            </a:r>
            <a:r>
              <a:rPr lang="ru-RU" i="1" dirty="0"/>
              <a:t>прозрачная, слабо прозрачная, слабо опалесцирующая, опалесцирующая, слабо мутная, мутная и сильно мутная.</a:t>
            </a:r>
          </a:p>
          <a:p>
            <a:r>
              <a:rPr lang="ru-RU" dirty="0" smtClean="0"/>
              <a:t>2. Метод </a:t>
            </a:r>
            <a:r>
              <a:rPr lang="ru-RU" dirty="0" err="1"/>
              <a:t>Снеллена</a:t>
            </a:r>
            <a:r>
              <a:rPr lang="ru-RU" dirty="0"/>
              <a:t>. Количественный способ </a:t>
            </a:r>
            <a:r>
              <a:rPr lang="ru-RU" dirty="0" err="1"/>
              <a:t>опре¬деления</a:t>
            </a:r>
            <a:r>
              <a:rPr lang="ru-RU" dirty="0"/>
              <a:t> прозрачности состоит в том, что пробы воды </a:t>
            </a:r>
            <a:r>
              <a:rPr lang="ru-RU" dirty="0" smtClean="0"/>
              <a:t>наливают в </a:t>
            </a:r>
            <a:r>
              <a:rPr lang="ru-RU" dirty="0"/>
              <a:t>бесцветный цилиндр, </a:t>
            </a:r>
            <a:r>
              <a:rPr lang="ru-RU" dirty="0" smtClean="0"/>
              <a:t>разделенный по </a:t>
            </a:r>
            <a:r>
              <a:rPr lang="ru-RU" dirty="0"/>
              <a:t>высоте на сантиметры. Цилиндр фиксируют на подставке высотой 4 см. Исследуемую воду наливают в цилиндр и под его дно подкладывают печатный шрифт </a:t>
            </a:r>
            <a:r>
              <a:rPr lang="ru-RU" dirty="0" err="1"/>
              <a:t>Снеллена</a:t>
            </a:r>
            <a:r>
              <a:rPr lang="ru-RU" dirty="0"/>
              <a:t> № 1. Затем смотрят сверху вниз через столб воды, постепенно выпускают воду через резиновую трубку до уровня, позволяющего </a:t>
            </a:r>
            <a:r>
              <a:rPr lang="ru-RU" dirty="0" smtClean="0"/>
              <a:t>отчетливо </a:t>
            </a:r>
            <a:r>
              <a:rPr lang="ru-RU" dirty="0"/>
              <a:t>различать шрифт. Высота этого столба воды, </a:t>
            </a:r>
            <a:r>
              <a:rPr lang="ru-RU" dirty="0" smtClean="0"/>
              <a:t>обозначенная </a:t>
            </a:r>
            <a:r>
              <a:rPr lang="ru-RU" dirty="0"/>
              <a:t>в сантиметрах, покажет степень прозрачности воды.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48669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3772" y="300090"/>
            <a:ext cx="8229600" cy="1143000"/>
          </a:xfrm>
        </p:spPr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268760"/>
            <a:ext cx="3322712" cy="5238528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Определение прозрачности воды методом </a:t>
            </a:r>
            <a:r>
              <a:rPr lang="ru-RU" dirty="0" err="1" smtClean="0"/>
              <a:t>Снеллена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1432" y="21266"/>
            <a:ext cx="5112568" cy="68167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16437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/>
          </a:bodyPr>
          <a:lstStyle/>
          <a:p>
            <a:r>
              <a:rPr lang="ru-RU" sz="3600" i="1" dirty="0"/>
              <a:t>Мутность и осадок воды. 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124744"/>
            <a:ext cx="8424936" cy="5472608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Мутность </a:t>
            </a:r>
            <a:r>
              <a:rPr lang="ru-RU" dirty="0"/>
              <a:t>воды обусловлена присутствием в ней нераство­римых и коллоидных веществ неорганического и органического происхождения.</a:t>
            </a:r>
          </a:p>
          <a:p>
            <a:r>
              <a:rPr lang="ru-RU" dirty="0"/>
              <a:t>Исследуемую пробу воды хорошо взбалтывают и наливают в мерный цилиндр из прозрачного стекла высотой слоя 30 см. Воде дают в течение часа отстояться при комнатной темпера­туре, после чего устанавливают характер осветления и </a:t>
            </a:r>
            <a:r>
              <a:rPr lang="ru-RU" dirty="0" smtClean="0"/>
              <a:t>наличие выпавшего </a:t>
            </a:r>
            <a:r>
              <a:rPr lang="ru-RU" dirty="0"/>
              <a:t>осадка.</a:t>
            </a:r>
          </a:p>
          <a:p>
            <a:r>
              <a:rPr lang="ru-RU" dirty="0"/>
              <a:t>Степень осветления оценивается следующими показателями: </a:t>
            </a:r>
            <a:r>
              <a:rPr lang="ru-RU" i="1" dirty="0"/>
              <a:t>вода прозрачная, осветление незаметное, слабое, сильное</a:t>
            </a:r>
            <a:r>
              <a:rPr lang="ru-RU" dirty="0"/>
              <a:t>.</a:t>
            </a:r>
          </a:p>
          <a:p>
            <a:r>
              <a:rPr lang="ru-RU" dirty="0"/>
              <a:t>При оценке мутности особое внимание обращают на харак­тер осадка Последний оценивают </a:t>
            </a:r>
            <a:r>
              <a:rPr lang="ru-RU" dirty="0" smtClean="0"/>
              <a:t>визуально: </a:t>
            </a:r>
            <a:r>
              <a:rPr lang="ru-RU" i="1" dirty="0"/>
              <a:t>хлопь­евидный, илистый, песчаный, серый, бурый, черный, незначи­тельный, большой, очень большой. </a:t>
            </a:r>
            <a:r>
              <a:rPr lang="ru-RU" dirty="0"/>
              <a:t>При большом осадке изме­ряют его толщину в мм.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0331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Химические показатели воды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Активная реакция воды (рН</a:t>
            </a:r>
            <a:r>
              <a:rPr lang="ru-RU" dirty="0" smtClean="0"/>
              <a:t>)</a:t>
            </a:r>
          </a:p>
          <a:p>
            <a:r>
              <a:rPr lang="ru-RU" dirty="0"/>
              <a:t>Окисляемость </a:t>
            </a:r>
            <a:r>
              <a:rPr lang="ru-RU" dirty="0" smtClean="0"/>
              <a:t>воды</a:t>
            </a:r>
          </a:p>
          <a:p>
            <a:r>
              <a:rPr lang="ru-RU" dirty="0" smtClean="0"/>
              <a:t>Хлориды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08476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/>
          </a:bodyPr>
          <a:lstStyle/>
          <a:p>
            <a:r>
              <a:rPr lang="ru-RU" sz="4000" i="1" dirty="0"/>
              <a:t>Активная реакция воды (рН). </a:t>
            </a:r>
            <a:endParaRPr lang="ru-RU" sz="4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268760"/>
            <a:ext cx="8856984" cy="5400600"/>
          </a:xfrm>
        </p:spPr>
        <p:txBody>
          <a:bodyPr/>
          <a:lstStyle/>
          <a:p>
            <a:r>
              <a:rPr lang="ru-RU" dirty="0"/>
              <a:t>Определение концентрации водородных ионов осуществляется в интервале от 1 до 1014, что соответствует величине рН от 0 до 14. </a:t>
            </a:r>
            <a:endParaRPr lang="ru-RU" dirty="0" smtClean="0"/>
          </a:p>
          <a:p>
            <a:r>
              <a:rPr lang="ru-RU" dirty="0"/>
              <a:t>Величину рН определяют колориметрическим и электрометрическим методами.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06962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/>
          <a:lstStyle/>
          <a:p>
            <a:r>
              <a:rPr lang="ru-RU" dirty="0"/>
              <a:t>Способ отбора проб воды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268760"/>
            <a:ext cx="8784976" cy="5256584"/>
          </a:xfrm>
        </p:spPr>
        <p:txBody>
          <a:bodyPr>
            <a:normAutofit fontScale="70000" lnSpcReduction="20000"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Пробы воды из колодцев необходимо отбирать 2 раза – утром, до начала забора воды, и к вечеру, после разбора, на глубине </a:t>
            </a:r>
            <a:r>
              <a:rPr lang="ru-RU" u="sng" dirty="0">
                <a:latin typeface="Times New Roman" pitchFamily="18" charset="0"/>
                <a:cs typeface="Times New Roman" pitchFamily="18" charset="0"/>
              </a:rPr>
              <a:t>0,5-1,0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м от поверхности, а из открытых водоемов – на той же глубине, но на расстоянии </a:t>
            </a:r>
            <a:r>
              <a:rPr lang="ru-RU" u="sng" dirty="0">
                <a:latin typeface="Times New Roman" pitchFamily="18" charset="0"/>
                <a:cs typeface="Times New Roman" pitchFamily="18" charset="0"/>
              </a:rPr>
              <a:t>1-2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м от берега.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При взятии пробы из водопроводного крана, колодезного насоса или скважины следует предварительно откачать или спустить в течение 10-15 мин застоявшуюся в трубах воду.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Пробы берут в стеклянную, чистую, 3-4 раза сполоснутую той же водой, бутыль с притертой стеклянной или свежей, не бывшей в употреблении, корковой пробкой при соблюдения всех условий, исключающих случайное загрязнение.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Бутыль с взятой пробой воды плотно закрывают пробкой и наклеивают на нее этикетку с указанием номера и даты взятия пробы. Одновременно составляют сопроводительный документ, в котором указывают наименование и местонахождение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водо­источника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дату, время, способ взятия проб и цель исследования</a:t>
            </a:r>
            <a:r>
              <a:rPr lang="ru-RU" dirty="0"/>
              <a:t>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48871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16632"/>
            <a:ext cx="8229600" cy="778098"/>
          </a:xfrm>
        </p:spPr>
        <p:txBody>
          <a:bodyPr/>
          <a:lstStyle/>
          <a:p>
            <a:r>
              <a:rPr lang="ru-RU" i="1" dirty="0"/>
              <a:t>Колориметрический метод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980728"/>
            <a:ext cx="5832648" cy="576064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1) Применяют </a:t>
            </a:r>
            <a:r>
              <a:rPr lang="ru-RU" dirty="0"/>
              <a:t>универсальный индикатор со шкалой сравнения, в виде различных индикаторных </a:t>
            </a:r>
            <a:r>
              <a:rPr lang="ru-RU" dirty="0" smtClean="0"/>
              <a:t>бумажек.</a:t>
            </a:r>
            <a:endParaRPr lang="ru-RU" dirty="0"/>
          </a:p>
          <a:p>
            <a:pPr marL="0" indent="0">
              <a:buNone/>
            </a:pPr>
            <a:r>
              <a:rPr lang="ru-RU" dirty="0" smtClean="0"/>
              <a:t>Универсальную </a:t>
            </a:r>
            <a:r>
              <a:rPr lang="ru-RU" dirty="0"/>
              <a:t>индикаторную </a:t>
            </a:r>
            <a:r>
              <a:rPr lang="ru-RU" dirty="0" smtClean="0"/>
              <a:t>бумагу </a:t>
            </a:r>
            <a:r>
              <a:rPr lang="ru-RU" dirty="0"/>
              <a:t>смачивают исследуемой водой, и цвет её сравнивают со шкалой (для определения рН от 1 до 10).</a:t>
            </a:r>
          </a:p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5962" y="1700808"/>
            <a:ext cx="3284984" cy="43750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20790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260649"/>
            <a:ext cx="9036496" cy="3024335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dirty="0" smtClean="0"/>
              <a:t>2) Можно </a:t>
            </a:r>
            <a:r>
              <a:rPr lang="ru-RU" dirty="0"/>
              <a:t>определить рН с помощью спиртового </a:t>
            </a:r>
            <a:r>
              <a:rPr lang="ru-RU" dirty="0" smtClean="0"/>
              <a:t>раствора </a:t>
            </a:r>
            <a:r>
              <a:rPr lang="ru-RU" dirty="0"/>
              <a:t>универсального индикатора. В чистую пробирку, предварительно ополоснутую исследуемой водой, наливают 3-5 мл исследуемой воды и добавляют 2-3 капли индикатора, перемешивают и определяют величину рН по </a:t>
            </a:r>
            <a:r>
              <a:rPr lang="ru-RU" dirty="0" smtClean="0"/>
              <a:t>таблице 2</a:t>
            </a:r>
            <a:endParaRPr lang="ru-RU" dirty="0"/>
          </a:p>
        </p:txBody>
      </p:sp>
      <p:pic>
        <p:nvPicPr>
          <p:cNvPr id="4098" name="Picture 2" descr="C:\Users\Настя\Desktop\P5Indicator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3135833"/>
            <a:ext cx="6048672" cy="3695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5750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88640"/>
            <a:ext cx="9144000" cy="936104"/>
          </a:xfrm>
        </p:spPr>
        <p:txBody>
          <a:bodyPr>
            <a:noAutofit/>
          </a:bodyPr>
          <a:lstStyle/>
          <a:p>
            <a:r>
              <a:rPr lang="ru-RU" sz="3000" dirty="0" smtClean="0"/>
              <a:t>Таблица 2 - Приближенное </a:t>
            </a:r>
            <a:r>
              <a:rPr lang="ru-RU" sz="3000" dirty="0"/>
              <a:t>определение величины рН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03505309"/>
              </p:ext>
            </p:extLst>
          </p:nvPr>
        </p:nvGraphicFramePr>
        <p:xfrm>
          <a:off x="0" y="1085300"/>
          <a:ext cx="9022606" cy="57727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511303"/>
                <a:gridCol w="4511303"/>
              </a:tblGrid>
              <a:tr h="577270">
                <a:tc>
                  <a:txBody>
                    <a:bodyPr/>
                    <a:lstStyle/>
                    <a:p>
                      <a:pPr marL="19685" indent="34036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Величины рН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19685" indent="34036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Окраска исследуемой воды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77270">
                <a:tc>
                  <a:txBody>
                    <a:bodyPr/>
                    <a:lstStyle/>
                    <a:p>
                      <a:pPr marL="19685" indent="34036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2,0</a:t>
                      </a:r>
                      <a:endParaRPr lang="ru-RU" sz="10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19685" indent="34036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красно-розовая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77270">
                <a:tc>
                  <a:txBody>
                    <a:bodyPr/>
                    <a:lstStyle/>
                    <a:p>
                      <a:pPr marL="19685" indent="34036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3,0</a:t>
                      </a:r>
                      <a:endParaRPr lang="ru-RU" sz="10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19685" indent="34036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красно-оранжевая</a:t>
                      </a:r>
                      <a:endParaRPr lang="ru-RU" sz="10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77270">
                <a:tc>
                  <a:txBody>
                    <a:bodyPr/>
                    <a:lstStyle/>
                    <a:p>
                      <a:pPr marL="19685" indent="34036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4,0</a:t>
                      </a:r>
                      <a:endParaRPr lang="ru-RU" sz="10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19685" indent="34036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оранжевая</a:t>
                      </a:r>
                      <a:endParaRPr lang="ru-RU" sz="10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77270">
                <a:tc>
                  <a:txBody>
                    <a:bodyPr/>
                    <a:lstStyle/>
                    <a:p>
                      <a:pPr marL="19685" indent="34036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5,0</a:t>
                      </a:r>
                      <a:endParaRPr lang="ru-RU" sz="10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19685" indent="34036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желто-оранжевая</a:t>
                      </a:r>
                      <a:endParaRPr lang="ru-RU" sz="10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77270">
                <a:tc>
                  <a:txBody>
                    <a:bodyPr/>
                    <a:lstStyle/>
                    <a:p>
                      <a:pPr marL="19685" indent="34036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6,0</a:t>
                      </a:r>
                      <a:endParaRPr lang="ru-RU" sz="10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19685" indent="34036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лимонно-желтая</a:t>
                      </a:r>
                      <a:endParaRPr lang="ru-RU" sz="10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77270">
                <a:tc>
                  <a:txBody>
                    <a:bodyPr/>
                    <a:lstStyle/>
                    <a:p>
                      <a:pPr marL="19685" indent="34036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7,0</a:t>
                      </a:r>
                      <a:endParaRPr lang="ru-RU" sz="10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19685" indent="34036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желто-зеленая</a:t>
                      </a:r>
                      <a:endParaRPr lang="ru-RU" sz="10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77270">
                <a:tc>
                  <a:txBody>
                    <a:bodyPr/>
                    <a:lstStyle/>
                    <a:p>
                      <a:pPr marL="19685" indent="34036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8,0</a:t>
                      </a:r>
                      <a:endParaRPr lang="ru-RU" sz="10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19685" indent="34036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зеленая</a:t>
                      </a:r>
                      <a:endParaRPr lang="ru-RU" sz="10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77270">
                <a:tc>
                  <a:txBody>
                    <a:bodyPr/>
                    <a:lstStyle/>
                    <a:p>
                      <a:pPr marL="19685" indent="34036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9,0</a:t>
                      </a:r>
                      <a:endParaRPr lang="ru-RU" sz="10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19685" indent="34036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сине-зеленая</a:t>
                      </a:r>
                      <a:endParaRPr lang="ru-RU" sz="10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77270">
                <a:tc>
                  <a:txBody>
                    <a:bodyPr/>
                    <a:lstStyle/>
                    <a:p>
                      <a:pPr marL="19685" indent="34036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10,0</a:t>
                      </a:r>
                      <a:endParaRPr lang="ru-RU" sz="10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19685" indent="34036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фиолетовая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73954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720080"/>
          </a:xfrm>
        </p:spPr>
        <p:txBody>
          <a:bodyPr>
            <a:normAutofit/>
          </a:bodyPr>
          <a:lstStyle/>
          <a:p>
            <a:r>
              <a:rPr lang="ru-RU" sz="4000" dirty="0" smtClean="0"/>
              <a:t>Окисляемость воды </a:t>
            </a:r>
            <a:endParaRPr lang="ru-RU" sz="4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908720"/>
            <a:ext cx="8712968" cy="5832648"/>
          </a:xfrm>
        </p:spPr>
        <p:txBody>
          <a:bodyPr>
            <a:normAutofit fontScale="92500"/>
          </a:bodyPr>
          <a:lstStyle/>
          <a:p>
            <a:r>
              <a:rPr lang="ru-RU" dirty="0" smtClean="0"/>
              <a:t>Величину окисляемости выражают количеством мг кислорода, необходимого для окисления органических кислот, содержащихся в 1 л воды.</a:t>
            </a:r>
          </a:p>
          <a:p>
            <a:r>
              <a:rPr lang="ru-RU" i="1" dirty="0"/>
              <a:t>Экспресс-метод</a:t>
            </a:r>
            <a:r>
              <a:rPr lang="ru-RU" dirty="0"/>
              <a:t>. В пробирку наливают 10 мл исследуемой воды и добавляют к ней 0,5 мл раствора серной кислоты в разведении 1 : 3 и 1 мл 0,01н раствора перманганата калия. Смесь </a:t>
            </a:r>
            <a:r>
              <a:rPr lang="ru-RU" dirty="0" smtClean="0"/>
              <a:t>перемешивают </a:t>
            </a:r>
            <a:r>
              <a:rPr lang="ru-RU" dirty="0"/>
              <a:t>и оставляют в покое на 20 мин при температуре 20ºС </a:t>
            </a:r>
            <a:r>
              <a:rPr lang="ru-RU" dirty="0" smtClean="0"/>
              <a:t>.После </a:t>
            </a:r>
            <a:r>
              <a:rPr lang="ru-RU" dirty="0"/>
              <a:t>этого раствор рассматривают сбоку и сверху и по окраске определяют окисляемость по </a:t>
            </a:r>
            <a:r>
              <a:rPr lang="ru-RU" dirty="0" smtClean="0"/>
              <a:t>таблице 3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23260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784976" cy="1143000"/>
          </a:xfrm>
        </p:spPr>
        <p:txBody>
          <a:bodyPr>
            <a:noAutofit/>
          </a:bodyPr>
          <a:lstStyle/>
          <a:p>
            <a:r>
              <a:rPr lang="ru-RU" sz="3200" dirty="0" smtClean="0"/>
              <a:t>Таблица 3 - Приближенная </a:t>
            </a:r>
            <a:r>
              <a:rPr lang="ru-RU" sz="3200" dirty="0"/>
              <a:t>величина окисляемости воды</a:t>
            </a:r>
            <a:br>
              <a:rPr lang="ru-RU" sz="3200" dirty="0"/>
            </a:br>
            <a:endParaRPr lang="ru-RU" sz="3200" dirty="0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92522827"/>
              </p:ext>
            </p:extLst>
          </p:nvPr>
        </p:nvGraphicFramePr>
        <p:xfrm>
          <a:off x="5182" y="1628798"/>
          <a:ext cx="9138818" cy="489654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875072"/>
                <a:gridCol w="1668748"/>
                <a:gridCol w="2105584"/>
                <a:gridCol w="2489414"/>
              </a:tblGrid>
              <a:tr h="163218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 </a:t>
                      </a:r>
                      <a:endParaRPr lang="ru-RU" sz="1200" dirty="0">
                        <a:effectLst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Цвет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778" marR="6577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Окисляемость,</a:t>
                      </a:r>
                      <a:endParaRPr lang="ru-RU" sz="1200" dirty="0">
                        <a:effectLst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мг О</a:t>
                      </a:r>
                      <a:r>
                        <a:rPr lang="ru-RU" sz="1800" baseline="-25000" dirty="0">
                          <a:effectLst/>
                        </a:rPr>
                        <a:t>2</a:t>
                      </a:r>
                      <a:r>
                        <a:rPr lang="ru-RU" sz="1800" dirty="0">
                          <a:effectLst/>
                        </a:rPr>
                        <a:t>/л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778" marR="6577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 </a:t>
                      </a:r>
                      <a:endParaRPr lang="ru-RU" sz="1200" dirty="0">
                        <a:effectLst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Цвет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778" marR="6577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Окисляемость,</a:t>
                      </a:r>
                      <a:endParaRPr lang="ru-RU" sz="1200">
                        <a:effectLst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мг О</a:t>
                      </a:r>
                      <a:r>
                        <a:rPr lang="ru-RU" sz="1800" baseline="-25000">
                          <a:effectLst/>
                        </a:rPr>
                        <a:t>2</a:t>
                      </a:r>
                      <a:r>
                        <a:rPr lang="ru-RU" sz="1800">
                          <a:effectLst/>
                        </a:rPr>
                        <a:t>/л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778" marR="65778" marT="0" marB="0"/>
                </a:tc>
              </a:tr>
              <a:tr h="81609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яркий лилово-розовый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778" marR="6577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1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778" marR="6577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бледно-розовый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778" marR="6577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8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778" marR="65778" marT="0" marB="0"/>
                </a:tc>
              </a:tr>
              <a:tr h="81609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лилово-розовый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778" marR="6577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2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778" marR="6577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розово-желтый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778" marR="6577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12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778" marR="65778" marT="0" marB="0"/>
                </a:tc>
              </a:tr>
              <a:tr h="81609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слабый лилово-розовый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778" marR="6577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4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778" marR="6577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желтый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778" marR="6577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16 и выше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778" marR="65778" marT="0" marB="0"/>
                </a:tc>
              </a:tr>
              <a:tr h="81609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бледно-лилово-розовый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778" marR="6577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6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778" marR="6577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778" marR="6577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778" marR="65778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48859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-17818"/>
            <a:ext cx="8229600" cy="1070554"/>
          </a:xfrm>
        </p:spPr>
        <p:txBody>
          <a:bodyPr/>
          <a:lstStyle/>
          <a:p>
            <a:r>
              <a:rPr lang="ru-RU" sz="4000" dirty="0"/>
              <a:t>Хлориды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908720"/>
            <a:ext cx="8856984" cy="5688632"/>
          </a:xfrm>
        </p:spPr>
        <p:txBody>
          <a:bodyPr>
            <a:normAutofit/>
          </a:bodyPr>
          <a:lstStyle/>
          <a:p>
            <a:r>
              <a:rPr lang="ru-RU" dirty="0" smtClean="0"/>
              <a:t>Хлориды </a:t>
            </a:r>
            <a:r>
              <a:rPr lang="ru-RU" dirty="0"/>
              <a:t>в воде осаждаются </a:t>
            </a:r>
            <a:r>
              <a:rPr lang="ru-RU" dirty="0" err="1" smtClean="0"/>
              <a:t>титрованнымием</a:t>
            </a:r>
            <a:r>
              <a:rPr lang="ru-RU" dirty="0" smtClean="0"/>
              <a:t> </a:t>
            </a:r>
            <a:r>
              <a:rPr lang="ru-RU" dirty="0"/>
              <a:t>раствором нитрата серебра (АgNО3) с образованием малорастворимого хлорид серебра. </a:t>
            </a:r>
            <a:endParaRPr lang="ru-RU" dirty="0" smtClean="0"/>
          </a:p>
          <a:p>
            <a:r>
              <a:rPr lang="ru-RU" dirty="0" smtClean="0"/>
              <a:t>Приближенный </a:t>
            </a:r>
            <a:r>
              <a:rPr lang="ru-RU" dirty="0"/>
              <a:t>метод определения хлорида. В пробирку наливают 5 мл исследуемой воды, добавляют 2-3 капли азотной кислоты (1: 3) и прибавляют три капли 10 %-</a:t>
            </a:r>
            <a:r>
              <a:rPr lang="ru-RU" dirty="0" err="1"/>
              <a:t>ного</a:t>
            </a:r>
            <a:r>
              <a:rPr lang="ru-RU" dirty="0"/>
              <a:t> раствора нитрата серебра. Раствор встряхивают и по объему выпавшего осадка определяют наличие хлоридов по </a:t>
            </a:r>
            <a:r>
              <a:rPr lang="ru-RU" dirty="0" smtClean="0"/>
              <a:t>таблице 4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32060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686800" cy="936104"/>
          </a:xfrm>
        </p:spPr>
        <p:txBody>
          <a:bodyPr>
            <a:noAutofit/>
          </a:bodyPr>
          <a:lstStyle/>
          <a:p>
            <a:r>
              <a:rPr lang="ru-RU" sz="3200" dirty="0" smtClean="0"/>
              <a:t>Таблица 4 - Приближенное </a:t>
            </a:r>
            <a:r>
              <a:rPr lang="ru-RU" sz="3200" dirty="0"/>
              <a:t>определение хлоридов в воде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00913402"/>
              </p:ext>
            </p:extLst>
          </p:nvPr>
        </p:nvGraphicFramePr>
        <p:xfrm>
          <a:off x="-1" y="1196754"/>
          <a:ext cx="9144000" cy="554461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572000"/>
                <a:gridCol w="4572000"/>
              </a:tblGrid>
              <a:tr h="777058">
                <a:tc>
                  <a:txBody>
                    <a:bodyPr/>
                    <a:lstStyle/>
                    <a:p>
                      <a:pPr marL="19685" indent="34036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Помутнение или осадок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19685" indent="34036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Содержание хлоридов, мг/л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606721">
                <a:tc>
                  <a:txBody>
                    <a:bodyPr/>
                    <a:lstStyle/>
                    <a:p>
                      <a:pPr marL="19685" indent="34036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Опалесценция или слабое помутнение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19685" indent="34036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 </a:t>
                      </a:r>
                      <a:endParaRPr lang="ru-RU" sz="1200" dirty="0">
                        <a:effectLst/>
                      </a:endParaRPr>
                    </a:p>
                    <a:p>
                      <a:pPr marL="19685" indent="34036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1 – 10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777058">
                <a:tc>
                  <a:txBody>
                    <a:bodyPr/>
                    <a:lstStyle/>
                    <a:p>
                      <a:pPr marL="19685" indent="34036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Сильное помутнение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19685" indent="34036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10 – 50 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606721">
                <a:tc>
                  <a:txBody>
                    <a:bodyPr/>
                    <a:lstStyle/>
                    <a:p>
                      <a:pPr marL="19685" indent="34036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Образуются хлопья, оседают не сразу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19685" indent="34036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 </a:t>
                      </a:r>
                      <a:endParaRPr lang="ru-RU" sz="1200" dirty="0">
                        <a:effectLst/>
                      </a:endParaRPr>
                    </a:p>
                    <a:p>
                      <a:pPr marL="19685" indent="34036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50 – 100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777058">
                <a:tc>
                  <a:txBody>
                    <a:bodyPr/>
                    <a:lstStyle/>
                    <a:p>
                      <a:pPr marL="19685" indent="34036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Белый объемистый осадок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19685" indent="34036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более 100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10302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Санитарно-бактериологические показатели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484784"/>
            <a:ext cx="8856984" cy="518457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/>
              <a:t>Бактериологический анализ воды – важнейшая часть гигиенических исследований. Результаты его могут иметь решающее значение при санитарной оценке воды.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Определяют:</a:t>
            </a:r>
          </a:p>
          <a:p>
            <a:r>
              <a:rPr lang="ru-RU" dirty="0" smtClean="0"/>
              <a:t> </a:t>
            </a:r>
            <a:r>
              <a:rPr lang="ru-RU" i="1" dirty="0"/>
              <a:t>микробное </a:t>
            </a:r>
            <a:r>
              <a:rPr lang="ru-RU" i="1" dirty="0" smtClean="0"/>
              <a:t>число</a:t>
            </a:r>
          </a:p>
          <a:p>
            <a:r>
              <a:rPr lang="ru-RU" i="1" dirty="0" smtClean="0"/>
              <a:t>титр </a:t>
            </a:r>
            <a:r>
              <a:rPr lang="ru-RU" i="1" dirty="0"/>
              <a:t>кишечной палочки (коли-титр) </a:t>
            </a:r>
            <a:r>
              <a:rPr lang="ru-RU" i="1" dirty="0" smtClean="0"/>
              <a:t> </a:t>
            </a:r>
          </a:p>
          <a:p>
            <a:r>
              <a:rPr lang="ru-RU" i="1" dirty="0"/>
              <a:t>и</a:t>
            </a:r>
            <a:r>
              <a:rPr lang="ru-RU" i="1" dirty="0" smtClean="0"/>
              <a:t>ндекс кишечной палочки (коли-индекс</a:t>
            </a:r>
            <a:r>
              <a:rPr lang="ru-RU" dirty="0" smtClean="0"/>
              <a:t>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65183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008112"/>
          </a:xfrm>
        </p:spPr>
        <p:txBody>
          <a:bodyPr/>
          <a:lstStyle/>
          <a:p>
            <a:r>
              <a:rPr lang="ru-RU" i="1" dirty="0"/>
              <a:t>Микробное число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052736"/>
            <a:ext cx="8928992" cy="5688632"/>
          </a:xfrm>
        </p:spPr>
        <p:txBody>
          <a:bodyPr>
            <a:normAutofit fontScale="70000" lnSpcReduction="20000"/>
          </a:bodyPr>
          <a:lstStyle/>
          <a:p>
            <a:r>
              <a:rPr lang="ru-RU" sz="3400" dirty="0" smtClean="0"/>
              <a:t>Микробное </a:t>
            </a:r>
            <a:r>
              <a:rPr lang="ru-RU" sz="3400" dirty="0"/>
              <a:t>число, или общее количество микробов при посеве 1 мл неразбавленной воды, определяется числом колоний после 24-часового выращивания при температуре 37ºС. </a:t>
            </a:r>
          </a:p>
          <a:p>
            <a:r>
              <a:rPr lang="ru-RU" sz="3400" dirty="0"/>
              <a:t>Пробу воды, взятую для анализа, тщательно перемешивают, затем из нее отбирают стерильной пипеткой 1,0 мл, который вносят в стерильную чашку Петри под слегка приподнятую крышку. </a:t>
            </a:r>
          </a:p>
          <a:p>
            <a:r>
              <a:rPr lang="ru-RU" sz="3400" dirty="0"/>
              <a:t>После того как произведен посев, в каждую чашку вливают при соблюдении стерильности 8-10 мл расплавленного и остуженного до 45º С </a:t>
            </a:r>
            <a:r>
              <a:rPr lang="ru-RU" sz="3400" dirty="0" err="1"/>
              <a:t>агара</a:t>
            </a:r>
            <a:r>
              <a:rPr lang="ru-RU" sz="3400" dirty="0"/>
              <a:t>. Воду быстро смешивают с </a:t>
            </a:r>
            <a:r>
              <a:rPr lang="ru-RU" sz="3400" dirty="0" err="1"/>
              <a:t>агаром</a:t>
            </a:r>
            <a:r>
              <a:rPr lang="ru-RU" sz="3400" dirty="0"/>
              <a:t>, слегка наклоняя и вращая чашку. При этом вся поверхность чашки должна быть залита </a:t>
            </a:r>
            <a:r>
              <a:rPr lang="ru-RU" sz="3400" dirty="0" err="1"/>
              <a:t>агаром</a:t>
            </a:r>
            <a:r>
              <a:rPr lang="ru-RU" sz="3400" dirty="0"/>
              <a:t>, в толще </a:t>
            </a:r>
            <a:r>
              <a:rPr lang="ru-RU" sz="3400" dirty="0" err="1"/>
              <a:t>агара</a:t>
            </a:r>
            <a:r>
              <a:rPr lang="ru-RU" sz="3400" dirty="0"/>
              <a:t> не должно быть пузырьков воздуха, и не допускается смачивание краев и крышки чашки </a:t>
            </a:r>
            <a:r>
              <a:rPr lang="ru-RU" sz="3400" dirty="0" err="1"/>
              <a:t>агаром</a:t>
            </a:r>
            <a:r>
              <a:rPr lang="ru-RU" sz="3400" dirty="0"/>
              <a:t>. Чашки оставляют на </a:t>
            </a:r>
            <a:r>
              <a:rPr lang="ru-RU" sz="3400" dirty="0" smtClean="0"/>
              <a:t>горизонтальной </a:t>
            </a:r>
            <a:r>
              <a:rPr lang="ru-RU" sz="3400" dirty="0"/>
              <a:t>поверхности до затвердения </a:t>
            </a:r>
            <a:r>
              <a:rPr lang="ru-RU" sz="3400" dirty="0" err="1"/>
              <a:t>агара</a:t>
            </a:r>
            <a:r>
              <a:rPr lang="ru-RU" sz="3400" dirty="0"/>
              <a:t>. После этого чашки помещают в термостат вверх дном. </a:t>
            </a:r>
            <a:endParaRPr lang="ru-RU" sz="3400" dirty="0" smtClean="0"/>
          </a:p>
          <a:p>
            <a:r>
              <a:rPr lang="ru-RU" sz="3400" dirty="0"/>
              <a:t>Результаты выражают числом КОЕ в 1мл воды.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79331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Задание: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1. Самостоятельно определить санитарно-гигиенические показатели воды</a:t>
            </a:r>
          </a:p>
          <a:p>
            <a:r>
              <a:rPr lang="ru-RU" dirty="0" smtClean="0"/>
              <a:t>2. Оформить результаты опытов в тетради с указанием хода выполнения работы и результатов</a:t>
            </a:r>
          </a:p>
          <a:p>
            <a:r>
              <a:rPr lang="ru-RU" dirty="0" smtClean="0"/>
              <a:t>3. Сравнить результаты исследований с нормативами и сделать </a:t>
            </a:r>
            <a:r>
              <a:rPr lang="ru-RU" dirty="0" smtClean="0"/>
              <a:t>вывод о качестве воды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45098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/>
          </a:bodyPr>
          <a:lstStyle/>
          <a:p>
            <a:r>
              <a:rPr lang="ru-RU" sz="4000" dirty="0" smtClean="0"/>
              <a:t>Отбор проб воды</a:t>
            </a:r>
            <a:endParaRPr lang="ru-RU" sz="4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339818"/>
            <a:ext cx="8246690" cy="54977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03883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88640"/>
            <a:ext cx="8892480" cy="792088"/>
          </a:xfrm>
        </p:spPr>
        <p:txBody>
          <a:bodyPr>
            <a:noAutofit/>
          </a:bodyPr>
          <a:lstStyle/>
          <a:p>
            <a:r>
              <a:rPr lang="ru-RU" sz="3000" dirty="0" smtClean="0"/>
              <a:t>Таблица 5 - Гигиенические </a:t>
            </a:r>
            <a:r>
              <a:rPr lang="ru-RU" sz="3000" dirty="0"/>
              <a:t>нормативы качества воды</a:t>
            </a:r>
            <a:br>
              <a:rPr lang="ru-RU" sz="3000" dirty="0"/>
            </a:br>
            <a:endParaRPr lang="ru-RU" sz="30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65809768"/>
              </p:ext>
            </p:extLst>
          </p:nvPr>
        </p:nvGraphicFramePr>
        <p:xfrm>
          <a:off x="0" y="1052736"/>
          <a:ext cx="9144000" cy="545554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245419"/>
                <a:gridCol w="1898581"/>
              </a:tblGrid>
              <a:tr h="32594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Показатель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0239" marR="6023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Норматив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0239" marR="60239" marT="0" marB="0"/>
                </a:tc>
              </a:tr>
              <a:tr h="75215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Запах при 20º С и подогревании воды до 60º С, баллы, не более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0239" marR="6023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2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0239" marR="60239" marT="0" marB="0"/>
                </a:tc>
              </a:tr>
              <a:tr h="39794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Вкус и привкус при 20º С, баллы, не более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0239" marR="6023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2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0239" marR="60239" marT="0" marB="0"/>
                </a:tc>
              </a:tr>
              <a:tr h="39794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Цветность, градусы, не более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0239" marR="6023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20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0239" marR="60239" marT="0" marB="0"/>
                </a:tc>
              </a:tr>
              <a:tr h="39794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Мутность по стандартной шкале, мг/л, не более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0239" marR="6023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1,5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0239" marR="60239" marT="0" marB="0"/>
                </a:tc>
              </a:tr>
              <a:tr h="39794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Сухой остаток, мг/л, не более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0239" marR="6023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1000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0239" marR="60239" marT="0" marB="0"/>
                </a:tc>
              </a:tr>
              <a:tr h="39794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Водородный показатель, рН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0239" marR="6023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6,0-9,0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0239" marR="60239" marT="0" marB="0"/>
                </a:tc>
              </a:tr>
              <a:tr h="39794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Общая жесткость, мг · </a:t>
                      </a:r>
                      <a:r>
                        <a:rPr lang="ru-RU" sz="2000" dirty="0" err="1">
                          <a:effectLst/>
                        </a:rPr>
                        <a:t>экв</a:t>
                      </a:r>
                      <a:r>
                        <a:rPr lang="ru-RU" sz="2000" dirty="0">
                          <a:effectLst/>
                        </a:rPr>
                        <a:t>/л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0239" marR="6023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7,0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0239" marR="60239" marT="0" marB="0"/>
                </a:tc>
              </a:tr>
              <a:tr h="39794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Хлориды, мг/л, не более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0239" marR="6023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350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0239" marR="60239" marT="0" marB="0"/>
                </a:tc>
              </a:tr>
              <a:tr h="39794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Сульфаты, мг/л, не более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0239" marR="6023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500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0239" marR="60239" marT="0" marB="0"/>
                </a:tc>
              </a:tr>
              <a:tr h="39794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Общее количество микроорганизмов в 1 мл воды, не более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0239" marR="6023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100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0239" marR="60239" marT="0" marB="0"/>
                </a:tc>
              </a:tr>
              <a:tr h="7959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Число бактерий группы кишечной палочки в 1 л воды (коли-индекс), не более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0239" marR="6023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3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0239" marR="60239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43935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16632"/>
            <a:ext cx="8784976" cy="1301006"/>
          </a:xfrm>
        </p:spPr>
        <p:txBody>
          <a:bodyPr>
            <a:noAutofit/>
          </a:bodyPr>
          <a:lstStyle/>
          <a:p>
            <a:r>
              <a:rPr lang="ru-RU" sz="3200" i="1" dirty="0"/>
              <a:t>Отбор пробы воды </a:t>
            </a:r>
            <a:r>
              <a:rPr lang="ru-RU" sz="3200" i="1" dirty="0" smtClean="0"/>
              <a:t>с </a:t>
            </a:r>
            <a:r>
              <a:rPr lang="ru-RU" sz="3200" i="1" dirty="0"/>
              <a:t>помощью батометра с одновременным определением её температуры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700808"/>
            <a:ext cx="7306917" cy="47872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34771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6912" y="2924944"/>
            <a:ext cx="5715000" cy="381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/>
          <a:lstStyle/>
          <a:p>
            <a:r>
              <a:rPr lang="ru-RU" dirty="0"/>
              <a:t>Физические свойства воды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196752"/>
            <a:ext cx="8229600" cy="4525963"/>
          </a:xfrm>
        </p:spPr>
        <p:txBody>
          <a:bodyPr>
            <a:normAutofit/>
          </a:bodyPr>
          <a:lstStyle/>
          <a:p>
            <a:r>
              <a:rPr lang="ru-RU" sz="3600" dirty="0" smtClean="0"/>
              <a:t>температуру</a:t>
            </a:r>
          </a:p>
          <a:p>
            <a:r>
              <a:rPr lang="ru-RU" sz="3600" dirty="0" smtClean="0"/>
              <a:t>запах</a:t>
            </a:r>
          </a:p>
          <a:p>
            <a:r>
              <a:rPr lang="ru-RU" sz="3600" dirty="0" smtClean="0"/>
              <a:t>вкус </a:t>
            </a:r>
            <a:r>
              <a:rPr lang="ru-RU" sz="3600" dirty="0"/>
              <a:t>и </a:t>
            </a:r>
            <a:r>
              <a:rPr lang="ru-RU" sz="3600" dirty="0" smtClean="0"/>
              <a:t>привкус</a:t>
            </a:r>
          </a:p>
          <a:p>
            <a:r>
              <a:rPr lang="ru-RU" sz="3600" dirty="0" smtClean="0"/>
              <a:t>цветность </a:t>
            </a:r>
          </a:p>
          <a:p>
            <a:r>
              <a:rPr lang="ru-RU" sz="3600" dirty="0" smtClean="0"/>
              <a:t>прозрачность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4046963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Температура воды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Для измерения </a:t>
            </a:r>
            <a:r>
              <a:rPr lang="ru-RU" dirty="0" smtClean="0"/>
              <a:t>воды </a:t>
            </a:r>
            <a:r>
              <a:rPr lang="ru-RU" dirty="0"/>
              <a:t>пользуются термометром который погружают в воду не менее, чем на 5 минут, после чего делают отсчет показаний, не извлекая его из воды</a:t>
            </a:r>
            <a:r>
              <a:rPr lang="ru-RU" dirty="0" smtClean="0"/>
              <a:t>.</a:t>
            </a:r>
          </a:p>
          <a:p>
            <a:r>
              <a:rPr lang="ru-RU" dirty="0" smtClean="0"/>
              <a:t> </a:t>
            </a:r>
            <a:r>
              <a:rPr lang="ru-RU" dirty="0"/>
              <a:t>Если такой возможности нет, то резервуар термометра обвязывают 5-6 слоями марли, погружают на 5 минут в воду, затем для отсчета показаний вынимают его из воды.</a:t>
            </a:r>
          </a:p>
        </p:txBody>
      </p:sp>
    </p:spTree>
    <p:extLst>
      <p:ext uri="{BB962C8B-B14F-4D97-AF65-F5344CB8AC3E}">
        <p14:creationId xmlns:p14="http://schemas.microsoft.com/office/powerpoint/2010/main" val="2667928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ru-RU" dirty="0"/>
              <a:t>Запах воды. Наличие, характер и интенсивность запаха воды </a:t>
            </a:r>
            <a:r>
              <a:rPr lang="ru-RU" dirty="0" err="1"/>
              <a:t>определя¬ют</a:t>
            </a:r>
            <a:r>
              <a:rPr lang="ru-RU" dirty="0"/>
              <a:t> </a:t>
            </a:r>
            <a:r>
              <a:rPr lang="ru-RU" dirty="0" err="1"/>
              <a:t>органолептически</a:t>
            </a:r>
            <a:r>
              <a:rPr lang="ru-RU" dirty="0"/>
              <a:t>. Запахи воды по характеру разделяют на две группы:</a:t>
            </a:r>
          </a:p>
          <a:p>
            <a:r>
              <a:rPr lang="ru-RU" dirty="0"/>
              <a:t>а) запахи естественного происхождения (от живущих и отмерших в воде организмов, влияние берегов, дна, почвы, грунтов и т. д.): ароматический, болотный, гнилостный, </a:t>
            </a:r>
            <a:r>
              <a:rPr lang="ru-RU" dirty="0" err="1"/>
              <a:t>дре¬весный</a:t>
            </a:r>
            <a:r>
              <a:rPr lang="ru-RU" dirty="0"/>
              <a:t>, землистый, илистый, рыбный, сероводородный, </a:t>
            </a:r>
            <a:r>
              <a:rPr lang="ru-RU" dirty="0" err="1"/>
              <a:t>травя¬нистый</a:t>
            </a:r>
            <a:r>
              <a:rPr lang="ru-RU" dirty="0"/>
              <a:t> и др.</a:t>
            </a:r>
          </a:p>
          <a:p>
            <a:r>
              <a:rPr lang="ru-RU" dirty="0"/>
              <a:t>б) запахи искусственного происхождения (от </a:t>
            </a:r>
            <a:r>
              <a:rPr lang="ru-RU" dirty="0" err="1"/>
              <a:t>промышлен¬ных</a:t>
            </a:r>
            <a:r>
              <a:rPr lang="ru-RU" dirty="0"/>
              <a:t> сточных вод и т. д.): фенольный, камфорный, бензиновый, хлорный и др.</a:t>
            </a:r>
          </a:p>
          <a:p>
            <a:r>
              <a:rPr lang="ru-RU" dirty="0"/>
              <a:t>Запах воды определяют при температуре 20°С и 60°С.</a:t>
            </a:r>
          </a:p>
          <a:p>
            <a:r>
              <a:rPr lang="ru-RU" dirty="0"/>
              <a:t>В коническую колбу емкостью 250 мл наливают 100 мл </a:t>
            </a:r>
            <a:r>
              <a:rPr lang="ru-RU" dirty="0" err="1"/>
              <a:t>ис¬следуемой</a:t>
            </a:r>
            <a:r>
              <a:rPr lang="ru-RU" dirty="0"/>
              <a:t> пробы воды при 20°С. Колбу закрывают пробкой или часовым стеклом, содержимое несколько раз тщательно </a:t>
            </a:r>
            <a:r>
              <a:rPr lang="ru-RU" dirty="0" err="1"/>
              <a:t>взбал¬тывают</a:t>
            </a:r>
            <a:r>
              <a:rPr lang="ru-RU" dirty="0"/>
              <a:t> и сразу же </a:t>
            </a:r>
            <a:r>
              <a:rPr lang="ru-RU" dirty="0" err="1"/>
              <a:t>органолептически</a:t>
            </a:r>
            <a:r>
              <a:rPr lang="ru-RU" dirty="0"/>
              <a:t> устанавливают характер запаха и его интенсивность по балльной шкале (таблица 4.1). В другую колбу вносят 100 мл воды, закрыв ее, содержимое </a:t>
            </a:r>
            <a:r>
              <a:rPr lang="ru-RU" dirty="0" err="1"/>
              <a:t>кол¬бы</a:t>
            </a:r>
            <a:r>
              <a:rPr lang="ru-RU" dirty="0"/>
              <a:t> нагревают в водяной бане до 60°С и после встряхивания немедленно определяют характер и интенсивность запаха.</a:t>
            </a:r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73229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143000"/>
          </a:xfrm>
        </p:spPr>
        <p:txBody>
          <a:bodyPr/>
          <a:lstStyle/>
          <a:p>
            <a:r>
              <a:rPr lang="ru-RU" dirty="0"/>
              <a:t>Запах </a:t>
            </a:r>
            <a:r>
              <a:rPr lang="ru-RU" dirty="0" smtClean="0"/>
              <a:t>воды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268760"/>
            <a:ext cx="8712968" cy="5400600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/>
              <a:t>Наличие</a:t>
            </a:r>
            <a:r>
              <a:rPr lang="ru-RU" dirty="0"/>
              <a:t>, характер и интенсивность запаха воды </a:t>
            </a:r>
            <a:r>
              <a:rPr lang="ru-RU" dirty="0" smtClean="0"/>
              <a:t>определяют </a:t>
            </a:r>
            <a:r>
              <a:rPr lang="ru-RU" dirty="0" err="1"/>
              <a:t>органолептически</a:t>
            </a:r>
            <a:r>
              <a:rPr lang="ru-RU" dirty="0"/>
              <a:t>. </a:t>
            </a:r>
            <a:endParaRPr lang="ru-RU" dirty="0" smtClean="0"/>
          </a:p>
          <a:p>
            <a:r>
              <a:rPr lang="ru-RU" dirty="0" smtClean="0"/>
              <a:t>Запахи </a:t>
            </a:r>
            <a:r>
              <a:rPr lang="ru-RU" dirty="0"/>
              <a:t>воды по характеру разделяют на две группы:</a:t>
            </a:r>
          </a:p>
          <a:p>
            <a:r>
              <a:rPr lang="ru-RU" dirty="0"/>
              <a:t>а) запахи естественного </a:t>
            </a:r>
            <a:r>
              <a:rPr lang="ru-RU" dirty="0" smtClean="0"/>
              <a:t>происхождения: </a:t>
            </a:r>
            <a:r>
              <a:rPr lang="ru-RU" dirty="0"/>
              <a:t>ароматический, болотный, гнилостный, </a:t>
            </a:r>
            <a:r>
              <a:rPr lang="ru-RU" dirty="0" smtClean="0"/>
              <a:t>древесный</a:t>
            </a:r>
            <a:r>
              <a:rPr lang="ru-RU" dirty="0"/>
              <a:t>, землистый, илистый, рыбный, сероводородный, </a:t>
            </a:r>
            <a:r>
              <a:rPr lang="ru-RU" dirty="0" smtClean="0"/>
              <a:t>травянистый </a:t>
            </a:r>
            <a:r>
              <a:rPr lang="ru-RU" dirty="0"/>
              <a:t>и др.</a:t>
            </a:r>
          </a:p>
          <a:p>
            <a:r>
              <a:rPr lang="ru-RU" dirty="0"/>
              <a:t>б) запахи искусственного </a:t>
            </a:r>
            <a:r>
              <a:rPr lang="ru-RU" dirty="0" smtClean="0"/>
              <a:t>происхождения: </a:t>
            </a:r>
            <a:r>
              <a:rPr lang="ru-RU" dirty="0"/>
              <a:t>фенольный, камфорный, бензиновый, хлорный и др.</a:t>
            </a:r>
          </a:p>
          <a:p>
            <a:r>
              <a:rPr lang="ru-RU" dirty="0"/>
              <a:t>Запах воды определяют при температуре 20°С и 60°С.</a:t>
            </a:r>
          </a:p>
          <a:p>
            <a:r>
              <a:rPr lang="ru-RU" dirty="0"/>
              <a:t>В коническую колбу емкостью 250 мл наливают 100 мл </a:t>
            </a:r>
            <a:r>
              <a:rPr lang="ru-RU" dirty="0" smtClean="0"/>
              <a:t>исследуемой </a:t>
            </a:r>
            <a:r>
              <a:rPr lang="ru-RU" dirty="0"/>
              <a:t>пробы воды при 20°С. Колбу закрывают пробкой или часовым стеклом, содержимое несколько раз тщательно </a:t>
            </a:r>
            <a:r>
              <a:rPr lang="ru-RU" dirty="0" smtClean="0"/>
              <a:t>взбалтывают </a:t>
            </a:r>
            <a:r>
              <a:rPr lang="ru-RU" dirty="0"/>
              <a:t>и сразу же </a:t>
            </a:r>
            <a:r>
              <a:rPr lang="ru-RU" dirty="0" err="1"/>
              <a:t>органолептически</a:t>
            </a:r>
            <a:r>
              <a:rPr lang="ru-RU" dirty="0"/>
              <a:t> устанавливают характер запаха и его интенсивность по балльной </a:t>
            </a:r>
            <a:r>
              <a:rPr lang="ru-RU" dirty="0" smtClean="0"/>
              <a:t>шкале. </a:t>
            </a:r>
            <a:r>
              <a:rPr lang="ru-RU" dirty="0"/>
              <a:t>В другую колбу вносят 100 мл воды, закрыв ее, содержимое </a:t>
            </a:r>
            <a:r>
              <a:rPr lang="ru-RU" dirty="0" smtClean="0"/>
              <a:t>колбы </a:t>
            </a:r>
            <a:r>
              <a:rPr lang="ru-RU" dirty="0"/>
              <a:t>нагревают в водяной бане до 60°С и после встряхивания немедленно определяют характер и интенсивность запаха.</a:t>
            </a:r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89131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6" descr="javljaetsja-li-zapah-novogo-avtomobilja-toksichnym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99592" y="1061244"/>
            <a:ext cx="7560840" cy="5056312"/>
          </a:xfrm>
        </p:spPr>
      </p:pic>
    </p:spTree>
    <p:extLst>
      <p:ext uri="{BB962C8B-B14F-4D97-AF65-F5344CB8AC3E}">
        <p14:creationId xmlns:p14="http://schemas.microsoft.com/office/powerpoint/2010/main" val="2849798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259</TotalTime>
  <Words>1923</Words>
  <Application>Microsoft Office PowerPoint</Application>
  <PresentationFormat>Экран (4:3)</PresentationFormat>
  <Paragraphs>228</Paragraphs>
  <Slides>30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1" baseType="lpstr">
      <vt:lpstr>Тема Office</vt:lpstr>
      <vt:lpstr>Тема занятия: Санитарно-гигиеническая оценка воды</vt:lpstr>
      <vt:lpstr>Способ отбора проб воды</vt:lpstr>
      <vt:lpstr>Отбор проб воды</vt:lpstr>
      <vt:lpstr>Отбор пробы воды с помощью батометра с одновременным определением её температуры</vt:lpstr>
      <vt:lpstr>Физические свойства воды</vt:lpstr>
      <vt:lpstr>Температура воды</vt:lpstr>
      <vt:lpstr>Презентация PowerPoint</vt:lpstr>
      <vt:lpstr>Запах воды</vt:lpstr>
      <vt:lpstr>Презентация PowerPoint</vt:lpstr>
      <vt:lpstr>Оценка интенсивности запаха воды </vt:lpstr>
      <vt:lpstr>Вкус воды. </vt:lpstr>
      <vt:lpstr>Презентация PowerPoint</vt:lpstr>
      <vt:lpstr>Цветность воды</vt:lpstr>
      <vt:lpstr>Таблица 1 - Приближенное определение цветности воды</vt:lpstr>
      <vt:lpstr>Прозрачность воды</vt:lpstr>
      <vt:lpstr>Презентация PowerPoint</vt:lpstr>
      <vt:lpstr>Мутность и осадок воды. </vt:lpstr>
      <vt:lpstr>Химические показатели воды</vt:lpstr>
      <vt:lpstr>Активная реакция воды (рН). </vt:lpstr>
      <vt:lpstr>Колориметрический метод</vt:lpstr>
      <vt:lpstr>Презентация PowerPoint</vt:lpstr>
      <vt:lpstr>Таблица 2 - Приближенное определение величины рН</vt:lpstr>
      <vt:lpstr>Окисляемость воды </vt:lpstr>
      <vt:lpstr>Таблица 3 - Приближенная величина окисляемости воды </vt:lpstr>
      <vt:lpstr>Хлориды</vt:lpstr>
      <vt:lpstr>Таблица 4 - Приближенное определение хлоридов в воде</vt:lpstr>
      <vt:lpstr>Санитарно-бактериологические показатели</vt:lpstr>
      <vt:lpstr>Микробное число</vt:lpstr>
      <vt:lpstr>Задание:</vt:lpstr>
      <vt:lpstr>Таблица 5 - Гигиенические нормативы качества воды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Настя</dc:creator>
  <cp:lastModifiedBy>KGU</cp:lastModifiedBy>
  <cp:revision>17</cp:revision>
  <dcterms:created xsi:type="dcterms:W3CDTF">2016-11-15T15:41:08Z</dcterms:created>
  <dcterms:modified xsi:type="dcterms:W3CDTF">2004-01-01T12:37:54Z</dcterms:modified>
</cp:coreProperties>
</file>