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AAE-0054-4363-83CE-43F2636403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5568-9DBF-482D-8253-B8911DC3F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C5568-9DBF-482D-8253-B8911DC3FE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19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0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649" y="2231257"/>
            <a:ext cx="879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Навигация в </a:t>
            </a:r>
            <a:r>
              <a:rPr lang="en-US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Web of Science</a:t>
            </a:r>
            <a:endParaRPr lang="ru-RU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" y="1909725"/>
            <a:ext cx="2932430" cy="2993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6267" y="4797777"/>
            <a:ext cx="51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Евлентьева Оксана Львовна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Отд. Автоматизации библиотечных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890" t="6105" r="27443" b="12611"/>
          <a:stretch/>
        </p:blipFill>
        <p:spPr>
          <a:xfrm>
            <a:off x="1" y="0"/>
            <a:ext cx="5339644" cy="406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69823" y="1797966"/>
            <a:ext cx="1974429" cy="277000"/>
          </a:xfrm>
          <a:prstGeom prst="wedgeRoundRectCallout">
            <a:avLst>
              <a:gd name="adj1" fmla="val -60233"/>
              <a:gd name="adj2" fmla="val 20222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622" y="1797966"/>
            <a:ext cx="2280356" cy="10016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9823" y="1797966"/>
            <a:ext cx="1842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ResearcherID</a:t>
            </a:r>
            <a:r>
              <a:rPr lang="en-US" sz="1200" dirty="0"/>
              <a:t> and ORCID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34" t="3952" r="5762" b="10288"/>
          <a:stretch/>
        </p:blipFill>
        <p:spPr>
          <a:xfrm>
            <a:off x="5548490" y="110595"/>
            <a:ext cx="6434667" cy="37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185333" y="2298805"/>
            <a:ext cx="4363157" cy="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633157" y="995503"/>
            <a:ext cx="4143022" cy="674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5955" y="1818939"/>
            <a:ext cx="4882446" cy="201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343383" y="1422655"/>
            <a:ext cx="1206954" cy="247415"/>
          </a:xfrm>
          <a:prstGeom prst="wedgeRoundRectCallout">
            <a:avLst>
              <a:gd name="adj1" fmla="val -99516"/>
              <a:gd name="adj2" fmla="val 11096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889305" y="862251"/>
            <a:ext cx="1717951" cy="277385"/>
          </a:xfrm>
          <a:prstGeom prst="wedgeRoundRectCallout">
            <a:avLst>
              <a:gd name="adj1" fmla="val -55291"/>
              <a:gd name="adj2" fmla="val 10445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889305" y="857003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Сведения об авторе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87198" y="1414666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Статьи автора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15432" t="14525" r="16872" b="13416"/>
          <a:stretch/>
        </p:blipFill>
        <p:spPr>
          <a:xfrm>
            <a:off x="1826475" y="3048802"/>
            <a:ext cx="5454858" cy="362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1501422" y="2190044"/>
            <a:ext cx="620889" cy="126365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ая прямоугольная выноска 24"/>
          <p:cNvSpPr/>
          <p:nvPr/>
        </p:nvSpPr>
        <p:spPr>
          <a:xfrm>
            <a:off x="180622" y="4292905"/>
            <a:ext cx="1320800" cy="233009"/>
          </a:xfrm>
          <a:prstGeom prst="wedgeRoundRectCallout">
            <a:avLst>
              <a:gd name="adj1" fmla="val 82187"/>
              <a:gd name="adj2" fmla="val 1243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ORCID ID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52400" y="4863334"/>
            <a:ext cx="1320800" cy="233009"/>
          </a:xfrm>
          <a:prstGeom prst="wedgeRoundRectCallout">
            <a:avLst>
              <a:gd name="adj1" fmla="val 76204"/>
              <a:gd name="adj2" fmla="val 1195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страна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" y="5844277"/>
            <a:ext cx="1320800" cy="233009"/>
          </a:xfrm>
          <a:prstGeom prst="wedgeRoundRectCallout">
            <a:avLst>
              <a:gd name="adj1" fmla="val 88170"/>
              <a:gd name="adj2" fmla="val 12920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Scopus ID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" y="6291761"/>
            <a:ext cx="1320800" cy="386106"/>
          </a:xfrm>
          <a:prstGeom prst="wedgeRoundRectCallout">
            <a:avLst>
              <a:gd name="adj1" fmla="val 96717"/>
              <a:gd name="adj2" fmla="val -153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Web of science ID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8915599" y="4546760"/>
            <a:ext cx="1320800" cy="233009"/>
          </a:xfrm>
          <a:prstGeom prst="wedgeRoundRectCallout">
            <a:avLst>
              <a:gd name="adj1" fmla="val -175933"/>
              <a:gd name="adj2" fmla="val 27939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Статьи автора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62489" y="4069066"/>
            <a:ext cx="4018844" cy="2608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031" t="2892" r="15997" b="15020"/>
          <a:stretch/>
        </p:blipFill>
        <p:spPr>
          <a:xfrm>
            <a:off x="187285" y="77118"/>
            <a:ext cx="5772839" cy="435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45715" y="0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журнала для публикации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47451" y="184666"/>
            <a:ext cx="716096" cy="300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72" t="641" r="1841" b="10201"/>
          <a:stretch/>
        </p:blipFill>
        <p:spPr>
          <a:xfrm>
            <a:off x="4187881" y="782199"/>
            <a:ext cx="5881536" cy="339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5772839" y="2677099"/>
            <a:ext cx="925416" cy="1057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918" t="482" r="16499" b="8915"/>
          <a:stretch/>
        </p:blipFill>
        <p:spPr>
          <a:xfrm>
            <a:off x="6488934" y="2881823"/>
            <a:ext cx="4956120" cy="397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3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55" t="8192" r="23829" b="11165"/>
          <a:stretch/>
        </p:blipFill>
        <p:spPr>
          <a:xfrm>
            <a:off x="154236" y="132203"/>
            <a:ext cx="5916058" cy="553046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13897" y="1211065"/>
            <a:ext cx="1438619" cy="461665"/>
          </a:xfrm>
          <a:prstGeom prst="wedgeRoundRectCallout">
            <a:avLst>
              <a:gd name="adj1" fmla="val -49039"/>
              <a:gd name="adj2" fmla="val 1562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3897" y="1211066"/>
            <a:ext cx="162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Поиск журнала в поисковой строке</a:t>
            </a:r>
            <a:endParaRPr lang="ru-RU" sz="1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31199" y="2433149"/>
            <a:ext cx="1621317" cy="277786"/>
          </a:xfrm>
          <a:prstGeom prst="wedgeRoundRectCallout">
            <a:avLst>
              <a:gd name="adj1" fmla="val 10925"/>
              <a:gd name="adj2" fmla="val 3384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2067" y="2433936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Поиск по категориям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6087" y="2897437"/>
            <a:ext cx="3756752" cy="1894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51522" y="4949718"/>
            <a:ext cx="1621317" cy="277786"/>
          </a:xfrm>
          <a:prstGeom prst="wedgeRoundRectCallout">
            <a:avLst>
              <a:gd name="adj1" fmla="val -95757"/>
              <a:gd name="adj2" fmla="val -977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51522" y="4962306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Результат поиска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2552" t="8507" r="23812" b="18229"/>
          <a:stretch/>
        </p:blipFill>
        <p:spPr>
          <a:xfrm>
            <a:off x="6332863" y="590972"/>
            <a:ext cx="5792793" cy="5071699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7932145" y="4435466"/>
            <a:ext cx="1355074" cy="526840"/>
          </a:xfrm>
          <a:prstGeom prst="wedgeRoundRectCallout">
            <a:avLst>
              <a:gd name="adj1" fmla="val -83546"/>
              <a:gd name="adj2" fmla="val -1188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32145" y="4468052"/>
            <a:ext cx="191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Ограничение по </a:t>
            </a:r>
            <a:r>
              <a:rPr lang="ru-RU" sz="1200" dirty="0" err="1" smtClean="0"/>
              <a:t>импакт</a:t>
            </a:r>
            <a:r>
              <a:rPr lang="ru-RU" sz="1200" dirty="0" smtClean="0"/>
              <a:t>-фактору</a:t>
            </a:r>
            <a:endParaRPr lang="ru-RU" sz="12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227764" y="2979403"/>
            <a:ext cx="1290809" cy="470713"/>
          </a:xfrm>
          <a:prstGeom prst="wedgeRoundRectCallout">
            <a:avLst>
              <a:gd name="adj1" fmla="val -83546"/>
              <a:gd name="adj2" fmla="val -1188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27764" y="2988451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Ограничение по квартилю 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258978" y="1532388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Ограничение по году</a:t>
            </a:r>
            <a:endParaRPr lang="ru-RU" sz="12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227763" y="1499802"/>
            <a:ext cx="1290809" cy="470713"/>
          </a:xfrm>
          <a:prstGeom prst="wedgeRoundRectCallout">
            <a:avLst>
              <a:gd name="adj1" fmla="val -116832"/>
              <a:gd name="adj2" fmla="val -2125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89" y="124178"/>
            <a:ext cx="441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им. А. Байтурсынова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http://ksu.edu.kz/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92" t="165" r="29527" b="11770"/>
          <a:stretch/>
        </p:blipFill>
        <p:spPr>
          <a:xfrm>
            <a:off x="316089" y="770509"/>
            <a:ext cx="4628445" cy="58645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64356" y="5429955"/>
            <a:ext cx="745066" cy="67733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280" t="60741" r="39198" b="23457"/>
          <a:stretch/>
        </p:blipFill>
        <p:spPr>
          <a:xfrm>
            <a:off x="7507111" y="2648092"/>
            <a:ext cx="3781778" cy="32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36889" y="2777067"/>
            <a:ext cx="5870222" cy="26528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4"/>
          </p:cNvCxnSpPr>
          <p:nvPr/>
        </p:nvCxnSpPr>
        <p:spPr>
          <a:xfrm flipV="1">
            <a:off x="1636889" y="5768622"/>
            <a:ext cx="5870222" cy="3386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324" t="24327" r="34877" b="6867"/>
          <a:stretch/>
        </p:blipFill>
        <p:spPr>
          <a:xfrm>
            <a:off x="8947709" y="836464"/>
            <a:ext cx="3068403" cy="535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031" t="4016" r="16198" b="15663"/>
          <a:stretch/>
        </p:blipFill>
        <p:spPr>
          <a:xfrm>
            <a:off x="242371" y="319489"/>
            <a:ext cx="8328751" cy="616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8571122" y="1575412"/>
            <a:ext cx="1112706" cy="683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232" t="7229" r="15796" b="16627"/>
          <a:stretch/>
        </p:blipFill>
        <p:spPr>
          <a:xfrm>
            <a:off x="341523" y="286438"/>
            <a:ext cx="8769426" cy="613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42906" r="21267" b="33541"/>
          <a:stretch/>
        </p:blipFill>
        <p:spPr>
          <a:xfrm>
            <a:off x="6808424" y="3316078"/>
            <a:ext cx="4384713" cy="139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43648" r="21268" b="34468"/>
          <a:stretch/>
        </p:blipFill>
        <p:spPr>
          <a:xfrm>
            <a:off x="6808424" y="1863800"/>
            <a:ext cx="4384713" cy="129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17448" y="191312"/>
            <a:ext cx="2801954" cy="16389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 адрес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эл.почты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нажимаем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Ждём код подтверждение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эл.адрес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вводим код, заполняем анкету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17448" y="4443695"/>
            <a:ext cx="2647720" cy="8751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адрес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эл.почты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пароль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нажимаем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82" t="3535" r="5154" b="11004"/>
          <a:stretch/>
        </p:blipFill>
        <p:spPr>
          <a:xfrm>
            <a:off x="275421" y="110169"/>
            <a:ext cx="10719412" cy="659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05069" y="2255570"/>
            <a:ext cx="1919115" cy="421527"/>
          </a:xfrm>
          <a:prstGeom prst="wedgeRoundRectCallout">
            <a:avLst>
              <a:gd name="adj1" fmla="val -96519"/>
              <a:gd name="adj2" fmla="val 16507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5069" y="2332688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Ключевое слово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65992" y="1858963"/>
            <a:ext cx="1890333" cy="391099"/>
          </a:xfrm>
          <a:prstGeom prst="wedgeRoundRectCallout">
            <a:avLst>
              <a:gd name="adj1" fmla="val 87734"/>
              <a:gd name="adj2" fmla="val 3068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9113" y="188073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Выбор запроса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998245" y="2908453"/>
            <a:ext cx="859316" cy="627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0674" y="3855903"/>
            <a:ext cx="1872868" cy="705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00" t="3534" r="9271" b="9237"/>
          <a:stretch/>
        </p:blipFill>
        <p:spPr>
          <a:xfrm>
            <a:off x="490250" y="176270"/>
            <a:ext cx="9749927" cy="644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75401" y="661014"/>
            <a:ext cx="2166531" cy="369332"/>
          </a:xfrm>
          <a:prstGeom prst="wedgeRoundRectCallout">
            <a:avLst>
              <a:gd name="adj1" fmla="val -102525"/>
              <a:gd name="adj2" fmla="val 21174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18622" y="661014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Кол. результатов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826" y="2710149"/>
            <a:ext cx="2137273" cy="39146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8502" y="2170325"/>
            <a:ext cx="216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Выборка по категориям</a:t>
            </a:r>
            <a:endParaRPr lang="ru-RU" sz="1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198502" y="2170325"/>
            <a:ext cx="2166712" cy="308472"/>
          </a:xfrm>
          <a:prstGeom prst="wedgeRoundRectCallout">
            <a:avLst>
              <a:gd name="adj1" fmla="val -130349"/>
              <a:gd name="adj2" fmla="val 12321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116135" y="2555913"/>
            <a:ext cx="2166712" cy="308472"/>
          </a:xfrm>
          <a:prstGeom prst="wedgeRoundRectCallout">
            <a:avLst>
              <a:gd name="adj1" fmla="val -130349"/>
              <a:gd name="adj2" fmla="val 12321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09302" y="2525483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Полный текст от издателя</a:t>
            </a:r>
            <a:endParaRPr lang="ru-RU" sz="1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88051" y="3083298"/>
            <a:ext cx="1394796" cy="328234"/>
          </a:xfrm>
          <a:prstGeom prst="wedgeRoundRectCallout">
            <a:avLst>
              <a:gd name="adj1" fmla="val -173791"/>
              <a:gd name="adj2" fmla="val -433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997545" y="3042200"/>
            <a:ext cx="150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Аннотация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13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218" t="3573" r="9851" b="11276"/>
          <a:stretch/>
        </p:blipFill>
        <p:spPr>
          <a:xfrm>
            <a:off x="390726" y="238789"/>
            <a:ext cx="9744791" cy="60578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77947" y="2445745"/>
            <a:ext cx="396607" cy="3481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3696" y="1949986"/>
            <a:ext cx="2115239" cy="30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492347" y="495759"/>
            <a:ext cx="2544897" cy="550843"/>
          </a:xfrm>
          <a:prstGeom prst="wedgeRoundRectCallout">
            <a:avLst>
              <a:gd name="adj1" fmla="val -77924"/>
              <a:gd name="adj2" fmla="val 2995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6583" y="448014"/>
            <a:ext cx="239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Выделяем необходимые статьи галочками и отправляем в </a:t>
            </a:r>
            <a:r>
              <a:rPr lang="en-US" sz="1200" dirty="0" smtClean="0"/>
              <a:t>EndNote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61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8" t="3859" r="502" b="9485"/>
          <a:stretch/>
        </p:blipFill>
        <p:spPr>
          <a:xfrm>
            <a:off x="683045" y="264405"/>
            <a:ext cx="10884665" cy="59380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10998" y="2963537"/>
            <a:ext cx="8813494" cy="32389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6265" y="2721166"/>
            <a:ext cx="1377108" cy="2016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213512" y="1620002"/>
            <a:ext cx="2511847" cy="446972"/>
          </a:xfrm>
          <a:prstGeom prst="wedgeRoundRectCallout">
            <a:avLst>
              <a:gd name="adj1" fmla="val -93652"/>
              <a:gd name="adj2" fmla="val 24333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13512" y="1620001"/>
            <a:ext cx="26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Добавленные статьи</a:t>
            </a:r>
            <a:r>
              <a:rPr lang="en-US" sz="1200" dirty="0" smtClean="0"/>
              <a:t> c WOS </a:t>
            </a:r>
            <a:r>
              <a:rPr lang="ru-RU" sz="1200" dirty="0" smtClean="0"/>
              <a:t>или с </a:t>
            </a:r>
            <a:r>
              <a:rPr lang="en-US" sz="1200" dirty="0" smtClean="0"/>
              <a:t>google </a:t>
            </a:r>
            <a:r>
              <a:rPr lang="ru-RU" sz="1200" dirty="0" smtClean="0"/>
              <a:t>академия</a:t>
            </a:r>
            <a:endParaRPr lang="ru-RU" sz="1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42353" y="1552844"/>
            <a:ext cx="2005070" cy="276999"/>
          </a:xfrm>
          <a:prstGeom prst="wedgeRoundRectCallout">
            <a:avLst>
              <a:gd name="adj1" fmla="val -99658"/>
              <a:gd name="adj2" fmla="val 37727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57199" y="1552844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Папки созданные в </a:t>
            </a:r>
            <a:r>
              <a:rPr lang="en-US" sz="1200" dirty="0"/>
              <a:t>E</a:t>
            </a:r>
            <a:r>
              <a:rPr lang="en-US" sz="1200" dirty="0" smtClean="0"/>
              <a:t>ndNote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57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52" t="5783" r="10677" b="12290"/>
          <a:stretch/>
        </p:blipFill>
        <p:spPr>
          <a:xfrm>
            <a:off x="275421" y="319489"/>
            <a:ext cx="7436386" cy="561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96549" y="517793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Просмотр статьи 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313543" y="793214"/>
            <a:ext cx="1729647" cy="284352"/>
          </a:xfrm>
          <a:prstGeom prst="wedgeRoundRectCallout">
            <a:avLst>
              <a:gd name="adj1" fmla="val -123301"/>
              <a:gd name="adj2" fmla="val 35040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13543" y="708235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Заглавие статьи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47851" y="793214"/>
            <a:ext cx="864823" cy="273683"/>
          </a:xfrm>
          <a:prstGeom prst="wedgeRoundRectCallout">
            <a:avLst>
              <a:gd name="adj1" fmla="val -244957"/>
              <a:gd name="adj2" fmla="val 47826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72379" y="75912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Авторы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777" y="2533881"/>
            <a:ext cx="2005070" cy="716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94043" y="2533881"/>
            <a:ext cx="1817783" cy="198304"/>
          </a:xfrm>
          <a:prstGeom prst="wedgeRoundRectCallout">
            <a:avLst>
              <a:gd name="adj1" fmla="val -92348"/>
              <a:gd name="adj2" fmla="val 17361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73219" y="2494533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Сведения о журнале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777" y="3369330"/>
            <a:ext cx="5387245" cy="8941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12544" y="2930486"/>
            <a:ext cx="1021325" cy="220083"/>
          </a:xfrm>
          <a:prstGeom prst="wedgeRoundRectCallout">
            <a:avLst>
              <a:gd name="adj1" fmla="val -92348"/>
              <a:gd name="adj2" fmla="val 1435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52510" y="287357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Аннотация 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6777" y="4382881"/>
            <a:ext cx="3641074" cy="478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580262" y="4372246"/>
            <a:ext cx="1467998" cy="232805"/>
          </a:xfrm>
          <a:prstGeom prst="wedgeRoundRectCallout">
            <a:avLst>
              <a:gd name="adj1" fmla="val -78840"/>
              <a:gd name="adj2" fmla="val 12464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92526" y="4343788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Ключевые слова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6777" y="4900673"/>
            <a:ext cx="3475813" cy="1037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426024" y="4900673"/>
            <a:ext cx="1622236" cy="692234"/>
          </a:xfrm>
          <a:prstGeom prst="wedgeRoundRectCallout">
            <a:avLst>
              <a:gd name="adj1" fmla="val -76124"/>
              <a:gd name="adj2" fmla="val 514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42005" y="4946576"/>
            <a:ext cx="151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Принадлежность автора к организации </a:t>
            </a:r>
            <a:endParaRPr lang="ru-RU" sz="12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711807" y="1650693"/>
            <a:ext cx="1170717" cy="259814"/>
          </a:xfrm>
          <a:prstGeom prst="wedgeRoundRectCallout">
            <a:avLst>
              <a:gd name="adj1" fmla="val -112110"/>
              <a:gd name="adj2" fmla="val 1393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700790" y="154117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Цитирования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368820" y="2930486"/>
            <a:ext cx="1742129" cy="220084"/>
          </a:xfrm>
          <a:prstGeom prst="wedgeRoundRectCallout">
            <a:avLst>
              <a:gd name="adj1" fmla="val -98830"/>
              <a:gd name="adj2" fmla="val 1743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405736" y="2902027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Цитированные ссылки</a:t>
            </a:r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24063" t="35181" r="47021" b="24176"/>
          <a:stretch/>
        </p:blipFill>
        <p:spPr>
          <a:xfrm>
            <a:off x="8297165" y="3369330"/>
            <a:ext cx="3172858" cy="278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9665775" y="2405673"/>
            <a:ext cx="2323025" cy="623373"/>
          </a:xfrm>
          <a:prstGeom prst="wedgeRoundRectCallout">
            <a:avLst>
              <a:gd name="adj1" fmla="val -75213"/>
              <a:gd name="adj2" fmla="val 1065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81180" y="3178888"/>
            <a:ext cx="7010477" cy="43464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65775" y="2394195"/>
            <a:ext cx="275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Дополнительные сведения о журнале, </a:t>
            </a:r>
            <a:r>
              <a:rPr lang="ru-RU" sz="1200" dirty="0" err="1" smtClean="0"/>
              <a:t>импакт</a:t>
            </a:r>
            <a:r>
              <a:rPr lang="ru-RU" sz="1200" dirty="0" smtClean="0"/>
              <a:t>-фактор, </a:t>
            </a:r>
            <a:r>
              <a:rPr lang="en-US" sz="1200" dirty="0" smtClean="0"/>
              <a:t>Q –</a:t>
            </a:r>
            <a:r>
              <a:rPr lang="ru-RU" sz="1200" dirty="0" smtClean="0"/>
              <a:t>квартиль, </a:t>
            </a:r>
            <a:r>
              <a:rPr lang="en-US" sz="1200" dirty="0" smtClean="0"/>
              <a:t>ISSN</a:t>
            </a:r>
            <a:r>
              <a:rPr lang="ru-RU" sz="1200" dirty="0" smtClean="0"/>
              <a:t>, издательство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191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</TotalTime>
  <Words>164</Words>
  <Application>Microsoft Office PowerPoint</Application>
  <PresentationFormat>Широкоэкранный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Oxsana Evlenteva</dc:creator>
  <cp:lastModifiedBy>Axsinya</cp:lastModifiedBy>
  <cp:revision>57</cp:revision>
  <dcterms:created xsi:type="dcterms:W3CDTF">2019-01-25T10:40:26Z</dcterms:created>
  <dcterms:modified xsi:type="dcterms:W3CDTF">2020-11-20T04:59:00Z</dcterms:modified>
</cp:coreProperties>
</file>