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2" r:id="rId11"/>
    <p:sldId id="293" r:id="rId12"/>
    <p:sldId id="294" r:id="rId13"/>
    <p:sldId id="295" r:id="rId14"/>
    <p:sldId id="296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7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50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EEAAE-0054-4363-83CE-43F263640300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C5568-9DBF-482D-8253-B8911DC3FE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863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C5568-9DBF-482D-8253-B8911DC3FEB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45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34D9-0399-4984-A891-A7A68B35D32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ACFC-BFD9-4E89-8A2F-E44C81F24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398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34D9-0399-4984-A891-A7A68B35D32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ACFC-BFD9-4E89-8A2F-E44C81F24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78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34D9-0399-4984-A891-A7A68B35D32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ACFC-BFD9-4E89-8A2F-E44C81F24B4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953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34D9-0399-4984-A891-A7A68B35D32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ACFC-BFD9-4E89-8A2F-E44C81F24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843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34D9-0399-4984-A891-A7A68B35D32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ACFC-BFD9-4E89-8A2F-E44C81F24B4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7195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34D9-0399-4984-A891-A7A68B35D32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ACFC-BFD9-4E89-8A2F-E44C81F24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791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34D9-0399-4984-A891-A7A68B35D32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ACFC-BFD9-4E89-8A2F-E44C81F24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508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34D9-0399-4984-A891-A7A68B35D32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ACFC-BFD9-4E89-8A2F-E44C81F24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02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34D9-0399-4984-A891-A7A68B35D32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ACFC-BFD9-4E89-8A2F-E44C81F24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593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34D9-0399-4984-A891-A7A68B35D32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ACFC-BFD9-4E89-8A2F-E44C81F24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79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34D9-0399-4984-A891-A7A68B35D32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ACFC-BFD9-4E89-8A2F-E44C81F24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902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34D9-0399-4984-A891-A7A68B35D32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ACFC-BFD9-4E89-8A2F-E44C81F24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890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34D9-0399-4984-A891-A7A68B35D32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ACFC-BFD9-4E89-8A2F-E44C81F24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863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34D9-0399-4984-A891-A7A68B35D32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ACFC-BFD9-4E89-8A2F-E44C81F24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167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34D9-0399-4984-A891-A7A68B35D32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ACFC-BFD9-4E89-8A2F-E44C81F24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47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34D9-0399-4984-A891-A7A68B35D32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ACFC-BFD9-4E89-8A2F-E44C81F24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859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C34D9-0399-4984-A891-A7A68B35D32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889ACFC-BFD9-4E89-8A2F-E44C81F24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27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6649" y="2231257"/>
            <a:ext cx="8797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  <a:cs typeface="Aharoni" panose="02010803020104030203" pitchFamily="2" charset="-79"/>
              </a:rPr>
              <a:t>Навигация в информационных онлайн ресурсах НБ «</a:t>
            </a:r>
            <a:r>
              <a:rPr lang="kk-KZ" sz="3200" b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  <a:cs typeface="Aharoni" panose="02010803020104030203" pitchFamily="2" charset="-79"/>
              </a:rPr>
              <a:t>Білім орталығы</a:t>
            </a:r>
            <a:r>
              <a:rPr lang="ru-RU" sz="3200" b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  <a:cs typeface="Aharoni" panose="02010803020104030203" pitchFamily="2" charset="-79"/>
              </a:rPr>
              <a:t>» </a:t>
            </a:r>
          </a:p>
          <a:p>
            <a:r>
              <a:rPr lang="ru-RU" sz="3200" b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  <a:cs typeface="Aharoni" panose="02010803020104030203" pitchFamily="2" charset="-79"/>
              </a:rPr>
              <a:t>КГУ им. А. Байтурсынова</a:t>
            </a:r>
            <a:endParaRPr lang="ru-RU" sz="3200" b="1" dirty="0">
              <a:ln w="1905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Georgia" panose="02040502050405020303" pitchFamily="18" charset="0"/>
              <a:cs typeface="Aharoni" panose="02010803020104030203" pitchFamily="2" charset="-79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19" y="1909725"/>
            <a:ext cx="2932430" cy="2993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36267" y="4797777"/>
            <a:ext cx="5174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Евлентьева Оксана Львовна</a:t>
            </a:r>
          </a:p>
          <a:p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Зав. Отд. Автоматизации библиотечных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385589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1324" t="24327" r="34877" b="6867"/>
          <a:stretch/>
        </p:blipFill>
        <p:spPr>
          <a:xfrm>
            <a:off x="8518051" y="771180"/>
            <a:ext cx="3068403" cy="5351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721" t="2411" r="14492" b="11004"/>
          <a:stretch/>
        </p:blipFill>
        <p:spPr>
          <a:xfrm>
            <a:off x="242370" y="374574"/>
            <a:ext cx="7877060" cy="5938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Прямая со стрелкой 2"/>
          <p:cNvCxnSpPr/>
          <p:nvPr/>
        </p:nvCxnSpPr>
        <p:spPr>
          <a:xfrm flipH="1" flipV="1">
            <a:off x="8119430" y="1597446"/>
            <a:ext cx="572879" cy="201449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59305" y="2273120"/>
            <a:ext cx="91563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044188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3560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722" t="3695" r="14390" b="10683"/>
          <a:stretch/>
        </p:blipFill>
        <p:spPr>
          <a:xfrm>
            <a:off x="209321" y="154236"/>
            <a:ext cx="7888078" cy="5871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вал 2"/>
          <p:cNvSpPr/>
          <p:nvPr/>
        </p:nvSpPr>
        <p:spPr>
          <a:xfrm>
            <a:off x="209321" y="2445745"/>
            <a:ext cx="903383" cy="1432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09321" y="2785432"/>
            <a:ext cx="903383" cy="1432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672729" y="2190521"/>
            <a:ext cx="903383" cy="1432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413393" y="3248140"/>
            <a:ext cx="1654366" cy="2992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413393" y="4450815"/>
            <a:ext cx="903383" cy="2644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>
            <a:stCxn id="6" idx="2"/>
          </p:cNvCxnSpPr>
          <p:nvPr/>
        </p:nvCxnSpPr>
        <p:spPr>
          <a:xfrm flipH="1">
            <a:off x="2368627" y="3397786"/>
            <a:ext cx="1044766" cy="1496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3922" t="7711" r="15495" b="12128"/>
          <a:stretch/>
        </p:blipFill>
        <p:spPr>
          <a:xfrm>
            <a:off x="4864679" y="1520327"/>
            <a:ext cx="7217152" cy="5122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Овал 10"/>
          <p:cNvSpPr/>
          <p:nvPr/>
        </p:nvSpPr>
        <p:spPr>
          <a:xfrm>
            <a:off x="5615662" y="3248140"/>
            <a:ext cx="1026957" cy="4204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577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6366" t="4337" r="19478" b="8755"/>
          <a:stretch/>
        </p:blipFill>
        <p:spPr>
          <a:xfrm>
            <a:off x="154236" y="154235"/>
            <a:ext cx="7039780" cy="5960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вал 3"/>
          <p:cNvSpPr/>
          <p:nvPr/>
        </p:nvSpPr>
        <p:spPr>
          <a:xfrm>
            <a:off x="583894" y="2005070"/>
            <a:ext cx="1189822" cy="2313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7235" t="7871" r="20014" b="9397"/>
          <a:stretch/>
        </p:blipFill>
        <p:spPr>
          <a:xfrm>
            <a:off x="5089791" y="1024569"/>
            <a:ext cx="6885543" cy="5673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вал 5"/>
          <p:cNvSpPr/>
          <p:nvPr/>
        </p:nvSpPr>
        <p:spPr>
          <a:xfrm>
            <a:off x="5255046" y="2980062"/>
            <a:ext cx="1184315" cy="655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173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1324" t="24327" r="34877" b="6867"/>
          <a:stretch/>
        </p:blipFill>
        <p:spPr>
          <a:xfrm>
            <a:off x="8518051" y="771180"/>
            <a:ext cx="3068403" cy="5351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Прямая со стрелкой 2"/>
          <p:cNvCxnSpPr/>
          <p:nvPr/>
        </p:nvCxnSpPr>
        <p:spPr>
          <a:xfrm flipH="1" flipV="1">
            <a:off x="7304184" y="1839818"/>
            <a:ext cx="1410158" cy="247879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0749" t="1125" r="22624" b="10361"/>
          <a:stretch/>
        </p:blipFill>
        <p:spPr>
          <a:xfrm>
            <a:off x="495758" y="110168"/>
            <a:ext cx="6808425" cy="6651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вал 6"/>
          <p:cNvSpPr/>
          <p:nvPr/>
        </p:nvSpPr>
        <p:spPr>
          <a:xfrm>
            <a:off x="793214" y="3756752"/>
            <a:ext cx="1277957" cy="11898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690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946" t="3855" r="19512" b="10201"/>
          <a:stretch/>
        </p:blipFill>
        <p:spPr>
          <a:xfrm>
            <a:off x="837282" y="264404"/>
            <a:ext cx="8956713" cy="6460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5139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517" t="964" r="3748" b="4898"/>
          <a:stretch/>
        </p:blipFill>
        <p:spPr>
          <a:xfrm>
            <a:off x="311815" y="451691"/>
            <a:ext cx="8446595" cy="5934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1324" t="24327" r="34877" b="6867"/>
          <a:stretch/>
        </p:blipFill>
        <p:spPr>
          <a:xfrm>
            <a:off x="8947709" y="836464"/>
            <a:ext cx="3068403" cy="5351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7236178" y="836464"/>
            <a:ext cx="2043289" cy="48433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97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t="26996"/>
          <a:stretch/>
        </p:blipFill>
        <p:spPr>
          <a:xfrm>
            <a:off x="248355" y="146755"/>
            <a:ext cx="11401778" cy="6547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921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t="14137" r="1524" b="3650"/>
          <a:stretch/>
        </p:blipFill>
        <p:spPr>
          <a:xfrm>
            <a:off x="6290631" y="3042355"/>
            <a:ext cx="5695721" cy="3512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/>
          <p:nvPr/>
        </p:nvPicPr>
        <p:blipFill rotWithShape="1">
          <a:blip r:embed="rId3"/>
          <a:srcRect t="20411" r="3544" b="5555"/>
          <a:stretch/>
        </p:blipFill>
        <p:spPr>
          <a:xfrm>
            <a:off x="203201" y="440676"/>
            <a:ext cx="6296751" cy="4759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511847" y="0"/>
            <a:ext cx="2591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45568" y="2580690"/>
            <a:ext cx="2591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Вход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57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275421" y="308473"/>
            <a:ext cx="5905042" cy="3833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 rotWithShape="1">
          <a:blip r:embed="rId3"/>
          <a:srcRect l="2289" t="2730" r="4578" b="3776"/>
          <a:stretch/>
        </p:blipFill>
        <p:spPr>
          <a:xfrm>
            <a:off x="6070295" y="2555914"/>
            <a:ext cx="5717752" cy="407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281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t="3599" b="5912"/>
          <a:stretch/>
        </p:blipFill>
        <p:spPr>
          <a:xfrm>
            <a:off x="229517" y="129446"/>
            <a:ext cx="4342483" cy="3230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-241" t="4016" r="3614" b="23534"/>
          <a:stretch/>
        </p:blipFill>
        <p:spPr>
          <a:xfrm>
            <a:off x="1424850" y="3500608"/>
            <a:ext cx="4375529" cy="3189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6015209" y="997025"/>
            <a:ext cx="5816907" cy="5007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1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089" y="124178"/>
            <a:ext cx="4413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КГУ им. А. Байтурсынова 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http://ksu.edu.kz/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292" t="165" r="29527" b="11770"/>
          <a:stretch/>
        </p:blipFill>
        <p:spPr>
          <a:xfrm>
            <a:off x="316089" y="770509"/>
            <a:ext cx="4628445" cy="5864578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264356" y="5429955"/>
            <a:ext cx="745066" cy="67733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9280" t="60741" r="39198" b="23457"/>
          <a:stretch/>
        </p:blipFill>
        <p:spPr>
          <a:xfrm>
            <a:off x="7507111" y="2648092"/>
            <a:ext cx="3781778" cy="324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1636889" y="2777067"/>
            <a:ext cx="5870222" cy="265288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5" idx="4"/>
          </p:cNvCxnSpPr>
          <p:nvPr/>
        </p:nvCxnSpPr>
        <p:spPr>
          <a:xfrm flipV="1">
            <a:off x="1636889" y="5768622"/>
            <a:ext cx="5870222" cy="3386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54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1324" t="24327" r="34877" b="6867"/>
          <a:stretch/>
        </p:blipFill>
        <p:spPr>
          <a:xfrm>
            <a:off x="8947709" y="836464"/>
            <a:ext cx="3068403" cy="5351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6031" t="4016" r="16198" b="15663"/>
          <a:stretch/>
        </p:blipFill>
        <p:spPr>
          <a:xfrm>
            <a:off x="242371" y="319489"/>
            <a:ext cx="8328751" cy="6169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Прямая со стрелкой 2"/>
          <p:cNvCxnSpPr/>
          <p:nvPr/>
        </p:nvCxnSpPr>
        <p:spPr>
          <a:xfrm flipH="1" flipV="1">
            <a:off x="8571122" y="1575412"/>
            <a:ext cx="1112706" cy="68304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07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16232" t="7229" r="15796" b="16627"/>
          <a:stretch/>
        </p:blipFill>
        <p:spPr>
          <a:xfrm>
            <a:off x="341523" y="286438"/>
            <a:ext cx="8769426" cy="6139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5" t="42906" r="21267" b="33541"/>
          <a:stretch/>
        </p:blipFill>
        <p:spPr>
          <a:xfrm>
            <a:off x="6808424" y="3316078"/>
            <a:ext cx="4384713" cy="1399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7" t="43648" r="21268" b="34468"/>
          <a:stretch/>
        </p:blipFill>
        <p:spPr>
          <a:xfrm>
            <a:off x="6808424" y="1863800"/>
            <a:ext cx="4384713" cy="1299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9217448" y="191312"/>
            <a:ext cx="2801954" cy="16389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Вводим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дважды адрес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эл.почты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нажимаем </a:t>
            </a:r>
            <a:r>
              <a:rPr lang="ru-RU" sz="14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продолжить.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Ждём код подтверждение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эл.адрес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вводим код, заполняем анкету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17448" y="4443695"/>
            <a:ext cx="2647720" cy="87511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Вводим адрес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эл.почты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пароль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нажимаем </a:t>
            </a:r>
            <a:r>
              <a:rPr lang="ru-RU" sz="14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продолжить.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4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82" t="3535" r="5154" b="11004"/>
          <a:stretch/>
        </p:blipFill>
        <p:spPr>
          <a:xfrm>
            <a:off x="275421" y="110169"/>
            <a:ext cx="10719412" cy="6595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2005069" y="2255570"/>
            <a:ext cx="1919115" cy="421527"/>
          </a:xfrm>
          <a:prstGeom prst="wedgeRoundRectCallout">
            <a:avLst>
              <a:gd name="adj1" fmla="val -96519"/>
              <a:gd name="adj2" fmla="val 165071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005069" y="2332688"/>
            <a:ext cx="191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Ключевое слово</a:t>
            </a:r>
            <a:endParaRPr lang="ru-RU" dirty="0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5165992" y="1858963"/>
            <a:ext cx="1890333" cy="391099"/>
          </a:xfrm>
          <a:prstGeom prst="wedgeRoundRectCallout">
            <a:avLst>
              <a:gd name="adj1" fmla="val 87734"/>
              <a:gd name="adj2" fmla="val 306851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99113" y="1880730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Выбор запроса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7998245" y="2908453"/>
            <a:ext cx="859316" cy="6279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40674" y="3855903"/>
            <a:ext cx="1872868" cy="705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14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300" t="3534" r="9271" b="9237"/>
          <a:stretch/>
        </p:blipFill>
        <p:spPr>
          <a:xfrm>
            <a:off x="490250" y="176270"/>
            <a:ext cx="9749927" cy="6448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2875401" y="661014"/>
            <a:ext cx="2166531" cy="369332"/>
          </a:xfrm>
          <a:prstGeom prst="wedgeRoundRectCallout">
            <a:avLst>
              <a:gd name="adj1" fmla="val -102525"/>
              <a:gd name="adj2" fmla="val 211743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018622" y="661014"/>
            <a:ext cx="202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Кол. результатов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9826" y="2710149"/>
            <a:ext cx="2137273" cy="39146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198502" y="2170325"/>
            <a:ext cx="2166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Выборка по категориям</a:t>
            </a:r>
            <a:endParaRPr lang="ru-RU" sz="1400" dirty="0"/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3198502" y="2170325"/>
            <a:ext cx="2166712" cy="308472"/>
          </a:xfrm>
          <a:prstGeom prst="wedgeRoundRectCallout">
            <a:avLst>
              <a:gd name="adj1" fmla="val -130349"/>
              <a:gd name="adj2" fmla="val 123214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116135" y="2555913"/>
            <a:ext cx="2166712" cy="308472"/>
          </a:xfrm>
          <a:prstGeom prst="wedgeRoundRectCallout">
            <a:avLst>
              <a:gd name="adj1" fmla="val -130349"/>
              <a:gd name="adj2" fmla="val 123214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009302" y="2525483"/>
            <a:ext cx="2363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Полный текст от издателя</a:t>
            </a:r>
            <a:endParaRPr lang="ru-RU" sz="1400" dirty="0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888051" y="3083298"/>
            <a:ext cx="1394796" cy="328234"/>
          </a:xfrm>
          <a:prstGeom prst="wedgeRoundRectCallout">
            <a:avLst>
              <a:gd name="adj1" fmla="val -173791"/>
              <a:gd name="adj2" fmla="val -4330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997545" y="3042200"/>
            <a:ext cx="1509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Аннотация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1130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218" t="3573" r="9851" b="11276"/>
          <a:stretch/>
        </p:blipFill>
        <p:spPr>
          <a:xfrm>
            <a:off x="390726" y="238789"/>
            <a:ext cx="9744791" cy="605786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577947" y="2445745"/>
            <a:ext cx="396607" cy="34813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373696" y="1949986"/>
            <a:ext cx="2115239" cy="3084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3492347" y="495759"/>
            <a:ext cx="2544897" cy="550843"/>
          </a:xfrm>
          <a:prstGeom prst="wedgeRoundRectCallout">
            <a:avLst>
              <a:gd name="adj1" fmla="val -77924"/>
              <a:gd name="adj2" fmla="val 299505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46583" y="448014"/>
            <a:ext cx="2390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Выделяем необходимые статьи галочками и отправляем в </a:t>
            </a:r>
            <a:r>
              <a:rPr lang="en-US" sz="1200" dirty="0" smtClean="0"/>
              <a:t>EndNote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1619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68" t="3859" r="502" b="9485"/>
          <a:stretch/>
        </p:blipFill>
        <p:spPr>
          <a:xfrm>
            <a:off x="683045" y="264405"/>
            <a:ext cx="10884665" cy="593809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610998" y="2963537"/>
            <a:ext cx="8813494" cy="32389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26265" y="2721166"/>
            <a:ext cx="1377108" cy="20160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6213512" y="1620002"/>
            <a:ext cx="2511847" cy="446972"/>
          </a:xfrm>
          <a:prstGeom prst="wedgeRoundRectCallout">
            <a:avLst>
              <a:gd name="adj1" fmla="val -93652"/>
              <a:gd name="adj2" fmla="val 243333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13512" y="1620001"/>
            <a:ext cx="2688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Добавленные статьи</a:t>
            </a:r>
            <a:r>
              <a:rPr lang="en-US" sz="1200" dirty="0" smtClean="0"/>
              <a:t> c WOS </a:t>
            </a:r>
            <a:r>
              <a:rPr lang="ru-RU" sz="1200" dirty="0" smtClean="0"/>
              <a:t>или с </a:t>
            </a:r>
            <a:r>
              <a:rPr lang="en-US" sz="1200" dirty="0" smtClean="0"/>
              <a:t>google </a:t>
            </a:r>
            <a:r>
              <a:rPr lang="ru-RU" sz="1200" dirty="0" smtClean="0"/>
              <a:t>академия</a:t>
            </a:r>
            <a:endParaRPr lang="ru-RU" sz="1200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2842353" y="1552844"/>
            <a:ext cx="2005070" cy="276999"/>
          </a:xfrm>
          <a:prstGeom prst="wedgeRoundRectCallout">
            <a:avLst>
              <a:gd name="adj1" fmla="val -99658"/>
              <a:gd name="adj2" fmla="val 377272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757199" y="1552844"/>
            <a:ext cx="2170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Папки созданные в </a:t>
            </a:r>
            <a:r>
              <a:rPr lang="en-US" sz="1200" dirty="0"/>
              <a:t>E</a:t>
            </a:r>
            <a:r>
              <a:rPr lang="en-US" sz="1200" dirty="0" smtClean="0"/>
              <a:t>ndNote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4576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552" t="5783" r="10677" b="12290"/>
          <a:stretch/>
        </p:blipFill>
        <p:spPr>
          <a:xfrm>
            <a:off x="275421" y="319489"/>
            <a:ext cx="7436386" cy="5618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196549" y="517793"/>
            <a:ext cx="20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Просмотр статьи </a:t>
            </a:r>
            <a:endParaRPr lang="ru-RU" dirty="0"/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2313543" y="793214"/>
            <a:ext cx="1729647" cy="284352"/>
          </a:xfrm>
          <a:prstGeom prst="wedgeRoundRectCallout">
            <a:avLst>
              <a:gd name="adj1" fmla="val -123301"/>
              <a:gd name="adj2" fmla="val 350407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313543" y="708235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Заглавие статьи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4147851" y="793214"/>
            <a:ext cx="864823" cy="273683"/>
          </a:xfrm>
          <a:prstGeom prst="wedgeRoundRectCallout">
            <a:avLst>
              <a:gd name="adj1" fmla="val -244957"/>
              <a:gd name="adj2" fmla="val 478261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172379" y="759120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Авторы </a:t>
            </a:r>
            <a:endParaRPr lang="ru-RU" sz="1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6777" y="2533881"/>
            <a:ext cx="2005070" cy="7160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3294043" y="2533881"/>
            <a:ext cx="1817783" cy="198304"/>
          </a:xfrm>
          <a:prstGeom prst="wedgeRoundRectCallout">
            <a:avLst>
              <a:gd name="adj1" fmla="val -92348"/>
              <a:gd name="adj2" fmla="val 173611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373219" y="2494533"/>
            <a:ext cx="1659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Сведения о журнале</a:t>
            </a:r>
            <a:endParaRPr lang="ru-RU" sz="12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6777" y="3369330"/>
            <a:ext cx="5387245" cy="89419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3512544" y="2930486"/>
            <a:ext cx="1021325" cy="220083"/>
          </a:xfrm>
          <a:prstGeom prst="wedgeRoundRectCallout">
            <a:avLst>
              <a:gd name="adj1" fmla="val -92348"/>
              <a:gd name="adj2" fmla="val 143577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552510" y="2873571"/>
            <a:ext cx="981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Аннотация </a:t>
            </a:r>
            <a:endParaRPr lang="ru-RU" sz="12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06777" y="4382881"/>
            <a:ext cx="3641074" cy="47844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4580262" y="4372246"/>
            <a:ext cx="1467998" cy="232805"/>
          </a:xfrm>
          <a:prstGeom prst="wedgeRoundRectCallout">
            <a:avLst>
              <a:gd name="adj1" fmla="val -78840"/>
              <a:gd name="adj2" fmla="val 124648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592526" y="4343788"/>
            <a:ext cx="1366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Ключевые слова</a:t>
            </a:r>
            <a:endParaRPr lang="ru-RU" sz="12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06777" y="4900673"/>
            <a:ext cx="3475813" cy="10374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4426024" y="4900673"/>
            <a:ext cx="1622236" cy="692234"/>
          </a:xfrm>
          <a:prstGeom prst="wedgeRoundRectCallout">
            <a:avLst>
              <a:gd name="adj1" fmla="val -76124"/>
              <a:gd name="adj2" fmla="val 51439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4442005" y="4946576"/>
            <a:ext cx="1516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Принадлежность автора к организации </a:t>
            </a:r>
            <a:endParaRPr lang="ru-RU" sz="1200" dirty="0"/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7711807" y="1650693"/>
            <a:ext cx="1170717" cy="259814"/>
          </a:xfrm>
          <a:prstGeom prst="wedgeRoundRectCallout">
            <a:avLst>
              <a:gd name="adj1" fmla="val -112110"/>
              <a:gd name="adj2" fmla="val 139337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7700790" y="1541175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Цитирования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7368820" y="2930486"/>
            <a:ext cx="1742129" cy="220084"/>
          </a:xfrm>
          <a:prstGeom prst="wedgeRoundRectCallout">
            <a:avLst>
              <a:gd name="adj1" fmla="val -98830"/>
              <a:gd name="adj2" fmla="val 174377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7405736" y="2902027"/>
            <a:ext cx="1782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Цитированные ссылки</a:t>
            </a:r>
            <a:endParaRPr lang="ru-RU" sz="1200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/>
          <a:srcRect l="24063" t="35181" r="47021" b="24176"/>
          <a:stretch/>
        </p:blipFill>
        <p:spPr>
          <a:xfrm>
            <a:off x="8297165" y="3369330"/>
            <a:ext cx="3172858" cy="2787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Скругленная прямоугольная выноска 24"/>
          <p:cNvSpPr/>
          <p:nvPr/>
        </p:nvSpPr>
        <p:spPr>
          <a:xfrm>
            <a:off x="9665775" y="2405673"/>
            <a:ext cx="2323025" cy="623373"/>
          </a:xfrm>
          <a:prstGeom prst="wedgeRoundRectCallout">
            <a:avLst>
              <a:gd name="adj1" fmla="val -75213"/>
              <a:gd name="adj2" fmla="val 106534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1281180" y="3178888"/>
            <a:ext cx="7010477" cy="43464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665775" y="2394195"/>
            <a:ext cx="2757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Дополнительные сведения о журнале, </a:t>
            </a:r>
            <a:r>
              <a:rPr lang="ru-RU" sz="1200" dirty="0" err="1" smtClean="0"/>
              <a:t>импакт</a:t>
            </a:r>
            <a:r>
              <a:rPr lang="ru-RU" sz="1200" dirty="0" smtClean="0"/>
              <a:t>-фактор, </a:t>
            </a:r>
            <a:r>
              <a:rPr lang="en-US" sz="1200" dirty="0" smtClean="0"/>
              <a:t>Q –</a:t>
            </a:r>
            <a:r>
              <a:rPr lang="ru-RU" sz="1200" dirty="0" smtClean="0"/>
              <a:t>квартиль, </a:t>
            </a:r>
            <a:r>
              <a:rPr lang="en-US" sz="1200" dirty="0" smtClean="0"/>
              <a:t>ISSN</a:t>
            </a:r>
            <a:r>
              <a:rPr lang="ru-RU" sz="1200" dirty="0" smtClean="0"/>
              <a:t>, издательство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51914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890" t="6105" r="27443" b="12611"/>
          <a:stretch/>
        </p:blipFill>
        <p:spPr>
          <a:xfrm>
            <a:off x="1" y="0"/>
            <a:ext cx="5339644" cy="4069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2669823" y="1797966"/>
            <a:ext cx="1974429" cy="277000"/>
          </a:xfrm>
          <a:prstGeom prst="wedgeRoundRectCallout">
            <a:avLst>
              <a:gd name="adj1" fmla="val -60233"/>
              <a:gd name="adj2" fmla="val 202223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0622" y="1797966"/>
            <a:ext cx="2280356" cy="100167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669823" y="1797966"/>
            <a:ext cx="1842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ResearcherID</a:t>
            </a:r>
            <a:r>
              <a:rPr lang="en-US" sz="1200" dirty="0"/>
              <a:t> and ORCID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234" t="3952" r="5762" b="10288"/>
          <a:stretch/>
        </p:blipFill>
        <p:spPr>
          <a:xfrm>
            <a:off x="5548490" y="110595"/>
            <a:ext cx="6434667" cy="370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1185333" y="2298805"/>
            <a:ext cx="4363157" cy="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5633157" y="995503"/>
            <a:ext cx="4143022" cy="6745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445955" y="1818939"/>
            <a:ext cx="4882446" cy="20140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10343383" y="1422655"/>
            <a:ext cx="1206954" cy="247415"/>
          </a:xfrm>
          <a:prstGeom prst="wedgeRoundRectCallout">
            <a:avLst>
              <a:gd name="adj1" fmla="val -99516"/>
              <a:gd name="adj2" fmla="val 110968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9889305" y="862251"/>
            <a:ext cx="1717951" cy="277385"/>
          </a:xfrm>
          <a:prstGeom prst="wedgeRoundRectCallout">
            <a:avLst>
              <a:gd name="adj1" fmla="val -55291"/>
              <a:gd name="adj2" fmla="val 104453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9889305" y="857003"/>
            <a:ext cx="1661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Сведения об авторе 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10287198" y="1414666"/>
            <a:ext cx="1184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Статьи автора</a:t>
            </a:r>
            <a:endParaRPr lang="ru-RU" sz="12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/>
          <a:srcRect l="15432" t="14525" r="16872" b="13416"/>
          <a:stretch/>
        </p:blipFill>
        <p:spPr>
          <a:xfrm>
            <a:off x="1826475" y="3048802"/>
            <a:ext cx="5454858" cy="3629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0" name="Прямая со стрелкой 19"/>
          <p:cNvCxnSpPr/>
          <p:nvPr/>
        </p:nvCxnSpPr>
        <p:spPr>
          <a:xfrm>
            <a:off x="1501422" y="2190044"/>
            <a:ext cx="620889" cy="126365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кругленная прямоугольная выноска 24"/>
          <p:cNvSpPr/>
          <p:nvPr/>
        </p:nvSpPr>
        <p:spPr>
          <a:xfrm>
            <a:off x="180622" y="4292905"/>
            <a:ext cx="1320800" cy="233009"/>
          </a:xfrm>
          <a:prstGeom prst="wedgeRoundRectCallout">
            <a:avLst>
              <a:gd name="adj1" fmla="val 82187"/>
              <a:gd name="adj2" fmla="val 124364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ORCID ID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152400" y="4863334"/>
            <a:ext cx="1320800" cy="233009"/>
          </a:xfrm>
          <a:prstGeom prst="wedgeRoundRectCallout">
            <a:avLst>
              <a:gd name="adj1" fmla="val 76204"/>
              <a:gd name="adj2" fmla="val 119519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страна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1" y="5844277"/>
            <a:ext cx="1320800" cy="233009"/>
          </a:xfrm>
          <a:prstGeom prst="wedgeRoundRectCallout">
            <a:avLst>
              <a:gd name="adj1" fmla="val 88170"/>
              <a:gd name="adj2" fmla="val 129209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Scopus ID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8" name="Скругленная прямоугольная выноска 27"/>
          <p:cNvSpPr/>
          <p:nvPr/>
        </p:nvSpPr>
        <p:spPr>
          <a:xfrm>
            <a:off x="1" y="6291761"/>
            <a:ext cx="1320800" cy="386106"/>
          </a:xfrm>
          <a:prstGeom prst="wedgeRoundRectCallout">
            <a:avLst>
              <a:gd name="adj1" fmla="val 96717"/>
              <a:gd name="adj2" fmla="val -15302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Web of science ID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9" name="Скругленная прямоугольная выноска 28"/>
          <p:cNvSpPr/>
          <p:nvPr/>
        </p:nvSpPr>
        <p:spPr>
          <a:xfrm>
            <a:off x="8915599" y="4546760"/>
            <a:ext cx="1320800" cy="233009"/>
          </a:xfrm>
          <a:prstGeom prst="wedgeRoundRectCallout">
            <a:avLst>
              <a:gd name="adj1" fmla="val -175933"/>
              <a:gd name="adj2" fmla="val 279399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Статьи автора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262489" y="4069066"/>
            <a:ext cx="4018844" cy="260880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90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031" t="2892" r="15997" b="15020"/>
          <a:stretch/>
        </p:blipFill>
        <p:spPr>
          <a:xfrm>
            <a:off x="187285" y="77118"/>
            <a:ext cx="5772839" cy="4357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345715" y="0"/>
            <a:ext cx="3645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Поиск журнала для публикации 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947451" y="184666"/>
            <a:ext cx="716096" cy="3000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72" t="641" r="1841" b="10201"/>
          <a:stretch/>
        </p:blipFill>
        <p:spPr>
          <a:xfrm>
            <a:off x="4187881" y="782199"/>
            <a:ext cx="5881536" cy="3393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вал 5"/>
          <p:cNvSpPr/>
          <p:nvPr/>
        </p:nvSpPr>
        <p:spPr>
          <a:xfrm>
            <a:off x="5772839" y="2677099"/>
            <a:ext cx="925416" cy="10576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2918" t="482" r="16499" b="8915"/>
          <a:stretch/>
        </p:blipFill>
        <p:spPr>
          <a:xfrm>
            <a:off x="6488934" y="2881823"/>
            <a:ext cx="4956120" cy="3976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434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255" t="8192" r="23829" b="11165"/>
          <a:stretch/>
        </p:blipFill>
        <p:spPr>
          <a:xfrm>
            <a:off x="154236" y="132203"/>
            <a:ext cx="5916058" cy="5530468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713897" y="1211065"/>
            <a:ext cx="1438619" cy="461665"/>
          </a:xfrm>
          <a:prstGeom prst="wedgeRoundRectCallout">
            <a:avLst>
              <a:gd name="adj1" fmla="val -49039"/>
              <a:gd name="adj2" fmla="val 156259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13897" y="1211066"/>
            <a:ext cx="162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Поиск журнала в поисковой строке</a:t>
            </a:r>
            <a:endParaRPr lang="ru-RU" sz="1200" dirty="0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531199" y="2433149"/>
            <a:ext cx="1621317" cy="277786"/>
          </a:xfrm>
          <a:prstGeom prst="wedgeRoundRectCallout">
            <a:avLst>
              <a:gd name="adj1" fmla="val 10925"/>
              <a:gd name="adj2" fmla="val 338491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72067" y="2433936"/>
            <a:ext cx="1739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Поиск по категориям </a:t>
            </a:r>
            <a:endParaRPr lang="ru-RU" sz="12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16087" y="2897437"/>
            <a:ext cx="3756752" cy="1894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4151522" y="4949718"/>
            <a:ext cx="1621317" cy="277786"/>
          </a:xfrm>
          <a:prstGeom prst="wedgeRoundRectCallout">
            <a:avLst>
              <a:gd name="adj1" fmla="val -95757"/>
              <a:gd name="adj2" fmla="val -97764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151522" y="4962306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Результат поиска</a:t>
            </a:r>
            <a:endParaRPr lang="ru-RU" sz="12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22552" t="8507" r="23812" b="18229"/>
          <a:stretch/>
        </p:blipFill>
        <p:spPr>
          <a:xfrm>
            <a:off x="6332863" y="590972"/>
            <a:ext cx="5792793" cy="5071699"/>
          </a:xfrm>
          <a:prstGeom prst="rect">
            <a:avLst/>
          </a:prstGeom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7932145" y="4435466"/>
            <a:ext cx="1355074" cy="526840"/>
          </a:xfrm>
          <a:prstGeom prst="wedgeRoundRectCallout">
            <a:avLst>
              <a:gd name="adj1" fmla="val -83546"/>
              <a:gd name="adj2" fmla="val -11888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932145" y="4468052"/>
            <a:ext cx="191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Ограничение по </a:t>
            </a:r>
            <a:r>
              <a:rPr lang="ru-RU" sz="1200" dirty="0" err="1" smtClean="0"/>
              <a:t>импакт</a:t>
            </a:r>
            <a:r>
              <a:rPr lang="ru-RU" sz="1200" dirty="0" smtClean="0"/>
              <a:t>-фактору</a:t>
            </a:r>
            <a:endParaRPr lang="ru-RU" sz="1200" dirty="0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8227764" y="2979403"/>
            <a:ext cx="1290809" cy="470713"/>
          </a:xfrm>
          <a:prstGeom prst="wedgeRoundRectCallout">
            <a:avLst>
              <a:gd name="adj1" fmla="val -83546"/>
              <a:gd name="adj2" fmla="val -11888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227764" y="2988451"/>
            <a:ext cx="1619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Ограничение по квартилю </a:t>
            </a:r>
            <a:endParaRPr 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8258978" y="1532388"/>
            <a:ext cx="1619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Ограничение по году</a:t>
            </a:r>
            <a:endParaRPr lang="ru-RU" sz="1200" dirty="0"/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8227763" y="1499802"/>
            <a:ext cx="1290809" cy="470713"/>
          </a:xfrm>
          <a:prstGeom prst="wedgeRoundRectCallout">
            <a:avLst>
              <a:gd name="adj1" fmla="val -116832"/>
              <a:gd name="adj2" fmla="val -21250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9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955" y="112889"/>
            <a:ext cx="2172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библиотека 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659" t="1152" r="31893" b="5843"/>
          <a:stretch/>
        </p:blipFill>
        <p:spPr>
          <a:xfrm>
            <a:off x="349955" y="482221"/>
            <a:ext cx="4109156" cy="6155646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1436438" y="1061156"/>
            <a:ext cx="3564540" cy="134337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6"/>
          <p:cNvSpPr/>
          <p:nvPr/>
        </p:nvSpPr>
        <p:spPr>
          <a:xfrm>
            <a:off x="349955" y="1975556"/>
            <a:ext cx="1086483" cy="1584488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1934" t="40329" r="67490" b="10453"/>
          <a:stretch/>
        </p:blipFill>
        <p:spPr>
          <a:xfrm>
            <a:off x="5000978" y="297555"/>
            <a:ext cx="2257779" cy="3375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41667" t="25021" r="31996" b="14733"/>
          <a:stretch/>
        </p:blipFill>
        <p:spPr>
          <a:xfrm>
            <a:off x="7479468" y="112889"/>
            <a:ext cx="1862667" cy="2663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6208889" y="482221"/>
            <a:ext cx="1270145" cy="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41358" t="13662" r="33025" b="39918"/>
          <a:stretch/>
        </p:blipFill>
        <p:spPr>
          <a:xfrm>
            <a:off x="9561978" y="297555"/>
            <a:ext cx="2020714" cy="228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Прямая со стрелкой 15"/>
          <p:cNvCxnSpPr/>
          <p:nvPr/>
        </p:nvCxnSpPr>
        <p:spPr>
          <a:xfrm flipV="1">
            <a:off x="6208889" y="666889"/>
            <a:ext cx="3353089" cy="234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/>
          <a:srcRect l="41770" t="24033" r="32202" b="4527"/>
          <a:stretch/>
        </p:blipFill>
        <p:spPr>
          <a:xfrm>
            <a:off x="10261889" y="1732845"/>
            <a:ext cx="1823590" cy="3128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1" name="Прямая со стрелкой 20"/>
          <p:cNvCxnSpPr/>
          <p:nvPr/>
        </p:nvCxnSpPr>
        <p:spPr>
          <a:xfrm>
            <a:off x="6451459" y="914580"/>
            <a:ext cx="3810430" cy="18532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909592" y="1099248"/>
            <a:ext cx="2049076" cy="13364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/>
          <a:srcRect l="37654" t="32757" r="43930" b="46173"/>
          <a:stretch/>
        </p:blipFill>
        <p:spPr>
          <a:xfrm>
            <a:off x="7885433" y="2435715"/>
            <a:ext cx="1815231" cy="1298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4" name="Прямая со стрелкой 33"/>
          <p:cNvCxnSpPr/>
          <p:nvPr/>
        </p:nvCxnSpPr>
        <p:spPr>
          <a:xfrm>
            <a:off x="5655878" y="1366435"/>
            <a:ext cx="2190047" cy="24911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8"/>
          <a:srcRect l="37552" t="32428" r="23971" b="21317"/>
          <a:stretch/>
        </p:blipFill>
        <p:spPr>
          <a:xfrm>
            <a:off x="9357110" y="4797296"/>
            <a:ext cx="2529991" cy="1900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9"/>
          <a:srcRect l="37216" t="32610" r="24029" b="5060"/>
          <a:stretch/>
        </p:blipFill>
        <p:spPr>
          <a:xfrm>
            <a:off x="3998883" y="3738558"/>
            <a:ext cx="2730014" cy="2744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/>
          <a:srcRect l="38019" t="32610" r="23327" b="7952"/>
          <a:stretch/>
        </p:blipFill>
        <p:spPr>
          <a:xfrm>
            <a:off x="6578492" y="4524377"/>
            <a:ext cx="2278028" cy="2189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1"/>
          <a:srcRect l="38477" t="32922" r="29733" b="41893"/>
          <a:stretch/>
        </p:blipFill>
        <p:spPr>
          <a:xfrm>
            <a:off x="7772971" y="3839459"/>
            <a:ext cx="2488918" cy="1232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9" name="Прямая со стрелкой 38"/>
          <p:cNvCxnSpPr/>
          <p:nvPr/>
        </p:nvCxnSpPr>
        <p:spPr>
          <a:xfrm>
            <a:off x="5932055" y="1553882"/>
            <a:ext cx="4549677" cy="330717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34489" y="3296952"/>
            <a:ext cx="1321581" cy="126432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4542698" y="2586073"/>
            <a:ext cx="657263" cy="114768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13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1" t="3375" r="33" b="4899"/>
          <a:stretch/>
        </p:blipFill>
        <p:spPr>
          <a:xfrm>
            <a:off x="521465" y="264405"/>
            <a:ext cx="10969128" cy="6290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416887" y="1961003"/>
            <a:ext cx="298511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Поиск по названию статьи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926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8" t="4498" r="34" b="9237"/>
          <a:stretch/>
        </p:blipFill>
        <p:spPr>
          <a:xfrm>
            <a:off x="198304" y="187286"/>
            <a:ext cx="7647185" cy="4131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7" t="4338" r="435" b="10200"/>
          <a:stretch/>
        </p:blipFill>
        <p:spPr>
          <a:xfrm>
            <a:off x="3646578" y="2209668"/>
            <a:ext cx="8372985" cy="4494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855904" y="3712684"/>
            <a:ext cx="2467778" cy="27542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6874525" y="3117773"/>
            <a:ext cx="2193812" cy="276998"/>
          </a:xfrm>
          <a:prstGeom prst="wedgeRoundRectCallout">
            <a:avLst>
              <a:gd name="adj1" fmla="val -102922"/>
              <a:gd name="adj2" fmla="val 163888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929610" y="3117773"/>
            <a:ext cx="2138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Выходные данные журнала</a:t>
            </a:r>
            <a:endParaRPr lang="ru-RU" sz="1200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7596798" y="3573397"/>
            <a:ext cx="1471539" cy="276998"/>
          </a:xfrm>
          <a:prstGeom prst="wedgeRoundRectCallout">
            <a:avLst>
              <a:gd name="adj1" fmla="val -101918"/>
              <a:gd name="adj2" fmla="val 144002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705463" y="3573396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Название статьи</a:t>
            </a:r>
            <a:endParaRPr lang="ru-RU" sz="1200" dirty="0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8175937" y="3982597"/>
            <a:ext cx="750696" cy="276998"/>
          </a:xfrm>
          <a:prstGeom prst="wedgeRoundRectCallout">
            <a:avLst>
              <a:gd name="adj1" fmla="val -214826"/>
              <a:gd name="adj2" fmla="val 60481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179312" y="3982596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Авторы </a:t>
            </a:r>
            <a:endParaRPr lang="ru-RU" sz="1200" dirty="0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8692988" y="4318612"/>
            <a:ext cx="1758815" cy="276998"/>
          </a:xfrm>
          <a:prstGeom prst="wedgeRoundRectCallout">
            <a:avLst>
              <a:gd name="adj1" fmla="val -163125"/>
              <a:gd name="adj2" fmla="val 8777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8692988" y="4318611"/>
            <a:ext cx="1758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Организации авторов </a:t>
            </a:r>
            <a:endParaRPr lang="ru-RU" sz="1200" dirty="0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7845489" y="5533222"/>
            <a:ext cx="847500" cy="243681"/>
          </a:xfrm>
          <a:prstGeom prst="wedgeRoundRectCallout">
            <a:avLst>
              <a:gd name="adj1" fmla="val -165004"/>
              <a:gd name="adj2" fmla="val -86677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833071" y="544088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Аннотация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382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9272" y="374573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Поиск по автору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45" t="4532" r="222" b="9333"/>
          <a:stretch/>
        </p:blipFill>
        <p:spPr>
          <a:xfrm>
            <a:off x="209320" y="341524"/>
            <a:ext cx="6566054" cy="3558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5770" t="4658" r="-267" b="9558"/>
          <a:stretch/>
        </p:blipFill>
        <p:spPr>
          <a:xfrm>
            <a:off x="3789801" y="958468"/>
            <a:ext cx="8174516" cy="588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175393" y="5221995"/>
            <a:ext cx="1575412" cy="4627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769427" y="5139369"/>
            <a:ext cx="2875402" cy="5453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15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01" t="3379" r="-368" b="8768"/>
          <a:stretch/>
        </p:blipFill>
        <p:spPr>
          <a:xfrm>
            <a:off x="275421" y="385589"/>
            <a:ext cx="10994833" cy="6015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161841" y="1013552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</a:t>
            </a:r>
            <a:r>
              <a:rPr lang="ru-RU" dirty="0" smtClean="0"/>
              <a:t> кабинет автора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18641" y="1729648"/>
            <a:ext cx="4384713" cy="13550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5257286" y="1531344"/>
            <a:ext cx="1619354" cy="276999"/>
          </a:xfrm>
          <a:prstGeom prst="wedgeRoundRectCallout">
            <a:avLst>
              <a:gd name="adj1" fmla="val -77548"/>
              <a:gd name="adj2" fmla="val 171567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57286" y="1531345"/>
            <a:ext cx="1619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Сведение об авторе</a:t>
            </a:r>
            <a:endParaRPr lang="ru-RU" sz="12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328752" y="2313542"/>
            <a:ext cx="705079" cy="4516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328752" y="2864386"/>
            <a:ext cx="947450" cy="4406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641" y="5277080"/>
            <a:ext cx="10587210" cy="11237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9540607" y="2036543"/>
            <a:ext cx="1208985" cy="276999"/>
          </a:xfrm>
          <a:prstGeom prst="wedgeRoundRectCallout">
            <a:avLst>
              <a:gd name="adj1" fmla="val -92437"/>
              <a:gd name="adj2" fmla="val 88315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540607" y="2036543"/>
            <a:ext cx="12089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Индекс </a:t>
            </a:r>
            <a:r>
              <a:rPr lang="ru-RU" sz="1200" dirty="0" err="1" smtClean="0"/>
              <a:t>Хирша</a:t>
            </a:r>
            <a:endParaRPr lang="ru-RU" sz="1200" dirty="0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9683743" y="2488235"/>
            <a:ext cx="1208985" cy="276999"/>
          </a:xfrm>
          <a:prstGeom prst="wedgeRoundRectCallout">
            <a:avLst>
              <a:gd name="adj1" fmla="val -92437"/>
              <a:gd name="adj2" fmla="val 88315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765747" y="2488234"/>
            <a:ext cx="877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Кол. Док.</a:t>
            </a:r>
            <a:endParaRPr lang="ru-RU" sz="1200" dirty="0"/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5453266" y="4771881"/>
            <a:ext cx="1206167" cy="295878"/>
          </a:xfrm>
          <a:prstGeom prst="wedgeRoundRectCallout">
            <a:avLst>
              <a:gd name="adj1" fmla="val -73757"/>
              <a:gd name="adj2" fmla="val 108805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474493" y="4790760"/>
            <a:ext cx="1184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Статьи автора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1929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67" t="3856" r="736" b="30924"/>
          <a:stretch/>
        </p:blipFill>
        <p:spPr>
          <a:xfrm>
            <a:off x="0" y="93642"/>
            <a:ext cx="10873650" cy="4472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505751" y="396607"/>
            <a:ext cx="2619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Поиск по организации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7058454" y="1542361"/>
            <a:ext cx="947451" cy="5067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70" t="3695" r="1238" b="10362"/>
          <a:stretch/>
        </p:blipFill>
        <p:spPr>
          <a:xfrm>
            <a:off x="3761055" y="2176097"/>
            <a:ext cx="8203263" cy="4505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вал 5"/>
          <p:cNvSpPr/>
          <p:nvPr/>
        </p:nvSpPr>
        <p:spPr>
          <a:xfrm>
            <a:off x="9738911" y="3238959"/>
            <a:ext cx="1355075" cy="333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9838063" y="3569465"/>
            <a:ext cx="627961" cy="341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91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7" t="3695" r="-468" b="9559"/>
          <a:stretch/>
        </p:blipFill>
        <p:spPr>
          <a:xfrm>
            <a:off x="363556" y="407624"/>
            <a:ext cx="10994833" cy="5949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894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3534" r="1540" b="9879"/>
          <a:stretch/>
        </p:blipFill>
        <p:spPr>
          <a:xfrm>
            <a:off x="179942" y="242370"/>
            <a:ext cx="10803875" cy="5938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266939" y="638979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 источнику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67" t="4338" r="2744" b="9879"/>
          <a:stretch/>
        </p:blipFill>
        <p:spPr>
          <a:xfrm>
            <a:off x="3049569" y="1597446"/>
            <a:ext cx="8848646" cy="5100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028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68" t="4016" r="2645" b="10522"/>
          <a:stretch/>
        </p:blipFill>
        <p:spPr>
          <a:xfrm>
            <a:off x="176270" y="198305"/>
            <a:ext cx="7753638" cy="4274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159306" y="2622014"/>
            <a:ext cx="5519451" cy="4516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70" t="4016" r="2744" b="12932"/>
          <a:stretch/>
        </p:blipFill>
        <p:spPr>
          <a:xfrm>
            <a:off x="4219459" y="2508606"/>
            <a:ext cx="7689773" cy="4145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915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33" t="4336" r="435" b="8756"/>
          <a:stretch/>
        </p:blipFill>
        <p:spPr>
          <a:xfrm>
            <a:off x="341523" y="451692"/>
            <a:ext cx="10928732" cy="596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399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69" t="3695" r="31153" b="11077"/>
          <a:stretch/>
        </p:blipFill>
        <p:spPr>
          <a:xfrm>
            <a:off x="176271" y="121187"/>
            <a:ext cx="5541484" cy="4329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вал 2"/>
          <p:cNvSpPr/>
          <p:nvPr/>
        </p:nvSpPr>
        <p:spPr>
          <a:xfrm>
            <a:off x="2521638" y="2324559"/>
            <a:ext cx="1608463" cy="3855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171" t="4016" r="15723" b="13253"/>
          <a:stretch/>
        </p:blipFill>
        <p:spPr>
          <a:xfrm>
            <a:off x="4173634" y="1660040"/>
            <a:ext cx="7778976" cy="4839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вал 5"/>
          <p:cNvSpPr/>
          <p:nvPr/>
        </p:nvSpPr>
        <p:spPr>
          <a:xfrm>
            <a:off x="8637224" y="4241494"/>
            <a:ext cx="1277956" cy="4186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35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934" t="40329" r="67490" b="10453"/>
          <a:stretch/>
        </p:blipFill>
        <p:spPr>
          <a:xfrm>
            <a:off x="304801" y="523333"/>
            <a:ext cx="3860799" cy="5771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7757" t="32428" r="25309" b="45515"/>
          <a:stretch/>
        </p:blipFill>
        <p:spPr>
          <a:xfrm>
            <a:off x="4678213" y="132202"/>
            <a:ext cx="4100774" cy="1530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41324" t="24327" r="34877" b="6867"/>
          <a:stretch/>
        </p:blipFill>
        <p:spPr>
          <a:xfrm>
            <a:off x="8958725" y="132202"/>
            <a:ext cx="3068403" cy="5351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37963" t="33745" r="23766" b="4197"/>
          <a:stretch/>
        </p:blipFill>
        <p:spPr>
          <a:xfrm>
            <a:off x="4678213" y="1828131"/>
            <a:ext cx="2859457" cy="2897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21954" t="31004" r="25234" b="34779"/>
          <a:stretch/>
        </p:blipFill>
        <p:spPr>
          <a:xfrm>
            <a:off x="3221608" y="5006365"/>
            <a:ext cx="3986441" cy="1614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37516" t="32450" r="23428" b="4578"/>
          <a:stretch/>
        </p:blipFill>
        <p:spPr>
          <a:xfrm>
            <a:off x="6328526" y="3475713"/>
            <a:ext cx="2923722" cy="2946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2295484" y="308887"/>
            <a:ext cx="6663241" cy="279787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endCxn id="4" idx="1"/>
          </p:cNvCxnSpPr>
          <p:nvPr/>
        </p:nvCxnSpPr>
        <p:spPr>
          <a:xfrm flipV="1">
            <a:off x="3843719" y="3277076"/>
            <a:ext cx="834494" cy="5676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endCxn id="5" idx="1"/>
          </p:cNvCxnSpPr>
          <p:nvPr/>
        </p:nvCxnSpPr>
        <p:spPr>
          <a:xfrm flipV="1">
            <a:off x="564533" y="897528"/>
            <a:ext cx="4113680" cy="25730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1750275" y="5089794"/>
            <a:ext cx="1471333" cy="22033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2135944" y="4417765"/>
            <a:ext cx="4192582" cy="15248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93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73" t="4338" r="15596" b="10682"/>
          <a:stretch/>
        </p:blipFill>
        <p:spPr>
          <a:xfrm>
            <a:off x="630717" y="451689"/>
            <a:ext cx="8934288" cy="572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вал 2"/>
          <p:cNvSpPr/>
          <p:nvPr/>
        </p:nvSpPr>
        <p:spPr>
          <a:xfrm>
            <a:off x="4043190" y="4527933"/>
            <a:ext cx="1046603" cy="2754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9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ая прямоугольная выноска 11"/>
          <p:cNvSpPr/>
          <p:nvPr/>
        </p:nvSpPr>
        <p:spPr>
          <a:xfrm>
            <a:off x="10634133" y="4472323"/>
            <a:ext cx="1557867" cy="353021"/>
          </a:xfrm>
          <a:prstGeom prst="wedgeRoundRectCallout">
            <a:avLst>
              <a:gd name="adj1" fmla="val -270733"/>
              <a:gd name="adj2" fmla="val -517453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Нажать выполнить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4720" y="235213"/>
            <a:ext cx="12022614" cy="6292926"/>
            <a:chOff x="84720" y="235213"/>
            <a:chExt cx="12022614" cy="6292926"/>
          </a:xfrm>
        </p:grpSpPr>
        <p:sp>
          <p:nvSpPr>
            <p:cNvPr id="3" name="TextBox 2"/>
            <p:cNvSpPr txBox="1"/>
            <p:nvPr/>
          </p:nvSpPr>
          <p:spPr>
            <a:xfrm>
              <a:off x="8365067" y="235213"/>
              <a:ext cx="3697586" cy="120032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Выбираем один из каталогов: </a:t>
              </a:r>
            </a:p>
            <a:p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Электронный каталог книг;</a:t>
              </a:r>
            </a:p>
            <a:p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Электронный каталог электронных ресурсов;</a:t>
              </a:r>
            </a:p>
            <a:p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Электронный каталог брошюр временного хранения;</a:t>
              </a:r>
            </a:p>
            <a:p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Электронная картотека статей;</a:t>
              </a:r>
            </a:p>
            <a:p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Электронная картотека авторефератов и диссертаций  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/>
            <a:srcRect l="11638" t="21893" r="75206" b="62304"/>
            <a:stretch/>
          </p:blipFill>
          <p:spPr>
            <a:xfrm>
              <a:off x="9363921" y="2095402"/>
              <a:ext cx="2173323" cy="16315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Скругленная прямоугольная выноска 6"/>
            <p:cNvSpPr/>
            <p:nvPr/>
          </p:nvSpPr>
          <p:spPr>
            <a:xfrm>
              <a:off x="9195708" y="1635650"/>
              <a:ext cx="2522158" cy="259644"/>
            </a:xfrm>
            <a:prstGeom prst="wedgeRoundRectCallout">
              <a:avLst>
                <a:gd name="adj1" fmla="val -42780"/>
                <a:gd name="adj2" fmla="val 141429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235007" y="1635764"/>
              <a:ext cx="2482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Выбираем параметр поиска</a:t>
              </a: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3"/>
            <a:srcRect l="9568" t="12839" r="26646" b="13580"/>
            <a:stretch/>
          </p:blipFill>
          <p:spPr>
            <a:xfrm>
              <a:off x="84720" y="327376"/>
              <a:ext cx="7941679" cy="57256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5" name="Прямая со стрелкой 4"/>
            <p:cNvCxnSpPr/>
            <p:nvPr/>
          </p:nvCxnSpPr>
          <p:spPr>
            <a:xfrm flipH="1" flipV="1">
              <a:off x="7845779" y="674077"/>
              <a:ext cx="507999" cy="1454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Скругленная прямоугольная выноска 10"/>
            <p:cNvSpPr/>
            <p:nvPr/>
          </p:nvSpPr>
          <p:spPr>
            <a:xfrm>
              <a:off x="8099778" y="4170791"/>
              <a:ext cx="2026355" cy="906246"/>
            </a:xfrm>
            <a:prstGeom prst="wedgeRoundRectCallout">
              <a:avLst>
                <a:gd name="adj1" fmla="val -236120"/>
                <a:gd name="adj2" fmla="val -161867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В разделе «Ключ», введите любое ключевое слово, которое характеризует Ваш запрос </a:t>
              </a:r>
              <a:endPara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Прямая со стрелкой 8"/>
            <p:cNvCxnSpPr/>
            <p:nvPr/>
          </p:nvCxnSpPr>
          <p:spPr>
            <a:xfrm flipH="1" flipV="1">
              <a:off x="1975557" y="1255381"/>
              <a:ext cx="7388364" cy="92337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Скругленная прямоугольная выноска 14"/>
            <p:cNvSpPr/>
            <p:nvPr/>
          </p:nvSpPr>
          <p:spPr>
            <a:xfrm>
              <a:off x="6451600" y="6201918"/>
              <a:ext cx="2404534" cy="293511"/>
            </a:xfrm>
            <a:prstGeom prst="wedgeRoundRectCallout">
              <a:avLst>
                <a:gd name="adj1" fmla="val -113791"/>
                <a:gd name="adj2" fmla="val -195193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 Список литературы по запросу</a:t>
              </a:r>
              <a:endPara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Скругленная прямоугольная выноска 15"/>
            <p:cNvSpPr/>
            <p:nvPr/>
          </p:nvSpPr>
          <p:spPr>
            <a:xfrm>
              <a:off x="9759592" y="6066589"/>
              <a:ext cx="2280356" cy="461550"/>
            </a:xfrm>
            <a:prstGeom prst="wedgeRoundRectCallout">
              <a:avLst>
                <a:gd name="adj1" fmla="val -141378"/>
                <a:gd name="adj2" fmla="val -235782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428978" y="3397956"/>
              <a:ext cx="4899378" cy="236160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5475110" y="3488267"/>
              <a:ext cx="2178757" cy="227129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702800" y="6032171"/>
              <a:ext cx="2404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6. Библиографическое описание и местонахождение ресурса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1245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8310" y="3036712"/>
            <a:ext cx="110969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</a:t>
            </a:r>
            <a:endParaRPr lang="ru-RU" sz="8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1666" y="5096934"/>
            <a:ext cx="5973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подготовила - Евлентьева О.Л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374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1324" t="24327" r="34877" b="6867"/>
          <a:stretch/>
        </p:blipFill>
        <p:spPr>
          <a:xfrm>
            <a:off x="222350" y="771180"/>
            <a:ext cx="3068403" cy="5351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6533" t="481" r="19009" b="4257"/>
          <a:stretch/>
        </p:blipFill>
        <p:spPr>
          <a:xfrm>
            <a:off x="3999123" y="180181"/>
            <a:ext cx="7634690" cy="6533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2886419" y="649996"/>
            <a:ext cx="1112704" cy="49575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14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1324" t="24327" r="34877" b="6867"/>
          <a:stretch/>
        </p:blipFill>
        <p:spPr>
          <a:xfrm>
            <a:off x="222350" y="771180"/>
            <a:ext cx="3068403" cy="5351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7034" t="160" r="18607" b="4418"/>
          <a:stretch/>
        </p:blipFill>
        <p:spPr>
          <a:xfrm>
            <a:off x="3888954" y="174673"/>
            <a:ext cx="7777909" cy="6544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3062689" y="649996"/>
            <a:ext cx="936434" cy="15313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55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1324" t="24327" r="34877" b="6867"/>
          <a:stretch/>
        </p:blipFill>
        <p:spPr>
          <a:xfrm>
            <a:off x="222350" y="771180"/>
            <a:ext cx="3068403" cy="5351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2216" t="803" r="14893" b="4738"/>
          <a:stretch/>
        </p:blipFill>
        <p:spPr>
          <a:xfrm>
            <a:off x="3899971" y="207724"/>
            <a:ext cx="7998245" cy="6477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Прямая со стрелкой 2"/>
          <p:cNvCxnSpPr/>
          <p:nvPr/>
        </p:nvCxnSpPr>
        <p:spPr>
          <a:xfrm flipV="1">
            <a:off x="3127145" y="649996"/>
            <a:ext cx="871978" cy="25559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17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1324" t="24327" r="34877" b="6867"/>
          <a:stretch/>
        </p:blipFill>
        <p:spPr>
          <a:xfrm>
            <a:off x="222350" y="771180"/>
            <a:ext cx="3068403" cy="5351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0810" t="964" r="10777" b="4898"/>
          <a:stretch/>
        </p:blipFill>
        <p:spPr>
          <a:xfrm>
            <a:off x="3868271" y="388703"/>
            <a:ext cx="8151132" cy="6115959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 flipV="1">
            <a:off x="3150824" y="771180"/>
            <a:ext cx="1322024" cy="34923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35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316" t="31795" r="13692" b="10039"/>
          <a:stretch/>
        </p:blipFill>
        <p:spPr>
          <a:xfrm>
            <a:off x="165254" y="215168"/>
            <a:ext cx="5994400" cy="2945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1814" t="32129" r="13387" b="7952"/>
          <a:stretch/>
        </p:blipFill>
        <p:spPr>
          <a:xfrm>
            <a:off x="165254" y="3360142"/>
            <a:ext cx="6447232" cy="3227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1111" t="1606" r="11781" b="9076"/>
          <a:stretch/>
        </p:blipFill>
        <p:spPr>
          <a:xfrm>
            <a:off x="3800819" y="407624"/>
            <a:ext cx="8273667" cy="6279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966072" y="3160295"/>
            <a:ext cx="2445745" cy="209475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09291" y="5456437"/>
            <a:ext cx="815250" cy="1682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52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814</TotalTime>
  <Words>292</Words>
  <Application>Microsoft Office PowerPoint</Application>
  <PresentationFormat>Широкоэкранный</PresentationFormat>
  <Paragraphs>76</Paragraphs>
  <Slides>42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0" baseType="lpstr">
      <vt:lpstr>Aharoni</vt:lpstr>
      <vt:lpstr>Arial</vt:lpstr>
      <vt:lpstr>Calibri</vt:lpstr>
      <vt:lpstr>Georgia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Oxsana Evlenteva</dc:creator>
  <cp:lastModifiedBy>Axsinya</cp:lastModifiedBy>
  <cp:revision>60</cp:revision>
  <dcterms:created xsi:type="dcterms:W3CDTF">2019-01-25T10:40:26Z</dcterms:created>
  <dcterms:modified xsi:type="dcterms:W3CDTF">2020-11-20T04:57:39Z</dcterms:modified>
</cp:coreProperties>
</file>