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35"/>
  </p:notes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80" autoAdjust="0"/>
  </p:normalViewPr>
  <p:slideViewPr>
    <p:cSldViewPr>
      <p:cViewPr varScale="1">
        <p:scale>
          <a:sx n="64" d="100"/>
          <a:sy n="64" d="100"/>
        </p:scale>
        <p:origin x="148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28DB6-E4D4-4EA1-A4E8-2F968B2AFA8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99F31-A4D3-4677-B7AE-DF8F67C2C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16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99F31-A4D3-4677-B7AE-DF8F67C2CC7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55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99F31-A4D3-4677-B7AE-DF8F67C2CC7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70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wheel spokes="3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10101" r="22700" b="10101"/>
          <a:stretch/>
        </p:blipFill>
        <p:spPr>
          <a:xfrm>
            <a:off x="5292080" y="692696"/>
            <a:ext cx="370083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Прямоугольник 13"/>
          <p:cNvSpPr/>
          <p:nvPr/>
        </p:nvSpPr>
        <p:spPr>
          <a:xfrm>
            <a:off x="179512" y="3068960"/>
            <a:ext cx="49685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1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br>
              <a:rPr lang="ru-RU" sz="1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ОБЗОР </a:t>
            </a:r>
          </a:p>
          <a:p>
            <a:pPr algn="ctr"/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ЛУЧШИХ  КНИГ  О  ВЕЛИКОЙ  ОТЕЧЕСТВЕННОЙ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76872"/>
            <a:ext cx="4464496" cy="2808312"/>
          </a:xfrm>
        </p:spPr>
        <p:txBody>
          <a:bodyPr>
            <a:noAutofit/>
          </a:bodyPr>
          <a:lstStyle/>
          <a:p>
            <a:pPr algn="just"/>
            <a:endParaRPr lang="ru-RU" sz="18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В сборник Д. Гранина «Еще заметен след», наряду с известными повестями «Клавдия </a:t>
            </a:r>
            <a:r>
              <a:rPr lang="ru-RU" sz="2000" dirty="0" err="1" smtClean="0">
                <a:solidFill>
                  <a:srgbClr val="002060"/>
                </a:solidFill>
              </a:rPr>
              <a:t>Вилор</a:t>
            </a:r>
            <a:r>
              <a:rPr lang="ru-RU" sz="2000" dirty="0" smtClean="0">
                <a:solidFill>
                  <a:srgbClr val="002060"/>
                </a:solidFill>
              </a:rPr>
              <a:t>» и «Наш комбат», включены произведения разных лет, посвященные Великой Отечественной войне.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4248472" cy="110869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Г 77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Гранин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д.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Еще заметен след: повести и рассказы. –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л.:сов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. Писатель, 1985. – 368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стр</a:t>
            </a:r>
            <a:endParaRPr lang="ru-RU" sz="18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194" name="Picture 2" descr="C:\Documents and Settings\User\Рабочий стол\к 70летию победы\10008.jpg"/>
          <p:cNvPicPr>
            <a:picLocks noChangeAspect="1" noChangeArrowheads="1"/>
          </p:cNvPicPr>
          <p:nvPr/>
        </p:nvPicPr>
        <p:blipFill rotWithShape="1">
          <a:blip r:embed="rId2" cstate="print"/>
          <a:srcRect l="1812" t="1167" r="3990"/>
          <a:stretch/>
        </p:blipFill>
        <p:spPr bwMode="auto">
          <a:xfrm>
            <a:off x="4932040" y="404663"/>
            <a:ext cx="3888432" cy="6047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650071" y="255087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4" y="1547078"/>
            <a:ext cx="4680522" cy="4823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  <a:cs typeface="Times New Roman" pitchFamily="18" charset="0"/>
              </a:rPr>
              <a:t>С началом Великой Отечественной войны шоферу Андрею Соколову приходится  расстаться с семьей и уйти на фронт. Уже в первые месяцы войны он получает ранение и попадает в нацистский плен . В плену он переживает все тяжести концлагеря, благодаря своему мужеству избегает расстрела и, наконец, бежит из него за линию фронта, к своим. В коротком фронтовом отпуске на малую Родину  он узнает, что его любимая жена Ирина и обе дочери погибли во время бомбежки. Из родных у него остался только молодой сын – офицер. Вернувшись на фронт, Андрей получает известие о том, что его сын погиб в последний день войны. </a:t>
            </a:r>
            <a:endParaRPr lang="ru-RU" sz="19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385" y="332656"/>
            <a:ext cx="4415023" cy="121442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Ш 78</a:t>
            </a:r>
            <a:b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Шолохов м.</a:t>
            </a:r>
            <a:b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Судьба человека. – Москва: 1963. – 66 стр.</a:t>
            </a:r>
            <a:endParaRPr lang="ru-RU" sz="18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1362"/>
            <a:ext cx="3987777" cy="6180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4293096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34875" y="1659050"/>
            <a:ext cx="4809125" cy="52149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cs typeface="Times New Roman" pitchFamily="18" charset="0"/>
              </a:rPr>
              <a:t>Роман в трех частях («Живые и мертвые», «Солдатами не рождаются», «Последнее лето»), написанный советским писателем Константином Симоновым. Первые две части романа были изданы в 1959 и 1962 году, третья часть в 1971 году. Произведение написано в жанре романа – эпопей, сюжетная линия охватывает временной интервал с июня 1941 –го по июль 1944-го года.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cs typeface="Times New Roman" pitchFamily="18" charset="0"/>
              </a:rPr>
              <a:t>По мнению литературоведов советской эпохи, роман являлся одним из ярчайших отечественных произведений о событиях Великой Отечественной Войны.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  <a:cs typeface="Times New Roman" pitchFamily="18" charset="0"/>
              </a:rPr>
              <a:t>В 1963 году первая часть романа «Живые и мертвые» была экранизирована . В 1967 году вторая часть была экранизирована под названием «Возмездие»</a:t>
            </a:r>
            <a:endParaRPr lang="ru-RU" sz="1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0368" y="548680"/>
            <a:ext cx="4706128" cy="106202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 37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Симонов К.М.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Живые и мертвые: Роман. – М.: Советский писатель, 1985. – 384 </a:t>
            </a:r>
            <a:r>
              <a:rPr lang="ru-RU" sz="18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стр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960440" cy="613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-108520" y="2924944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7504" y="1214422"/>
            <a:ext cx="4711352" cy="54292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  <a:cs typeface="Times New Roman" pitchFamily="18" charset="0"/>
              </a:rPr>
              <a:t>«Блокадная книга», созданная в соавторстве с белорусским писателем Алесем Адамовичем и ныне почетным гражданином Санкт – Петербурга Даниилом </a:t>
            </a:r>
            <a:r>
              <a:rPr lang="ru-RU" sz="1900" dirty="0" err="1" smtClean="0">
                <a:solidFill>
                  <a:srgbClr val="002060"/>
                </a:solidFill>
                <a:cs typeface="Times New Roman" pitchFamily="18" charset="0"/>
              </a:rPr>
              <a:t>Граниным</a:t>
            </a:r>
            <a:r>
              <a:rPr lang="ru-RU" sz="1900" dirty="0" smtClean="0">
                <a:solidFill>
                  <a:srgbClr val="002060"/>
                </a:solidFill>
                <a:cs typeface="Times New Roman" pitchFamily="18" charset="0"/>
              </a:rPr>
              <a:t> – одно из немногих нон – </a:t>
            </a:r>
            <a:r>
              <a:rPr lang="ru-RU" sz="1900" dirty="0" err="1" smtClean="0">
                <a:solidFill>
                  <a:srgbClr val="002060"/>
                </a:solidFill>
                <a:cs typeface="Times New Roman" pitchFamily="18" charset="0"/>
              </a:rPr>
              <a:t>фикшн</a:t>
            </a:r>
            <a:r>
              <a:rPr lang="ru-RU" sz="1900" dirty="0" smtClean="0">
                <a:solidFill>
                  <a:srgbClr val="002060"/>
                </a:solidFill>
                <a:cs typeface="Times New Roman" pitchFamily="18" charset="0"/>
              </a:rPr>
              <a:t> изданий, приобретших поистине культовый статус. Книга несколько раз переиздавалась, а на презентации последнего выпуска власти Санкт – Петербурга пообещали, что произведение появится в каждой городской библиотеке.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  <a:cs typeface="Times New Roman" pitchFamily="18" charset="0"/>
              </a:rPr>
              <a:t>Главная ценность «Блокадной книги» - уникальное фото и  дневниковые записи тех, кто пережил блокаду Ленинграда. Даниил </a:t>
            </a:r>
            <a:r>
              <a:rPr lang="ru-RU" sz="1900" dirty="0" err="1" smtClean="0">
                <a:solidFill>
                  <a:srgbClr val="002060"/>
                </a:solidFill>
                <a:cs typeface="Times New Roman" pitchFamily="18" charset="0"/>
              </a:rPr>
              <a:t>Гранин</a:t>
            </a:r>
            <a:r>
              <a:rPr lang="ru-RU" sz="1900" dirty="0" smtClean="0">
                <a:solidFill>
                  <a:srgbClr val="002060"/>
                </a:solidFill>
                <a:cs typeface="Times New Roman" pitchFamily="18" charset="0"/>
              </a:rPr>
              <a:t> подчеркивает, что «Блокадная книга» - это в первую очередь история  подвигов , а не страхов.</a:t>
            </a:r>
            <a:endParaRPr lang="ru-RU" sz="19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52400"/>
            <a:ext cx="4711352" cy="106202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Алесь Адамович, Даниил </a:t>
            </a:r>
            <a:r>
              <a:rPr lang="ru-RU" sz="18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Гранин</a:t>
            </a: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Блокадная книга: Роман. – М.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04664"/>
            <a:ext cx="4032448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716016" y="2276444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2149810"/>
            <a:ext cx="4435322" cy="437481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получившем широкую известность романе И.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Стаднюк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показывает усилия Советского правительства по укреплению оборонной мощи страны накануне войны и сражения начального периода войны в Белоруссии и на Смоленской возвышенности. Описываемые события происходят не только на Западном фронте, но и в Генеральном штабе, Ставке Верховного Главнокомандования, Политбюро ЦК.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роман «Война» писателю И.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Стаднюку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присуждена  Государственная премия 1983 года. </a:t>
            </a: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4360" y="620688"/>
            <a:ext cx="4229642" cy="113346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 11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Стаднюк</a:t>
            </a: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И.Ф.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Война: Роман. – М.: Советский писатель, 1985. – 624 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к 70летию победы\1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7919" y="404664"/>
            <a:ext cx="3789909" cy="611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722497" y="188640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11960" y="1916832"/>
            <a:ext cx="4820727" cy="3312368"/>
          </a:xfrm>
        </p:spPr>
        <p:txBody>
          <a:bodyPr>
            <a:normAutofit/>
          </a:bodyPr>
          <a:lstStyle/>
          <a:p>
            <a:pPr marL="273050" indent="-273050" algn="just"/>
            <a:endParaRPr lang="ru-RU" sz="20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«Волоколамское шассе»… Название довольно точно определяет и смысл изображаемого в книге события, и его географию, и время действия. Это бои под Москвой осенью 41-го года на Волоколамском направлении.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0" y="611973"/>
            <a:ext cx="4932040" cy="120489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 42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Бек А.А.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Волоколамское шоссе: Повесть – М.: Дет. Лит., 1982. – 239 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098" name="Picture 2" descr="C:\Documents and Settings\User\Рабочий стол\к 70летию победы\10014.jpg"/>
          <p:cNvPicPr>
            <a:picLocks noChangeAspect="1" noChangeArrowheads="1"/>
          </p:cNvPicPr>
          <p:nvPr/>
        </p:nvPicPr>
        <p:blipFill rotWithShape="1">
          <a:blip r:embed="rId2" cstate="print"/>
          <a:srcRect t="1162"/>
          <a:stretch/>
        </p:blipFill>
        <p:spPr bwMode="auto">
          <a:xfrm>
            <a:off x="251520" y="332493"/>
            <a:ext cx="3776549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49983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57686" y="2348880"/>
            <a:ext cx="4543428" cy="410445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Повесть В. Быкова «Обелиск» раскрывает тему войны, стойкости и мужества советского народа . Автор рассказывает о героической судьбе сельского учителя и пяти его учеников, юных партизан.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В повести А. Рыбакова «Неизвестный солдат» события сегодняшних дней переплетаются с событиями Великой Отечественной войны, прикоснувшись к которым герои произведения, молодые люди обретают высокие гражданские и нравственные критерии. 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7686" y="786157"/>
            <a:ext cx="4543428" cy="134777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 95 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Быков В.В.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Рыбаков А.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Обелиск.  Неизвестный солдат.: Повести. – М.: Мол. гвардия , 1985. – 235 </a:t>
            </a:r>
            <a:r>
              <a:rPr lang="ru-RU" sz="18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стр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122" name="Picture 2" descr="C:\Documents and Settings\User\Рабочий стол\к 70летию победы\10015.jpg"/>
          <p:cNvPicPr>
            <a:picLocks noChangeAspect="1" noChangeArrowheads="1"/>
          </p:cNvPicPr>
          <p:nvPr/>
        </p:nvPicPr>
        <p:blipFill rotWithShape="1">
          <a:blip r:embed="rId2" cstate="print"/>
          <a:srcRect t="1190"/>
          <a:stretch/>
        </p:blipFill>
        <p:spPr bwMode="auto">
          <a:xfrm>
            <a:off x="285719" y="332656"/>
            <a:ext cx="3857653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11088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988800"/>
            <a:ext cx="4248472" cy="37873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Сюжет: советский писатель Вадим Никитин  приезжает в Гамбург, где недавно был издан его роман. В памяти Никитина воскресает Германия последних отчаянных боев за победу в 1945 году, когда был короткий отдых в немецком городке и была Эмма, молодая немка, в которую он был влюблен. Спустя двадцать шесть лет, они встречаются вновь. 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76672"/>
            <a:ext cx="4104456" cy="113346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 81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Бондарев Ю.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Тишина . Выбор. – М.: 1983. – 731стр.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146" name="Picture 2" descr="C:\Documents and Settings\User\Рабочий стол\к 70летию победы\1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58414"/>
            <a:ext cx="4166658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283968" y="98004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717531"/>
            <a:ext cx="4248472" cy="51404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В годы Великой Отечественной войны В. Кочетов работал в газете Ленинградского фронта «На страже Родины» . Написанные им в те годы повести, рассказы и очерки о мужественной борьбе советских людей против немецко- </a:t>
            </a:r>
            <a:r>
              <a:rPr lang="ru-RU" sz="2000" dirty="0" err="1" smtClean="0">
                <a:solidFill>
                  <a:srgbClr val="002060"/>
                </a:solidFill>
              </a:rPr>
              <a:t>фашистких</a:t>
            </a:r>
            <a:r>
              <a:rPr lang="ru-RU" sz="2000" dirty="0" smtClean="0">
                <a:solidFill>
                  <a:srgbClr val="002060"/>
                </a:solidFill>
              </a:rPr>
              <a:t> захватчиков составляют содержание книги «Годы фронтовые».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Произведения военных  лет талантливого писателя не утратили своего значения и в наши дни. Они учат пламенно любить свою Родину, мужественно защищать ее в обоях с врагами.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4248472" cy="120489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К 75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Кочетов В.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Годы фронтовые. Повести, рассказы, очерки. – М.; 1964. – 485 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7170" name="Picture 2" descr="C:\Documents and Settings\User\Рабочий стол\к 70летию победы\10017.jpg"/>
          <p:cNvPicPr>
            <a:picLocks noChangeAspect="1" noChangeArrowheads="1"/>
          </p:cNvPicPr>
          <p:nvPr/>
        </p:nvPicPr>
        <p:blipFill rotWithShape="1">
          <a:blip r:embed="rId2" cstate="print"/>
          <a:srcRect t="1176"/>
          <a:stretch/>
        </p:blipFill>
        <p:spPr bwMode="auto">
          <a:xfrm>
            <a:off x="4712059" y="404664"/>
            <a:ext cx="4149641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355976" y="188640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44008" y="1965959"/>
            <a:ext cx="4320479" cy="45266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«Повесть о настоящем человеке»- повесть Б.Н. Полевого 1946 года о советском летчике – асе </a:t>
            </a:r>
            <a:r>
              <a:rPr lang="ru-RU" sz="2000" dirty="0" err="1" smtClean="0">
                <a:solidFill>
                  <a:srgbClr val="002060"/>
                </a:solidFill>
                <a:cs typeface="Times New Roman" pitchFamily="18" charset="0"/>
              </a:rPr>
              <a:t>Мересьеве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, который был сбит в бою Великой Отечественной войны, тяжело ранен, потерял обе ноги, но силой воли возвратился в ряды действующих летчиков.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Произведение проникнуто гуманизмом и советским патриотизмом. Удостоена Сталинской премии.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48245" y="431258"/>
            <a:ext cx="4583360" cy="141921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П 49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Полевой Б.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Повесть о настоящем человеке. – М.; 1965. – 485стр.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194" name="Picture 2" descr="C:\Documents and Settings\User\Рабочий стол\к 70летию победы\10018.jpg"/>
          <p:cNvPicPr>
            <a:picLocks noChangeAspect="1" noChangeArrowheads="1"/>
          </p:cNvPicPr>
          <p:nvPr/>
        </p:nvPicPr>
        <p:blipFill rotWithShape="1">
          <a:blip r:embed="rId2" cstate="print"/>
          <a:srcRect l="1980" t="1190" b="1190"/>
          <a:stretch/>
        </p:blipFill>
        <p:spPr bwMode="auto">
          <a:xfrm>
            <a:off x="285445" y="431258"/>
            <a:ext cx="4038054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145997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10101" r="22700" b="10101"/>
          <a:stretch/>
        </p:blipFill>
        <p:spPr>
          <a:xfrm>
            <a:off x="5076056" y="692696"/>
            <a:ext cx="3916856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3" name="Прямоугольник 12"/>
          <p:cNvSpPr/>
          <p:nvPr/>
        </p:nvSpPr>
        <p:spPr>
          <a:xfrm>
            <a:off x="251520" y="260648"/>
            <a:ext cx="4572000" cy="2801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1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Құрметті оқытушылар мен студенттер!</a:t>
            </a:r>
            <a:endParaRPr lang="ru-RU" sz="14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1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1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Ұлы Жеңістің 75- жылдығы қарсаңында Сіздердің назарларыңызға Ұлы Отан соғысы туралы  үздік кітаптардың  шағын томдарына  шолу ұсынамыз. Қиын уақыт, ұрпақтар өмірінің көрінісі, Отанға деген махаббат және міндет, нағыз достық пен өзін-өзі құрбан қылу, Ұлы Жеңістің бағасы  қандай болғандығы  туралы баяндалады.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1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Ұсынылып отырған барлық басылымдарды ҒК «Білім орталығы» қорынан табасыздар.</a:t>
            </a:r>
            <a:endParaRPr lang="ru-RU" sz="14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0280" y="3366001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Уважаемые  преподаватели и студенты  </a:t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FF0000"/>
                </a:solidFill>
              </a:rPr>
              <a:t>КГУ  им.  А.  </a:t>
            </a:r>
            <a:r>
              <a:rPr lang="ru-RU" sz="1400" b="1" dirty="0" err="1">
                <a:solidFill>
                  <a:srgbClr val="FF0000"/>
                </a:solidFill>
              </a:rPr>
              <a:t>Байтурсынова</a:t>
            </a:r>
            <a:r>
              <a:rPr lang="ru-RU" sz="1400" b="1" dirty="0">
                <a:solidFill>
                  <a:srgbClr val="FF0000"/>
                </a:solidFill>
              </a:rPr>
              <a:t>.</a:t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FF0000"/>
                </a:solidFill>
              </a:rPr>
              <a:t> </a:t>
            </a:r>
            <a:br>
              <a:rPr lang="ru-RU" sz="1400" b="1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В преддверии  75 –</a:t>
            </a:r>
            <a:r>
              <a:rPr lang="ru-RU" sz="1400" b="1" dirty="0" err="1">
                <a:solidFill>
                  <a:srgbClr val="002060"/>
                </a:solidFill>
              </a:rPr>
              <a:t>летия</a:t>
            </a:r>
            <a:r>
              <a:rPr lang="ru-RU" sz="1400" b="1" dirty="0">
                <a:solidFill>
                  <a:srgbClr val="002060"/>
                </a:solidFill>
              </a:rPr>
              <a:t>  Великой Победы  представляем  Вашему  вниманию  обзор </a:t>
            </a:r>
            <a:r>
              <a:rPr lang="ru-RU" sz="1400" b="1" dirty="0" smtClean="0">
                <a:solidFill>
                  <a:srgbClr val="002060"/>
                </a:solidFill>
              </a:rPr>
              <a:t>лучших  </a:t>
            </a:r>
            <a:r>
              <a:rPr lang="ru-RU" sz="1400" b="1" dirty="0">
                <a:solidFill>
                  <a:srgbClr val="002060"/>
                </a:solidFill>
              </a:rPr>
              <a:t>книг  о  Великой  отечественной   войне.  Истории,  рассказанные  на   страницах  изданий  повествуют  о  непростом  времени, определившем  жизнь  поколения,  о  любви к   Родине ,  чувстве  долга,  о настоящей  дружбе  и самопожертвовании.  О  том, какова  была  цена  этой  Великой  Победы.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Все  представленные  издания имеются  в  фонде  научной библиотеки «</a:t>
            </a:r>
            <a:r>
              <a:rPr lang="kk-KZ" sz="1400" b="1" dirty="0">
                <a:solidFill>
                  <a:srgbClr val="002060"/>
                </a:solidFill>
              </a:rPr>
              <a:t>Білім  орталығы</a:t>
            </a:r>
            <a:r>
              <a:rPr lang="ru-RU" sz="1400" b="1" dirty="0">
                <a:solidFill>
                  <a:srgbClr val="002060"/>
                </a:solidFill>
              </a:rPr>
              <a:t>».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365536072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0" y="1484784"/>
            <a:ext cx="4402832" cy="516733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Поэты, чьи произведения представлены в сборнике, погибли в годы Великой Отечественной войны . В братских могилах воинов – героев рядом с русскими поэтами Уткиным, </a:t>
            </a:r>
            <a:r>
              <a:rPr lang="ru-RU" sz="2000" dirty="0" err="1" smtClean="0">
                <a:solidFill>
                  <a:srgbClr val="002060"/>
                </a:solidFill>
                <a:cs typeface="Times New Roman" pitchFamily="18" charset="0"/>
              </a:rPr>
              <a:t>Алтаузеном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, Стрельченко, </a:t>
            </a:r>
            <a:r>
              <a:rPr lang="ru-RU" sz="2000" dirty="0" err="1" smtClean="0">
                <a:solidFill>
                  <a:srgbClr val="002060"/>
                </a:solidFill>
                <a:cs typeface="Times New Roman" pitchFamily="18" charset="0"/>
              </a:rPr>
              <a:t>Лапиным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 и другими покоятся украинцы Гаврилюк и Герасименко, литовец </a:t>
            </a:r>
            <a:r>
              <a:rPr lang="ru-RU" sz="2000" dirty="0" err="1" smtClean="0">
                <a:solidFill>
                  <a:srgbClr val="002060"/>
                </a:solidFill>
                <a:cs typeface="Times New Roman" pitchFamily="18" charset="0"/>
              </a:rPr>
              <a:t>Монтвила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, татары </a:t>
            </a:r>
            <a:r>
              <a:rPr lang="ru-RU" sz="2000" dirty="0" err="1" smtClean="0">
                <a:solidFill>
                  <a:srgbClr val="002060"/>
                </a:solidFill>
                <a:cs typeface="Times New Roman" pitchFamily="18" charset="0"/>
              </a:rPr>
              <a:t>Джалиль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 и Карим, грузин Геловани, кабардинец </a:t>
            </a:r>
            <a:r>
              <a:rPr lang="ru-RU" sz="2000" dirty="0" err="1" smtClean="0">
                <a:solidFill>
                  <a:srgbClr val="002060"/>
                </a:solidFill>
                <a:cs typeface="Times New Roman" pitchFamily="18" charset="0"/>
              </a:rPr>
              <a:t>Шогенцуков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… Люди разных возрастов и языков, признанные и начинающие поэты – все они в пору тяжких испытаний были на переднем крае борьбы. 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447598"/>
            <a:ext cx="4402832" cy="77627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Д 55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До последнего дыхания. – М.; 1985. – 400стр.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9218" name="Picture 2" descr="C:\Documents and Settings\User\Рабочий стол\к 70летию победы\1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877" y="476672"/>
            <a:ext cx="4000529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29862" y="4581128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0308" y="1919039"/>
            <a:ext cx="4258816" cy="3024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 книга о войне и мирном созидательном труде, о любви и верности, о человеческой доброте и вере в людей. Основная мысль романа: тот, кто честно воевал, кто прошел сквозь огонь войны, не может, не должен быть нечестным в мирном созидательным труде , в любви, в отношении к окружающим.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0308" y="385336"/>
            <a:ext cx="4258816" cy="113346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 54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Собко</a:t>
            </a: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В.Н.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Нагольный кряж. Роман. М.; 1977. – 341 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42" name="Picture 2" descr="C:\Documents and Settings\User\Рабочий стол\к 70летию победы\10020.jpg"/>
          <p:cNvPicPr>
            <a:picLocks noChangeAspect="1" noChangeArrowheads="1"/>
          </p:cNvPicPr>
          <p:nvPr/>
        </p:nvPicPr>
        <p:blipFill rotWithShape="1">
          <a:blip r:embed="rId2" cstate="print"/>
          <a:srcRect l="2871" t="1162" r="2397" b="1162"/>
          <a:stretch/>
        </p:blipFill>
        <p:spPr bwMode="auto">
          <a:xfrm>
            <a:off x="4716016" y="370867"/>
            <a:ext cx="4176464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429124" y="188640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2114025"/>
            <a:ext cx="4176464" cy="35122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Подвиг, совершенный народом нашим в годы Великой Отечественной войны, никогда не забудется ни современниками ее, ни грядущими поколениями. Интерес к правдивым свидетельствам ее участников, к каждому достоверному слову о ней не умирает и не умрет никогда.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" y="908720"/>
            <a:ext cx="4114800" cy="99058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Л 84</a:t>
            </a:r>
            <a:b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20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Лукницкий</a:t>
            </a:r>
            <a: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П.</a:t>
            </a:r>
            <a:b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Сквозь всю блокаду. </a:t>
            </a:r>
            <a:r>
              <a:rPr lang="ru-RU" sz="20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Лениздат</a:t>
            </a:r>
            <a: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; - 1964. – 601 стр.</a:t>
            </a:r>
            <a:endParaRPr lang="ru-RU" sz="20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1266" name="Picture 2" descr="C:\Documents and Settings\User\Рабочий стол\к 70летию победы\10021.jpg"/>
          <p:cNvPicPr>
            <a:picLocks noChangeAspect="1" noChangeArrowheads="1"/>
          </p:cNvPicPr>
          <p:nvPr/>
        </p:nvPicPr>
        <p:blipFill rotWithShape="1">
          <a:blip r:embed="rId2" cstate="print"/>
          <a:srcRect r="2002" b="2325"/>
          <a:stretch/>
        </p:blipFill>
        <p:spPr bwMode="auto">
          <a:xfrm>
            <a:off x="4716016" y="332656"/>
            <a:ext cx="4176464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355976" y="5431787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499992" y="2708920"/>
            <a:ext cx="4464496" cy="26481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Роман – эпопея А. Чаковского «Блокада» состоит из пяти книг. Посвящена героической обороне Ленинграда.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Действие в ней начинается в конце ноября 1941 года и заканчивается январем 1943 года – днями прорыва блокады.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9992" y="620688"/>
            <a:ext cx="4186808" cy="134777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Ч 16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Чаковский А.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Блокада . М.; 1979. – 621стр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2290" name="Picture 2" descr="C:\Documents and Settings\User\Рабочий стол\к 70летию победы\10022.jpg"/>
          <p:cNvPicPr>
            <a:picLocks noChangeAspect="1" noChangeArrowheads="1"/>
          </p:cNvPicPr>
          <p:nvPr/>
        </p:nvPicPr>
        <p:blipFill rotWithShape="1">
          <a:blip r:embed="rId2" cstate="print"/>
          <a:srcRect t="1149" r="1346"/>
          <a:stretch/>
        </p:blipFill>
        <p:spPr bwMode="auto">
          <a:xfrm>
            <a:off x="323528" y="332656"/>
            <a:ext cx="3907160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55057" y="105661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00562" y="2564904"/>
            <a:ext cx="4471990" cy="3240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В книгу вошла первая редакция романа А.А. Фадеева «Молодая гвардия». О сложной творческой судьбе автора и его многострадального романа рассказывается во вступительной статье и приложениях, предназначенных в помощь учителю при подготовке и проведении уроков. 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69720" y="332656"/>
            <a:ext cx="4402832" cy="120489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Ф 15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Фадеев А.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Молодая гвардия. Роман. М.; 1990. – 527 </a:t>
            </a:r>
            <a:r>
              <a:rPr lang="ru-RU" sz="18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стр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5" y="332656"/>
            <a:ext cx="4057432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1124744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8320" y="2204864"/>
            <a:ext cx="4173679" cy="22322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В книге – разные годы войны: и самый тяжкий, самый решающий – год сорок первый (роман «Июль 41 года»), и первые дни мира уже за границами нашей Родины (рассказ «Почем фунт лиха»).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8321" y="495294"/>
            <a:ext cx="4042792" cy="113346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 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Бакланов Г.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Военные повести. М.; 1983. – 414 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4338" name="Picture 2" descr="C:\Documents and Settings\User\Рабочий стол\к 70летию победы\1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17120"/>
            <a:ext cx="4079571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441113" y="133438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46839" y="2348881"/>
            <a:ext cx="4397168" cy="24482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 В книге классика белорусской литературы В. Быкова представлены наиболее известные его произведения «Альпийская баллада», «Сотников», «Полководец», посвященные погибшим в годы  Великой Отечественной войны…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6839" y="709065"/>
            <a:ext cx="4690864" cy="113346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Б 84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Быков В.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Альпийская баллада: Повести и рассказы. –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Алматы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; 2008. – 304 стр. </a:t>
            </a:r>
            <a:endParaRPr lang="ru-RU" sz="18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5362" name="Picture 2" descr="C:\Documents and Settings\User\Рабочий стол\к 70летию победы\1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4032" y="404664"/>
            <a:ext cx="4000528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636682" y="4797153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44008" y="2477360"/>
            <a:ext cx="4248472" cy="20882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Книгу известного советского писателя С. </a:t>
            </a:r>
            <a:r>
              <a:rPr lang="ru-RU" sz="2000" dirty="0" err="1" smtClean="0">
                <a:solidFill>
                  <a:srgbClr val="002060"/>
                </a:solidFill>
                <a:cs typeface="Times New Roman" pitchFamily="18" charset="0"/>
              </a:rPr>
              <a:t>Бруздина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 составили повести , действие которых охватывает более сорока последних лет – с 30 – х </a:t>
            </a: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до 70 – х годов.</a:t>
            </a:r>
            <a:endParaRPr lang="ru-RU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836712"/>
            <a:ext cx="4360568" cy="77627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 84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Бруздин</a:t>
            </a: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С.</a:t>
            </a:r>
            <a:b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Само собой…: 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Повести</a:t>
            </a:r>
            <a:r>
              <a:rPr lang="ru-RU" sz="18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. – М.; 1984. – 336 стр.</a:t>
            </a:r>
            <a:endParaRPr lang="ru-RU" sz="18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6386" name="Picture 2" descr="C:\Documents and Settings\User\Рабочий стол\к 70летию победы\1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61136"/>
            <a:ext cx="3956033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242255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19968" y="404664"/>
            <a:ext cx="4464496" cy="77627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84Р1</a:t>
            </a:r>
            <a:br>
              <a:rPr lang="ru-RU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В19 </a:t>
            </a:r>
            <a:br>
              <a:rPr lang="ru-RU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Борис Васильев. Роман.-М.,2005.-310с.</a:t>
            </a:r>
            <a:endParaRPr lang="ru-RU" sz="18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4519968" y="1229754"/>
            <a:ext cx="4464496" cy="50335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Центральная тема романа Бориса Васильева «А зори здесь тихие» - жизнь, борьба и гибель от рук фашистской разведки девушек-зенитчиц, которые по собственной воле пришли на фронт, почти не умея стрелять, и совершили в итоге</a:t>
            </a:r>
            <a:r>
              <a:rPr lang="en-US" sz="16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подвиг. Писатель показывает, что на воине солдат забывает о возрасте, воле, статусе - всё это становится совершенно неважным, так как двигаться вперед каждому помогает исключительно долг перед родиной и необходимость остановить врага любой ценой. Повествование ведется от имени коменданта  разъезда </a:t>
            </a:r>
            <a:r>
              <a:rPr lang="ru-RU" sz="1600" dirty="0" err="1" smtClean="0">
                <a:solidFill>
                  <a:srgbClr val="002060"/>
                </a:solidFill>
                <a:cs typeface="Times New Roman" pitchFamily="18" charset="0"/>
              </a:rPr>
              <a:t>Васково</a:t>
            </a:r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, который прошел всю воину и видел все ее ужасы. Видел, как война исподволь меняет характер, разрушает привычный уклад жизни, заставляет выживать. Книга действительно страшная своей правдивостью и отсутствием «купюр»: это роман-предостережение, заставляющий ответить на вопрос: «А на что готов я ради своей Родины?»</a:t>
            </a:r>
          </a:p>
          <a:p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Ð Ð·Ð¾ÑÐ¸ Ð·Ð´ÐµÑÑ ÑÐ¸ÑÐ¸Ðµ..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8286"/>
            <a:ext cx="4032448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198342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56" y="620688"/>
            <a:ext cx="4330824" cy="919146"/>
          </a:xfrm>
        </p:spPr>
        <p:txBody>
          <a:bodyPr>
            <a:noAutofit/>
          </a:bodyPr>
          <a:lstStyle/>
          <a:p>
            <a:r>
              <a:rPr lang="ru-RU" sz="1800" spc="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84                              </a:t>
            </a:r>
            <a:br>
              <a:rPr lang="ru-RU" sz="1800" spc="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spc="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 30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Семенов, Ю. Семнадцать мгновений весны [Текст] : роман / Ю. Семенов. - М. : Известия, 1980</a:t>
            </a:r>
            <a:endParaRPr lang="ru-RU" sz="1800" b="1" spc="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8030" y="1700808"/>
            <a:ext cx="4538276" cy="40430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  <a:cs typeface="Times New Roman" pitchFamily="18" charset="0"/>
              </a:rPr>
              <a:t>«17 мгновений весны»- без преувеличения, самое популярное произведение Юлиана Семенова из цикла романов об Исаеве- Штирлице. Формально его центральной темой является разоблачение попытки сговора главарей фашистской Германий с военно-промышленным комплексом США в 1945 году, не формально- это очень сложный, многогранный и неоднозначный роман, в котором тонко показаны человеческие взаимоотношения, на основе документальных данных представлены исторические факты, изображены персонажи, прототипами которых стали вполне реальные люди.</a:t>
            </a:r>
            <a:endParaRPr lang="ru-RU" sz="19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3"/>
            <a:ext cx="3960440" cy="609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617917" y="26231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327611"/>
            <a:ext cx="4357718" cy="50006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sz="2000" dirty="0" smtClean="0"/>
          </a:p>
          <a:p>
            <a:pPr algn="just">
              <a:buNone/>
            </a:pPr>
            <a:r>
              <a:rPr lang="ru-RU" sz="2000" dirty="0" smtClean="0"/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Война закончилась для героя повести Г. Мусрепова, но жизнь продолжается. И она должна быть еще лучше, потому что слишком дорогой ценой ее отстояли.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2305" y="738390"/>
            <a:ext cx="4216552" cy="117844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М 91 </a:t>
            </a:r>
            <a:b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Мусрепов </a:t>
            </a:r>
            <a:r>
              <a:rPr lang="ru-RU" sz="1800" dirty="0" err="1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Габит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. </a:t>
            </a:r>
            <a:b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Солдат из </a:t>
            </a:r>
            <a:r>
              <a:rPr lang="ru-RU" sz="1800" dirty="0" err="1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казахстана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. Повесть. </a:t>
            </a:r>
            <a:r>
              <a:rPr lang="ru-RU" sz="1800" dirty="0" err="1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Авториз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. Пер. с казах. С. Злобина. </a:t>
            </a:r>
            <a:r>
              <a:rPr lang="ru-RU" sz="1800" dirty="0" err="1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Алма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 – </a:t>
            </a:r>
            <a:r>
              <a:rPr lang="ru-RU" sz="1800" dirty="0" err="1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ата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, «</a:t>
            </a:r>
            <a:r>
              <a:rPr lang="ru-RU" sz="1800" dirty="0" err="1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жазушы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itchFamily="18" charset="0"/>
              </a:rPr>
              <a:t>», 1977. – 208 стр.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4" name="Picture 2" descr="C:\Documents and Settings\User\Рабочий стол\к 70летию победы\10001.jpg"/>
          <p:cNvPicPr>
            <a:picLocks noChangeAspect="1" noChangeArrowheads="1"/>
          </p:cNvPicPr>
          <p:nvPr/>
        </p:nvPicPr>
        <p:blipFill rotWithShape="1">
          <a:blip r:embed="rId2" cstate="print"/>
          <a:srcRect l="9739" t="-121" b="-1"/>
          <a:stretch/>
        </p:blipFill>
        <p:spPr bwMode="auto">
          <a:xfrm>
            <a:off x="248551" y="260648"/>
            <a:ext cx="4036842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4725144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565" y="692696"/>
            <a:ext cx="4680520" cy="1062022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84Р2</a:t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84Р1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Т 26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Твардовский, А. Т. Василий Теркин; Дом у дороги [Текст] / А. Т. Твардовский. - М. :, 1985. - 286 с.</a:t>
            </a:r>
            <a:endParaRPr lang="ru-RU" sz="20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4627" y="2005346"/>
            <a:ext cx="4464496" cy="485265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Поэма Александра Твардовского «Василий Теркин» стала поистине народной энциклопедией жизни советского солдата на фронте. В отличии от </a:t>
            </a:r>
            <a:r>
              <a:rPr lang="ru-RU" sz="1800" dirty="0" err="1" smtClean="0">
                <a:solidFill>
                  <a:srgbClr val="002060"/>
                </a:solidFill>
              </a:rPr>
              <a:t>пафосно</a:t>
            </a:r>
            <a:r>
              <a:rPr lang="ru-RU" sz="1800" dirty="0" smtClean="0">
                <a:solidFill>
                  <a:srgbClr val="002060"/>
                </a:solidFill>
              </a:rPr>
              <a:t>- мужественных героев других советских стихотворений о Великой Отечественной войне. Теркин -обычный русский мужик, живой человек, который искренне любит Родину и свой народ, с юмором воспринимает любые жизненные тяготы и находит выход даже из самого трудного положения. по мнению многих критиков, именно на «Теркиных» в 1941-1945 годах держался боевой дух советских солдат.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66" y="404664"/>
            <a:ext cx="3869705" cy="605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644008" y="188640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1089" y="692696"/>
            <a:ext cx="4532206" cy="77627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Б81 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Юрий Бондарев Горячий снег. –М.,2010. – с.320.</a:t>
            </a:r>
            <a:endParaRPr lang="ru-RU" sz="18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93336" y="1772816"/>
            <a:ext cx="4539959" cy="58269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«Горячий снег» - книга о войне, которая, казалось бы, посвящена локальным событиям: в ней описывается один день из жизни батареи </a:t>
            </a:r>
            <a:r>
              <a:rPr lang="ru-RU" sz="1600" dirty="0" err="1" smtClean="0">
                <a:solidFill>
                  <a:srgbClr val="002060"/>
                </a:solidFill>
                <a:cs typeface="Times New Roman" pitchFamily="18" charset="0"/>
              </a:rPr>
              <a:t>Дроздовского</a:t>
            </a:r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, выбивавшей фашистские танки на подступах к Сталинграду. Это роман о самоотверженности  вчерашних школьников- пацанов, чья вера в приказ была непоколебима, и именно поэтому, наверное, батарея выстояла под огнем противника, оставшись на засыпанном порохом снегу. В «Горячем снеге» Юрий Бондарев очень красочно и реалистично воссоздал </a:t>
            </a:r>
            <a:r>
              <a:rPr lang="ru-RU" sz="1600" dirty="0" err="1" smtClean="0">
                <a:solidFill>
                  <a:srgbClr val="002060"/>
                </a:solidFill>
                <a:cs typeface="Times New Roman" pitchFamily="18" charset="0"/>
              </a:rPr>
              <a:t>апокалиптическое</a:t>
            </a:r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 танковое сражение в различные моменты времени. Военная тема тесно переплетается с личными историями персонажей, ужас и кровь - с откровениями и прощаниями, а каждый из героических поступков, совершенных персонажами, кажется единственно правильным в служившейся ситуации. </a:t>
            </a:r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C:\Documents and Settings\User\Рабочий стол\Новая папка\Буктрейлер Горячий снег.mp4_snapshot_00.01_[2017.05.25_16.17.29].jpg"/>
          <p:cNvPicPr/>
          <p:nvPr/>
        </p:nvPicPr>
        <p:blipFill>
          <a:blip r:embed="rId2" cstate="print"/>
          <a:srcRect l="26211" r="26139" b="3116"/>
          <a:stretch>
            <a:fillRect/>
          </a:stretch>
        </p:blipFill>
        <p:spPr bwMode="auto">
          <a:xfrm>
            <a:off x="323528" y="404664"/>
            <a:ext cx="4107971" cy="62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145997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1898" y="548680"/>
            <a:ext cx="4186238" cy="77627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84Р1 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В19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Борис Васильев В списках не значился. – М.,2002. -280с.</a:t>
            </a:r>
            <a:endParaRPr lang="ru-RU" sz="20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21898" y="1425322"/>
            <a:ext cx="4442590" cy="543267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Николаю </a:t>
            </a:r>
            <a:r>
              <a:rPr lang="ru-RU" sz="1600" dirty="0" err="1" smtClean="0">
                <a:solidFill>
                  <a:srgbClr val="002060"/>
                </a:solidFill>
                <a:cs typeface="Times New Roman" pitchFamily="18" charset="0"/>
              </a:rPr>
              <a:t>Плужникову</a:t>
            </a:r>
            <a:r>
              <a:rPr lang="ru-RU" sz="1600" dirty="0" smtClean="0">
                <a:solidFill>
                  <a:srgbClr val="002060"/>
                </a:solidFill>
                <a:cs typeface="Times New Roman" pitchFamily="18" charset="0"/>
              </a:rPr>
              <a:t> всего 19, он только что окончил военное училище и получил назначение командиром взвода в одной из частей Особого Западного округа. Несмотря на то, что многие в начале июня 1941 года предчувствовали начало войны, юноша не верит в возможность нападения гитлеровской Германии на Советский Союз. По иронии судьбы, в Брестскую крепость, где ему предстоит служить, Плужников прибывает 21 июня 1941 года, а утром следующего дня в 4:15 именно с нападения на этот объект начинается Великая Отечественная война .Оборона Брестской крепости становится для молодого лейтенанта жестокой и беспощадной школой мужества, где учат отличать подлинную человечность от ложной, трезво оценивать обстановку и действовать по обстоятельствам и где цена ошибки - твоя жизнь или жизнь твоего товарища. </a:t>
            </a:r>
            <a:endParaRPr lang="ru-RU" sz="1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032448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145997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40270"/>
            <a:ext cx="5292080" cy="351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167688"/>
      </p:ext>
    </p:extLst>
  </p:cSld>
  <p:clrMapOvr>
    <a:masterClrMapping/>
  </p:clrMapOvr>
  <p:transition spd="med">
    <p:wheel spokes="3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393" y="2204864"/>
            <a:ext cx="4749678" cy="4737708"/>
          </a:xfrm>
        </p:spPr>
        <p:txBody>
          <a:bodyPr>
            <a:normAutofit/>
          </a:bodyPr>
          <a:lstStyle/>
          <a:p>
            <a:pPr algn="ctr"/>
            <a:endParaRPr lang="ru-RU" sz="1800" dirty="0" smtClean="0"/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Книга посвящена 60-летию Победы в Великой Отечественной войне. Это рассказы и повести, объединенные одной темой – война и то, как она преломилась в судьбах людей. В центре повествования – фронтовик – </a:t>
            </a:r>
            <a:r>
              <a:rPr lang="ru-RU" sz="2000" dirty="0" err="1" smtClean="0">
                <a:solidFill>
                  <a:srgbClr val="002060"/>
                </a:solidFill>
              </a:rPr>
              <a:t>казахстанец</a:t>
            </a:r>
            <a:r>
              <a:rPr lang="ru-RU" sz="2000" dirty="0" smtClean="0">
                <a:solidFill>
                  <a:srgbClr val="002060"/>
                </a:solidFill>
              </a:rPr>
              <a:t>, человек простой  и внешне малоприметный, но сумевший своим великим мужеством и нечеловеческим упорством совершить тяжелую, кровавую работу войны и одолеть беду, нависшую над страной.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6559" y="836712"/>
            <a:ext cx="4608512" cy="122413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 88 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Арцишевский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А. 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Полк особого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назначеня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. Повести и рассказы.- Алматы: издательский дом «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жибек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жолы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», 2005. – 288стр.</a:t>
            </a:r>
            <a:endParaRPr lang="ru-RU" sz="18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051" name="Picture 3" descr="C:\Documents and Settings\User\Рабочий стол\к 70летию победы\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3963290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14221" y="116632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924944"/>
            <a:ext cx="4186238" cy="33695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Устав наставляет, форма – подтягивает, дисциплина поднимает сознание на более высокий уровень общности и войскового родства. Настоящей семьей истинного война являются его боевые братья и сестры. Друзьями становятся все достойные фронтовики. Домом своим воин считает Родину.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474840" cy="150017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М 66</a:t>
            </a:r>
            <a:b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20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Момыш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– </a:t>
            </a:r>
            <a:r>
              <a:rPr lang="ru-RU" sz="20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Улы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Б. </a:t>
            </a:r>
            <a:b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Правда о войне. – Алматы: «онер», 2010.- 360 с</a:t>
            </a:r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к 70летию победы\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2656"/>
            <a:ext cx="3932510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644008" y="116632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613" y="1628800"/>
            <a:ext cx="4438387" cy="49292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dirty="0" err="1" smtClean="0">
                <a:solidFill>
                  <a:srgbClr val="002060"/>
                </a:solidFill>
              </a:rPr>
              <a:t>Бауыржан</a:t>
            </a:r>
            <a:r>
              <a:rPr lang="ru-RU" sz="1900" dirty="0" smtClean="0">
                <a:solidFill>
                  <a:srgbClr val="002060"/>
                </a:solidFill>
              </a:rPr>
              <a:t> </a:t>
            </a:r>
            <a:r>
              <a:rPr lang="ru-RU" sz="1900" dirty="0" err="1" smtClean="0">
                <a:solidFill>
                  <a:srgbClr val="002060"/>
                </a:solidFill>
              </a:rPr>
              <a:t>Момыш</a:t>
            </a:r>
            <a:r>
              <a:rPr lang="ru-RU" sz="1900" dirty="0" smtClean="0">
                <a:solidFill>
                  <a:srgbClr val="002060"/>
                </a:solidFill>
              </a:rPr>
              <a:t> – </a:t>
            </a:r>
            <a:r>
              <a:rPr lang="ru-RU" sz="1900" dirty="0" err="1" smtClean="0">
                <a:solidFill>
                  <a:srgbClr val="002060"/>
                </a:solidFill>
              </a:rPr>
              <a:t>улы</a:t>
            </a:r>
            <a:r>
              <a:rPr lang="ru-RU" sz="1900" dirty="0" smtClean="0">
                <a:solidFill>
                  <a:srgbClr val="002060"/>
                </a:solidFill>
              </a:rPr>
              <a:t> в январе 1944 года выступил с четырехдневной лекцией перед узким кругом творческой элиты Казахстана и России.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rgbClr val="002060"/>
                </a:solidFill>
              </a:rPr>
              <a:t>Лекция была застенографирована. И только в 1990 году она была обработана и отредактирована, слегка сокращена и выпущена издательством «Казахстан» отдельной книгой объемом 240 страниц. В 1996 году книга вновь переиздана. Затем произведение было переведено на казахский  язык </a:t>
            </a:r>
            <a:r>
              <a:rPr lang="ru-RU" sz="1900" dirty="0" err="1" smtClean="0">
                <a:solidFill>
                  <a:srgbClr val="002060"/>
                </a:solidFill>
              </a:rPr>
              <a:t>Мухтаром</a:t>
            </a:r>
            <a:r>
              <a:rPr lang="ru-RU" sz="1900" dirty="0" smtClean="0">
                <a:solidFill>
                  <a:srgbClr val="002060"/>
                </a:solidFill>
              </a:rPr>
              <a:t> </a:t>
            </a:r>
            <a:r>
              <a:rPr lang="ru-RU" sz="1900" dirty="0" err="1" smtClean="0">
                <a:solidFill>
                  <a:srgbClr val="002060"/>
                </a:solidFill>
              </a:rPr>
              <a:t>Казбековым</a:t>
            </a:r>
            <a:r>
              <a:rPr lang="ru-RU" sz="1900" dirty="0" smtClean="0">
                <a:solidFill>
                  <a:srgbClr val="002060"/>
                </a:solidFill>
              </a:rPr>
              <a:t> и опубликовано в двухтомном собрании сочинений </a:t>
            </a:r>
            <a:r>
              <a:rPr lang="ru-RU" sz="1900" dirty="0" err="1" smtClean="0">
                <a:solidFill>
                  <a:srgbClr val="002060"/>
                </a:solidFill>
              </a:rPr>
              <a:t>Байржана</a:t>
            </a:r>
            <a:r>
              <a:rPr lang="ru-RU" sz="1900" dirty="0" smtClean="0">
                <a:solidFill>
                  <a:srgbClr val="002060"/>
                </a:solidFill>
              </a:rPr>
              <a:t> </a:t>
            </a:r>
            <a:r>
              <a:rPr lang="ru-RU" sz="1900" dirty="0" err="1" smtClean="0">
                <a:solidFill>
                  <a:srgbClr val="002060"/>
                </a:solidFill>
              </a:rPr>
              <a:t>Момыш</a:t>
            </a:r>
            <a:r>
              <a:rPr lang="ru-RU" sz="1900" dirty="0" smtClean="0">
                <a:solidFill>
                  <a:srgbClr val="002060"/>
                </a:solidFill>
              </a:rPr>
              <a:t> – </a:t>
            </a:r>
            <a:r>
              <a:rPr lang="ru-RU" sz="1900" dirty="0" err="1" smtClean="0">
                <a:solidFill>
                  <a:srgbClr val="002060"/>
                </a:solidFill>
              </a:rPr>
              <a:t>улы</a:t>
            </a:r>
            <a:r>
              <a:rPr lang="ru-RU" sz="1900" dirty="0" smtClean="0">
                <a:solidFill>
                  <a:srgbClr val="002060"/>
                </a:solidFill>
              </a:rPr>
              <a:t>.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625" y="298795"/>
            <a:ext cx="4438387" cy="135729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М 76</a:t>
            </a:r>
            <a:b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Момыш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 – </a:t>
            </a:r>
            <a:r>
              <a:rPr lang="ru-RU" sz="1800" dirty="0" err="1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Улы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 Б.</a:t>
            </a:r>
            <a:b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Психология войны. - </a:t>
            </a:r>
            <a:r>
              <a:rPr lang="ru-RU" sz="1800" dirty="0" err="1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Алматы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+mn-lt"/>
                <a:cs typeface="Times New Roman" pitchFamily="18" charset="0"/>
              </a:rPr>
              <a:t>: «онер», 2010. – 288 с</a:t>
            </a:r>
            <a:endParaRPr lang="ru-RU" sz="1800" dirty="0">
              <a:solidFill>
                <a:srgbClr val="000000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4099" name="Picture 3" descr="C:\Documents and Settings\User\Рабочий стол\к 70летию победы\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657" y="404664"/>
            <a:ext cx="4003948" cy="595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427984" y="188640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21036" y="1772816"/>
            <a:ext cx="4310392" cy="4676530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sz="1800" dirty="0" smtClean="0"/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Боевой соратник генерала Панфилова, </a:t>
            </a:r>
            <a:r>
              <a:rPr lang="ru-RU" sz="2200" dirty="0" err="1" smtClean="0">
                <a:solidFill>
                  <a:srgbClr val="002060"/>
                </a:solidFill>
              </a:rPr>
              <a:t>Момыш</a:t>
            </a:r>
            <a:r>
              <a:rPr lang="ru-RU" sz="2200" dirty="0" smtClean="0">
                <a:solidFill>
                  <a:srgbClr val="002060"/>
                </a:solidFill>
              </a:rPr>
              <a:t> – </a:t>
            </a:r>
            <a:r>
              <a:rPr lang="ru-RU" sz="2200" dirty="0" err="1" smtClean="0">
                <a:solidFill>
                  <a:srgbClr val="002060"/>
                </a:solidFill>
              </a:rPr>
              <a:t>улы</a:t>
            </a:r>
            <a:r>
              <a:rPr lang="ru-RU" sz="2200" dirty="0" smtClean="0">
                <a:solidFill>
                  <a:srgbClr val="002060"/>
                </a:solidFill>
              </a:rPr>
              <a:t> посвятил эту книгу семидесятилетию со дня рождения своего прославленного командира и боевому пути Восьмой гвардейской стрелковой дивизии, носящей имя полководца.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Честность, прямота, глубокое понимание смысла совершавшихся событий характеризуют страницы воспоминаний Б. </a:t>
            </a:r>
            <a:r>
              <a:rPr lang="ru-RU" sz="2200" dirty="0" err="1" smtClean="0">
                <a:solidFill>
                  <a:srgbClr val="002060"/>
                </a:solidFill>
              </a:rPr>
              <a:t>Момыш</a:t>
            </a:r>
            <a:r>
              <a:rPr lang="ru-RU" sz="2200" dirty="0" smtClean="0">
                <a:solidFill>
                  <a:srgbClr val="002060"/>
                </a:solidFill>
              </a:rPr>
              <a:t> – </a:t>
            </a:r>
            <a:r>
              <a:rPr lang="ru-RU" sz="2200" dirty="0" err="1" smtClean="0">
                <a:solidFill>
                  <a:srgbClr val="002060"/>
                </a:solidFill>
              </a:rPr>
              <a:t>улы</a:t>
            </a:r>
            <a:r>
              <a:rPr lang="ru-RU" sz="22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Книга наполнена очень интересным фактическим материалом и написана со знанием дела.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620688"/>
            <a:ext cx="4287990" cy="150019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М 76</a:t>
            </a:r>
            <a:b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Момыш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– </a:t>
            </a:r>
            <a:r>
              <a:rPr lang="ru-RU" sz="18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Улы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Б.</a:t>
            </a:r>
            <a:b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Генерал  </a:t>
            </a:r>
            <a:r>
              <a:rPr lang="ru-RU" sz="18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панфилов</a:t>
            </a:r>
            <a:r>
              <a:rPr lang="ru-RU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.</a:t>
            </a:r>
            <a:r>
              <a:rPr lang="kk-KZ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- Алматы: “онер”, 2009.- 256 стр.</a:t>
            </a:r>
            <a:br>
              <a:rPr lang="kk-KZ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endParaRPr lang="ru-RU" sz="1800" dirty="0">
              <a:latin typeface="+mn-lt"/>
              <a:cs typeface="Times New Roman" pitchFamily="18" charset="0"/>
            </a:endParaRPr>
          </a:p>
        </p:txBody>
      </p:sp>
      <p:pic>
        <p:nvPicPr>
          <p:cNvPr id="5122" name="Picture 2" descr="C:\Documents and Settings\User\Рабочий стол\к 70летию победы\10005.jpg"/>
          <p:cNvPicPr>
            <a:picLocks noChangeAspect="1" noChangeArrowheads="1"/>
          </p:cNvPicPr>
          <p:nvPr/>
        </p:nvPicPr>
        <p:blipFill rotWithShape="1">
          <a:blip r:embed="rId2" cstate="print"/>
          <a:srcRect t="825"/>
          <a:stretch/>
        </p:blipFill>
        <p:spPr bwMode="auto">
          <a:xfrm>
            <a:off x="251520" y="404664"/>
            <a:ext cx="4003378" cy="611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-28759" y="181873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66664" y="1657874"/>
            <a:ext cx="4401565" cy="47234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Эта книга о боевых буднях и подвигах легендарных панфиловцев, разгроме гитлеровских </a:t>
            </a:r>
            <a:r>
              <a:rPr lang="ru-RU" sz="1800" dirty="0" err="1" smtClean="0">
                <a:solidFill>
                  <a:srgbClr val="002060"/>
                </a:solidFill>
              </a:rPr>
              <a:t>воиск</a:t>
            </a:r>
            <a:r>
              <a:rPr lang="ru-RU" sz="1800" dirty="0" smtClean="0">
                <a:solidFill>
                  <a:srgbClr val="002060"/>
                </a:solidFill>
              </a:rPr>
              <a:t> под Москвой, об освобождении  наших городов и сел от </a:t>
            </a:r>
            <a:r>
              <a:rPr lang="ru-RU" sz="1800" dirty="0" err="1" smtClean="0">
                <a:solidFill>
                  <a:srgbClr val="002060"/>
                </a:solidFill>
              </a:rPr>
              <a:t>немецко</a:t>
            </a:r>
            <a:r>
              <a:rPr lang="ru-RU" sz="1800" dirty="0" smtClean="0">
                <a:solidFill>
                  <a:srgbClr val="002060"/>
                </a:solidFill>
              </a:rPr>
              <a:t> – фашистских оккупантов.</a:t>
            </a:r>
          </a:p>
          <a:p>
            <a:pPr marL="0" indent="0" algn="just">
              <a:buNone/>
            </a:pPr>
            <a:r>
              <a:rPr lang="ru-RU" sz="1800" dirty="0" err="1" smtClean="0">
                <a:solidFill>
                  <a:srgbClr val="002060"/>
                </a:solidFill>
              </a:rPr>
              <a:t>Бауржан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Момыш</a:t>
            </a:r>
            <a:r>
              <a:rPr lang="ru-RU" sz="1800" dirty="0" smtClean="0">
                <a:solidFill>
                  <a:srgbClr val="002060"/>
                </a:solidFill>
              </a:rPr>
              <a:t> – </a:t>
            </a:r>
            <a:r>
              <a:rPr lang="ru-RU" sz="1800" dirty="0" err="1" smtClean="0">
                <a:solidFill>
                  <a:srgbClr val="002060"/>
                </a:solidFill>
              </a:rPr>
              <a:t>улы</a:t>
            </a:r>
            <a:r>
              <a:rPr lang="ru-RU" sz="1800" dirty="0" smtClean="0">
                <a:solidFill>
                  <a:srgbClr val="002060"/>
                </a:solidFill>
              </a:rPr>
              <a:t> был непосредственным участником описываемых  им боев, командовал полком  дивизий.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Ценность его произведений в их документальности, жизненной правде. В сборник было добавлено 2,5 </a:t>
            </a:r>
            <a:r>
              <a:rPr lang="ru-RU" sz="1800" dirty="0" err="1" smtClean="0">
                <a:solidFill>
                  <a:srgbClr val="002060"/>
                </a:solidFill>
              </a:rPr>
              <a:t>п,л</a:t>
            </a:r>
            <a:r>
              <a:rPr lang="ru-RU" sz="1800" dirty="0" smtClean="0">
                <a:solidFill>
                  <a:srgbClr val="002060"/>
                </a:solidFill>
              </a:rPr>
              <a:t>, из личного архива </a:t>
            </a:r>
            <a:r>
              <a:rPr lang="ru-RU" sz="1800" dirty="0" err="1" smtClean="0">
                <a:solidFill>
                  <a:srgbClr val="002060"/>
                </a:solidFill>
              </a:rPr>
              <a:t>Бауржана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Момыш</a:t>
            </a:r>
            <a:r>
              <a:rPr lang="ru-RU" sz="1800" dirty="0" smtClean="0">
                <a:solidFill>
                  <a:srgbClr val="002060"/>
                </a:solidFill>
              </a:rPr>
              <a:t> – </a:t>
            </a:r>
            <a:r>
              <a:rPr lang="ru-RU" sz="1800" dirty="0" err="1" smtClean="0">
                <a:solidFill>
                  <a:srgbClr val="002060"/>
                </a:solidFill>
              </a:rPr>
              <a:t>улы</a:t>
            </a:r>
            <a:r>
              <a:rPr lang="ru-RU" sz="1800" dirty="0" smtClean="0">
                <a:solidFill>
                  <a:srgbClr val="002060"/>
                </a:solidFill>
              </a:rPr>
              <a:t> и </a:t>
            </a:r>
            <a:r>
              <a:rPr lang="ru-RU" sz="1800" dirty="0" err="1" smtClean="0">
                <a:solidFill>
                  <a:srgbClr val="002060"/>
                </a:solidFill>
              </a:rPr>
              <a:t>Бакытжана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Момыш</a:t>
            </a:r>
            <a:r>
              <a:rPr lang="ru-RU" sz="1800" dirty="0" smtClean="0">
                <a:solidFill>
                  <a:srgbClr val="002060"/>
                </a:solidFill>
              </a:rPr>
              <a:t> – </a:t>
            </a:r>
            <a:r>
              <a:rPr lang="ru-RU" sz="1800" dirty="0" err="1" smtClean="0">
                <a:solidFill>
                  <a:srgbClr val="002060"/>
                </a:solidFill>
              </a:rPr>
              <a:t>улы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6664" y="548680"/>
            <a:ext cx="4397712" cy="110919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М 76</a:t>
            </a:r>
            <a:b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20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Момыш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– </a:t>
            </a:r>
            <a:r>
              <a:rPr lang="ru-RU" sz="20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Улы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Б.</a:t>
            </a:r>
            <a:b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За нами Москва. - </a:t>
            </a:r>
            <a:r>
              <a:rPr lang="ru-RU" sz="20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Алматы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: «Онер» , 2009. – 360 стр.</a:t>
            </a:r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146" name="Picture 2" descr="C:\Documents and Settings\User\Рабочий стол\к 70летию победы\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032448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0" y="116632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1571" y="2384842"/>
            <a:ext cx="4248472" cy="447315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Свое авторское право повествования писатель «доверил» </a:t>
            </a:r>
            <a:r>
              <a:rPr lang="ru-RU" sz="1800" dirty="0" err="1" smtClean="0">
                <a:solidFill>
                  <a:srgbClr val="002060"/>
                </a:solidFill>
              </a:rPr>
              <a:t>Назире</a:t>
            </a:r>
            <a:r>
              <a:rPr lang="ru-RU" sz="1800" dirty="0" smtClean="0">
                <a:solidFill>
                  <a:srgbClr val="002060"/>
                </a:solidFill>
              </a:rPr>
              <a:t> , жене старшего лейтенанта </a:t>
            </a:r>
            <a:r>
              <a:rPr lang="ru-RU" sz="1800" dirty="0" err="1" smtClean="0">
                <a:solidFill>
                  <a:srgbClr val="002060"/>
                </a:solidFill>
              </a:rPr>
              <a:t>Касымбека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Едильбаева</a:t>
            </a:r>
            <a:r>
              <a:rPr lang="ru-RU" sz="1800" dirty="0" smtClean="0">
                <a:solidFill>
                  <a:srgbClr val="002060"/>
                </a:solidFill>
              </a:rPr>
              <a:t>, который служил неподалеку от Бреста и погиб в партизанском отряде. Героине романа шел восемнадцатый год, когда </a:t>
            </a:r>
            <a:r>
              <a:rPr lang="ru-RU" sz="1800" dirty="0" err="1" smtClean="0">
                <a:solidFill>
                  <a:srgbClr val="002060"/>
                </a:solidFill>
              </a:rPr>
              <a:t>Касымбек</a:t>
            </a:r>
            <a:r>
              <a:rPr lang="ru-RU" sz="1800" dirty="0" smtClean="0">
                <a:solidFill>
                  <a:srgbClr val="002060"/>
                </a:solidFill>
              </a:rPr>
              <a:t> увез ее из родного аула «на край света». После жизни прожитой в самом пекле войны, она возвращается с малолетними детьми на родину. В ее трехлетнем хождении по кругам ада нередко вспыхивал, согревая или тлея огоньком воспоминаний, свет домашнего очага, </a:t>
            </a:r>
            <a:r>
              <a:rPr lang="ru-RU" sz="1800" dirty="0" err="1" smtClean="0">
                <a:solidFill>
                  <a:srgbClr val="002060"/>
                </a:solidFill>
              </a:rPr>
              <a:t>возженный</a:t>
            </a:r>
            <a:r>
              <a:rPr lang="ru-RU" sz="1800" dirty="0" smtClean="0">
                <a:solidFill>
                  <a:srgbClr val="002060"/>
                </a:solidFill>
              </a:rPr>
              <a:t> бабушкой Камкой.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289" y="548680"/>
            <a:ext cx="4479004" cy="150017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84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 95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Ахтанов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Тахави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Свет очага. /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Тахави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Ахтанов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.</a:t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Перевод с казахского. Астана :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Аударма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2010.- 608 стр.</a:t>
            </a:r>
            <a:endParaRPr lang="ru-RU" sz="18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7170" name="Picture 2" descr="C:\Documents and Settings\User\Рабочий стол\к 70летию победы\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6293" y="404664"/>
            <a:ext cx="4104457" cy="60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1160"/>
          <a:stretch/>
        </p:blipFill>
        <p:spPr>
          <a:xfrm>
            <a:off x="4488923" y="2294893"/>
            <a:ext cx="2016224" cy="1188914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1224</TotalTime>
  <Words>2086</Words>
  <Application>Microsoft Office PowerPoint</Application>
  <PresentationFormat>Экран (4:3)</PresentationFormat>
  <Paragraphs>89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Calibri</vt:lpstr>
      <vt:lpstr>Constantia</vt:lpstr>
      <vt:lpstr>Times New Roman</vt:lpstr>
      <vt:lpstr>Wingdings 2</vt:lpstr>
      <vt:lpstr>Бумажная</vt:lpstr>
      <vt:lpstr>Презентация PowerPoint</vt:lpstr>
      <vt:lpstr>Презентация PowerPoint</vt:lpstr>
      <vt:lpstr>84 М 91  Мусрепов Габит.  Солдат из казахстана. Повесть. Авториз. Пер. с казах. С. Злобина. Алма – ата, «жазушы», 1977. – 208 стр.</vt:lpstr>
      <vt:lpstr>84 А 88  Арцишевский А.  Полк особого назначеня. Повести и рассказы.- Алматы: издательский дом «жибек жолы», 2005. – 288стр.</vt:lpstr>
      <vt:lpstr>84 М 66 Момыш – Улы Б.  Правда о войне. – Алматы: «онер», 2010.- 360 с</vt:lpstr>
      <vt:lpstr>84 М 76 Момыш – Улы Б. Психология войны. - Алматы: «онер», 2010. – 288 с</vt:lpstr>
      <vt:lpstr> 84 М 76 Момыш – Улы Б. Генерал  панфилов. - Алматы: “онер”, 2009.- 256 стр. </vt:lpstr>
      <vt:lpstr>84 М 76 Момыш – Улы Б. За нами Москва. - Алматы: «Онер» , 2009. – 360 стр.</vt:lpstr>
      <vt:lpstr>84 А 95 Ахтанов Тахави Свет очага. / Тахави Ахтанов. Перевод с казахского. Астана : Аударма, 2010.- 608 стр.</vt:lpstr>
      <vt:lpstr>84 Г 77 Гранин д. Еще заметен след: повести и рассказы. – л.:сов. Писатель, 1985. – 368 стр</vt:lpstr>
      <vt:lpstr>84 Ш 78 Шолохов м. Судьба человека. – Москва: 1963. – 66 стр.</vt:lpstr>
      <vt:lpstr>84 С 37 Симонов К.М. Живые и мертвые: Роман. – М.: Советский писатель, 1985. – 384 стр</vt:lpstr>
      <vt:lpstr>84 Алесь Адамович, Даниил Гранин Блокадная книга: Роман. – М.</vt:lpstr>
      <vt:lpstr>84 С 11 Стаднюк И.Ф. Война: Роман. – М.: Советский писатель, 1985. – 624 стр.</vt:lpstr>
      <vt:lpstr>84 Б 42 Бек А.А. Волоколамское шоссе: Повесть – М.: Дет. Лит., 1982. – 239 стр.</vt:lpstr>
      <vt:lpstr>84 Б 95  Быков В.В. Рыбаков А. Обелиск.  Неизвестный солдат.: Повести. – М.: Мол. гвардия , 1985. – 235 стр</vt:lpstr>
      <vt:lpstr>84 Б 81 Бондарев Ю. Тишина . Выбор. – М.: 1983. – 731стр.</vt:lpstr>
      <vt:lpstr>84 К 75 Кочетов В. Годы фронтовые. Повести, рассказы, очерки. – М.; 1964. – 485 стр.</vt:lpstr>
      <vt:lpstr>84 П 49 Полевой Б. Повесть о настоящем человеке. – М.; 1965. – 485стр.</vt:lpstr>
      <vt:lpstr>84 Д 55 До последнего дыхания. – М.; 1985. – 400стр.</vt:lpstr>
      <vt:lpstr>84 С 54 Собко В.Н. Нагольный кряж. Роман. М.; 1977. – 341 стр.</vt:lpstr>
      <vt:lpstr>84 Л 84 Лукницкий П. Сквозь всю блокаду. Лениздат; - 1964. – 601 стр.</vt:lpstr>
      <vt:lpstr>84 Ч 16 Чаковский А. Блокада . М.; 1979. – 621стр</vt:lpstr>
      <vt:lpstr> 84 Ф 15 Фадеев А. Молодая гвардия. Роман. М.; 1990. – 527 стр</vt:lpstr>
      <vt:lpstr>84 Б 84 Бакланов Г. Военные повести. М.; 1983. – 414 стр.</vt:lpstr>
      <vt:lpstr>84 Б 84 Быков В. Альпийская баллада: Повести и рассказы. – Алматы; 2008. – 304 стр. </vt:lpstr>
      <vt:lpstr>84 Б 84 Бруздин С. Само собой…: Повести. – М.; 1984. – 336 стр.</vt:lpstr>
      <vt:lpstr>84Р1 В19  Борис Васильев. Роман.-М.,2005.-310с.</vt:lpstr>
      <vt:lpstr>84                                С 30 Семенов, Ю. Семнадцать мгновений весны [Текст] : роман / Ю. Семенов. - М. : Известия, 1980</vt:lpstr>
      <vt:lpstr>     84Р2   84Р1 Т 26 Твардовский, А. Т. Василий Теркин; Дом у дороги [Текст] / А. Т. Твардовский. - М. :, 1985. - 286 с.</vt:lpstr>
      <vt:lpstr>84 Б81  Юрий Бондарев Горячий снег. –М.,2010. – с.320.</vt:lpstr>
      <vt:lpstr> 84Р1  В19  Борис Васильев В списках не значился. – М.,2002. -280с.</vt:lpstr>
      <vt:lpstr>СПАСИБО ЗА ВНИМАНИЕ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ohana</cp:lastModifiedBy>
  <cp:revision>149</cp:revision>
  <dcterms:modified xsi:type="dcterms:W3CDTF">2020-04-29T17:12:41Z</dcterms:modified>
</cp:coreProperties>
</file>