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4" r:id="rId5"/>
    <p:sldId id="287" r:id="rId6"/>
    <p:sldId id="285" r:id="rId7"/>
    <p:sldId id="258" r:id="rId8"/>
    <p:sldId id="259" r:id="rId9"/>
    <p:sldId id="260" r:id="rId10"/>
    <p:sldId id="261" r:id="rId11"/>
    <p:sldId id="262" r:id="rId12"/>
    <p:sldId id="263" r:id="rId13"/>
    <p:sldId id="264" r:id="rId14"/>
    <p:sldId id="257" r:id="rId15"/>
    <p:sldId id="267" r:id="rId16"/>
    <p:sldId id="275" r:id="rId17"/>
    <p:sldId id="288" r:id="rId18"/>
    <p:sldId id="289" r:id="rId19"/>
    <p:sldId id="29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7" autoAdjust="0"/>
  </p:normalViewPr>
  <p:slideViewPr>
    <p:cSldViewPr snapToGrid="0">
      <p:cViewPr>
        <p:scale>
          <a:sx n="80" d="100"/>
          <a:sy n="80" d="100"/>
        </p:scale>
        <p:origin x="-96"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13.03.2017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4085" y="1402840"/>
            <a:ext cx="6096000" cy="4923271"/>
          </a:xfrm>
          <a:prstGeom prst="rect">
            <a:avLst/>
          </a:prstGeom>
        </p:spPr>
        <p:txBody>
          <a:bodyPr>
            <a:spAutoFit/>
          </a:bodyPr>
          <a:lstStyle/>
          <a:p>
            <a:pPr algn="ct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УВАЖАЕМЫЕ </a:t>
            </a:r>
            <a:r>
              <a:rPr lang="ru-RU"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ПРЕПОДАВАТЕЛИ И СТУДЕНТЫ!</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2016 году университетом приобретено 5946 экземпляров (606 наименований) учебной и научной литературы. Из них: 35 наименований на русском языке для ИТФ, из данного количества - 17 наименований для специальности «</a:t>
            </a:r>
            <a:r>
              <a:rPr lang="ru-RU" b="1" dirty="0">
                <a:solidFill>
                  <a:srgbClr val="002060"/>
                </a:solidFill>
                <a:latin typeface="Times New Roman" pitchFamily="18" charset="0"/>
                <a:cs typeface="Times New Roman" pitchFamily="18" charset="0"/>
              </a:rPr>
              <a:t>Транспорт, транспортная техника и технологии</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Представляем Вашему вниманию  новинки литературы на русском языке для ИТФ, презентованные двумя электронными выставками.</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b="1" dirty="0">
                <a:solidFill>
                  <a:srgbClr val="002060"/>
                </a:solidFill>
                <a:latin typeface="Times New Roman" pitchFamily="18" charset="0"/>
                <a:ea typeface="Calibri" panose="020F0502020204030204" pitchFamily="34" charset="0"/>
                <a:cs typeface="Times New Roman" pitchFamily="18" charset="0"/>
              </a:rPr>
              <a:t> </a:t>
            </a:r>
            <a:endParaRPr lang="ru-RU" b="1" dirty="0">
              <a:latin typeface="Times New Roman" pitchFamily="18" charset="0"/>
              <a:ea typeface="Calibri" panose="020F0502020204030204" pitchFamily="34" charset="0"/>
              <a:cs typeface="Times New Roman" pitchFamily="18" charset="0"/>
            </a:endParaRPr>
          </a:p>
          <a:p>
            <a:pPr algn="just">
              <a:spcAft>
                <a:spcPts val="0"/>
              </a:spcAft>
            </a:pP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Ждем Вас по адресу:</a:t>
            </a:r>
          </a:p>
          <a:p>
            <a:pPr algn="ctr">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 Абая 28, </a:t>
            </a:r>
            <a:r>
              <a:rPr lang="kk-KZ" b="1" dirty="0">
                <a:solidFill>
                  <a:srgbClr val="002060"/>
                </a:solidFill>
                <a:latin typeface="Times New Roman" pitchFamily="18" charset="0"/>
                <a:ea typeface="Calibri" panose="020F0502020204030204" pitchFamily="34" charset="0"/>
                <a:cs typeface="Times New Roman" pitchFamily="18" charset="0"/>
              </a:rPr>
              <a:t>НБ </a:t>
            </a:r>
            <a:r>
              <a:rPr lang="ru-RU" b="1" dirty="0">
                <a:solidFill>
                  <a:srgbClr val="002060"/>
                </a:solidFill>
                <a:latin typeface="Times New Roman" pitchFamily="18" charset="0"/>
                <a:ea typeface="Calibri" panose="020F0502020204030204" pitchFamily="34" charset="0"/>
                <a:cs typeface="Times New Roman" pitchFamily="18" charset="0"/>
              </a:rPr>
              <a:t>«</a:t>
            </a:r>
            <a:r>
              <a:rPr lang="kk-KZ" b="1" dirty="0">
                <a:solidFill>
                  <a:srgbClr val="002060"/>
                </a:solidFill>
                <a:latin typeface="Times New Roman" pitchFamily="18" charset="0"/>
                <a:ea typeface="Calibri" panose="020F0502020204030204" pitchFamily="34" charset="0"/>
                <a:cs typeface="Times New Roman" pitchFamily="18" charset="0"/>
              </a:rPr>
              <a:t>Білім орталығы</a:t>
            </a:r>
            <a:r>
              <a:rPr lang="ru-RU" b="1" dirty="0">
                <a:solidFill>
                  <a:srgbClr val="002060"/>
                </a:solidFill>
                <a:latin typeface="Times New Roman" pitchFamily="18" charset="0"/>
                <a:ea typeface="Calibri" panose="020F0502020204030204" pitchFamily="34" charset="0"/>
                <a:cs typeface="Times New Roman" pitchFamily="18" charset="0"/>
              </a:rPr>
              <a:t>»</a:t>
            </a:r>
          </a:p>
          <a:p>
            <a:pPr algn="ctr">
              <a:spcAft>
                <a:spcPts val="0"/>
              </a:spcAft>
            </a:pPr>
            <a:r>
              <a:rPr lang="ru-RU" b="1" dirty="0">
                <a:solidFill>
                  <a:srgbClr val="002060"/>
                </a:solidFill>
                <a:latin typeface="Times New Roman" pitchFamily="18" charset="0"/>
                <a:ea typeface="Calibri" panose="020F0502020204030204" pitchFamily="34" charset="0"/>
                <a:cs typeface="Times New Roman" pitchFamily="18" charset="0"/>
              </a:rPr>
              <a:t>ежедневно: с 9.00 до 19.00 ч.</a:t>
            </a:r>
          </a:p>
          <a:p>
            <a:pPr algn="ctr">
              <a:spcAft>
                <a:spcPts val="0"/>
              </a:spcAft>
            </a:pPr>
            <a:r>
              <a:rPr lang="ru-RU" b="1" dirty="0">
                <a:solidFill>
                  <a:srgbClr val="002060"/>
                </a:solidFill>
                <a:latin typeface="Times New Roman" pitchFamily="18" charset="0"/>
                <a:ea typeface="Calibri" panose="020F0502020204030204" pitchFamily="34" charset="0"/>
                <a:cs typeface="Times New Roman" pitchFamily="18" charset="0"/>
              </a:rPr>
              <a:t>суббота: с 9.00 до 14.00 ч.</a:t>
            </a:r>
          </a:p>
          <a:p>
            <a:pPr algn="just"/>
            <a:r>
              <a:rPr lang="ru-RU" b="1" dirty="0" smtClean="0">
                <a:solidFill>
                  <a:srgbClr val="002060"/>
                </a:solidFill>
                <a:latin typeface="Times New Roman" pitchFamily="18" charset="0"/>
                <a:ea typeface="Calibri" panose="020F0502020204030204" pitchFamily="34" charset="0"/>
                <a:cs typeface="Times New Roman" pitchFamily="18" charset="0"/>
              </a:rPr>
              <a:t>   </a:t>
            </a:r>
            <a:endParaRPr lang="ru-RU" b="1" dirty="0">
              <a:solidFill>
                <a:srgbClr val="002060"/>
              </a:solidFill>
              <a:latin typeface="Times New Roman" pitchFamily="18" charset="0"/>
              <a:ea typeface="Calibri" panose="020F0502020204030204" pitchFamily="34"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509643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400" dirty="0" smtClean="0">
                <a:latin typeface="Times New Roman" pitchFamily="18" charset="0"/>
                <a:cs typeface="Times New Roman" pitchFamily="18" charset="0"/>
              </a:rPr>
              <a:t>32.965я73 </a:t>
            </a:r>
          </a:p>
          <a:p>
            <a:pPr indent="457200" algn="just"/>
            <a:r>
              <a:rPr lang="ru-RU" sz="1400" dirty="0" smtClean="0">
                <a:latin typeface="Times New Roman" pitchFamily="18" charset="0"/>
                <a:cs typeface="Times New Roman" pitchFamily="18" charset="0"/>
              </a:rPr>
              <a:t>Ш 65</a:t>
            </a: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Шишмарёв</a:t>
            </a:r>
            <a:r>
              <a:rPr lang="ru-RU" sz="1400" b="1" dirty="0" smtClean="0">
                <a:latin typeface="Times New Roman" pitchFamily="18" charset="0"/>
                <a:cs typeface="Times New Roman" pitchFamily="18" charset="0"/>
              </a:rPr>
              <a:t> В. Ю.</a:t>
            </a:r>
          </a:p>
          <a:p>
            <a:pPr algn="just"/>
            <a:r>
              <a:rPr lang="ru-RU" sz="1400" dirty="0" smtClean="0">
                <a:latin typeface="Times New Roman" pitchFamily="18" charset="0"/>
                <a:cs typeface="Times New Roman" pitchFamily="18" charset="0"/>
              </a:rPr>
              <a:t>           Теория автоматического управления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В. Ю. </a:t>
            </a:r>
            <a:r>
              <a:rPr lang="ru-RU" sz="1400" dirty="0" err="1" smtClean="0">
                <a:latin typeface="Times New Roman" pitchFamily="18" charset="0"/>
                <a:cs typeface="Times New Roman" pitchFamily="18" charset="0"/>
              </a:rPr>
              <a:t>Шишмарёв</a:t>
            </a:r>
            <a:r>
              <a:rPr lang="ru-RU" sz="1400" dirty="0" smtClean="0">
                <a:latin typeface="Times New Roman" pitchFamily="18" charset="0"/>
                <a:cs typeface="Times New Roman" pitchFamily="18" charset="0"/>
              </a:rPr>
              <a:t>. — М. : Издательский центр «Академия», 2012. —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978-5-7695-9139-6</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220703 «Автоматизация технологических процессов и производств (по отраслям)» (квалификация «бакалавр»).</a:t>
            </a:r>
          </a:p>
          <a:p>
            <a:pPr algn="just"/>
            <a:r>
              <a:rPr lang="ru-RU" sz="1400" dirty="0" smtClean="0">
                <a:latin typeface="Times New Roman" pitchFamily="18" charset="0"/>
                <a:cs typeface="Times New Roman" pitchFamily="18" charset="0"/>
              </a:rPr>
              <a:t>           Изложены цели и принципы управления. Даны общие характеристики элементов систем автоматического управления (САУ). Рассмотрены типовые звенья САУ, их переходные и передаточные функции, амплитудно-частотные характеристики. Описаны автоматический аппарат исследования систем автоматического управления и их структурные схемы. Рассмотрены вопросы устойчивости и качества работы САУ, синтеза регуляторов, построения линейных, импульсных, нелинейных, цифровых, оптимальных и других специальных систем автоматического управления. </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 </a:t>
            </a:r>
          </a:p>
          <a:p>
            <a:pPr indent="457200" algn="just"/>
            <a:endParaRPr lang="ru-RU" sz="2000" baseline="-25000" dirty="0" smtClean="0">
              <a:latin typeface="Times New Roman" panose="02020603050405020304" pitchFamily="18" charset="0"/>
              <a:cs typeface="Times New Roman" panose="02020603050405020304" pitchFamily="18" charset="0"/>
            </a:endParaRPr>
          </a:p>
        </p:txBody>
      </p:sp>
      <p:pic>
        <p:nvPicPr>
          <p:cNvPr id="5122" name="Picture 2" descr="image23"/>
          <p:cNvPicPr>
            <a:picLocks noChangeAspect="1" noChangeArrowheads="1"/>
          </p:cNvPicPr>
          <p:nvPr/>
        </p:nvPicPr>
        <p:blipFill>
          <a:blip r:embed="rId2" cstate="print"/>
          <a:srcRect/>
          <a:stretch>
            <a:fillRect/>
          </a:stretch>
        </p:blipFill>
        <p:spPr bwMode="auto">
          <a:xfrm>
            <a:off x="-1" y="0"/>
            <a:ext cx="4811151"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381866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228601" y="744104"/>
            <a:ext cx="7163664" cy="54483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200" dirty="0" smtClean="0">
                <a:latin typeface="Times New Roman" pitchFamily="18" charset="0"/>
                <a:cs typeface="Times New Roman" pitchFamily="18" charset="0"/>
              </a:rPr>
              <a:t>32.965я73 </a:t>
            </a:r>
          </a:p>
          <a:p>
            <a:pPr indent="457200" algn="just"/>
            <a:r>
              <a:rPr lang="ru-RU" sz="1200" dirty="0" smtClean="0">
                <a:latin typeface="Times New Roman" pitchFamily="18" charset="0"/>
                <a:cs typeface="Times New Roman" pitchFamily="18" charset="0"/>
              </a:rPr>
              <a:t>Ш657</a:t>
            </a: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Шишмарёв</a:t>
            </a:r>
            <a:r>
              <a:rPr lang="ru-RU" sz="1400" b="1" dirty="0" smtClean="0">
                <a:latin typeface="Times New Roman" pitchFamily="18" charset="0"/>
                <a:cs typeface="Times New Roman" pitchFamily="18" charset="0"/>
              </a:rPr>
              <a:t> В.Ю.</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Диагностика и надежность автоматизированных систем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a:t>
            </a:r>
            <a:r>
              <a:rPr lang="ru-RU" sz="1400" dirty="0" err="1" smtClean="0">
                <a:latin typeface="Times New Roman" pitchFamily="18" charset="0"/>
                <a:cs typeface="Times New Roman" pitchFamily="18" charset="0"/>
              </a:rPr>
              <a:t>В.Ю.Шишмарёв</a:t>
            </a:r>
            <a:r>
              <a:rPr lang="ru-RU" sz="1400" dirty="0" smtClean="0">
                <a:latin typeface="Times New Roman" pitchFamily="18" charset="0"/>
                <a:cs typeface="Times New Roman" pitchFamily="18" charset="0"/>
              </a:rPr>
              <a:t>. — М. : Издательский центр «Академия», 2013. —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978-5-7695-6919-7</a:t>
            </a:r>
          </a:p>
          <a:p>
            <a:pPr algn="just"/>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p>
          <a:p>
            <a:pPr algn="just"/>
            <a:r>
              <a:rPr lang="ru-RU" sz="1400" dirty="0" smtClean="0">
                <a:latin typeface="Times New Roman" pitchFamily="18" charset="0"/>
                <a:cs typeface="Times New Roman" pitchFamily="18" charset="0"/>
              </a:rPr>
              <a:t>         Рассмотрены показатели надежности ремонтируемых и неремонтируемых объектов; методы оценки надежности нерезервированных и резервированных систем; принципы конструирования, обеспечивающие получение надежных систем. Изложены методы расчета надежности систем, особенности оценки надежности автоматизированных систем типа «человек-техника», специфика оценки надежности систем по результатам испытаний. Приведены расчеты надежности элементов технических систем, надежности машин и систем. Даны основные понятия и задачи технической диагностики. </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a:t>
            </a:r>
          </a:p>
          <a:p>
            <a:r>
              <a:rPr lang="ru-RU" sz="2000" dirty="0" smtClean="0"/>
              <a:t/>
            </a:r>
            <a:br>
              <a:rPr lang="ru-RU" sz="2000" dirty="0" smtClean="0"/>
            </a:br>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6147" name="Picture 3" descr="C:\Users\Optima-V\Desktop\тт\2 - 0027.jpg"/>
          <p:cNvPicPr>
            <a:picLocks noChangeAspect="1" noChangeArrowheads="1"/>
          </p:cNvPicPr>
          <p:nvPr/>
        </p:nvPicPr>
        <p:blipFill>
          <a:blip r:embed="rId2" cstate="print"/>
          <a:srcRect/>
          <a:stretch>
            <a:fillRect/>
          </a:stretch>
        </p:blipFill>
        <p:spPr bwMode="auto">
          <a:xfrm>
            <a:off x="7765053" y="0"/>
            <a:ext cx="4426947"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4087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81599" y="17285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920342" y="873125"/>
            <a:ext cx="7053943" cy="497157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algn="just"/>
            <a:r>
              <a:rPr lang="ru-RU" sz="1400" dirty="0" smtClean="0">
                <a:latin typeface="Times New Roman" pitchFamily="18" charset="0"/>
                <a:cs typeface="Times New Roman" pitchFamily="18" charset="0"/>
              </a:rPr>
              <a:t>       32.965я73 </a:t>
            </a:r>
          </a:p>
          <a:p>
            <a:pPr algn="just"/>
            <a:r>
              <a:rPr lang="ru-RU" sz="1400" dirty="0" smtClean="0">
                <a:latin typeface="Times New Roman" pitchFamily="18" charset="0"/>
                <a:cs typeface="Times New Roman" pitchFamily="18" charset="0"/>
              </a:rPr>
              <a:t>       С 66</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Соснин О. М.</a:t>
            </a:r>
          </a:p>
          <a:p>
            <a:pPr algn="just"/>
            <a:r>
              <a:rPr lang="ru-RU" sz="1400" dirty="0" smtClean="0">
                <a:latin typeface="Times New Roman" pitchFamily="18" charset="0"/>
                <a:cs typeface="Times New Roman" pitchFamily="18" charset="0"/>
              </a:rPr>
              <a:t>        Средства автоматизации и управления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О. М. Соснин, А. Г. </a:t>
            </a:r>
            <a:r>
              <a:rPr lang="ru-RU" sz="1400" dirty="0" err="1" smtClean="0">
                <a:latin typeface="Times New Roman" pitchFamily="18" charset="0"/>
                <a:cs typeface="Times New Roman" pitchFamily="18" charset="0"/>
              </a:rPr>
              <a:t>Схиртладзе</a:t>
            </a:r>
            <a:r>
              <a:rPr lang="ru-RU" sz="1400" dirty="0" smtClean="0">
                <a:latin typeface="Times New Roman" pitchFamily="18" charset="0"/>
                <a:cs typeface="Times New Roman" pitchFamily="18" charset="0"/>
              </a:rPr>
              <a:t>. — М.: Издательский центр «Академия», 2014. — 240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978-5-4468-0916-5</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p>
          <a:p>
            <a:pPr algn="just"/>
            <a:r>
              <a:rPr lang="ru-RU" sz="1400" dirty="0" smtClean="0">
                <a:latin typeface="Times New Roman" pitchFamily="18" charset="0"/>
                <a:cs typeface="Times New Roman" pitchFamily="18" charset="0"/>
              </a:rPr>
              <a:t>         Рассмотрены современные технические и программные средства автома­тизации, используемые в промышленности: электрические, электронные, гидравлические, пневматические и комбинированные, в том числе датчики и исполнительные механизмы, средства построения промышленных информационных сетей, микропроцессорные и компьютерные устройства. Приведены сведения об АСУТП, их структуре и этапах разработки, используемых средствах автоматизации.</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ru-RU" sz="2000" dirty="0" smtClean="0"/>
          </a:p>
        </p:txBody>
      </p:sp>
      <p:pic>
        <p:nvPicPr>
          <p:cNvPr id="7170" name="Picture 2" descr="image24"/>
          <p:cNvPicPr>
            <a:picLocks noChangeAspect="1" noChangeArrowheads="1"/>
          </p:cNvPicPr>
          <p:nvPr/>
        </p:nvPicPr>
        <p:blipFill>
          <a:blip r:embed="rId2" cstate="print"/>
          <a:srcRect/>
          <a:stretch>
            <a:fillRect/>
          </a:stretch>
        </p:blipFill>
        <p:spPr bwMode="auto">
          <a:xfrm>
            <a:off x="-1" y="0"/>
            <a:ext cx="4529797"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8113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4472146"/>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rPr>
              <a:t>34.5-7я73</a:t>
            </a:r>
          </a:p>
          <a:p>
            <a:pPr indent="457200" algn="just"/>
            <a:r>
              <a:rPr lang="ru-RU" sz="1400" dirty="0" smtClean="0">
                <a:latin typeface="Times New Roman" pitchFamily="18" charset="0"/>
                <a:cs typeface="Times New Roman" pitchFamily="18" charset="0"/>
              </a:rPr>
              <a:t>Л 27</a:t>
            </a:r>
            <a:endParaRPr lang="ru-RU" sz="1400" baseline="-25000" dirty="0" smtClean="0">
              <a:solidFill>
                <a:srgbClr val="000000"/>
              </a:solidFill>
              <a:latin typeface="Times New Roman" panose="02020603050405020304" pitchFamily="18" charset="0"/>
            </a:endParaRP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Латышенко</a:t>
            </a:r>
            <a:r>
              <a:rPr lang="ru-RU" sz="1400" b="1" dirty="0" smtClean="0">
                <a:latin typeface="Times New Roman" pitchFamily="18" charset="0"/>
                <a:cs typeface="Times New Roman" pitchFamily="18" charset="0"/>
              </a:rPr>
              <a:t> К. П.</a:t>
            </a:r>
          </a:p>
          <a:p>
            <a:pPr algn="just"/>
            <a:r>
              <a:rPr lang="ru-RU" sz="1400" dirty="0" smtClean="0">
                <a:latin typeface="Times New Roman" pitchFamily="18" charset="0"/>
                <a:cs typeface="Times New Roman" pitchFamily="18" charset="0"/>
              </a:rPr>
              <a:t>           Автоматизация	измерений,	контроля и испытаний: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М. : Издательский центр «Академия», 2012. — 320 с. [8] л. </a:t>
            </a:r>
            <a:r>
              <a:rPr lang="ru-RU" sz="1400" dirty="0" err="1" smtClean="0">
                <a:latin typeface="Times New Roman" pitchFamily="18" charset="0"/>
                <a:cs typeface="Times New Roman" pitchFamily="18" charset="0"/>
              </a:rPr>
              <a:t>цв</a:t>
            </a:r>
            <a:r>
              <a:rPr lang="ru-RU" sz="1400" dirty="0" smtClean="0">
                <a:latin typeface="Times New Roman" pitchFamily="18" charset="0"/>
                <a:cs typeface="Times New Roman" pitchFamily="18" charset="0"/>
              </a:rPr>
              <a:t>. ил.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978-5-7695-6977-7</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«Стандартизация и метрология» (квалификация «бакалавр»).</a:t>
            </a:r>
          </a:p>
          <a:p>
            <a:pPr algn="just"/>
            <a:r>
              <a:rPr lang="ru-RU" sz="1400" dirty="0" smtClean="0">
                <a:latin typeface="Times New Roman" pitchFamily="18" charset="0"/>
                <a:cs typeface="Times New Roman" pitchFamily="18" charset="0"/>
              </a:rPr>
              <a:t>          Рассмотрены виды измерений, испытаний и контроля, агрегатные средства автоматических систем, алгоритмическое и программное обеспечение таких систем, их метрологические характеристики, микропроцессоры, каналы связи. Приведены примеры систем измерений, испытаний и контроля.</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a:t>
            </a:r>
          </a:p>
          <a:p>
            <a:r>
              <a:rPr lang="ru-RU" sz="2000" dirty="0" smtClean="0"/>
              <a:t/>
            </a:r>
            <a:br>
              <a:rPr lang="ru-RU" sz="2000" dirty="0" smtClean="0"/>
            </a:br>
            <a:endParaRPr lang="ru-RU" sz="2000" baseline="-25000" dirty="0" smtClean="0">
              <a:solidFill>
                <a:srgbClr val="000000"/>
              </a:solidFill>
              <a:latin typeface="Times New Roman" panose="02020603050405020304" pitchFamily="18" charset="0"/>
            </a:endParaRPr>
          </a:p>
        </p:txBody>
      </p:sp>
      <p:pic>
        <p:nvPicPr>
          <p:cNvPr id="8194" name="Picture 2" descr="C:\Users\Optima-V\Desktop\тт\2 - 0001.jpg"/>
          <p:cNvPicPr>
            <a:picLocks noChangeAspect="1" noChangeArrowheads="1"/>
          </p:cNvPicPr>
          <p:nvPr/>
        </p:nvPicPr>
        <p:blipFill>
          <a:blip r:embed="rId2" cstate="print"/>
          <a:srcRect/>
          <a:stretch>
            <a:fillRect/>
          </a:stretch>
        </p:blipFill>
        <p:spPr bwMode="auto">
          <a:xfrm>
            <a:off x="7688398" y="-1721"/>
            <a:ext cx="4503601" cy="6859722"/>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140900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30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12676" y="1289933"/>
            <a:ext cx="7085428" cy="508508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kk-KZ" sz="2000" i="0" u="none" strike="noStrike" baseline="-25000" dirty="0" smtClean="0">
                <a:solidFill>
                  <a:srgbClr val="000000"/>
                </a:solidFill>
                <a:latin typeface="Times New Roman" pitchFamily="18" charset="0"/>
                <a:cs typeface="Times New Roman" pitchFamily="18" charset="0"/>
              </a:rPr>
              <a:t>81.431.2я73</a:t>
            </a:r>
          </a:p>
          <a:p>
            <a:pPr indent="457200"/>
            <a:r>
              <a:rPr lang="ru-RU" sz="1400" dirty="0" smtClean="0">
                <a:latin typeface="Times New Roman" pitchFamily="18" charset="0"/>
                <a:cs typeface="Times New Roman" pitchFamily="18" charset="0"/>
              </a:rPr>
              <a:t>А 64</a:t>
            </a:r>
            <a:endParaRPr lang="kk-KZ" sz="1400" i="0" u="none" strike="noStrike" baseline="-25000" dirty="0" smtClean="0">
              <a:solidFill>
                <a:srgbClr val="000000"/>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Английский </a:t>
            </a:r>
            <a:r>
              <a:rPr lang="ru-RU" sz="1400" dirty="0" smtClean="0">
                <a:latin typeface="Times New Roman" pitchFamily="18" charset="0"/>
                <a:cs typeface="Times New Roman" pitchFamily="18" charset="0"/>
              </a:rPr>
              <a:t>язык для инженеров = </a:t>
            </a:r>
            <a:r>
              <a:rPr lang="en-US" sz="1400" dirty="0" smtClean="0">
                <a:latin typeface="Times New Roman" pitchFamily="18" charset="0"/>
                <a:cs typeface="Times New Roman" pitchFamily="18" charset="0"/>
              </a:rPr>
              <a:t>English for Engineers </a:t>
            </a:r>
            <a:r>
              <a:rPr lang="ru-RU" sz="1400" dirty="0" smtClean="0">
                <a:latin typeface="Times New Roman" pitchFamily="18" charset="0"/>
                <a:cs typeface="Times New Roman" pitchFamily="18" charset="0"/>
              </a:rPr>
              <a:t>: учебник / [Т. Ю. Полякова, Е. В. Синявская, О. </a:t>
            </a:r>
            <a:r>
              <a:rPr lang="ru-RU" sz="1400" dirty="0" err="1" smtClean="0">
                <a:latin typeface="Times New Roman" pitchFamily="18" charset="0"/>
                <a:cs typeface="Times New Roman" pitchFamily="18" charset="0"/>
              </a:rPr>
              <a:t>И.Тынкова</a:t>
            </a:r>
            <a:r>
              <a:rPr lang="ru-RU" sz="1400" dirty="0" smtClean="0">
                <a:latin typeface="Times New Roman" pitchFamily="18" charset="0"/>
                <a:cs typeface="Times New Roman" pitchFamily="18" charset="0"/>
              </a:rPr>
              <a:t>, Э. С.Улановская]. — М. : Издательский центр «Академия», 2016. — 560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978-5-4468-0342-2</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техническим направлениям подготовки (квалификация «бакалавр», «специалист»).</a:t>
            </a:r>
          </a:p>
          <a:p>
            <a:pPr algn="just"/>
            <a:r>
              <a:rPr lang="ru-RU" sz="1400" dirty="0" smtClean="0">
                <a:latin typeface="Times New Roman" pitchFamily="18" charset="0"/>
                <a:cs typeface="Times New Roman" pitchFamily="18" charset="0"/>
              </a:rPr>
              <a:t>           Цель учебника — обучение различным видам чтения научно-популярной, специальной и другой литературы, владение которыми необходимо будущему инженеру, а также формирование навыков устной речи, </a:t>
            </a:r>
            <a:r>
              <a:rPr lang="ru-RU" sz="1400" dirty="0" err="1" smtClean="0">
                <a:latin typeface="Times New Roman" pitchFamily="18" charset="0"/>
                <a:cs typeface="Times New Roman" pitchFamily="18" charset="0"/>
              </a:rPr>
              <a:t>аудирования</a:t>
            </a:r>
            <a:r>
              <a:rPr lang="ru-RU" sz="1400" dirty="0" smtClean="0">
                <a:latin typeface="Times New Roman" pitchFamily="18" charset="0"/>
                <a:cs typeface="Times New Roman" pitchFamily="18" charset="0"/>
              </a:rPr>
              <a:t> и письма. Эффективное практическое овладение языком обеспечивается системой коммуникативных упражнений и ролевых игр, стимулирующих интерес студентов и их творческую активность.</a:t>
            </a:r>
          </a:p>
          <a:p>
            <a:pPr algn="just"/>
            <a:r>
              <a:rPr lang="ru-RU" sz="1400" dirty="0" smtClean="0">
                <a:latin typeface="Times New Roman" pitchFamily="18" charset="0"/>
                <a:cs typeface="Times New Roman" pitchFamily="18" charset="0"/>
              </a:rPr>
              <a:t>            В состав учебника входит </a:t>
            </a:r>
            <a:r>
              <a:rPr lang="ru-RU" sz="1400" dirty="0" err="1" smtClean="0">
                <a:latin typeface="Times New Roman" pitchFamily="18" charset="0"/>
                <a:cs typeface="Times New Roman" pitchFamily="18" charset="0"/>
              </a:rPr>
              <a:t>аудиоприложение</a:t>
            </a:r>
            <a:r>
              <a:rPr lang="ru-RU" sz="1400" dirty="0" smtClean="0">
                <a:latin typeface="Times New Roman" pitchFamily="18" charset="0"/>
                <a:cs typeface="Times New Roman" pitchFamily="18" charset="0"/>
              </a:rPr>
              <a:t>, представленное на диске. Оно включает тексты для прослушивания, диалоги, активную лексику и фрагменты текстов для отработки техники чтения.</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pic>
        <p:nvPicPr>
          <p:cNvPr id="9218" name="Picture 2" descr="C:\Users\Optima-V\Desktop\тт\2 - 0005.jpg"/>
          <p:cNvPicPr>
            <a:picLocks noChangeAspect="1" noChangeArrowheads="1"/>
          </p:cNvPicPr>
          <p:nvPr/>
        </p:nvPicPr>
        <p:blipFill>
          <a:blip r:embed="rId2" cstate="print"/>
          <a:srcRect/>
          <a:stretch>
            <a:fillRect/>
          </a:stretch>
        </p:blipFill>
        <p:spPr bwMode="auto">
          <a:xfrm>
            <a:off x="0" y="0"/>
            <a:ext cx="4459458"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212920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38056" y="980808"/>
            <a:ext cx="6826635" cy="582287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1400" dirty="0" smtClean="0">
                <a:latin typeface="Times New Roman" pitchFamily="18" charset="0"/>
                <a:cs typeface="Times New Roman" pitchFamily="18" charset="0"/>
              </a:rPr>
              <a:t>   30.10ця73</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Е 30</a:t>
            </a:r>
          </a:p>
          <a:p>
            <a:pPr algn="just"/>
            <a:r>
              <a:rPr lang="ru-RU" sz="1400" b="1" dirty="0" smtClean="0">
                <a:latin typeface="Times New Roman" pitchFamily="18" charset="0"/>
                <a:cs typeface="Times New Roman" pitchFamily="18" charset="0"/>
              </a:rPr>
              <a:t>             Егоров П. М.</a:t>
            </a:r>
          </a:p>
          <a:p>
            <a:pPr algn="just"/>
            <a:r>
              <a:rPr lang="ru-RU" sz="1400" dirty="0" smtClean="0">
                <a:latin typeface="Times New Roman" pitchFamily="18" charset="0"/>
                <a:cs typeface="Times New Roman" pitchFamily="18" charset="0"/>
              </a:rPr>
              <a:t>             Метрология, стандартизация и сертификация в </a:t>
            </a:r>
            <a:r>
              <a:rPr lang="ru-RU" sz="1400" dirty="0" err="1" smtClean="0">
                <a:latin typeface="Times New Roman" pitchFamily="18" charset="0"/>
                <a:cs typeface="Times New Roman" pitchFamily="18" charset="0"/>
              </a:rPr>
              <a:t>инфокоммуникациях</a:t>
            </a:r>
            <a:r>
              <a:rPr lang="ru-RU" sz="1400" dirty="0" smtClean="0">
                <a:latin typeface="Times New Roman" pitchFamily="18" charset="0"/>
                <a:cs typeface="Times New Roman" pitchFamily="18" charset="0"/>
              </a:rPr>
              <a:t> : учеб. пособие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П. М. Егоров. — М. : Издательский центр «Академия»,</a:t>
            </a:r>
          </a:p>
          <a:p>
            <a:pPr lvl="0" algn="just"/>
            <a:r>
              <a:rPr lang="ru-RU" sz="1400" dirty="0" smtClean="0">
                <a:latin typeface="Times New Roman" pitchFamily="18" charset="0"/>
                <a:cs typeface="Times New Roman" pitchFamily="18" charset="0"/>
              </a:rPr>
              <a:t>—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978-5-4468-0331-6</a:t>
            </a:r>
          </a:p>
          <a:p>
            <a:pPr algn="just"/>
            <a:r>
              <a:rPr lang="ru-RU" sz="1400" dirty="0" smtClean="0">
                <a:latin typeface="Times New Roman" pitchFamily="18" charset="0"/>
                <a:cs typeface="Times New Roman" pitchFamily="18" charset="0"/>
              </a:rPr>
              <a:t>             Учебное пособие создано в соответствии с Федеральным государственным образовательным стандартом по направлению подготовки 210700 «</a:t>
            </a:r>
            <a:r>
              <a:rPr lang="ru-RU" sz="1400" dirty="0" err="1" smtClean="0">
                <a:latin typeface="Times New Roman" pitchFamily="18" charset="0"/>
                <a:cs typeface="Times New Roman" pitchFamily="18" charset="0"/>
              </a:rPr>
              <a:t>Инфокоммуникапионные</a:t>
            </a:r>
            <a:r>
              <a:rPr lang="ru-RU" sz="1400" dirty="0" smtClean="0">
                <a:latin typeface="Times New Roman" pitchFamily="18" charset="0"/>
                <a:cs typeface="Times New Roman" pitchFamily="18" charset="0"/>
              </a:rPr>
              <a:t> технологии и системы связи» (квалификация «бакалавр»).</a:t>
            </a:r>
          </a:p>
          <a:p>
            <a:pPr algn="just"/>
            <a:r>
              <a:rPr lang="ru-RU" sz="1400" dirty="0" smtClean="0">
                <a:latin typeface="Times New Roman" pitchFamily="18" charset="0"/>
                <a:cs typeface="Times New Roman" pitchFamily="18" charset="0"/>
              </a:rPr>
              <a:t>             Рассмотрены основы метрологии как науки об измерениях и ее роли в повы­шении эффективности научных исследований и создании новых </a:t>
            </a:r>
            <a:r>
              <a:rPr lang="ru-RU" sz="1400" dirty="0" err="1" smtClean="0">
                <a:latin typeface="Times New Roman" pitchFamily="18" charset="0"/>
                <a:cs typeface="Times New Roman" pitchFamily="18" charset="0"/>
              </a:rPr>
              <a:t>инфокоммуникационных</a:t>
            </a:r>
            <a:r>
              <a:rPr lang="ru-RU" sz="1400" dirty="0" smtClean="0">
                <a:latin typeface="Times New Roman" pitchFamily="18" charset="0"/>
                <a:cs typeface="Times New Roman" pitchFamily="18" charset="0"/>
              </a:rPr>
              <a:t> технологий. Представлены основные понятия метрологии, методах и средствах измерений, эталонах основных единиц электрических величин. Изложены основы теории погрешностей и статистической обработки результатов измерений. Описаны методы измерений, устройство и принцип действия основных измерительных приборов.</a:t>
            </a:r>
          </a:p>
          <a:p>
            <a:pPr algn="just"/>
            <a:r>
              <a:rPr lang="ru-RU" sz="1400" dirty="0" smtClean="0">
                <a:latin typeface="Times New Roman" pitchFamily="18" charset="0"/>
                <a:cs typeface="Times New Roman" pitchFamily="18" charset="0"/>
              </a:rPr>
              <a:t>            Дана информация о стандартизации и сертификации в зарубежных странах.</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ru-RU" sz="1400" dirty="0" smtClean="0">
              <a:latin typeface="Times New Roman" pitchFamily="18" charset="0"/>
              <a:cs typeface="Times New Roman" pitchFamily="18" charset="0"/>
            </a:endParaRPr>
          </a:p>
        </p:txBody>
      </p:sp>
      <p:pic>
        <p:nvPicPr>
          <p:cNvPr id="11266" name="Picture 2" descr="C:\Users\Optima-V\Desktop\тт\2 - 0017.jpg"/>
          <p:cNvPicPr>
            <a:picLocks noChangeAspect="1" noChangeArrowheads="1"/>
          </p:cNvPicPr>
          <p:nvPr/>
        </p:nvPicPr>
        <p:blipFill>
          <a:blip r:embed="rId2" cstate="print"/>
          <a:srcRect/>
          <a:stretch>
            <a:fillRect/>
          </a:stretch>
        </p:blipFill>
        <p:spPr bwMode="auto">
          <a:xfrm>
            <a:off x="0" y="0"/>
            <a:ext cx="4754880"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393664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8084" y="1052897"/>
            <a:ext cx="7058131" cy="461970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r>
              <a:rPr lang="ru-RU" sz="1400" dirty="0" smtClean="0">
                <a:latin typeface="Times New Roman" pitchFamily="18" charset="0"/>
                <a:cs typeface="Times New Roman" pitchFamily="18" charset="0"/>
              </a:rPr>
              <a:t>             34.6я73</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 96</a:t>
            </a:r>
          </a:p>
          <a:p>
            <a:pPr algn="just"/>
            <a:r>
              <a:rPr lang="ru-RU" sz="1400" b="1" dirty="0" smtClean="0">
                <a:latin typeface="Times New Roman" pitchFamily="18" charset="0"/>
                <a:cs typeface="Times New Roman" pitchFamily="18" charset="0"/>
              </a:rPr>
              <a:t>            Кушнер </a:t>
            </a:r>
            <a:r>
              <a:rPr lang="en-US" sz="1400" b="1" dirty="0" smtClean="0">
                <a:latin typeface="Times New Roman" pitchFamily="18" charset="0"/>
                <a:cs typeface="Times New Roman" pitchFamily="18" charset="0"/>
              </a:rPr>
              <a:t>B</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C</a:t>
            </a:r>
            <a:r>
              <a:rPr lang="ru-RU" sz="1400" b="1"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Технологические процессы	в машиностроении: учебник для  студ.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учеб. заведений / В. С. Кушнер, А. С. Верещака, А. Г. </a:t>
            </a:r>
            <a:r>
              <a:rPr lang="ru-RU" sz="1400" dirty="0" err="1" smtClean="0">
                <a:latin typeface="Times New Roman" pitchFamily="18" charset="0"/>
                <a:cs typeface="Times New Roman" pitchFamily="18" charset="0"/>
              </a:rPr>
              <a:t>Схиртладзе</a:t>
            </a:r>
            <a:r>
              <a:rPr lang="ru-RU" sz="1400" dirty="0" smtClean="0">
                <a:latin typeface="Times New Roman" pitchFamily="18" charset="0"/>
                <a:cs typeface="Times New Roman" pitchFamily="18" charset="0"/>
              </a:rPr>
              <a:t>. — М.: Издательский центр «Академия», 2011. -416 с.</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978-5-7695-5730-9</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a:t>
            </a:r>
            <a:r>
              <a:rPr lang="ru-RU" sz="1400" dirty="0" err="1" smtClean="0">
                <a:latin typeface="Times New Roman" pitchFamily="18" charset="0"/>
                <a:cs typeface="Times New Roman" pitchFamily="18" charset="0"/>
              </a:rPr>
              <a:t>Конструкторско</a:t>
            </a:r>
            <a:r>
              <a:rPr lang="ru-RU" sz="1400" dirty="0" smtClean="0">
                <a:latin typeface="Times New Roman" pitchFamily="18" charset="0"/>
                <a:cs typeface="Times New Roman" pitchFamily="18" charset="0"/>
              </a:rPr>
              <a:t>- технологическое обеспечение машиностроительных производств» (квалификация «бакалавр»).</a:t>
            </a:r>
          </a:p>
          <a:p>
            <a:pPr algn="just"/>
            <a:r>
              <a:rPr lang="ru-RU" sz="1400" dirty="0" smtClean="0">
                <a:latin typeface="Times New Roman" pitchFamily="18" charset="0"/>
                <a:cs typeface="Times New Roman" pitchFamily="18" charset="0"/>
              </a:rPr>
              <a:t>          Рассмотрены основные металлургические и машиностроительные технологические способы получения металлов и сплавов, формообразования заготовок и деталей машин литьем, резанием, обработкой давлением, сваркой. Описание технологических процессов основано на рассмотрении их физической сущности и предваряется теоретическими сведениями о тепловых, механических и термомеханических закономерностях.</a:t>
            </a:r>
          </a:p>
          <a:p>
            <a:pPr algn="just"/>
            <a:r>
              <a:rPr lang="ru-RU" sz="1400" dirty="0" smtClean="0">
                <a:latin typeface="Times New Roman" pitchFamily="18" charset="0"/>
                <a:cs typeface="Times New Roman" pitchFamily="18" charset="0"/>
              </a:rPr>
              <a:t>         Для студентов высших учебных заведений.</a:t>
            </a:r>
          </a:p>
          <a:p>
            <a:pPr indent="457200" algn="just"/>
            <a:endParaRPr lang="kk-KZ" sz="2000" baseline="-25000" dirty="0" smtClean="0">
              <a:solidFill>
                <a:srgbClr val="000000"/>
              </a:solidFill>
              <a:latin typeface="Times New Roman" panose="02020603050405020304" pitchFamily="18" charset="0"/>
            </a:endParaRPr>
          </a:p>
        </p:txBody>
      </p:sp>
      <p:pic>
        <p:nvPicPr>
          <p:cNvPr id="12290" name="Picture 2" descr="C:\Users\Optima-V\Desktop\тт\2 - 0019.jpg"/>
          <p:cNvPicPr>
            <a:picLocks noChangeAspect="1" noChangeArrowheads="1"/>
          </p:cNvPicPr>
          <p:nvPr/>
        </p:nvPicPr>
        <p:blipFill>
          <a:blip r:embed="rId2" cstate="print"/>
          <a:srcRect/>
          <a:stretch>
            <a:fillRect/>
          </a:stretch>
        </p:blipFill>
        <p:spPr bwMode="auto">
          <a:xfrm>
            <a:off x="7798668" y="0"/>
            <a:ext cx="4393332"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169612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627913"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797083" y="707543"/>
            <a:ext cx="7166318" cy="534614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200" dirty="0" smtClean="0">
                <a:latin typeface="Times New Roman" pitchFamily="18" charset="0"/>
                <a:cs typeface="Times New Roman" pitchFamily="18" charset="0"/>
              </a:rPr>
              <a:t>32.965я73</a:t>
            </a:r>
          </a:p>
          <a:p>
            <a:pPr indent="457200" algn="just"/>
            <a:r>
              <a:rPr lang="ru-RU" sz="1200" dirty="0" smtClean="0">
                <a:latin typeface="Times New Roman" pitchFamily="18" charset="0"/>
                <a:cs typeface="Times New Roman" pitchFamily="18" charset="0"/>
              </a:rPr>
              <a:t> Р22</a:t>
            </a:r>
          </a:p>
          <a:p>
            <a:endParaRPr lang="ru-RU" sz="12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Раннев</a:t>
            </a:r>
            <a:r>
              <a:rPr lang="ru-RU" sz="1400" b="1" dirty="0" smtClean="0">
                <a:latin typeface="Times New Roman" pitchFamily="18" charset="0"/>
                <a:cs typeface="Times New Roman" pitchFamily="18" charset="0"/>
              </a:rPr>
              <a:t> Г. Г.</a:t>
            </a:r>
          </a:p>
          <a:p>
            <a:r>
              <a:rPr lang="ru-RU" sz="1400" dirty="0" smtClean="0">
                <a:latin typeface="Times New Roman" pitchFamily="18" charset="0"/>
                <a:cs typeface="Times New Roman" pitchFamily="18" charset="0"/>
              </a:rPr>
              <a:t>        Надежность и качество средств измерений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Г. Г. </a:t>
            </a:r>
            <a:r>
              <a:rPr lang="ru-RU" sz="1400" dirty="0" err="1" smtClean="0">
                <a:latin typeface="Times New Roman" pitchFamily="18" charset="0"/>
                <a:cs typeface="Times New Roman" pitchFamily="18" charset="0"/>
              </a:rPr>
              <a:t>Раннев</a:t>
            </a:r>
            <a:r>
              <a:rPr lang="ru-RU" sz="1400" dirty="0" smtClean="0">
                <a:latin typeface="Times New Roman" pitchFamily="18" charset="0"/>
                <a:cs typeface="Times New Roman" pitchFamily="18" charset="0"/>
              </a:rPr>
              <a:t>, А. П. </a:t>
            </a:r>
            <a:r>
              <a:rPr lang="ru-RU" sz="1400" dirty="0" err="1" smtClean="0">
                <a:latin typeface="Times New Roman" pitchFamily="18" charset="0"/>
                <a:cs typeface="Times New Roman" pitchFamily="18" charset="0"/>
              </a:rPr>
              <a:t>Тарасенко</a:t>
            </a:r>
            <a:r>
              <a:rPr lang="ru-RU" sz="1400" dirty="0" smtClean="0">
                <a:latin typeface="Times New Roman" pitchFamily="18" charset="0"/>
                <a:cs typeface="Times New Roman" pitchFamily="18" charset="0"/>
              </a:rPr>
              <a:t> — М.: Издательский центр «Академия», 2014. — 7-е изд., </a:t>
            </a:r>
            <a:r>
              <a:rPr lang="ru-RU" sz="1400" dirty="0" err="1" smtClean="0">
                <a:latin typeface="Times New Roman" pitchFamily="18" charset="0"/>
                <a:cs typeface="Times New Roman" pitchFamily="18" charset="0"/>
              </a:rPr>
              <a:t>перераб</a:t>
            </a:r>
            <a:r>
              <a:rPr lang="ru-RU" sz="1400" dirty="0" smtClean="0">
                <a:latin typeface="Times New Roman" pitchFamily="18" charset="0"/>
                <a:cs typeface="Times New Roman" pitchFamily="18" charset="0"/>
              </a:rPr>
              <a:t>. и доп. — 240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978-5-4468-0920-2</a:t>
            </a:r>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«Приборостроение» (квалификация «бакалавр»).</a:t>
            </a:r>
          </a:p>
          <a:p>
            <a:pPr algn="just"/>
            <a:r>
              <a:rPr lang="ru-RU" sz="1400" dirty="0" smtClean="0">
                <a:latin typeface="Times New Roman" pitchFamily="18" charset="0"/>
                <a:cs typeface="Times New Roman" pitchFamily="18" charset="0"/>
              </a:rPr>
              <a:t>      Рассмотрены показатели надежности и качества средств измерений, безопасность и живучесть, экономический аспект надежности, отказ как случайное событие, виды отказов, численные характеристики дискретных случайных величин, свойства показателей безотказности. Проанализированы причины отказов, мероприятия по повышению надежности. Особое внимание уделено влиянию внешней среды, надежности и контролю, влиянию технического обслуживания, а также экспериментальным методам оценки надежности, прогнозированию отказа, отказ о безопасности.</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3074" name="Picture 2" descr="image4"/>
          <p:cNvPicPr>
            <a:picLocks noChangeAspect="1" noChangeArrowheads="1"/>
          </p:cNvPicPr>
          <p:nvPr/>
        </p:nvPicPr>
        <p:blipFill>
          <a:blip r:embed="rId2" cstate="print"/>
          <a:srcRect/>
          <a:stretch>
            <a:fillRect/>
          </a:stretch>
        </p:blipFill>
        <p:spPr bwMode="auto">
          <a:xfrm>
            <a:off x="2" y="0"/>
            <a:ext cx="4543864" cy="6858000"/>
          </a:xfrm>
          <a:prstGeom prst="rect">
            <a:avLst/>
          </a:prstGeom>
          <a:noFill/>
          <a:ln w="9525">
            <a:noFill/>
            <a:miter lim="800000"/>
            <a:headEnd/>
            <a:tailEnd/>
          </a:ln>
          <a:effectLst>
            <a:outerShdw blurRad="50800" dist="38100" dir="13500000" algn="br" rotWithShape="0">
              <a:prstClr val="black">
                <a:alpha val="40000"/>
              </a:prstClr>
            </a:outerShdw>
          </a:effectLst>
          <a:scene3d>
            <a:camera prst="orthographicFront"/>
            <a:lightRig rig="threePt" dir="t"/>
          </a:scene3d>
          <a:sp3d>
            <a:bevelT w="203200" h="203200"/>
          </a:sp3d>
        </p:spPr>
      </p:pic>
    </p:spTree>
    <p:extLst>
      <p:ext uri="{BB962C8B-B14F-4D97-AF65-F5344CB8AC3E}">
        <p14:creationId xmlns:p14="http://schemas.microsoft.com/office/powerpoint/2010/main" val="161672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54369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32.965я73 </a:t>
            </a:r>
          </a:p>
          <a:p>
            <a:pPr indent="457200" algn="just"/>
            <a:r>
              <a:rPr lang="ru-RU" sz="2000" baseline="-25000" dirty="0" smtClean="0">
                <a:latin typeface="Times New Roman" pitchFamily="18" charset="0"/>
                <a:cs typeface="Times New Roman" pitchFamily="18" charset="0"/>
              </a:rPr>
              <a:t>Ш 65</a:t>
            </a:r>
            <a:endParaRPr lang="ru-RU" sz="2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Шишмарёв</a:t>
            </a:r>
            <a:r>
              <a:rPr lang="ru-RU" sz="2000" b="1" baseline="-25000" dirty="0" smtClean="0">
                <a:latin typeface="Times New Roman" pitchFamily="18" charset="0"/>
                <a:cs typeface="Times New Roman" pitchFamily="18" charset="0"/>
              </a:rPr>
              <a:t> В.Ю.</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Организация и планирование автоматизированных производств : учебник 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проф. образования / </a:t>
            </a:r>
            <a:r>
              <a:rPr lang="ru-RU" sz="2000" baseline="-25000" dirty="0" err="1" smtClean="0">
                <a:latin typeface="Times New Roman" pitchFamily="18" charset="0"/>
                <a:cs typeface="Times New Roman" pitchFamily="18" charset="0"/>
              </a:rPr>
              <a:t>В.Ю.Шишмарёв</a:t>
            </a:r>
            <a:r>
              <a:rPr lang="ru-RU" sz="2000" baseline="-25000" dirty="0" smtClean="0">
                <a:latin typeface="Times New Roman" pitchFamily="18" charset="0"/>
                <a:cs typeface="Times New Roman" pitchFamily="18" charset="0"/>
              </a:rPr>
              <a:t>. — М.: Издательский центр «Академия», 2013. — 304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Рассмотрены тенденции автоматизации машиностроительных производств, пути повышения производительности, методы обеспечения технологичности конструкций изделий, особенности проектирования технологических процессов и выбора автоматизированного технологического оборудования. Изложены вопросы организации построения и планирования автоматических линий, </a:t>
            </a:r>
            <a:r>
              <a:rPr lang="ru-RU" sz="2000" baseline="-25000" dirty="0" err="1" smtClean="0">
                <a:latin typeface="Times New Roman" pitchFamily="18" charset="0"/>
                <a:cs typeface="Times New Roman" pitchFamily="18" charset="0"/>
              </a:rPr>
              <a:t>робото-технологических</a:t>
            </a:r>
            <a:r>
              <a:rPr lang="ru-RU" sz="2000" baseline="-25000" dirty="0" smtClean="0">
                <a:latin typeface="Times New Roman" pitchFamily="18" charset="0"/>
                <a:cs typeface="Times New Roman" pitchFamily="18" charset="0"/>
              </a:rPr>
              <a:t> комплексов, гибких автоматизированных производственных систем, автоматизации контроля, транспортно-складских систем.</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профессионального образования.</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itchFamily="18" charset="0"/>
              <a:cs typeface="Times New Roman" pitchFamily="18" charset="0"/>
            </a:endParaRPr>
          </a:p>
        </p:txBody>
      </p:sp>
      <p:pic>
        <p:nvPicPr>
          <p:cNvPr id="14" name="Рисунок 13" descr="1 - 0034.jpg"/>
          <p:cNvPicPr>
            <a:picLocks noChangeAspect="1"/>
          </p:cNvPicPr>
          <p:nvPr/>
        </p:nvPicPr>
        <p:blipFill>
          <a:blip r:embed="rId2" cstate="print"/>
          <a:stretch>
            <a:fillRect/>
          </a:stretch>
        </p:blipFill>
        <p:spPr>
          <a:xfrm>
            <a:off x="7532416" y="0"/>
            <a:ext cx="465958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40900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627913"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572001" y="1087371"/>
            <a:ext cx="7222588" cy="49602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algn="just"/>
            <a:r>
              <a:rPr lang="ru-RU" sz="1600" dirty="0" smtClean="0">
                <a:latin typeface="Times New Roman" pitchFamily="18" charset="0"/>
                <a:cs typeface="Times New Roman" pitchFamily="18" charset="0"/>
              </a:rPr>
              <a:t>      32.85я723</a:t>
            </a:r>
          </a:p>
          <a:p>
            <a:pPr algn="just"/>
            <a:r>
              <a:rPr lang="ru-RU" sz="1600" dirty="0" smtClean="0">
                <a:latin typeface="Times New Roman" pitchFamily="18" charset="0"/>
                <a:cs typeface="Times New Roman" pitchFamily="18" charset="0"/>
              </a:rPr>
              <a:t>      Д73 </a:t>
            </a:r>
          </a:p>
          <a:p>
            <a:pPr algn="just"/>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Дрейзин</a:t>
            </a:r>
            <a:r>
              <a:rPr lang="ru-RU" sz="1600" b="1" dirty="0" smtClean="0">
                <a:latin typeface="Times New Roman" pitchFamily="18" charset="0"/>
                <a:cs typeface="Times New Roman" pitchFamily="18" charset="0"/>
              </a:rPr>
              <a:t> В.Э.</a:t>
            </a:r>
          </a:p>
          <a:p>
            <a:pPr algn="just"/>
            <a:r>
              <a:rPr lang="ru-RU" sz="1600" dirty="0" smtClean="0">
                <a:latin typeface="Times New Roman" pitchFamily="18" charset="0"/>
                <a:cs typeface="Times New Roman" pitchFamily="18" charset="0"/>
              </a:rPr>
              <a:t>      Управление качеством электронных средств: учеб. пособие для студ. </a:t>
            </a:r>
            <a:r>
              <a:rPr lang="ru-RU" sz="1600" dirty="0" err="1" smtClean="0">
                <a:latin typeface="Times New Roman" pitchFamily="18" charset="0"/>
                <a:cs typeface="Times New Roman" pitchFamily="18" charset="0"/>
              </a:rPr>
              <a:t>высш</a:t>
            </a:r>
            <a:r>
              <a:rPr lang="ru-RU" sz="1600" dirty="0" smtClean="0">
                <a:latin typeface="Times New Roman" pitchFamily="18" charset="0"/>
                <a:cs typeface="Times New Roman" pitchFamily="18" charset="0"/>
              </a:rPr>
              <a:t>. учеб. заведений / </a:t>
            </a:r>
            <a:r>
              <a:rPr lang="ru-RU" sz="1600" dirty="0" err="1" smtClean="0">
                <a:latin typeface="Times New Roman" pitchFamily="18" charset="0"/>
                <a:cs typeface="Times New Roman" pitchFamily="18" charset="0"/>
              </a:rPr>
              <a:t>В.Э.Дрейзин</a:t>
            </a:r>
            <a:r>
              <a:rPr lang="ru-RU" sz="1600" dirty="0" smtClean="0">
                <a:latin typeface="Times New Roman" pitchFamily="18" charset="0"/>
                <a:cs typeface="Times New Roman" pitchFamily="18" charset="0"/>
              </a:rPr>
              <a:t>, А. </a:t>
            </a:r>
            <a:r>
              <a:rPr lang="ru-RU" sz="1600" dirty="0" err="1" smtClean="0">
                <a:latin typeface="Times New Roman" pitchFamily="18" charset="0"/>
                <a:cs typeface="Times New Roman" pitchFamily="18" charset="0"/>
              </a:rPr>
              <a:t>В.Кочура</a:t>
            </a:r>
            <a:r>
              <a:rPr lang="ru-RU" sz="1600" dirty="0" smtClean="0">
                <a:latin typeface="Times New Roman" pitchFamily="18" charset="0"/>
                <a:cs typeface="Times New Roman" pitchFamily="18" charset="0"/>
              </a:rPr>
              <a:t>. — М. : Издательский центр «Академия», 2010. — 288 с. </a:t>
            </a:r>
          </a:p>
          <a:p>
            <a:pPr algn="just"/>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ISBN </a:t>
            </a:r>
            <a:r>
              <a:rPr lang="ru-RU" sz="1600" dirty="0" smtClean="0">
                <a:latin typeface="Times New Roman" pitchFamily="18" charset="0"/>
                <a:cs typeface="Times New Roman" pitchFamily="18" charset="0"/>
              </a:rPr>
              <a:t>978-5-7695-5740-8</a:t>
            </a:r>
          </a:p>
          <a:p>
            <a:pPr algn="just"/>
            <a:r>
              <a:rPr lang="ru-RU" sz="1600" dirty="0" smtClean="0">
                <a:latin typeface="Times New Roman" pitchFamily="18" charset="0"/>
                <a:cs typeface="Times New Roman" pitchFamily="18" charset="0"/>
              </a:rPr>
              <a:t>        Приведены основы современных представлений об управлении качеством и квалиметрии. Рассмотрены организационно-экономические методы управления качеством и современные системы управления качеством, виды контроля и испытаний электронных средств при их производстве, математико-статистические методы выборочного контроля. Изложены специфические вопросы электрического контроля электронных средств, включая диагностический контроль, а также вопросы информационного анализа и построения математических моделей технологических процессов производства электронных средств.</a:t>
            </a:r>
          </a:p>
          <a:p>
            <a:pPr algn="just"/>
            <a:r>
              <a:rPr lang="ru-RU" sz="1600" dirty="0" smtClean="0">
                <a:latin typeface="Times New Roman" pitchFamily="18" charset="0"/>
                <a:cs typeface="Times New Roman" pitchFamily="18" charset="0"/>
              </a:rPr>
              <a:t>          Для студентов высших учебных заведений.</a:t>
            </a:r>
          </a:p>
          <a:p>
            <a:pPr indent="457200" algn="just"/>
            <a:endParaRPr lang="kk-KZ" sz="2000" baseline="-25000" dirty="0" smtClean="0">
              <a:solidFill>
                <a:srgbClr val="000000"/>
              </a:solidFill>
              <a:latin typeface="Times New Roman" panose="02020603050405020304" pitchFamily="18" charset="0"/>
              <a:cs typeface="Times New Roman" panose="02020603050405020304" pitchFamily="18" charset="0"/>
            </a:endParaRPr>
          </a:p>
        </p:txBody>
      </p:sp>
      <p:pic>
        <p:nvPicPr>
          <p:cNvPr id="1026" name="Picture 2" descr="image5"/>
          <p:cNvPicPr>
            <a:picLocks noChangeAspect="1" noChangeArrowheads="1"/>
          </p:cNvPicPr>
          <p:nvPr/>
        </p:nvPicPr>
        <p:blipFill>
          <a:blip r:embed="rId2" cstate="print"/>
          <a:srcRect/>
          <a:stretch>
            <a:fillRect/>
          </a:stretch>
        </p:blipFill>
        <p:spPr bwMode="auto">
          <a:xfrm>
            <a:off x="0" y="63231"/>
            <a:ext cx="4304714" cy="6794769"/>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161672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09" y="827350"/>
            <a:ext cx="7221248" cy="452889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30.605я73 </a:t>
            </a:r>
          </a:p>
          <a:p>
            <a:pPr indent="457200" algn="just"/>
            <a:r>
              <a:rPr lang="ru-RU" sz="2000" baseline="-25000" dirty="0" smtClean="0">
                <a:latin typeface="Times New Roman" pitchFamily="18" charset="0"/>
                <a:cs typeface="Times New Roman" pitchFamily="18" charset="0"/>
              </a:rPr>
              <a:t>Х 73</a:t>
            </a:r>
            <a:endParaRPr lang="ru-RU" sz="2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Холодкова</a:t>
            </a:r>
            <a:r>
              <a:rPr lang="ru-RU" sz="2000" b="1" baseline="-25000" dirty="0" smtClean="0">
                <a:latin typeface="Times New Roman" pitchFamily="18" charset="0"/>
                <a:cs typeface="Times New Roman" pitchFamily="18" charset="0"/>
              </a:rPr>
              <a:t> А. Г.</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Технологическая оснастка : учебник для студ.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учеб. заведений / А. Г. </a:t>
            </a:r>
            <a:r>
              <a:rPr lang="ru-RU" sz="2000" baseline="-25000" dirty="0" err="1" smtClean="0">
                <a:latin typeface="Times New Roman" pitchFamily="18" charset="0"/>
                <a:cs typeface="Times New Roman" pitchFamily="18" charset="0"/>
              </a:rPr>
              <a:t>Холодкова</a:t>
            </a:r>
            <a:r>
              <a:rPr lang="ru-RU" sz="2000" baseline="-25000" dirty="0" smtClean="0">
                <a:latin typeface="Times New Roman" pitchFamily="18" charset="0"/>
                <a:cs typeface="Times New Roman" pitchFamily="18" charset="0"/>
              </a:rPr>
              <a:t>. — М. : Издательский центр «Академия», 2008. — 368 с. </a:t>
            </a:r>
            <a:endParaRPr lang="ru-RU" sz="2000" dirty="0" smtClean="0">
              <a:latin typeface="Times New Roman" pitchFamily="18" charset="0"/>
              <a:cs typeface="Times New Roman" pitchFamily="18" charset="0"/>
            </a:endParaRPr>
          </a:p>
          <a:p>
            <a:pPr algn="just"/>
            <a:endParaRPr lang="ru-RU" sz="2000" baseline="-25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вопросы проектирования технологической оснастки для механосборочного производства с учетом ее назначения, конструктивных особенностей и особенностей производства. Приведены методики расчета точности приспособлений, их параметров, силовых характеристик и экономической эффективности. Рассмотрены особенности применения универсально-сборной оснастки, приспособлений для сборки и контроля, в том числе гибкого автоматизированного производства.</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высших учебных заведений. Может быть полезен специалистам, занимающимся разработкой технологических процессов механосборочного производства и проектированием технологической оснастки.</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5" name="Рисунок 4" descr="1 - 0001.jpg"/>
          <p:cNvPicPr>
            <a:picLocks noChangeAspect="1"/>
          </p:cNvPicPr>
          <p:nvPr/>
        </p:nvPicPr>
        <p:blipFill>
          <a:blip r:embed="rId2" cstate="print"/>
          <a:stretch>
            <a:fillRect/>
          </a:stretch>
        </p:blipFill>
        <p:spPr>
          <a:xfrm>
            <a:off x="0" y="0"/>
            <a:ext cx="4515729" cy="6858000"/>
          </a:xfrm>
          <a:prstGeom prst="rect">
            <a:avLst/>
          </a:prstGeom>
          <a:scene3d>
            <a:camera prst="orthographicFront"/>
            <a:lightRig rig="threePt" dir="t"/>
          </a:scene3d>
          <a:sp3d>
            <a:bevelT w="209550" h="266700"/>
          </a:sp3d>
        </p:spPr>
      </p:pic>
    </p:spTree>
    <p:extLst>
      <p:ext uri="{BB962C8B-B14F-4D97-AF65-F5344CB8AC3E}">
        <p14:creationId xmlns:p14="http://schemas.microsoft.com/office/powerpoint/2010/main" val="381866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576542" y="23046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30588" y="1249136"/>
            <a:ext cx="7054950" cy="430188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34.44я73 </a:t>
            </a:r>
          </a:p>
          <a:p>
            <a:pPr indent="457200" algn="just"/>
            <a:r>
              <a:rPr lang="ru-RU" sz="2000" baseline="-25000" dirty="0" smtClean="0">
                <a:latin typeface="Times New Roman" pitchFamily="18" charset="0"/>
                <a:cs typeface="Times New Roman" pitchFamily="18" charset="0"/>
              </a:rPr>
              <a:t>М 31</a:t>
            </a:r>
          </a:p>
          <a:p>
            <a:r>
              <a:rPr lang="ru-RU" sz="2000" b="1" baseline="-25000" dirty="0" smtClean="0">
                <a:latin typeface="Times New Roman" pitchFamily="18" charset="0"/>
                <a:cs typeface="Times New Roman" pitchFamily="18" charset="0"/>
              </a:rPr>
              <a:t>           Маслов Б. Г.</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Неразрушающий контроль сварных соединений и изделий в машиностроении : учеб. пособие для студ.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учеб. заведений / Б. Г. Маслов. — М.: Издательский центр «Академия», 2008. — 272 с.</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978-5-7695-4275-6</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Приведены сведения о физических основах и технологии проведения контрольных операций в машиностроении. Рассмотрены требования техники безопасности при проведении контрольных операций. Даны примеры решения задач, возникающих при выборе технологических параметров контроля.         </a:t>
            </a:r>
          </a:p>
          <a:p>
            <a:pPr algn="just"/>
            <a:r>
              <a:rPr lang="ru-RU" sz="2000" baseline="-25000" dirty="0" smtClean="0">
                <a:latin typeface="Times New Roman" pitchFamily="18" charset="0"/>
                <a:cs typeface="Times New Roman" pitchFamily="18" charset="0"/>
              </a:rPr>
              <a:t>           Представлен большой объем справочного материала, необходимого для разработки технологических процессов контроля.</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высших учебных заведений.</a:t>
            </a:r>
            <a:endParaRPr lang="ru-RU" sz="2000" dirty="0" smtClean="0">
              <a:latin typeface="Times New Roman" pitchFamily="18" charset="0"/>
              <a:cs typeface="Times New Roman" pitchFamily="18" charset="0"/>
            </a:endParaRPr>
          </a:p>
          <a:p>
            <a:endParaRPr lang="kk-KZ" sz="2000" baseline="-25000" dirty="0" smtClean="0">
              <a:solidFill>
                <a:srgbClr val="000000"/>
              </a:solidFill>
              <a:latin typeface="Times New Roman" pitchFamily="18" charset="0"/>
              <a:cs typeface="Times New Roman" pitchFamily="18" charset="0"/>
            </a:endParaRPr>
          </a:p>
          <a:p>
            <a:pPr indent="457200" algn="just"/>
            <a:endParaRPr lang="kk-KZ" sz="2000" baseline="-25000" dirty="0" smtClean="0">
              <a:solidFill>
                <a:srgbClr val="000000"/>
              </a:solidFill>
              <a:latin typeface="Times New Roman" pitchFamily="18" charset="0"/>
              <a:cs typeface="Times New Roman" pitchFamily="18" charset="0"/>
            </a:endParaRPr>
          </a:p>
        </p:txBody>
      </p:sp>
      <p:pic>
        <p:nvPicPr>
          <p:cNvPr id="6" name="Рисунок 5" descr="1 - 0038.jpg"/>
          <p:cNvPicPr>
            <a:picLocks noChangeAspect="1"/>
          </p:cNvPicPr>
          <p:nvPr/>
        </p:nvPicPr>
        <p:blipFill>
          <a:blip r:embed="rId2" cstate="print"/>
          <a:stretch>
            <a:fillRect/>
          </a:stretch>
        </p:blipFill>
        <p:spPr>
          <a:xfrm>
            <a:off x="7690657" y="0"/>
            <a:ext cx="450134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04916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35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68948" y="817748"/>
            <a:ext cx="7224269" cy="520993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2000" baseline="-25000" dirty="0" smtClean="0">
                <a:latin typeface="Times New Roman" pitchFamily="18" charset="0"/>
                <a:cs typeface="Times New Roman" pitchFamily="18" charset="0"/>
              </a:rPr>
              <a:t>32.965я73 </a:t>
            </a:r>
          </a:p>
          <a:p>
            <a:pPr indent="457200"/>
            <a:r>
              <a:rPr lang="ru-RU" sz="2000" baseline="-25000" dirty="0" smtClean="0">
                <a:latin typeface="Times New Roman" pitchFamily="18" charset="0"/>
                <a:cs typeface="Times New Roman" pitchFamily="18" charset="0"/>
              </a:rPr>
              <a:t>М18</a:t>
            </a:r>
            <a:endParaRPr lang="ru-RU" sz="2000" dirty="0" smtClean="0">
              <a:latin typeface="Times New Roman" pitchFamily="18" charset="0"/>
              <a:cs typeface="Times New Roman" pitchFamily="18" charset="0"/>
            </a:endParaRPr>
          </a:p>
          <a:p>
            <a:r>
              <a:rPr lang="ru-RU" sz="2000" b="1" baseline="-25000" dirty="0" smtClean="0">
                <a:latin typeface="Times New Roman" pitchFamily="18" charset="0"/>
                <a:cs typeface="Times New Roman" pitchFamily="18" charset="0"/>
              </a:rPr>
              <a:t>            Малафеев С. И.</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Теория автоматического управления : учебник для студ. </a:t>
            </a:r>
            <a:r>
              <a:rPr lang="ru-RU" sz="2000" baseline="-25000" dirty="0" err="1" smtClean="0">
                <a:latin typeface="Times New Roman" pitchFamily="18" charset="0"/>
                <a:cs typeface="Times New Roman" pitchFamily="18" charset="0"/>
              </a:rPr>
              <a:t>учреж</a:t>
            </a:r>
            <a:r>
              <a:rPr lang="ru-RU" sz="2000" baseline="-25000" dirty="0" smtClean="0">
                <a:latin typeface="Times New Roman" pitchFamily="18" charset="0"/>
                <a:cs typeface="Times New Roman" pitchFamily="18" charset="0"/>
              </a:rPr>
              <a:t>.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образования / С. И. Малафеев, А. А. Малафеева. — 2-е изд., </a:t>
            </a:r>
            <a:r>
              <a:rPr lang="ru-RU" sz="2000" baseline="-25000" dirty="0" err="1" smtClean="0">
                <a:latin typeface="Times New Roman" pitchFamily="18" charset="0"/>
                <a:cs typeface="Times New Roman" pitchFamily="18" charset="0"/>
              </a:rPr>
              <a:t>перераб</a:t>
            </a:r>
            <a:r>
              <a:rPr lang="ru-RU" sz="2000" baseline="-25000" dirty="0" smtClean="0">
                <a:latin typeface="Times New Roman" pitchFamily="18" charset="0"/>
                <a:cs typeface="Times New Roman" pitchFamily="18" charset="0"/>
              </a:rPr>
              <a:t>. и доп. — М. : Издательский центр «Академия», 2014. — 384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978-5-4468-0230-2</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«Электроэнергетика и электротехника», модуль «Электротехника»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основные понятия теории управления, принципы построения автоматических систем, методы построения их математических моделей, анализа, синтеза и проектирования. Рассмотрены вопросы устойчивости, качества и проектирования систем управления различной сложности. Даны примеры составления моделей объектов, анализа, синтеза и компьютерного моделирования систем.</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Первое издание книги выходило под названием «Основы автоматики и системы автоматического управления» (2010 г.).</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образования.</a:t>
            </a:r>
            <a:endParaRPr lang="kk-KZ" sz="2000" i="0" u="none" strike="noStrike" baseline="0" dirty="0" smtClean="0">
              <a:solidFill>
                <a:srgbClr val="000000"/>
              </a:solidFill>
              <a:latin typeface="Times New Roman" pitchFamily="18" charset="0"/>
              <a:cs typeface="Times New Roman" pitchFamily="18" charset="0"/>
            </a:endParaRPr>
          </a:p>
        </p:txBody>
      </p:sp>
      <p:pic>
        <p:nvPicPr>
          <p:cNvPr id="7" name="Рисунок 6" descr="1 - 0036.jpg"/>
          <p:cNvPicPr>
            <a:picLocks noChangeAspect="1"/>
          </p:cNvPicPr>
          <p:nvPr/>
        </p:nvPicPr>
        <p:blipFill>
          <a:blip r:embed="rId2" cstate="print"/>
          <a:stretch>
            <a:fillRect/>
          </a:stretch>
        </p:blipFill>
        <p:spPr>
          <a:xfrm>
            <a:off x="1" y="0"/>
            <a:ext cx="4529796"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212920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22030" y="1167618"/>
            <a:ext cx="7174523" cy="509643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400" baseline="-25000" dirty="0" smtClean="0">
                <a:latin typeface="Times New Roman" pitchFamily="18" charset="0"/>
                <a:cs typeface="Times New Roman" pitchFamily="18" charset="0"/>
              </a:rPr>
              <a:t>32.965я73 </a:t>
            </a:r>
          </a:p>
          <a:p>
            <a:pPr indent="457200" algn="just"/>
            <a:r>
              <a:rPr lang="ru-RU" sz="2400" baseline="-25000" dirty="0" smtClean="0">
                <a:latin typeface="Times New Roman" pitchFamily="18" charset="0"/>
                <a:cs typeface="Times New Roman" pitchFamily="18" charset="0"/>
              </a:rPr>
              <a:t>М18</a:t>
            </a:r>
            <a:endParaRPr lang="ru-RU" sz="2400" dirty="0" smtClean="0">
              <a:latin typeface="Times New Roman" pitchFamily="18" charset="0"/>
              <a:cs typeface="Times New Roman" pitchFamily="18" charset="0"/>
            </a:endParaRPr>
          </a:p>
          <a:p>
            <a:pPr algn="just"/>
            <a:r>
              <a:rPr lang="ru-RU" sz="2400" b="1" baseline="-25000" dirty="0" smtClean="0">
                <a:latin typeface="Times New Roman" pitchFamily="18" charset="0"/>
                <a:cs typeface="Times New Roman" pitchFamily="18" charset="0"/>
              </a:rPr>
              <a:t>            Малафеев С. И.</a:t>
            </a:r>
            <a:endParaRPr lang="ru-RU" sz="2400" b="1"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baseline="-25000" dirty="0" smtClean="0">
                <a:latin typeface="Times New Roman" pitchFamily="18" charset="0"/>
                <a:cs typeface="Times New Roman" pitchFamily="18" charset="0"/>
              </a:rPr>
              <a:t>Основы автоматики и системы автоматического управления : учебник для студ. </a:t>
            </a:r>
            <a:r>
              <a:rPr lang="ru-RU" sz="2400" baseline="-25000" dirty="0" err="1" smtClean="0">
                <a:latin typeface="Times New Roman" pitchFamily="18" charset="0"/>
                <a:cs typeface="Times New Roman" pitchFamily="18" charset="0"/>
              </a:rPr>
              <a:t>высш</a:t>
            </a:r>
            <a:r>
              <a:rPr lang="ru-RU" sz="2400" baseline="-25000" dirty="0" smtClean="0">
                <a:latin typeface="Times New Roman" pitchFamily="18" charset="0"/>
                <a:cs typeface="Times New Roman" pitchFamily="18" charset="0"/>
              </a:rPr>
              <a:t>. учеб. заведений / С. И. Малафеев, А.А. Малафеева. — М. : Издательский центр «Академия», 2010. — 384 с.</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a:t>
            </a:r>
            <a:r>
              <a:rPr lang="en-US" sz="2400" baseline="-25000" dirty="0" smtClean="0">
                <a:latin typeface="Times New Roman" pitchFamily="18" charset="0"/>
                <a:cs typeface="Times New Roman" pitchFamily="18" charset="0"/>
              </a:rPr>
              <a:t>ISBN </a:t>
            </a:r>
            <a:r>
              <a:rPr lang="ru-RU" sz="2400" baseline="-25000" dirty="0" smtClean="0">
                <a:latin typeface="Times New Roman" pitchFamily="18" charset="0"/>
                <a:cs typeface="Times New Roman" pitchFamily="18" charset="0"/>
              </a:rPr>
              <a:t>978-5-7695-5295-3</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Изложены основные принципы построения автоматических систем, методы построения их математических моделей, анализа, синтеза и проектирования. Рассмотрены вопросы устойчивости, качества и проектирования систем управления различной сложности. Даны примеры составления моделей объектов, анализа, синтеза и компьютерного моделирования систем.</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Для студентов высших учебных заведений.</a:t>
            </a:r>
            <a:endParaRPr lang="ru-RU" sz="2400" dirty="0" smtClean="0">
              <a:latin typeface="Times New Roman" pitchFamily="18" charset="0"/>
              <a:cs typeface="Times New Roman" pitchFamily="18" charset="0"/>
            </a:endParaRPr>
          </a:p>
          <a:p>
            <a:pPr indent="457200" algn="just"/>
            <a:endParaRPr lang="kk-KZ" sz="2000" baseline="-25000" dirty="0" smtClean="0">
              <a:solidFill>
                <a:srgbClr val="000000"/>
              </a:solidFill>
              <a:latin typeface="Times New Roman" pitchFamily="18" charset="0"/>
              <a:cs typeface="Times New Roman" pitchFamily="18" charset="0"/>
            </a:endParaRPr>
          </a:p>
        </p:txBody>
      </p:sp>
      <p:pic>
        <p:nvPicPr>
          <p:cNvPr id="5" name="Рисунок 4" descr="1 - 0052.jpg"/>
          <p:cNvPicPr>
            <a:picLocks noChangeAspect="1"/>
          </p:cNvPicPr>
          <p:nvPr/>
        </p:nvPicPr>
        <p:blipFill>
          <a:blip r:embed="rId2" cstate="print"/>
          <a:stretch>
            <a:fillRect/>
          </a:stretch>
        </p:blipFill>
        <p:spPr>
          <a:xfrm>
            <a:off x="7793502" y="0"/>
            <a:ext cx="4398498"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69612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10" y="980808"/>
            <a:ext cx="7266082" cy="532344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t> </a:t>
            </a:r>
            <a:r>
              <a:rPr lang="ru-RU" sz="2000" baseline="-25000" dirty="0" smtClean="0">
                <a:latin typeface="Times New Roman" pitchFamily="18" charset="0"/>
                <a:cs typeface="Times New Roman" pitchFamily="18" charset="0"/>
              </a:rPr>
              <a:t>31.291я73 </a:t>
            </a:r>
          </a:p>
          <a:p>
            <a:pPr indent="457200" algn="just"/>
            <a:r>
              <a:rPr lang="ru-RU" sz="2000" baseline="-25000" dirty="0" smtClean="0">
                <a:latin typeface="Times New Roman" pitchFamily="18" charset="0"/>
                <a:cs typeface="Times New Roman" pitchFamily="18" charset="0"/>
              </a:rPr>
              <a:t> Н73</a:t>
            </a:r>
          </a:p>
          <a:p>
            <a:r>
              <a:rPr lang="ru-RU" sz="2000" b="1" baseline="-25000" dirty="0" smtClean="0">
                <a:latin typeface="Times New Roman" pitchFamily="18" charset="0"/>
                <a:cs typeface="Times New Roman" pitchFamily="18" charset="0"/>
              </a:rPr>
              <a:t>             Новиков В. А.</a:t>
            </a:r>
            <a:r>
              <a:rPr lang="ru-RU" sz="2000" b="1"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Электропривод в современных технологиях : учебник</a:t>
            </a:r>
            <a:endParaRPr lang="ru-RU" sz="2000" dirty="0" smtClean="0">
              <a:latin typeface="Times New Roman" pitchFamily="18" charset="0"/>
              <a:cs typeface="Times New Roman" pitchFamily="18" charset="0"/>
            </a:endParaRPr>
          </a:p>
          <a:p>
            <a:r>
              <a:rPr lang="ru-RU" sz="2000" baseline="-25000" dirty="0" smtClean="0">
                <a:latin typeface="Times New Roman" pitchFamily="18" charset="0"/>
                <a:cs typeface="Times New Roman" pitchFamily="18" charset="0"/>
              </a:rPr>
              <a:t>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образования / В. А. Новиков, С. В. Савва, Н. И.Татаринцев; под ред. В.А.Новикова. — М: Издательский центр «Академия», 2014. — 400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p>
          <a:p>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978-5-4468-0321-7</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Учебник создан в соответствии с Федеральным государственным образовательным стандартом по направлению подготовки «Электроэнергетика и электротехника»,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способы реализации технологических функций электроприводов, методы расчета, выбора, </a:t>
            </a:r>
            <a:r>
              <a:rPr lang="ru-RU" sz="2000" baseline="-25000" dirty="0" err="1" smtClean="0">
                <a:latin typeface="Times New Roman" pitchFamily="18" charset="0"/>
                <a:cs typeface="Times New Roman" pitchFamily="18" charset="0"/>
              </a:rPr>
              <a:t>параметрирования</a:t>
            </a:r>
            <a:r>
              <a:rPr lang="ru-RU" sz="2000" baseline="-25000" dirty="0" smtClean="0">
                <a:latin typeface="Times New Roman" pitchFamily="18" charset="0"/>
                <a:cs typeface="Times New Roman" pitchFamily="18" charset="0"/>
              </a:rPr>
              <a:t> и программирования электроприводов для современных технологий. Рассмотрена организация монтажа, наладки и эксплуатации электроприводов технологического оборудования.</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образования. Может быть полезен широкому кругу инженерно-технических работников, занятых разработкой, проектированием и эксплуатацией систем электроприводов и автоматизации</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anose="02020603050405020304" pitchFamily="18" charset="0"/>
            </a:endParaRPr>
          </a:p>
          <a:p>
            <a:pPr indent="457200" algn="just"/>
            <a:endParaRPr lang="kk-KZ" sz="2000" dirty="0">
              <a:solidFill>
                <a:srgbClr val="000000"/>
              </a:solidFill>
              <a:latin typeface="Times New Roman" panose="02020603050405020304" pitchFamily="18" charset="0"/>
            </a:endParaRPr>
          </a:p>
        </p:txBody>
      </p:sp>
      <p:pic>
        <p:nvPicPr>
          <p:cNvPr id="5" name="Рисунок 4" descr="1 - 0048.jpg"/>
          <p:cNvPicPr>
            <a:picLocks noChangeAspect="1"/>
          </p:cNvPicPr>
          <p:nvPr/>
        </p:nvPicPr>
        <p:blipFill>
          <a:blip r:embed="rId2" cstate="print"/>
          <a:stretch>
            <a:fillRect/>
          </a:stretch>
        </p:blipFill>
        <p:spPr>
          <a:xfrm>
            <a:off x="1" y="0"/>
            <a:ext cx="448759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393664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24876" y="894289"/>
            <a:ext cx="6960661" cy="54369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r>
              <a:rPr lang="ru-RU" sz="1200" dirty="0" smtClean="0">
                <a:latin typeface="Times New Roman" pitchFamily="18" charset="0"/>
                <a:cs typeface="Times New Roman" pitchFamily="18" charset="0"/>
              </a:rPr>
              <a:t>         32.811.3я73 </a:t>
            </a:r>
          </a:p>
          <a:p>
            <a:r>
              <a:rPr lang="ru-RU" sz="1200" dirty="0" smtClean="0">
                <a:latin typeface="Times New Roman" pitchFamily="18" charset="0"/>
                <a:cs typeface="Times New Roman" pitchFamily="18" charset="0"/>
              </a:rPr>
              <a:t>         В 75</a:t>
            </a:r>
          </a:p>
          <a:p>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         Воробьёв С. Н.</a:t>
            </a:r>
          </a:p>
          <a:p>
            <a:pPr algn="just"/>
            <a:r>
              <a:rPr lang="ru-RU" sz="1200" dirty="0" smtClean="0">
                <a:latin typeface="Times New Roman" pitchFamily="18" charset="0"/>
                <a:cs typeface="Times New Roman" pitchFamily="18" charset="0"/>
              </a:rPr>
              <a:t>         Цифровая обработка сигналов : учебник для студ. учрежде­ний </a:t>
            </a:r>
            <a:r>
              <a:rPr lang="ru-RU" sz="1200" dirty="0" err="1" smtClean="0">
                <a:latin typeface="Times New Roman" pitchFamily="18" charset="0"/>
                <a:cs typeface="Times New Roman" pitchFamily="18" charset="0"/>
              </a:rPr>
              <a:t>высш</a:t>
            </a:r>
            <a:r>
              <a:rPr lang="ru-RU" sz="1200" dirty="0" smtClean="0">
                <a:latin typeface="Times New Roman" pitchFamily="18" charset="0"/>
                <a:cs typeface="Times New Roman" pitchFamily="18" charset="0"/>
              </a:rPr>
              <a:t>. проф. образования / С. Н. Воробьёв — М. : Из­дательский центр «Академия», 2013. — 320 с. — (Сер. </a:t>
            </a:r>
            <a:r>
              <a:rPr lang="ru-RU" sz="1200" dirty="0" err="1" smtClean="0">
                <a:latin typeface="Times New Roman" pitchFamily="18" charset="0"/>
                <a:cs typeface="Times New Roman" pitchFamily="18" charset="0"/>
              </a:rPr>
              <a:t>Бакалавриат</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ISBN </a:t>
            </a:r>
            <a:r>
              <a:rPr lang="ru-RU" sz="1200" dirty="0" smtClean="0">
                <a:latin typeface="Times New Roman" pitchFamily="18" charset="0"/>
                <a:cs typeface="Times New Roman" pitchFamily="18" charset="0"/>
              </a:rPr>
              <a:t>978-5-7695-9560-8</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210700 «</a:t>
            </a:r>
            <a:r>
              <a:rPr lang="ru-RU" sz="1200" dirty="0" err="1" smtClean="0">
                <a:latin typeface="Times New Roman" pitchFamily="18" charset="0"/>
                <a:cs typeface="Times New Roman" pitchFamily="18" charset="0"/>
              </a:rPr>
              <a:t>Инфокоммуникационные</a:t>
            </a:r>
            <a:r>
              <a:rPr lang="ru-RU" sz="1200" dirty="0" smtClean="0">
                <a:latin typeface="Times New Roman" pitchFamily="18" charset="0"/>
                <a:cs typeface="Times New Roman" pitchFamily="18" charset="0"/>
              </a:rPr>
              <a:t> технологии и системы связи» (квалификация «бакалавр»).</a:t>
            </a:r>
          </a:p>
          <a:p>
            <a:pPr algn="just"/>
            <a:r>
              <a:rPr lang="ru-RU" sz="1200" dirty="0" smtClean="0">
                <a:latin typeface="Times New Roman" pitchFamily="18" charset="0"/>
                <a:cs typeface="Times New Roman" pitchFamily="18" charset="0"/>
              </a:rPr>
              <a:t>         Рассмотрены традиционные для этого направления темы теоретического и экспериментального исследования электрических и радиотехнических цепей, аналоговой и цифровой фильтрации, алгоритмов и устройств цифровой обработки сигналов. Большое внимание уделено вопросам теоретического обоснования методов оптимальной обработки и генерирования сигналов, моделирования систем и оценивания их помехоустойчивости.</a:t>
            </a:r>
          </a:p>
          <a:p>
            <a:pPr algn="just"/>
            <a:r>
              <a:rPr lang="ru-RU" sz="1200" dirty="0" smtClean="0">
                <a:latin typeface="Times New Roman" pitchFamily="18" charset="0"/>
                <a:cs typeface="Times New Roman" pitchFamily="18" charset="0"/>
              </a:rPr>
              <a:t>         Представлены новые результаты в области обнаружения и оценивания временных параметров импульсных сигналов, полученные при участии автора и опубликованные в учебных и научных изданиях Санкт-Петербургского университета аэрокосмического приборостроения. Основные теоретические выводы и рекомендации подкреплены примерами расчетов и моделирования в системе </a:t>
            </a:r>
            <a:r>
              <a:rPr lang="en-US" sz="1200" dirty="0" err="1" smtClean="0">
                <a:latin typeface="Times New Roman" pitchFamily="18" charset="0"/>
                <a:cs typeface="Times New Roman" pitchFamily="18" charset="0"/>
              </a:rPr>
              <a:t>Matlab</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Для студентов учреждений высшего профессионального образования.</a:t>
            </a:r>
          </a:p>
          <a:p>
            <a:pPr indent="457200" algn="just"/>
            <a:endParaRPr lang="ru-RU" sz="1200" dirty="0" smtClean="0">
              <a:latin typeface="Times New Roman" pitchFamily="18" charset="0"/>
              <a:cs typeface="Times New Roman" pitchFamily="18" charset="0"/>
            </a:endParaRPr>
          </a:p>
          <a:p>
            <a:pPr indent="457200" algn="just"/>
            <a:endParaRPr lang="kk-KZ" sz="1200" i="0" u="none" strike="noStrike" baseline="0" dirty="0" smtClean="0">
              <a:solidFill>
                <a:srgbClr val="000000"/>
              </a:solidFill>
              <a:latin typeface="Times New Roman" pitchFamily="18" charset="0"/>
              <a:cs typeface="Times New Roman" pitchFamily="18" charset="0"/>
            </a:endParaRPr>
          </a:p>
        </p:txBody>
      </p:sp>
      <p:sp>
        <p:nvSpPr>
          <p:cNvPr id="4" name="TextBox 3"/>
          <p:cNvSpPr txBox="1"/>
          <p:nvPr/>
        </p:nvSpPr>
        <p:spPr>
          <a:xfrm>
            <a:off x="2895601" y="227284"/>
            <a:ext cx="3323324"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20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050" name="Picture 2" descr="image8"/>
          <p:cNvPicPr>
            <a:picLocks noChangeAspect="1" noChangeArrowheads="1"/>
          </p:cNvPicPr>
          <p:nvPr/>
        </p:nvPicPr>
        <p:blipFill>
          <a:blip r:embed="rId2" cstate="print"/>
          <a:srcRect/>
          <a:stretch>
            <a:fillRect/>
          </a:stretch>
        </p:blipFill>
        <p:spPr bwMode="auto">
          <a:xfrm>
            <a:off x="7610475" y="0"/>
            <a:ext cx="4581525" cy="7077075"/>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38974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49602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600" dirty="0" smtClean="0">
                <a:latin typeface="Times New Roman" pitchFamily="18" charset="0"/>
                <a:cs typeface="Times New Roman" pitchFamily="18" charset="0"/>
              </a:rPr>
              <a:t>32.973.26-018.1я73 </a:t>
            </a:r>
          </a:p>
          <a:p>
            <a:pPr indent="457200" algn="just"/>
            <a:r>
              <a:rPr lang="ru-RU" sz="1600" dirty="0" smtClean="0">
                <a:latin typeface="Times New Roman" pitchFamily="18" charset="0"/>
                <a:cs typeface="Times New Roman" pitchFamily="18" charset="0"/>
              </a:rPr>
              <a:t>М 80</a:t>
            </a:r>
          </a:p>
          <a:p>
            <a:pPr algn="just"/>
            <a:r>
              <a:rPr lang="ru-RU" sz="1600" b="1" dirty="0" smtClean="0">
                <a:latin typeface="Times New Roman" pitchFamily="18" charset="0"/>
                <a:cs typeface="Times New Roman" pitchFamily="18" charset="0"/>
              </a:rPr>
              <a:t>  </a:t>
            </a:r>
          </a:p>
          <a:p>
            <a:pPr algn="just"/>
            <a:r>
              <a:rPr lang="ru-RU" sz="1600" b="1" dirty="0" smtClean="0">
                <a:latin typeface="Times New Roman" pitchFamily="18" charset="0"/>
                <a:cs typeface="Times New Roman" pitchFamily="18" charset="0"/>
              </a:rPr>
              <a:t>         Морозов В. К.</a:t>
            </a:r>
          </a:p>
          <a:p>
            <a:pPr algn="just"/>
            <a:r>
              <a:rPr lang="ru-RU" sz="1600" dirty="0" smtClean="0">
                <a:latin typeface="Times New Roman" pitchFamily="18" charset="0"/>
                <a:cs typeface="Times New Roman" pitchFamily="18" charset="0"/>
              </a:rPr>
              <a:t>         Моделирование информационных и динамических систем : учеб. пособие для студ. </a:t>
            </a:r>
            <a:r>
              <a:rPr lang="ru-RU" sz="1600" dirty="0" err="1" smtClean="0">
                <a:latin typeface="Times New Roman" pitchFamily="18" charset="0"/>
                <a:cs typeface="Times New Roman" pitchFamily="18" charset="0"/>
              </a:rPr>
              <a:t>высш</a:t>
            </a:r>
            <a:r>
              <a:rPr lang="ru-RU" sz="1600" dirty="0" smtClean="0">
                <a:latin typeface="Times New Roman" pitchFamily="18" charset="0"/>
                <a:cs typeface="Times New Roman" pitchFamily="18" charset="0"/>
              </a:rPr>
              <a:t>. учеб. заведений / В. К. Морозов, Г. Н. Рогачев. — М.: Издательский центр «Академия», 2011. — 384 с.</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ISBN </a:t>
            </a:r>
            <a:r>
              <a:rPr lang="ru-RU" sz="1600" dirty="0" smtClean="0">
                <a:latin typeface="Times New Roman" pitchFamily="18" charset="0"/>
                <a:cs typeface="Times New Roman" pitchFamily="18" charset="0"/>
              </a:rPr>
              <a:t>978-5-7695-4221-3</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Изложены основные понятия теории моделирования, приведена классификация моделей, рассмотрены модели непрерывных, дискретных и гибридных (</a:t>
            </a:r>
            <a:r>
              <a:rPr lang="ru-RU" sz="1600" dirty="0" err="1" smtClean="0">
                <a:latin typeface="Times New Roman" pitchFamily="18" charset="0"/>
                <a:cs typeface="Times New Roman" pitchFamily="18" charset="0"/>
              </a:rPr>
              <a:t>агрегативных</a:t>
            </a:r>
            <a:r>
              <a:rPr lang="ru-RU" sz="1600" dirty="0" smtClean="0">
                <a:latin typeface="Times New Roman" pitchFamily="18" charset="0"/>
                <a:cs typeface="Times New Roman" pitchFamily="18" charset="0"/>
              </a:rPr>
              <a:t>) систем. Рассмотрены особенности применения пакета </a:t>
            </a:r>
            <a:r>
              <a:rPr lang="en-US" sz="1600" dirty="0" smtClean="0">
                <a:latin typeface="Times New Roman" pitchFamily="18" charset="0"/>
                <a:cs typeface="Times New Roman" pitchFamily="18" charset="0"/>
              </a:rPr>
              <a:t>MATLAB </a:t>
            </a:r>
            <a:r>
              <a:rPr lang="ru-RU" sz="1600" dirty="0" smtClean="0">
                <a:latin typeface="Times New Roman" pitchFamily="18" charset="0"/>
                <a:cs typeface="Times New Roman" pitchFamily="18" charset="0"/>
              </a:rPr>
              <a:t>для решения круга задач моделирования систем. Содержатся примеры построения и применения моделей различных систем.</a:t>
            </a:r>
          </a:p>
          <a:p>
            <a:pPr algn="just"/>
            <a:r>
              <a:rPr lang="ru-RU" sz="1600" dirty="0" smtClean="0">
                <a:latin typeface="Times New Roman" pitchFamily="18" charset="0"/>
                <a:cs typeface="Times New Roman" pitchFamily="18" charset="0"/>
              </a:rPr>
              <a:t>            Для студентов высших учебных заведений.</a:t>
            </a:r>
          </a:p>
          <a:p>
            <a:pPr indent="457200"/>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3075" name="Picture 3" descr="image9"/>
          <p:cNvPicPr>
            <a:picLocks noChangeAspect="1" noChangeArrowheads="1"/>
          </p:cNvPicPr>
          <p:nvPr/>
        </p:nvPicPr>
        <p:blipFill>
          <a:blip r:embed="rId2" cstate="print"/>
          <a:srcRect/>
          <a:stretch>
            <a:fillRect/>
          </a:stretch>
        </p:blipFill>
        <p:spPr bwMode="auto">
          <a:xfrm>
            <a:off x="0" y="0"/>
            <a:ext cx="4389120"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14527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 </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5" y="890002"/>
            <a:ext cx="7097488" cy="5663962"/>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baseline="-25000" dirty="0" smtClean="0">
                <a:latin typeface="Times New Roman" pitchFamily="18" charset="0"/>
                <a:cs typeface="Times New Roman" pitchFamily="18" charset="0"/>
              </a:rPr>
              <a:t>32.965я73 </a:t>
            </a:r>
          </a:p>
          <a:p>
            <a:pPr algn="just"/>
            <a:r>
              <a:rPr lang="ru-RU" sz="2000" baseline="-25000" dirty="0" smtClean="0">
                <a:latin typeface="Times New Roman" pitchFamily="18" charset="0"/>
                <a:cs typeface="Times New Roman" pitchFamily="18" charset="0"/>
              </a:rPr>
              <a:t>          Ш 657</a:t>
            </a:r>
            <a:endParaRPr lang="ru-RU" sz="2000" b="1" baseline="-25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Шишмарёв</a:t>
            </a:r>
            <a:r>
              <a:rPr lang="ru-RU" sz="2000" b="1" baseline="-25000" dirty="0" smtClean="0">
                <a:latin typeface="Times New Roman" pitchFamily="18" charset="0"/>
                <a:cs typeface="Times New Roman" pitchFamily="18" charset="0"/>
              </a:rPr>
              <a:t> В. Ю.</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Теория автоматического управления : учебник 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проф. образования / В. Ю. </a:t>
            </a:r>
            <a:r>
              <a:rPr lang="ru-RU" sz="2000" baseline="-25000" dirty="0" err="1" smtClean="0">
                <a:latin typeface="Times New Roman" pitchFamily="18" charset="0"/>
                <a:cs typeface="Times New Roman" pitchFamily="18" charset="0"/>
              </a:rPr>
              <a:t>Шишмарёв</a:t>
            </a:r>
            <a:r>
              <a:rPr lang="ru-RU" sz="2000" baseline="-25000" dirty="0" smtClean="0">
                <a:latin typeface="Times New Roman" pitchFamily="18" charset="0"/>
                <a:cs typeface="Times New Roman" pitchFamily="18" charset="0"/>
              </a:rPr>
              <a:t>. — М. : Издательский центр «Академия», 2012. — 352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978-5-7695-9139-6</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220703 «Автоматизация технологических процессов и производств (по отраслям)»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Изложены цели и принципы управления. Даны общие характеристики элементов систем автоматического управления (САУ). Рассмотрены типовые звенья САУ, их переходные и передаточные функции, амплитудно-частотные характеристики. Рассмотрены вопросы устойчивости и качества работы САУ, синтеза регуляторов, построения линейных, импульсных, нелинейных, цифровых, оптимальных и других  специальных систем автоматического управления. </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профессионального образования. Может быть  полезен для студентов, обучающихся по машиностроительным специальностям, а также для специалистов, занимающихся вопросами построения и исследования систем автоматического управления.</a:t>
            </a:r>
            <a:endParaRPr lang="ru-RU" sz="20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4098" name="Picture 2" descr="image22"/>
          <p:cNvPicPr>
            <a:picLocks noChangeAspect="1" noChangeArrowheads="1"/>
          </p:cNvPicPr>
          <p:nvPr/>
        </p:nvPicPr>
        <p:blipFill>
          <a:blip r:embed="rId2" cstate="print"/>
          <a:srcRect/>
          <a:stretch>
            <a:fillRect/>
          </a:stretch>
        </p:blipFill>
        <p:spPr bwMode="auto">
          <a:xfrm>
            <a:off x="7653773" y="0"/>
            <a:ext cx="4538227" cy="6858000"/>
          </a:xfrm>
          <a:prstGeom prst="rect">
            <a:avLst/>
          </a:prstGeom>
          <a:noFill/>
          <a:ln w="9525">
            <a:noFill/>
            <a:miter lim="800000"/>
            <a:headEnd/>
            <a:tailEnd/>
          </a:ln>
          <a:scene3d>
            <a:camera prst="orthographicFront"/>
            <a:lightRig rig="threePt" dir="t"/>
          </a:scene3d>
          <a:sp3d>
            <a:bevelT w="209550" h="266700"/>
          </a:sp3d>
        </p:spPr>
      </p:pic>
    </p:spTree>
    <p:extLst>
      <p:ext uri="{BB962C8B-B14F-4D97-AF65-F5344CB8AC3E}">
        <p14:creationId xmlns:p14="http://schemas.microsoft.com/office/powerpoint/2010/main" val="2824218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2373</Words>
  <Application>Microsoft Office PowerPoint</Application>
  <PresentationFormat>Произвольный</PresentationFormat>
  <Paragraphs>184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Директор</cp:lastModifiedBy>
  <cp:revision>128</cp:revision>
  <dcterms:created xsi:type="dcterms:W3CDTF">2016-12-05T06:42:49Z</dcterms:created>
  <dcterms:modified xsi:type="dcterms:W3CDTF">2017-03-13T08:33:02Z</dcterms:modified>
</cp:coreProperties>
</file>