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83" r:id="rId4"/>
    <p:sldId id="284" r:id="rId5"/>
    <p:sldId id="287" r:id="rId6"/>
    <p:sldId id="285" r:id="rId7"/>
    <p:sldId id="258" r:id="rId8"/>
    <p:sldId id="259" r:id="rId9"/>
    <p:sldId id="260" r:id="rId10"/>
    <p:sldId id="261" r:id="rId11"/>
    <p:sldId id="262" r:id="rId12"/>
    <p:sldId id="263" r:id="rId13"/>
    <p:sldId id="264" r:id="rId14"/>
    <p:sldId id="257" r:id="rId15"/>
    <p:sldId id="270" r:id="rId16"/>
    <p:sldId id="267"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27" autoAdjust="0"/>
  </p:normalViewPr>
  <p:slideViewPr>
    <p:cSldViewPr snapToGrid="0">
      <p:cViewPr varScale="1">
        <p:scale>
          <a:sx n="44" d="100"/>
          <a:sy n="44" d="100"/>
        </p:scale>
        <p:origin x="60" y="8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C9335CC-AA62-4E3D-9601-357AC59A1F81}" type="datetimeFigureOut">
              <a:rPr lang="ru-RU" smtClean="0"/>
              <a:pPr/>
              <a:t>11.10.2017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194836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9335CC-AA62-4E3D-9601-357AC59A1F81}" type="datetimeFigureOut">
              <a:rPr lang="ru-RU" smtClean="0"/>
              <a:pPr/>
              <a:t>11.10.2017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4122602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9335CC-AA62-4E3D-9601-357AC59A1F81}" type="datetimeFigureOut">
              <a:rPr lang="ru-RU" smtClean="0"/>
              <a:pPr/>
              <a:t>11.10.2017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1131468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9335CC-AA62-4E3D-9601-357AC59A1F81}" type="datetimeFigureOut">
              <a:rPr lang="ru-RU" smtClean="0"/>
              <a:pPr/>
              <a:t>11.10.2017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1833437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C9335CC-AA62-4E3D-9601-357AC59A1F81}" type="datetimeFigureOut">
              <a:rPr lang="ru-RU" smtClean="0"/>
              <a:pPr/>
              <a:t>11.10.2017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2063637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C9335CC-AA62-4E3D-9601-357AC59A1F81}" type="datetimeFigureOut">
              <a:rPr lang="ru-RU" smtClean="0"/>
              <a:pPr/>
              <a:t>11.10.2017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221002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C9335CC-AA62-4E3D-9601-357AC59A1F81}" type="datetimeFigureOut">
              <a:rPr lang="ru-RU" smtClean="0"/>
              <a:pPr/>
              <a:t>11.10.2017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767777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C9335CC-AA62-4E3D-9601-357AC59A1F81}" type="datetimeFigureOut">
              <a:rPr lang="ru-RU" smtClean="0"/>
              <a:pPr/>
              <a:t>11.10.2017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412627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C9335CC-AA62-4E3D-9601-357AC59A1F81}" type="datetimeFigureOut">
              <a:rPr lang="ru-RU" smtClean="0"/>
              <a:pPr/>
              <a:t>11.10.2017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2515359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C9335CC-AA62-4E3D-9601-357AC59A1F81}" type="datetimeFigureOut">
              <a:rPr lang="ru-RU" smtClean="0"/>
              <a:pPr/>
              <a:t>11.10.2017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2859532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C9335CC-AA62-4E3D-9601-357AC59A1F81}" type="datetimeFigureOut">
              <a:rPr lang="ru-RU" smtClean="0"/>
              <a:pPr/>
              <a:t>11.10.2017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2924510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9000"/>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9335CC-AA62-4E3D-9601-357AC59A1F81}" type="datetimeFigureOut">
              <a:rPr lang="ru-RU" smtClean="0"/>
              <a:pPr/>
              <a:t>11.10.2017</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4F742-2914-4956-B5E9-F8341D2A65AF}" type="slidenum">
              <a:rPr lang="ru-RU" smtClean="0"/>
              <a:pPr/>
              <a:t>‹#›</a:t>
            </a:fld>
            <a:endParaRPr lang="ru-RU"/>
          </a:p>
        </p:txBody>
      </p:sp>
    </p:spTree>
    <p:extLst>
      <p:ext uri="{BB962C8B-B14F-4D97-AF65-F5344CB8AC3E}">
        <p14:creationId xmlns:p14="http://schemas.microsoft.com/office/powerpoint/2010/main" val="3657312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811486" y="621684"/>
            <a:ext cx="6988627" cy="4615494"/>
          </a:xfrm>
          <a:prstGeom prst="rect">
            <a:avLst/>
          </a:prstGeom>
        </p:spPr>
        <p:txBody>
          <a:bodyPr wrap="square">
            <a:spAutoFit/>
          </a:bodyPr>
          <a:lstStyle/>
          <a:p>
            <a:pPr algn="ctr">
              <a:lnSpc>
                <a:spcPct val="107000"/>
              </a:lnSpc>
              <a:spcAft>
                <a:spcPts val="800"/>
              </a:spcAft>
            </a:pPr>
            <a:r>
              <a:rPr lang="ru-RU" dirty="0" smtClean="0">
                <a:solidFill>
                  <a:srgbClr val="C00000"/>
                </a:solidFill>
                <a:latin typeface="Verdana" panose="020B0604030504040204" pitchFamily="34" charset="0"/>
                <a:ea typeface="Calibri" panose="020F0502020204030204" pitchFamily="34" charset="0"/>
                <a:cs typeface="Times New Roman" panose="02020603050405020304" pitchFamily="18" charset="0"/>
              </a:rPr>
              <a:t>УВАЖАЕМЫЕ ПРЕПОДАВАТЕЛИ И СТУДЕНТЫ ИТФ!</a:t>
            </a:r>
            <a:endParaRPr lang="ru-RU" sz="1600" dirty="0" smtClean="0">
              <a:latin typeface="Calibri" panose="020F0502020204030204" pitchFamily="34" charset="0"/>
              <a:ea typeface="Calibri" panose="020F0502020204030204" pitchFamily="34" charset="0"/>
              <a:cs typeface="Times New Roman" panose="02020603050405020304" pitchFamily="18" charset="0"/>
            </a:endParaRPr>
          </a:p>
          <a:p>
            <a:pPr algn="ctr"/>
            <a:r>
              <a:rPr lang="ru-RU"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Представляем Вам новую учебную литературу на государственном</a:t>
            </a:r>
            <a:r>
              <a:rPr lang="en-US"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 </a:t>
            </a:r>
            <a:r>
              <a:rPr lang="ru-RU"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и русском языке, поступившую в фонд </a:t>
            </a:r>
          </a:p>
          <a:p>
            <a:pPr algn="ctr">
              <a:spcAft>
                <a:spcPts val="0"/>
              </a:spcAft>
            </a:pPr>
            <a:r>
              <a:rPr lang="ru-RU"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НБ «</a:t>
            </a:r>
            <a:r>
              <a:rPr lang="ru-RU" dirty="0" err="1"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Білім</a:t>
            </a:r>
            <a:r>
              <a:rPr lang="ru-RU"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 </a:t>
            </a:r>
            <a:r>
              <a:rPr lang="ru-RU" dirty="0" err="1"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орталығы</a:t>
            </a:r>
            <a:r>
              <a:rPr lang="ru-RU"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 </a:t>
            </a:r>
            <a:endParaRPr lang="ru-RU" sz="1600" dirty="0" smtClean="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ru-RU"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 </a:t>
            </a:r>
            <a:endParaRPr lang="ru-RU" sz="1600" dirty="0" smtClean="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ru-RU"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Ждем Вас по адресу:</a:t>
            </a:r>
            <a:endParaRPr lang="ru-RU" sz="1600" dirty="0" smtClean="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ru-RU"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пр. Абая 28, </a:t>
            </a:r>
            <a:r>
              <a:rPr lang="kk-KZ"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НБ </a:t>
            </a:r>
            <a:r>
              <a:rPr lang="ru-RU"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a:t>
            </a:r>
            <a:r>
              <a:rPr lang="kk-KZ"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Білім орталығы</a:t>
            </a:r>
            <a:r>
              <a:rPr lang="ru-RU"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a:t>
            </a:r>
            <a:endParaRPr lang="ru-RU" sz="1600" dirty="0" smtClean="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ru-RU"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ежедневно: с 9.00 до 18.00 ч.</a:t>
            </a:r>
            <a:endParaRPr lang="en-US"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endParaRPr>
          </a:p>
          <a:p>
            <a:pPr algn="ctr">
              <a:spcAft>
                <a:spcPts val="0"/>
              </a:spcAft>
            </a:pPr>
            <a:endParaRPr lang="kk-KZ" sz="1600"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endParaRPr>
          </a:p>
          <a:p>
            <a:pPr algn="ctr">
              <a:spcAft>
                <a:spcPts val="0"/>
              </a:spcAft>
            </a:pPr>
            <a:r>
              <a:rPr lang="kk-KZ" dirty="0" smtClean="0">
                <a:solidFill>
                  <a:srgbClr val="FF0000"/>
                </a:solidFill>
                <a:latin typeface="Verdana" panose="020B0604030504040204" pitchFamily="34" charset="0"/>
                <a:ea typeface="Calibri" panose="020F0502020204030204" pitchFamily="34" charset="0"/>
                <a:cs typeface="Times New Roman" panose="02020603050405020304" pitchFamily="18" charset="0"/>
              </a:rPr>
              <a:t>ҚҰРМЕТТІ ИТФ-НІҢ ОҚУТЫШЫЛАР ЖӘНЕ СТУДЕНТТЕР!</a:t>
            </a:r>
          </a:p>
          <a:p>
            <a:pPr algn="ctr">
              <a:spcAft>
                <a:spcPts val="0"/>
              </a:spcAft>
            </a:pPr>
            <a:r>
              <a:rPr lang="kk-KZ"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ҒК </a:t>
            </a:r>
            <a:r>
              <a:rPr lang="ru-RU"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a:t>
            </a:r>
            <a:r>
              <a:rPr lang="ru-RU" dirty="0" err="1"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Білім</a:t>
            </a:r>
            <a:r>
              <a:rPr lang="ru-RU"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 </a:t>
            </a:r>
            <a:r>
              <a:rPr lang="ru-RU" dirty="0" err="1"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орталығы</a:t>
            </a:r>
            <a:r>
              <a:rPr lang="ru-RU"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»-на </a:t>
            </a:r>
            <a:r>
              <a:rPr lang="ru-RU" dirty="0" err="1"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түскен</a:t>
            </a:r>
            <a:r>
              <a:rPr lang="ru-RU"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 </a:t>
            </a:r>
            <a:r>
              <a:rPr lang="ru-RU" dirty="0" err="1"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қазақ</a:t>
            </a:r>
            <a:r>
              <a:rPr lang="ru-RU"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 </a:t>
            </a:r>
            <a:r>
              <a:rPr lang="ru-RU" dirty="0" err="1"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және</a:t>
            </a:r>
            <a:r>
              <a:rPr lang="ru-RU"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 </a:t>
            </a:r>
            <a:r>
              <a:rPr lang="ru-RU" dirty="0" err="1"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орыс</a:t>
            </a:r>
            <a:r>
              <a:rPr lang="ru-RU"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 </a:t>
            </a:r>
            <a:r>
              <a:rPr lang="ru-RU" dirty="0" err="1"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тіліндегі</a:t>
            </a:r>
            <a:r>
              <a:rPr lang="ru-RU"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 </a:t>
            </a:r>
            <a:r>
              <a:rPr lang="ru-RU" dirty="0" err="1"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жаңа</a:t>
            </a:r>
            <a:r>
              <a:rPr lang="ru-RU"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 </a:t>
            </a:r>
            <a:r>
              <a:rPr lang="ru-RU" dirty="0" err="1"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оқулықтарды</a:t>
            </a:r>
            <a:r>
              <a:rPr lang="ru-RU"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 </a:t>
            </a:r>
            <a:r>
              <a:rPr lang="ru-RU" dirty="0" err="1"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ұсынамыз</a:t>
            </a:r>
            <a:r>
              <a:rPr lang="ru-RU"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a:t>
            </a:r>
          </a:p>
          <a:p>
            <a:pPr algn="ctr">
              <a:spcAft>
                <a:spcPts val="0"/>
              </a:spcAft>
            </a:pPr>
            <a:endParaRPr lang="ru-RU"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endParaRPr>
          </a:p>
          <a:p>
            <a:pPr algn="ctr">
              <a:spcAft>
                <a:spcPts val="0"/>
              </a:spcAft>
            </a:pPr>
            <a:r>
              <a:rPr lang="kk-KZ"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Мекенжайымыз:</a:t>
            </a:r>
          </a:p>
          <a:p>
            <a:pPr algn="ctr">
              <a:spcAft>
                <a:spcPts val="0"/>
              </a:spcAft>
            </a:pPr>
            <a:r>
              <a:rPr lang="ru-RU"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Абай </a:t>
            </a:r>
            <a:r>
              <a:rPr lang="ru-RU" dirty="0" err="1"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даңғылы</a:t>
            </a:r>
            <a:r>
              <a:rPr lang="ru-RU"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 28, </a:t>
            </a:r>
            <a:r>
              <a:rPr lang="kk-KZ"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ҒК </a:t>
            </a:r>
            <a:r>
              <a:rPr lang="ru-RU"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a:t>
            </a:r>
            <a:r>
              <a:rPr lang="kk-KZ"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Білім орталығы</a:t>
            </a:r>
            <a:r>
              <a:rPr lang="ru-RU"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a:t>
            </a:r>
          </a:p>
          <a:p>
            <a:pPr algn="ctr"/>
            <a:r>
              <a:rPr lang="kk-KZ"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Күн сайын:</a:t>
            </a:r>
            <a:r>
              <a:rPr lang="ru-RU"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 </a:t>
            </a:r>
            <a:r>
              <a:rPr lang="ru-RU" dirty="0" err="1"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сағат</a:t>
            </a:r>
            <a:r>
              <a:rPr lang="ru-RU"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 9.00-ден 18.00-ге </a:t>
            </a:r>
            <a:r>
              <a:rPr lang="ru-RU" dirty="0" err="1"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дейін</a:t>
            </a:r>
            <a:endParaRPr lang="ru-RU" dirty="0" smtClean="0">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1670" y="1402840"/>
            <a:ext cx="3262358" cy="3330182"/>
          </a:xfrm>
          <a:prstGeom prst="rect">
            <a:avLst/>
          </a:prstGeom>
        </p:spPr>
      </p:pic>
    </p:spTree>
    <p:extLst>
      <p:ext uri="{BB962C8B-B14F-4D97-AF65-F5344CB8AC3E}">
        <p14:creationId xmlns:p14="http://schemas.microsoft.com/office/powerpoint/2010/main" val="1749093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5105399" y="227284"/>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15 </a:t>
            </a:r>
            <a:r>
              <a:rPr lang="ru-RU" sz="1600" b="1" dirty="0" smtClean="0">
                <a:solidFill>
                  <a:srgbClr val="C00000"/>
                </a:solidFill>
                <a:latin typeface="Times New Roman" pitchFamily="18" charset="0"/>
                <a:cs typeface="Times New Roman" pitchFamily="18" charset="0"/>
              </a:rPr>
              <a:t>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5105399" y="827350"/>
            <a:ext cx="6814458" cy="4142978"/>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ru-RU" sz="1400" dirty="0" smtClean="0">
                <a:latin typeface="Times New Roman" pitchFamily="18" charset="0"/>
                <a:cs typeface="Times New Roman" pitchFamily="18" charset="0"/>
              </a:rPr>
              <a:t>39.33-04</a:t>
            </a:r>
          </a:p>
          <a:p>
            <a:pPr indent="457200" algn="just"/>
            <a:r>
              <a:rPr lang="ru-RU" sz="1400" dirty="0" smtClean="0">
                <a:latin typeface="Times New Roman" pitchFamily="18" charset="0"/>
                <a:cs typeface="Times New Roman" pitchFamily="18" charset="0"/>
              </a:rPr>
              <a:t>К 31</a:t>
            </a:r>
          </a:p>
          <a:p>
            <a:pPr algn="just"/>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Кашкаров</a:t>
            </a:r>
            <a:r>
              <a:rPr lang="ru-RU" sz="1400" b="1" dirty="0" smtClean="0">
                <a:latin typeface="Times New Roman" pitchFamily="18" charset="0"/>
                <a:cs typeface="Times New Roman" pitchFamily="18" charset="0"/>
              </a:rPr>
              <a:t> А. П.</a:t>
            </a:r>
          </a:p>
          <a:p>
            <a:pPr algn="just"/>
            <a:r>
              <a:rPr lang="ru-RU" sz="1400" b="1" dirty="0" smtClean="0">
                <a:latin typeface="Times New Roman" pitchFamily="18" charset="0"/>
                <a:cs typeface="Times New Roman" pitchFamily="18" charset="0"/>
              </a:rPr>
              <a:t>          Автомобильные кондиционеры. Установка, обслуживание, ремонт</a:t>
            </a:r>
            <a:r>
              <a:rPr lang="ru-RU" sz="1400" dirty="0" smtClean="0">
                <a:latin typeface="Times New Roman" pitchFamily="18" charset="0"/>
                <a:cs typeface="Times New Roman" pitchFamily="18" charset="0"/>
              </a:rPr>
              <a:t>. - М.: ДМК Пресс, 2012. - 112 с.</a:t>
            </a:r>
          </a:p>
          <a:p>
            <a:pPr algn="just"/>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           Руководство по техническому обслуживанию и ремонту систем кондиционирования воздуха современных автомобилей содержит информацию о заправке, чистке, поиске неисправностей </a:t>
            </a:r>
            <a:r>
              <a:rPr lang="ru-RU" sz="1400" dirty="0" err="1" smtClean="0">
                <a:latin typeface="Times New Roman" pitchFamily="18" charset="0"/>
                <a:cs typeface="Times New Roman" pitchFamily="18" charset="0"/>
              </a:rPr>
              <a:t>фреоновых</a:t>
            </a:r>
            <a:r>
              <a:rPr lang="ru-RU" sz="1400" dirty="0" smtClean="0">
                <a:latin typeface="Times New Roman" pitchFamily="18" charset="0"/>
                <a:cs typeface="Times New Roman" pitchFamily="18" charset="0"/>
              </a:rPr>
              <a:t> систем. Рассматриваются вопросы безопасной замены фреона </a:t>
            </a:r>
            <a:r>
              <a:rPr lang="en-US" sz="1400" dirty="0" smtClean="0">
                <a:latin typeface="Times New Roman" pitchFamily="18" charset="0"/>
                <a:cs typeface="Times New Roman" pitchFamily="18" charset="0"/>
              </a:rPr>
              <a:t>R</a:t>
            </a:r>
            <a:r>
              <a:rPr lang="ru-RU" sz="1400" dirty="0" smtClean="0">
                <a:latin typeface="Times New Roman" pitchFamily="18" charset="0"/>
                <a:cs typeface="Times New Roman" pitchFamily="18" charset="0"/>
              </a:rPr>
              <a:t>12 на К134А в автомобильных кондиционерах систем, имеющих одинаковое строение: на примере автомобилей </a:t>
            </a:r>
            <a:r>
              <a:rPr lang="en-US" sz="1400" dirty="0" smtClean="0">
                <a:latin typeface="Times New Roman" pitchFamily="18" charset="0"/>
                <a:cs typeface="Times New Roman" pitchFamily="18" charset="0"/>
              </a:rPr>
              <a:t>Kia </a:t>
            </a:r>
            <a:r>
              <a:rPr lang="en-US" sz="1400" dirty="0" err="1" smtClean="0">
                <a:latin typeface="Times New Roman" pitchFamily="18" charset="0"/>
                <a:cs typeface="Times New Roman" pitchFamily="18" charset="0"/>
              </a:rPr>
              <a:t>Sportage</a:t>
            </a:r>
            <a:r>
              <a:rPr lang="ru-RU"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Lada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Priora</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Subaru </a:t>
            </a:r>
            <a:r>
              <a:rPr lang="kk-KZ" sz="1400" dirty="0" smtClean="0">
                <a:latin typeface="Times New Roman" pitchFamily="18" charset="0"/>
                <a:cs typeface="Times New Roman" pitchFamily="18" charset="0"/>
              </a:rPr>
              <a:t>В9 </a:t>
            </a:r>
            <a:r>
              <a:rPr lang="en-US" sz="1400" dirty="0" err="1" smtClean="0">
                <a:latin typeface="Times New Roman" pitchFamily="18" charset="0"/>
                <a:cs typeface="Times New Roman" pitchFamily="18" charset="0"/>
              </a:rPr>
              <a:t>Tribeca</a:t>
            </a:r>
            <a:r>
              <a:rPr lang="ru-RU" sz="1400" dirty="0" smtClean="0">
                <a:latin typeface="Times New Roman" pitchFamily="18" charset="0"/>
                <a:cs typeface="Times New Roman" pitchFamily="18" charset="0"/>
              </a:rPr>
              <a:t>. Особое внимание в книге уделено диагностике систем кондиционирования, приведены коды ошибок и их расшифровка, распространенные неисправности и полезные советы по их локализации.</a:t>
            </a:r>
          </a:p>
          <a:p>
            <a:pPr algn="just"/>
            <a:r>
              <a:rPr lang="ru-RU" sz="1400" dirty="0" smtClean="0">
                <a:latin typeface="Times New Roman" pitchFamily="18" charset="0"/>
                <a:cs typeface="Times New Roman" pitchFamily="18" charset="0"/>
              </a:rPr>
              <a:t>            Книга предназначена для широкого круга специалистов и читателей.</a:t>
            </a:r>
          </a:p>
          <a:p>
            <a:pPr algn="just"/>
            <a:endParaRPr lang="ru-RU" sz="2000" baseline="-25000" dirty="0" smtClean="0">
              <a:latin typeface="Times New Roman" panose="02020603050405020304" pitchFamily="18" charset="0"/>
              <a:cs typeface="Times New Roman" panose="02020603050405020304" pitchFamily="18" charset="0"/>
            </a:endParaRPr>
          </a:p>
        </p:txBody>
      </p:sp>
      <p:pic>
        <p:nvPicPr>
          <p:cNvPr id="9218" name="Picture 2" descr="image3"/>
          <p:cNvPicPr>
            <a:picLocks noChangeAspect="1" noChangeArrowheads="1"/>
          </p:cNvPicPr>
          <p:nvPr/>
        </p:nvPicPr>
        <p:blipFill>
          <a:blip r:embed="rId2" cstate="print"/>
          <a:srcRect/>
          <a:stretch>
            <a:fillRect/>
          </a:stretch>
        </p:blipFill>
        <p:spPr bwMode="auto">
          <a:xfrm>
            <a:off x="0" y="-14039"/>
            <a:ext cx="4763673" cy="6872039"/>
          </a:xfrm>
          <a:prstGeom prst="rect">
            <a:avLst/>
          </a:prstGeom>
          <a:noFill/>
          <a:ln w="9525">
            <a:noFill/>
            <a:miter lim="800000"/>
            <a:headEnd/>
            <a:tailEnd/>
          </a:ln>
          <a:scene3d>
            <a:camera prst="orthographicFront"/>
            <a:lightRig rig="threePt" dir="t"/>
          </a:scene3d>
          <a:sp3d>
            <a:bevelT/>
          </a:sp3d>
        </p:spPr>
      </p:pic>
    </p:spTree>
    <p:extLst>
      <p:ext uri="{BB962C8B-B14F-4D97-AF65-F5344CB8AC3E}">
        <p14:creationId xmlns:p14="http://schemas.microsoft.com/office/powerpoint/2010/main" val="3818661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09999" y="194627"/>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25 </a:t>
            </a:r>
            <a:r>
              <a:rPr lang="ru-RU" sz="1600" b="1" dirty="0" smtClean="0">
                <a:solidFill>
                  <a:srgbClr val="C00000"/>
                </a:solidFill>
                <a:latin typeface="Times New Roman" pitchFamily="18" charset="0"/>
                <a:cs typeface="Times New Roman" pitchFamily="18" charset="0"/>
              </a:rPr>
              <a:t>экз.</a:t>
            </a:r>
            <a:endParaRPr lang="ru-RU" sz="1600" b="1" dirty="0">
              <a:solidFill>
                <a:srgbClr val="C00000"/>
              </a:solidFill>
              <a:latin typeface="Times New Roman" pitchFamily="18" charset="0"/>
              <a:cs typeface="Times New Roman" pitchFamily="18" charset="0"/>
            </a:endParaRPr>
          </a:p>
        </p:txBody>
      </p:sp>
      <p:sp>
        <p:nvSpPr>
          <p:cNvPr id="5" name="Прямоугольник с двумя скругленными противолежащими углами 4"/>
          <p:cNvSpPr/>
          <p:nvPr/>
        </p:nvSpPr>
        <p:spPr>
          <a:xfrm>
            <a:off x="228601" y="744104"/>
            <a:ext cx="7163664" cy="4460796"/>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endParaRPr lang="ru-RU" sz="1200" dirty="0" smtClean="0">
              <a:latin typeface="Times New Roman" pitchFamily="18" charset="0"/>
              <a:cs typeface="Times New Roman" pitchFamily="18" charset="0"/>
            </a:endParaRPr>
          </a:p>
          <a:p>
            <a:pPr indent="457200" algn="just"/>
            <a:endParaRPr lang="ru-RU" sz="1200" dirty="0" smtClean="0">
              <a:latin typeface="Times New Roman" pitchFamily="18" charset="0"/>
              <a:cs typeface="Times New Roman" pitchFamily="18" charset="0"/>
            </a:endParaRPr>
          </a:p>
          <a:p>
            <a:pPr indent="457200" algn="just"/>
            <a:r>
              <a:rPr lang="ru-RU" sz="1200" dirty="0" smtClean="0">
                <a:latin typeface="Times New Roman" pitchFamily="18" charset="0"/>
                <a:cs typeface="Times New Roman" pitchFamily="18" charset="0"/>
              </a:rPr>
              <a:t>39.35я73 </a:t>
            </a:r>
          </a:p>
          <a:p>
            <a:pPr indent="457200" algn="just"/>
            <a:r>
              <a:rPr lang="ru-RU" sz="1200" dirty="0" smtClean="0">
                <a:latin typeface="Times New Roman" pitchFamily="18" charset="0"/>
                <a:cs typeface="Times New Roman" pitchFamily="18" charset="0"/>
              </a:rPr>
              <a:t>Я 49</a:t>
            </a:r>
          </a:p>
          <a:p>
            <a:endParaRPr lang="ru-RU" sz="2000" dirty="0" smtClean="0"/>
          </a:p>
          <a:p>
            <a:pPr algn="just"/>
            <a:r>
              <a:rPr lang="ru-RU" sz="1400" b="1" dirty="0" smtClean="0">
                <a:latin typeface="Times New Roman" pitchFamily="18" charset="0"/>
                <a:cs typeface="Times New Roman" pitchFamily="18" charset="0"/>
              </a:rPr>
              <a:t>        Якубович, А.И.</a:t>
            </a:r>
          </a:p>
          <a:p>
            <a:pPr algn="just"/>
            <a:r>
              <a:rPr lang="ru-RU" sz="1400" b="1" dirty="0" smtClean="0">
                <a:latin typeface="Times New Roman" pitchFamily="18" charset="0"/>
                <a:cs typeface="Times New Roman" pitchFamily="18" charset="0"/>
              </a:rPr>
              <a:t>        Системы охлаждения тракторных и автомобильных двигателей. Конструкция, теория, проектирование</a:t>
            </a:r>
            <a:r>
              <a:rPr lang="ru-RU" sz="1400" dirty="0" smtClean="0">
                <a:latin typeface="Times New Roman" pitchFamily="18" charset="0"/>
                <a:cs typeface="Times New Roman" pitchFamily="18" charset="0"/>
              </a:rPr>
              <a:t> / А.И. Якубович, Г.М. </a:t>
            </a:r>
            <a:r>
              <a:rPr lang="ru-RU" sz="1400" dirty="0" err="1" smtClean="0">
                <a:latin typeface="Times New Roman" pitchFamily="18" charset="0"/>
                <a:cs typeface="Times New Roman" pitchFamily="18" charset="0"/>
              </a:rPr>
              <a:t>Кухарёнок</a:t>
            </a:r>
            <a:r>
              <a:rPr lang="ru-RU" sz="1400" dirty="0" smtClean="0">
                <a:latin typeface="Times New Roman" pitchFamily="18" charset="0"/>
                <a:cs typeface="Times New Roman" pitchFamily="18" charset="0"/>
              </a:rPr>
              <a:t>, В.Е. </a:t>
            </a:r>
            <a:r>
              <a:rPr lang="ru-RU" sz="1400" dirty="0" err="1" smtClean="0">
                <a:latin typeface="Times New Roman" pitchFamily="18" charset="0"/>
                <a:cs typeface="Times New Roman" pitchFamily="18" charset="0"/>
              </a:rPr>
              <a:t>Тарасенко</a:t>
            </a:r>
            <a:r>
              <a:rPr lang="ru-RU" sz="1400" dirty="0" smtClean="0">
                <a:latin typeface="Times New Roman" pitchFamily="18" charset="0"/>
                <a:cs typeface="Times New Roman" pitchFamily="18" charset="0"/>
              </a:rPr>
              <a:t>. - Минск : Новое знание ; М.: ИНФРА-М, 2014. - 473 с. : ил. - (Высшее образование: Магистратура).</a:t>
            </a:r>
          </a:p>
          <a:p>
            <a:pPr algn="just"/>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       Рассмотрены конструкции систем охлаждения тракторных и автомобильных двигателей, изложены основы теории охлаждения, расчет и основные положения методологии проектирования.</a:t>
            </a:r>
          </a:p>
          <a:p>
            <a:pPr algn="just"/>
            <a:r>
              <a:rPr lang="ru-RU" sz="1400" dirty="0" smtClean="0">
                <a:latin typeface="Times New Roman" pitchFamily="18" charset="0"/>
                <a:cs typeface="Times New Roman" pitchFamily="18" charset="0"/>
              </a:rPr>
              <a:t>        Для студентов, магистрантов и аспирантов, а также научных и инженерно-технических работников, занимающихся исследованиями и проектированием систем охлаждения, эксплуатацией тракторной и автомобильной техники.</a:t>
            </a:r>
            <a:r>
              <a:rPr lang="ru-RU" sz="2000" dirty="0" smtClean="0"/>
              <a:t/>
            </a:r>
            <a:br>
              <a:rPr lang="ru-RU" sz="2000" dirty="0" smtClean="0"/>
            </a:br>
            <a:endParaRPr lang="kk-KZ" sz="2000" dirty="0">
              <a:solidFill>
                <a:srgbClr val="000000"/>
              </a:solidFill>
              <a:latin typeface="Times New Roman" panose="02020603050405020304" pitchFamily="18" charset="0"/>
              <a:cs typeface="Times New Roman" panose="02020603050405020304" pitchFamily="18" charset="0"/>
            </a:endParaRPr>
          </a:p>
        </p:txBody>
      </p:sp>
      <p:pic>
        <p:nvPicPr>
          <p:cNvPr id="10242" name="Picture 2" descr="image4"/>
          <p:cNvPicPr>
            <a:picLocks noChangeAspect="1" noChangeArrowheads="1"/>
          </p:cNvPicPr>
          <p:nvPr/>
        </p:nvPicPr>
        <p:blipFill>
          <a:blip r:embed="rId2" cstate="print">
            <a:lum bright="-37000" contrast="36000"/>
          </a:blip>
          <a:srcRect/>
          <a:stretch>
            <a:fillRect/>
          </a:stretch>
        </p:blipFill>
        <p:spPr bwMode="auto">
          <a:xfrm>
            <a:off x="7610622" y="-1"/>
            <a:ext cx="4581378" cy="6858001"/>
          </a:xfrm>
          <a:prstGeom prst="rect">
            <a:avLst/>
          </a:prstGeom>
          <a:noFill/>
          <a:ln w="9525">
            <a:noFill/>
            <a:miter lim="800000"/>
            <a:headEnd/>
            <a:tailEnd/>
          </a:ln>
          <a:scene3d>
            <a:camera prst="orthographicFront"/>
            <a:lightRig rig="threePt" dir="t"/>
          </a:scene3d>
          <a:sp3d>
            <a:bevelT/>
          </a:sp3d>
        </p:spPr>
      </p:pic>
    </p:spTree>
    <p:extLst>
      <p:ext uri="{BB962C8B-B14F-4D97-AF65-F5344CB8AC3E}">
        <p14:creationId xmlns:p14="http://schemas.microsoft.com/office/powerpoint/2010/main" val="40870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5181599" y="172855"/>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25</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4920342" y="873125"/>
            <a:ext cx="7053943" cy="4494848"/>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algn="just"/>
            <a:r>
              <a:rPr lang="ru-RU" sz="1400" dirty="0" smtClean="0">
                <a:latin typeface="Times New Roman" pitchFamily="18" charset="0"/>
                <a:cs typeface="Times New Roman" pitchFamily="18" charset="0"/>
              </a:rPr>
              <a:t>       39.33я73 </a:t>
            </a:r>
          </a:p>
          <a:p>
            <a:pPr algn="just"/>
            <a:r>
              <a:rPr lang="ru-RU" sz="1400" dirty="0" smtClean="0">
                <a:latin typeface="Times New Roman" pitchFamily="18" charset="0"/>
                <a:cs typeface="Times New Roman" pitchFamily="18" charset="0"/>
              </a:rPr>
              <a:t>       Т 38</a:t>
            </a:r>
            <a:endParaRPr lang="ru-RU" sz="1400" b="1"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       Технология производства электрооборудования автомобилей и тракторов</a:t>
            </a:r>
            <a:r>
              <a:rPr lang="ru-RU" sz="1400" dirty="0" smtClean="0">
                <a:latin typeface="Times New Roman" pitchFamily="18" charset="0"/>
                <a:cs typeface="Times New Roman" pitchFamily="18" charset="0"/>
              </a:rPr>
              <a:t>: Учебник / Под ред. чл.-корр. РАН В. М. Приходько. - М.: ИНФРА-М, 2016. - 376 с.. -  (Высшее образование: Магистратура)</a:t>
            </a:r>
          </a:p>
          <a:p>
            <a:pPr algn="just"/>
            <a:r>
              <a:rPr lang="ru-RU" sz="1400" dirty="0" smtClean="0">
                <a:latin typeface="Times New Roman" pitchFamily="18" charset="0"/>
                <a:cs typeface="Times New Roman" pitchFamily="18" charset="0"/>
              </a:rPr>
              <a:t>     </a:t>
            </a:r>
          </a:p>
          <a:p>
            <a:pPr algn="just"/>
            <a:r>
              <a:rPr lang="ru-RU" sz="1400" dirty="0" smtClean="0">
                <a:latin typeface="Times New Roman" pitchFamily="18" charset="0"/>
                <a:cs typeface="Times New Roman" pitchFamily="18" charset="0"/>
              </a:rPr>
              <a:t>        В книге рассмотрены общие вопросы теории современных технологических процессов, новые технологии и новые материалы, применяемые в производстве изделий автотракторного электрооборудования. Приведены данные об особенностях обработки металлов резанием, холодной штамповки и литья, методах нанесения покрытий, применения </a:t>
            </a:r>
            <a:r>
              <a:rPr lang="ru-RU" sz="1400" dirty="0" err="1" smtClean="0">
                <a:latin typeface="Times New Roman" pitchFamily="18" charset="0"/>
                <a:cs typeface="Times New Roman" pitchFamily="18" charset="0"/>
              </a:rPr>
              <a:t>нанотехнологий</a:t>
            </a:r>
            <a:r>
              <a:rPr lang="ru-RU" sz="1400" dirty="0" smtClean="0">
                <a:latin typeface="Times New Roman" pitchFamily="18" charset="0"/>
                <a:cs typeface="Times New Roman" pitchFamily="18" charset="0"/>
              </a:rPr>
              <a:t> и </a:t>
            </a:r>
            <a:r>
              <a:rPr lang="ru-RU" sz="1400" dirty="0" err="1" smtClean="0">
                <a:latin typeface="Times New Roman" pitchFamily="18" charset="0"/>
                <a:cs typeface="Times New Roman" pitchFamily="18" charset="0"/>
              </a:rPr>
              <a:t>наноматериалов</a:t>
            </a:r>
            <a:r>
              <a:rPr lang="ru-RU" sz="1400" dirty="0" smtClean="0">
                <a:latin typeface="Times New Roman" pitchFamily="18" charset="0"/>
                <a:cs typeface="Times New Roman" pitchFamily="18" charset="0"/>
              </a:rPr>
              <a:t>, полимерных материалов, а также использования ультразвуковой обработки для повышения качества изделий. Представлена подробная информация о технологии изготовления магнитов, керамики контактов и обмоток, сборки электрических машин и контрольных приборов.</a:t>
            </a:r>
          </a:p>
          <a:p>
            <a:pPr algn="just"/>
            <a:r>
              <a:rPr lang="ru-RU" sz="1400" dirty="0" smtClean="0">
                <a:latin typeface="Times New Roman" pitchFamily="18" charset="0"/>
                <a:cs typeface="Times New Roman" pitchFamily="18" charset="0"/>
              </a:rPr>
              <a:t>         Для студентов вузов квалификации магистр, а также инженеров и технологов, занятых в производстве изделий автотракторного электрооборудования.</a:t>
            </a:r>
          </a:p>
          <a:p>
            <a:pPr algn="just"/>
            <a:endParaRPr lang="ru-RU" sz="2000" dirty="0" smtClean="0"/>
          </a:p>
        </p:txBody>
      </p:sp>
      <p:pic>
        <p:nvPicPr>
          <p:cNvPr id="19457" name="Picture 1" descr="image5"/>
          <p:cNvPicPr>
            <a:picLocks noChangeAspect="1" noChangeArrowheads="1"/>
          </p:cNvPicPr>
          <p:nvPr/>
        </p:nvPicPr>
        <p:blipFill>
          <a:blip r:embed="rId2" cstate="print">
            <a:lum bright="-19000" contrast="24000"/>
          </a:blip>
          <a:srcRect/>
          <a:stretch>
            <a:fillRect/>
          </a:stretch>
        </p:blipFill>
        <p:spPr bwMode="auto">
          <a:xfrm>
            <a:off x="0" y="0"/>
            <a:ext cx="4684542" cy="6930097"/>
          </a:xfrm>
          <a:prstGeom prst="rect">
            <a:avLst/>
          </a:prstGeom>
          <a:noFill/>
          <a:ln w="9525">
            <a:noFill/>
            <a:miter lim="800000"/>
            <a:headEnd/>
            <a:tailEnd/>
          </a:ln>
          <a:scene3d>
            <a:camera prst="orthographicFront"/>
            <a:lightRig rig="threePt" dir="t"/>
          </a:scene3d>
          <a:sp3d>
            <a:bevelT/>
          </a:sp3d>
        </p:spPr>
      </p:pic>
    </p:spTree>
    <p:extLst>
      <p:ext uri="{BB962C8B-B14F-4D97-AF65-F5344CB8AC3E}">
        <p14:creationId xmlns:p14="http://schemas.microsoft.com/office/powerpoint/2010/main" val="811354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09999" y="194627"/>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25 </a:t>
            </a:r>
            <a:r>
              <a:rPr lang="ru-RU" sz="1600" b="1" dirty="0" smtClean="0">
                <a:solidFill>
                  <a:srgbClr val="C00000"/>
                </a:solidFill>
                <a:latin typeface="Times New Roman" pitchFamily="18" charset="0"/>
                <a:cs typeface="Times New Roman" pitchFamily="18" charset="0"/>
              </a:rPr>
              <a:t>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304799" y="1132229"/>
            <a:ext cx="6760029" cy="4710509"/>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ru-RU" sz="2000" baseline="-25000" dirty="0" smtClean="0">
                <a:solidFill>
                  <a:srgbClr val="000000"/>
                </a:solidFill>
                <a:latin typeface="Times New Roman" panose="02020603050405020304" pitchFamily="18" charset="0"/>
              </a:rPr>
              <a:t>34933-04я73</a:t>
            </a:r>
          </a:p>
          <a:p>
            <a:pPr indent="457200" algn="just"/>
            <a:r>
              <a:rPr lang="ru-RU" sz="1400" dirty="0" smtClean="0">
                <a:latin typeface="Times New Roman" pitchFamily="18" charset="0"/>
                <a:cs typeface="Times New Roman" pitchFamily="18" charset="0"/>
              </a:rPr>
              <a:t>Ю 92</a:t>
            </a:r>
            <a:endParaRPr lang="ru-RU" sz="1400" baseline="-25000" dirty="0" smtClean="0">
              <a:solidFill>
                <a:srgbClr val="000000"/>
              </a:solidFill>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 </a:t>
            </a:r>
          </a:p>
          <a:p>
            <a:pPr algn="just"/>
            <a:r>
              <a:rPr lang="ru-RU" sz="1400"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Ютт</a:t>
            </a:r>
            <a:r>
              <a:rPr lang="ru-RU" sz="1400" b="1" dirty="0" smtClean="0">
                <a:latin typeface="Times New Roman" pitchFamily="18" charset="0"/>
                <a:cs typeface="Times New Roman" pitchFamily="18" charset="0"/>
              </a:rPr>
              <a:t> В. Е.</a:t>
            </a:r>
          </a:p>
          <a:p>
            <a:pPr algn="just"/>
            <a:r>
              <a:rPr lang="ru-RU" sz="1400" b="1" dirty="0" smtClean="0">
                <a:latin typeface="Times New Roman" pitchFamily="18" charset="0"/>
                <a:cs typeface="Times New Roman" pitchFamily="18" charset="0"/>
              </a:rPr>
              <a:t>          Электрооборудование автомобилей. </a:t>
            </a:r>
            <a:r>
              <a:rPr lang="ru-RU" sz="1400" dirty="0" smtClean="0">
                <a:latin typeface="Times New Roman" pitchFamily="18" charset="0"/>
                <a:cs typeface="Times New Roman" pitchFamily="18" charset="0"/>
              </a:rPr>
              <a:t>Учебник для вузов. - 5-е изд., стереотип. - М: Горячая линия - Телеком, 2017 - 440 с.: ил.</a:t>
            </a:r>
          </a:p>
          <a:p>
            <a:pPr algn="just"/>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          Рассмотрены основы теории, принцип действия, конструкция, основные характеристики, методы диагностирования изделий и систем электрооборудования автомобилей. Особое внимание уделено электронным и микропроцессорным системам зажигания, системам автоматического управления двигателем и трансмиссией, информационно-диагностическим системам. Подробно рассмотрены конструкции и характеристики приборов системы освещения и сигнализации, определяющей безопасность дорожного движения.</a:t>
            </a:r>
            <a:endParaRPr lang="ru-RU" sz="1400" b="1"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        Для студентов автомобильных специальностей высших учебных заведений.</a:t>
            </a:r>
            <a:endParaRPr lang="ru-RU" sz="1400" b="1" dirty="0" smtClean="0">
              <a:latin typeface="Times New Roman" pitchFamily="18" charset="0"/>
              <a:cs typeface="Times New Roman" pitchFamily="18" charset="0"/>
            </a:endParaRPr>
          </a:p>
          <a:p>
            <a:r>
              <a:rPr lang="ru-RU" sz="2000" dirty="0" smtClean="0"/>
              <a:t/>
            </a:r>
            <a:br>
              <a:rPr lang="ru-RU" sz="2000" dirty="0" smtClean="0"/>
            </a:br>
            <a:endParaRPr lang="ru-RU" sz="2000" baseline="-25000" dirty="0" smtClean="0">
              <a:solidFill>
                <a:srgbClr val="000000"/>
              </a:solidFill>
              <a:latin typeface="Times New Roman" panose="02020603050405020304" pitchFamily="18" charset="0"/>
            </a:endParaRPr>
          </a:p>
        </p:txBody>
      </p:sp>
      <p:pic>
        <p:nvPicPr>
          <p:cNvPr id="18433" name="Picture 1" descr="image6"/>
          <p:cNvPicPr>
            <a:picLocks noChangeAspect="1" noChangeArrowheads="1"/>
          </p:cNvPicPr>
          <p:nvPr/>
        </p:nvPicPr>
        <p:blipFill>
          <a:blip r:embed="rId2" cstate="print"/>
          <a:srcRect/>
          <a:stretch>
            <a:fillRect/>
          </a:stretch>
        </p:blipFill>
        <p:spPr bwMode="auto">
          <a:xfrm>
            <a:off x="7455876" y="0"/>
            <a:ext cx="4736124" cy="6858000"/>
          </a:xfrm>
          <a:prstGeom prst="rect">
            <a:avLst/>
          </a:prstGeom>
          <a:noFill/>
          <a:ln w="9525">
            <a:noFill/>
            <a:miter lim="800000"/>
            <a:headEnd/>
            <a:tailEnd/>
          </a:ln>
          <a:scene3d>
            <a:camera prst="orthographicFront"/>
            <a:lightRig rig="threePt" dir="t"/>
          </a:scene3d>
          <a:sp3d>
            <a:bevelT/>
          </a:sp3d>
        </p:spPr>
      </p:pic>
    </p:spTree>
    <p:extLst>
      <p:ext uri="{BB962C8B-B14F-4D97-AF65-F5344CB8AC3E}">
        <p14:creationId xmlns:p14="http://schemas.microsoft.com/office/powerpoint/2010/main" val="1409006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5377542" y="161970"/>
            <a:ext cx="3233057"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имеется </a:t>
            </a:r>
            <a:r>
              <a:rPr lang="ru-RU" sz="2800" b="1" dirty="0" smtClean="0">
                <a:solidFill>
                  <a:srgbClr val="C00000"/>
                </a:solidFill>
                <a:latin typeface="Times New Roman" pitchFamily="18" charset="0"/>
                <a:cs typeface="Times New Roman" pitchFamily="18" charset="0"/>
              </a:rPr>
              <a:t>25 </a:t>
            </a:r>
            <a:r>
              <a:rPr lang="ru-RU" sz="1600" b="1" dirty="0" smtClean="0">
                <a:solidFill>
                  <a:srgbClr val="C00000"/>
                </a:solidFill>
                <a:latin typeface="Times New Roman" pitchFamily="18" charset="0"/>
                <a:cs typeface="Times New Roman" pitchFamily="18" charset="0"/>
              </a:rPr>
              <a:t>экз.</a:t>
            </a:r>
            <a:endParaRPr lang="ru-RU" sz="1600" b="1" dirty="0">
              <a:solidFill>
                <a:srgbClr val="C00000"/>
              </a:solidFill>
              <a:latin typeface="Times New Roman" pitchFamily="18" charset="0"/>
              <a:cs typeface="Times New Roman" pitchFamily="18" charset="0"/>
            </a:endParaRPr>
          </a:p>
        </p:txBody>
      </p:sp>
      <p:sp>
        <p:nvSpPr>
          <p:cNvPr id="5" name="Прямоугольник с двумя скругленными противолежащими углами 4"/>
          <p:cNvSpPr/>
          <p:nvPr/>
        </p:nvSpPr>
        <p:spPr>
          <a:xfrm>
            <a:off x="4712676" y="1289933"/>
            <a:ext cx="7085428" cy="4788000"/>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r>
              <a:rPr lang="kk-KZ" sz="2000" i="0" u="none" strike="noStrike" baseline="-25000" dirty="0" smtClean="0">
                <a:solidFill>
                  <a:srgbClr val="000000"/>
                </a:solidFill>
                <a:latin typeface="Times New Roman" pitchFamily="18" charset="0"/>
                <a:cs typeface="Times New Roman" pitchFamily="18" charset="0"/>
              </a:rPr>
              <a:t>34.5я73</a:t>
            </a:r>
          </a:p>
          <a:p>
            <a:pPr indent="457200"/>
            <a:r>
              <a:rPr lang="ru-RU" sz="1400" dirty="0" smtClean="0">
                <a:latin typeface="Times New Roman" pitchFamily="18" charset="0"/>
                <a:cs typeface="Times New Roman" pitchFamily="18" charset="0"/>
              </a:rPr>
              <a:t>Т 38</a:t>
            </a:r>
          </a:p>
          <a:p>
            <a:pPr indent="457200" algn="just"/>
            <a:endParaRPr lang="ru-RU" sz="1400" i="0" u="none" strike="noStrike" baseline="-25000" dirty="0" smtClean="0">
              <a:solidFill>
                <a:srgbClr val="000000"/>
              </a:solidFill>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Технологические процессы машиностроительного производства </a:t>
            </a:r>
            <a:r>
              <a:rPr lang="ru-RU" sz="1400" dirty="0" smtClean="0">
                <a:latin typeface="Times New Roman" pitchFamily="18" charset="0"/>
                <a:cs typeface="Times New Roman" pitchFamily="18" charset="0"/>
              </a:rPr>
              <a:t>: учебное пособие / В. А. Кузнецов, А. А. Черепахин, И. И. Колтунов, В. В. </a:t>
            </a:r>
            <a:r>
              <a:rPr lang="ru-RU" sz="1400" dirty="0" err="1" smtClean="0">
                <a:latin typeface="Times New Roman" pitchFamily="18" charset="0"/>
                <a:cs typeface="Times New Roman" pitchFamily="18" charset="0"/>
              </a:rPr>
              <a:t>Пыжов</a:t>
            </a:r>
            <a:r>
              <a:rPr lang="ru-RU" sz="1400" dirty="0" smtClean="0">
                <a:latin typeface="Times New Roman" pitchFamily="18" charset="0"/>
                <a:cs typeface="Times New Roman" pitchFamily="18" charset="0"/>
              </a:rPr>
              <a:t>, А. В. </a:t>
            </a:r>
            <a:r>
              <a:rPr lang="ru-RU" sz="1400" dirty="0" err="1" smtClean="0">
                <a:latin typeface="Times New Roman" pitchFamily="18" charset="0"/>
                <a:cs typeface="Times New Roman" pitchFamily="18" charset="0"/>
              </a:rPr>
              <a:t>Шлыкова</a:t>
            </a:r>
            <a:r>
              <a:rPr lang="ru-RU" sz="1400" dirty="0" smtClean="0">
                <a:latin typeface="Times New Roman" pitchFamily="18" charset="0"/>
                <a:cs typeface="Times New Roman" pitchFamily="18" charset="0"/>
              </a:rPr>
              <a:t>. - М. : ФОРУМ, 2015.  - 528 с. : ил.  - (Высшее образование).</a:t>
            </a:r>
          </a:p>
          <a:p>
            <a:pPr algn="just"/>
            <a:r>
              <a:rPr lang="ru-RU" sz="1400" dirty="0" smtClean="0">
                <a:latin typeface="Times New Roman" pitchFamily="18" charset="0"/>
                <a:cs typeface="Times New Roman" pitchFamily="18" charset="0"/>
              </a:rPr>
              <a:t>         Учебное пособие состоит из двух частей.</a:t>
            </a:r>
          </a:p>
          <a:p>
            <a:pPr algn="just"/>
            <a:r>
              <a:rPr lang="ru-RU" sz="1400" dirty="0" smtClean="0">
                <a:latin typeface="Times New Roman" pitchFamily="18" charset="0"/>
                <a:cs typeface="Times New Roman" pitchFamily="18" charset="0"/>
              </a:rPr>
              <a:t>         В ч. I подробно описана структура современного машиностроительного комплекса России, аспекты технологической подготовки производства и ресурсосберегающих технологий, дана методика системного анализа технологических процессов и методов обработки.</a:t>
            </a:r>
          </a:p>
          <a:p>
            <a:pPr algn="just"/>
            <a:r>
              <a:rPr lang="ru-RU" sz="1400" dirty="0" smtClean="0">
                <a:latin typeface="Times New Roman" pitchFamily="18" charset="0"/>
                <a:cs typeface="Times New Roman" pitchFamily="18" charset="0"/>
              </a:rPr>
              <a:t>         В ч. II рассмотрены вопросы: производства конструкционных материалов (черных и цветных металлов и сплавов, порошковых и композиционных материалов); заготовительное производство (</a:t>
            </a:r>
            <a:r>
              <a:rPr lang="ru-RU" sz="1400" dirty="0" err="1" smtClean="0">
                <a:latin typeface="Times New Roman" pitchFamily="18" charset="0"/>
                <a:cs typeface="Times New Roman" pitchFamily="18" charset="0"/>
              </a:rPr>
              <a:t>производство</a:t>
            </a:r>
            <a:r>
              <a:rPr lang="ru-RU" sz="1400" dirty="0" smtClean="0">
                <a:latin typeface="Times New Roman" pitchFamily="18" charset="0"/>
                <a:cs typeface="Times New Roman" pitchFamily="18" charset="0"/>
              </a:rPr>
              <a:t> заготовок методами литья и пластического деформирования); механическая обработка (лезвийная, абразивная и финишная), термическая обработка заготовок; получение разъемных и неразъемных соединений (резьбовые, тепловые, заклепочные, сварные). При описании каждого способа и метода переработки основной упор делался на основные схемы переработки, технологические особенности, технологические возможности способа; технологические требования, предъявляемые способом к заготовкам.</a:t>
            </a:r>
          </a:p>
          <a:p>
            <a:pPr indent="457200"/>
            <a:endParaRPr lang="kk-KZ" sz="1400" i="0" u="none" strike="noStrike" baseline="-25000" dirty="0" smtClean="0">
              <a:solidFill>
                <a:srgbClr val="000000"/>
              </a:solidFill>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           </a:t>
            </a:r>
            <a:endParaRPr lang="kk-KZ" sz="2000" i="0" u="none" strike="noStrike" baseline="-25000" dirty="0" smtClean="0">
              <a:solidFill>
                <a:srgbClr val="000000"/>
              </a:solidFill>
              <a:latin typeface="Times New Roman" panose="02020603050405020304" pitchFamily="18" charset="0"/>
              <a:cs typeface="Times New Roman" panose="02020603050405020304" pitchFamily="18" charset="0"/>
            </a:endParaRPr>
          </a:p>
        </p:txBody>
      </p:sp>
      <p:pic>
        <p:nvPicPr>
          <p:cNvPr id="17409" name="Picture 1" descr="image7"/>
          <p:cNvPicPr>
            <a:picLocks noChangeAspect="1" noChangeArrowheads="1"/>
          </p:cNvPicPr>
          <p:nvPr/>
        </p:nvPicPr>
        <p:blipFill>
          <a:blip r:embed="rId2" cstate="print"/>
          <a:srcRect/>
          <a:stretch>
            <a:fillRect/>
          </a:stretch>
        </p:blipFill>
        <p:spPr bwMode="auto">
          <a:xfrm>
            <a:off x="0" y="0"/>
            <a:ext cx="4526492" cy="6866939"/>
          </a:xfrm>
          <a:prstGeom prst="rect">
            <a:avLst/>
          </a:prstGeom>
          <a:noFill/>
          <a:ln w="9525">
            <a:noFill/>
            <a:miter lim="800000"/>
            <a:headEnd/>
            <a:tailEnd/>
          </a:ln>
          <a:scene3d>
            <a:camera prst="orthographicFront"/>
            <a:lightRig rig="threePt" dir="t"/>
          </a:scene3d>
          <a:sp3d>
            <a:bevelT/>
          </a:sp3d>
        </p:spPr>
      </p:pic>
    </p:spTree>
    <p:extLst>
      <p:ext uri="{BB962C8B-B14F-4D97-AF65-F5344CB8AC3E}">
        <p14:creationId xmlns:p14="http://schemas.microsoft.com/office/powerpoint/2010/main" val="2129207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44685" y="194627"/>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kk-KZ" sz="2800" b="1" dirty="0" smtClean="0">
                <a:solidFill>
                  <a:srgbClr val="C00000"/>
                </a:solidFill>
                <a:latin typeface="Times New Roman" pitchFamily="18" charset="0"/>
                <a:cs typeface="Times New Roman" pitchFamily="18" charset="0"/>
              </a:rPr>
              <a:t>10</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119742" y="884714"/>
            <a:ext cx="7378337" cy="5004000"/>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r>
              <a:rPr lang="ru-RU" sz="1400" b="1" dirty="0" smtClean="0">
                <a:latin typeface="Times New Roman" pitchFamily="18" charset="0"/>
                <a:cs typeface="Times New Roman" pitchFamily="18" charset="0"/>
              </a:rPr>
              <a:t>34.5я73</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           М 54</a:t>
            </a:r>
          </a:p>
          <a:p>
            <a:pPr algn="just"/>
            <a:endParaRPr lang="ru-RU" sz="1400"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             Метрологическое	обеспечение	производства	в машиностроении:</a:t>
            </a:r>
            <a:r>
              <a:rPr lang="ru-RU" sz="1400" dirty="0" smtClean="0">
                <a:latin typeface="Times New Roman" pitchFamily="18" charset="0"/>
                <a:cs typeface="Times New Roman" pitchFamily="18" charset="0"/>
              </a:rPr>
              <a:t> учебник/ В.А. Тимирязев, А.Г. </a:t>
            </a:r>
            <a:r>
              <a:rPr lang="ru-RU" sz="1400" dirty="0" err="1" smtClean="0">
                <a:latin typeface="Times New Roman" pitchFamily="18" charset="0"/>
                <a:cs typeface="Times New Roman" pitchFamily="18" charset="0"/>
              </a:rPr>
              <a:t>Схиртладзе</a:t>
            </a:r>
            <a:r>
              <a:rPr lang="ru-RU" sz="1400" dirty="0" smtClean="0">
                <a:latin typeface="Times New Roman" pitchFamily="18" charset="0"/>
                <a:cs typeface="Times New Roman" pitchFamily="18" charset="0"/>
              </a:rPr>
              <a:t>, С.И. Дмитриев, И Г. Ершова. — М.: ИНФРА-М, 2017.  - 259 с.  - (Высшее образование: </a:t>
            </a:r>
            <a:r>
              <a:rPr lang="ru-RU" sz="1400" dirty="0" err="1" smtClean="0">
                <a:latin typeface="Times New Roman" pitchFamily="18" charset="0"/>
                <a:cs typeface="Times New Roman" pitchFamily="18" charset="0"/>
              </a:rPr>
              <a:t>Бакалавриат</a:t>
            </a:r>
            <a:r>
              <a:rPr lang="ru-RU" sz="1400" dirty="0" smtClean="0">
                <a:latin typeface="Times New Roman" pitchFamily="18" charset="0"/>
                <a:cs typeface="Times New Roman" pitchFamily="18" charset="0"/>
              </a:rPr>
              <a:t>). </a:t>
            </a:r>
          </a:p>
          <a:p>
            <a:pPr algn="just"/>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          В систематизированной последовательности изложены принципы и методы проектирования средств измерений, применяемых в машиностроении при изготовлении основных деталей машин. Отражены сведения, опубликованные за последние годы в отечественной и зарубежной литературе, опыт работы передовых машиностроительных предприятий, учтены новые российские и международные стандарты.</a:t>
            </a:r>
          </a:p>
          <a:p>
            <a:pPr algn="just"/>
            <a:r>
              <a:rPr lang="ru-RU" sz="1400" dirty="0" smtClean="0">
                <a:latin typeface="Times New Roman" pitchFamily="18" charset="0"/>
                <a:cs typeface="Times New Roman" pitchFamily="18" charset="0"/>
              </a:rPr>
              <a:t>           Учебник предназначен для студентов </a:t>
            </a:r>
            <a:r>
              <a:rPr lang="ru-RU" sz="1400" dirty="0" err="1" smtClean="0">
                <a:latin typeface="Times New Roman" pitchFamily="18" charset="0"/>
                <a:cs typeface="Times New Roman" pitchFamily="18" charset="0"/>
              </a:rPr>
              <a:t>бакалавриата</a:t>
            </a:r>
            <a:r>
              <a:rPr lang="ru-RU" sz="1400" dirty="0" smtClean="0">
                <a:latin typeface="Times New Roman" pitchFamily="18" charset="0"/>
                <a:cs typeface="Times New Roman" pitchFamily="18" charset="0"/>
              </a:rPr>
              <a:t>, магистратуры и </a:t>
            </a:r>
            <a:r>
              <a:rPr lang="ru-RU" sz="1400" dirty="0" err="1" smtClean="0">
                <a:latin typeface="Times New Roman" pitchFamily="18" charset="0"/>
                <a:cs typeface="Times New Roman" pitchFamily="18" charset="0"/>
              </a:rPr>
              <a:t>специалитета</a:t>
            </a:r>
            <a:r>
              <a:rPr lang="ru-RU" sz="1400" dirty="0" smtClean="0">
                <a:latin typeface="Times New Roman" pitchFamily="18" charset="0"/>
                <a:cs typeface="Times New Roman" pitchFamily="18" charset="0"/>
              </a:rPr>
              <a:t>, аспирантов технических направлений подготовки. Будет полезен при решении задач метрологического обеспечения в курсовых и дипломных проектах и выполнении научно-исследовательских работ, а также инженерно-техническим работникам промышленных предприятий.</a:t>
            </a:r>
          </a:p>
          <a:p>
            <a:pPr indent="457200" algn="just"/>
            <a:endParaRPr lang="ru-RU" sz="1400" b="1" dirty="0" smtClean="0">
              <a:latin typeface="Times New Roman" pitchFamily="18" charset="0"/>
              <a:cs typeface="Times New Roman" pitchFamily="18" charset="0"/>
            </a:endParaRPr>
          </a:p>
          <a:p>
            <a:pPr indent="457200" algn="just"/>
            <a:endParaRPr lang="ru-RU" sz="1400" b="1" dirty="0" smtClean="0">
              <a:latin typeface="Times New Roman" pitchFamily="18" charset="0"/>
              <a:cs typeface="Times New Roman" pitchFamily="18" charset="0"/>
            </a:endParaRPr>
          </a:p>
          <a:p>
            <a:pPr algn="just"/>
            <a:r>
              <a:rPr lang="ru-RU" sz="1400" dirty="0" smtClean="0"/>
              <a:t/>
            </a:r>
            <a:br>
              <a:rPr lang="ru-RU" sz="1400" dirty="0" smtClean="0"/>
            </a:br>
            <a:r>
              <a:rPr lang="ru-RU" sz="1400" b="1" dirty="0" smtClean="0">
                <a:latin typeface="Times New Roman" pitchFamily="18" charset="0"/>
                <a:cs typeface="Times New Roman" pitchFamily="18" charset="0"/>
              </a:rPr>
              <a:t/>
            </a:r>
            <a:br>
              <a:rPr lang="ru-RU" sz="1400" b="1" dirty="0" smtClean="0">
                <a:latin typeface="Times New Roman" pitchFamily="18" charset="0"/>
                <a:cs typeface="Times New Roman" pitchFamily="18" charset="0"/>
              </a:rPr>
            </a:br>
            <a:endParaRPr lang="kk-KZ" sz="1400" baseline="-25000" dirty="0" smtClean="0">
              <a:solidFill>
                <a:srgbClr val="000000"/>
              </a:solidFill>
              <a:latin typeface="Times New Roman" pitchFamily="18" charset="0"/>
              <a:cs typeface="Times New Roman" pitchFamily="18" charset="0"/>
            </a:endParaRPr>
          </a:p>
        </p:txBody>
      </p:sp>
      <p:pic>
        <p:nvPicPr>
          <p:cNvPr id="16385" name="Picture 1" descr="image8"/>
          <p:cNvPicPr>
            <a:picLocks noChangeAspect="1" noChangeArrowheads="1"/>
          </p:cNvPicPr>
          <p:nvPr/>
        </p:nvPicPr>
        <p:blipFill>
          <a:blip r:embed="rId2" cstate="print">
            <a:lum bright="-29000" contrast="55000"/>
          </a:blip>
          <a:srcRect/>
          <a:stretch>
            <a:fillRect/>
          </a:stretch>
        </p:blipFill>
        <p:spPr bwMode="auto">
          <a:xfrm>
            <a:off x="7582486" y="0"/>
            <a:ext cx="4609514" cy="6858000"/>
          </a:xfrm>
          <a:prstGeom prst="rect">
            <a:avLst/>
          </a:prstGeom>
          <a:noFill/>
          <a:ln w="9525">
            <a:noFill/>
            <a:miter lim="800000"/>
            <a:headEnd/>
            <a:tailEnd/>
          </a:ln>
          <a:scene3d>
            <a:camera prst="orthographicFront"/>
            <a:lightRig rig="threePt" dir="t"/>
          </a:scene3d>
          <a:sp3d>
            <a:bevelT/>
          </a:sp3d>
        </p:spPr>
      </p:pic>
    </p:spTree>
    <p:extLst>
      <p:ext uri="{BB962C8B-B14F-4D97-AF65-F5344CB8AC3E}">
        <p14:creationId xmlns:p14="http://schemas.microsoft.com/office/powerpoint/2010/main" val="1335094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5257799" y="183741"/>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25</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5109921" y="2007749"/>
            <a:ext cx="6826635" cy="3200876"/>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r>
              <a:rPr lang="ru-RU" sz="1400" dirty="0" smtClean="0">
                <a:latin typeface="Times New Roman" pitchFamily="18" charset="0"/>
                <a:cs typeface="Times New Roman" pitchFamily="18" charset="0"/>
              </a:rPr>
              <a:t>   31.291я73</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Н 50</a:t>
            </a:r>
          </a:p>
          <a:p>
            <a:pPr indent="457200"/>
            <a:endParaRPr lang="ru-RU" sz="1400" dirty="0" smtClean="0">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Неменко</a:t>
            </a:r>
            <a:r>
              <a:rPr lang="ru-RU" sz="1400" b="1" dirty="0" smtClean="0">
                <a:latin typeface="Times New Roman" pitchFamily="18" charset="0"/>
                <a:cs typeface="Times New Roman" pitchFamily="18" charset="0"/>
              </a:rPr>
              <a:t> А.В.</a:t>
            </a:r>
          </a:p>
          <a:p>
            <a:pPr algn="just"/>
            <a:r>
              <a:rPr lang="ru-RU" sz="1400" b="1" dirty="0" smtClean="0">
                <a:latin typeface="Times New Roman" pitchFamily="18" charset="0"/>
                <a:cs typeface="Times New Roman" pitchFamily="18" charset="0"/>
              </a:rPr>
              <a:t>         Механические компоненты электропривода машин: расчет и  проектирование:</a:t>
            </a:r>
            <a:r>
              <a:rPr lang="ru-RU" sz="1400" dirty="0" smtClean="0">
                <a:latin typeface="Times New Roman" pitchFamily="18" charset="0"/>
                <a:cs typeface="Times New Roman" pitchFamily="18" charset="0"/>
              </a:rPr>
              <a:t> Учеб. пособие.  -  М.: Вузовский учебник: ИНФРА-М, 2015.  - 343 с.</a:t>
            </a:r>
          </a:p>
          <a:p>
            <a:r>
              <a:rPr lang="ru-RU" sz="1400" dirty="0" smtClean="0">
                <a:latin typeface="Times New Roman" pitchFamily="18" charset="0"/>
                <a:cs typeface="Times New Roman" pitchFamily="18" charset="0"/>
              </a:rPr>
              <a:t> </a:t>
            </a:r>
          </a:p>
          <a:p>
            <a:pPr algn="just"/>
            <a:r>
              <a:rPr lang="ru-RU" sz="1400" dirty="0" smtClean="0">
                <a:latin typeface="Times New Roman" pitchFamily="18" charset="0"/>
                <a:cs typeface="Times New Roman" pitchFamily="18" charset="0"/>
              </a:rPr>
              <a:t>        В учебном пособии рассмотрены вопросы подбора, расчета и проектирования механических компонентов электропривода машин; приведены справочные и пояснительные материалы, а также примеры технической документации.</a:t>
            </a:r>
          </a:p>
          <a:p>
            <a:pPr indent="457200"/>
            <a:endParaRPr lang="ru-RU" sz="1400"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p:txBody>
      </p:sp>
      <p:pic>
        <p:nvPicPr>
          <p:cNvPr id="15361" name="Picture 1" descr="image9"/>
          <p:cNvPicPr>
            <a:picLocks noChangeAspect="1" noChangeArrowheads="1"/>
          </p:cNvPicPr>
          <p:nvPr/>
        </p:nvPicPr>
        <p:blipFill>
          <a:blip r:embed="rId2" cstate="print"/>
          <a:srcRect/>
          <a:stretch>
            <a:fillRect/>
          </a:stretch>
        </p:blipFill>
        <p:spPr bwMode="auto">
          <a:xfrm>
            <a:off x="0" y="26857"/>
            <a:ext cx="4696411" cy="6831143"/>
          </a:xfrm>
          <a:prstGeom prst="rect">
            <a:avLst/>
          </a:prstGeom>
          <a:noFill/>
          <a:ln w="9525">
            <a:noFill/>
            <a:miter lim="800000"/>
            <a:headEnd/>
            <a:tailEnd/>
          </a:ln>
          <a:scene3d>
            <a:camera prst="orthographicFront"/>
            <a:lightRig rig="threePt" dir="t"/>
          </a:scene3d>
          <a:sp3d>
            <a:bevelT/>
          </a:sp3d>
        </p:spPr>
      </p:pic>
    </p:spTree>
    <p:extLst>
      <p:ext uri="{BB962C8B-B14F-4D97-AF65-F5344CB8AC3E}">
        <p14:creationId xmlns:p14="http://schemas.microsoft.com/office/powerpoint/2010/main" val="3936647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5105399" y="227284"/>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5</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4698609" y="827350"/>
            <a:ext cx="7221248" cy="5220000"/>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kk-KZ" sz="1400" dirty="0" smtClean="0">
                <a:latin typeface="Times New Roman" pitchFamily="18" charset="0"/>
                <a:cs typeface="Times New Roman" pitchFamily="18" charset="0"/>
              </a:rPr>
              <a:t>22.21я73</a:t>
            </a:r>
          </a:p>
          <a:p>
            <a:pPr indent="457200" algn="just"/>
            <a:r>
              <a:rPr lang="kk-KZ" sz="1400" dirty="0" smtClean="0">
                <a:latin typeface="Times New Roman" pitchFamily="18" charset="0"/>
                <a:cs typeface="Times New Roman" pitchFamily="18" charset="0"/>
              </a:rPr>
              <a:t>І - 64</a:t>
            </a:r>
            <a:endParaRPr lang="ru-RU" sz="1400" dirty="0" smtClean="0">
              <a:latin typeface="Times New Roman" pitchFamily="18" charset="0"/>
              <a:cs typeface="Times New Roman" pitchFamily="18" charset="0"/>
            </a:endParaRPr>
          </a:p>
          <a:p>
            <a:r>
              <a:rPr lang="ru-RU" sz="1400" b="1" baseline="-25000" dirty="0" smtClean="0">
                <a:latin typeface="Times New Roman" pitchFamily="18" charset="0"/>
                <a:cs typeface="Times New Roman" pitchFamily="18" charset="0"/>
              </a:rPr>
              <a:t>             </a:t>
            </a:r>
            <a:r>
              <a:rPr lang="kk-KZ" sz="1400" b="1" dirty="0" smtClean="0">
                <a:latin typeface="Times New Roman" pitchFamily="18" charset="0"/>
                <a:cs typeface="Times New Roman" pitchFamily="18" charset="0"/>
              </a:rPr>
              <a:t>Інкәрбеков А.Б.</a:t>
            </a:r>
            <a:endParaRPr lang="ru-RU" sz="1400" b="1" dirty="0" smtClean="0">
              <a:latin typeface="Times New Roman" pitchFamily="18" charset="0"/>
              <a:cs typeface="Times New Roman" pitchFamily="18" charset="0"/>
            </a:endParaRPr>
          </a:p>
          <a:p>
            <a:pPr algn="just"/>
            <a:r>
              <a:rPr lang="kk-KZ" sz="1400" b="1" dirty="0" smtClean="0">
                <a:latin typeface="Times New Roman" pitchFamily="18" charset="0"/>
                <a:cs typeface="Times New Roman" pitchFamily="18" charset="0"/>
              </a:rPr>
              <a:t>         Теориялык механика: есептер жинағы</a:t>
            </a:r>
            <a:r>
              <a:rPr lang="kk-KZ" sz="1400" dirty="0" smtClean="0">
                <a:latin typeface="Times New Roman" pitchFamily="18" charset="0"/>
                <a:cs typeface="Times New Roman" pitchFamily="18" charset="0"/>
              </a:rPr>
              <a:t> (бірінші том: Статика және кинематика): оку кұралы / А.Б.Іңкәрбеков, Ж.Б.Жүмағүлов - Алматы: «Бастау», 2016. - 288 бет.</a:t>
            </a:r>
          </a:p>
          <a:p>
            <a:endParaRPr lang="kk-KZ" sz="1400" dirty="0" smtClean="0">
              <a:latin typeface="Times New Roman" pitchFamily="18" charset="0"/>
              <a:cs typeface="Times New Roman" pitchFamily="18" charset="0"/>
            </a:endParaRPr>
          </a:p>
          <a:p>
            <a:pPr algn="just"/>
            <a:r>
              <a:rPr lang="kk-KZ" sz="1400" dirty="0" smtClean="0"/>
              <a:t>        </a:t>
            </a:r>
            <a:r>
              <a:rPr lang="kk-KZ" sz="1400" dirty="0" smtClean="0">
                <a:latin typeface="Times New Roman" pitchFamily="18" charset="0"/>
                <a:cs typeface="Times New Roman" pitchFamily="18" charset="0"/>
              </a:rPr>
              <a:t>Оку құралында ұсынылып отырған есептер жинағы жоғары оку орындарында әртүрлі бағдарламалар бойынша оқытылатын «Теориялык механика» пәнінін статика және кинематика бөлімдерін қамтиды. Есептердін басым көпшілігі өнеркәсіпте, пайдалы қазбаларды игерген кезде, көлік жүйелерінде және ауылшаруашылық өндірісін инженерлік салаларды камтамасыз ететін техникалык бағыттагы есептермен тығыз байланысқан.</a:t>
            </a:r>
            <a:endParaRPr lang="ru-RU" sz="1400" dirty="0" smtClean="0">
              <a:latin typeface="Times New Roman" pitchFamily="18" charset="0"/>
              <a:cs typeface="Times New Roman" pitchFamily="18" charset="0"/>
            </a:endParaRPr>
          </a:p>
          <a:p>
            <a:pPr algn="just"/>
            <a:r>
              <a:rPr lang="kk-KZ" sz="1400" dirty="0" smtClean="0">
                <a:latin typeface="Times New Roman" pitchFamily="18" charset="0"/>
                <a:cs typeface="Times New Roman" pitchFamily="18" charset="0"/>
              </a:rPr>
              <a:t>         Оку құралын құрайтын есептердін саны - 749, оның ішінде статика бөлімінен - 31 кинематика бөлімінен - 432 есеп берілген және есептердін кәбісі осы заманғы техникада колданылатын нақты механизмдерге, машиналарға, күрылғыларға байланысты карастырылады. Есептер жинағында берілген жоғарғы деңгейдегі күрделі есептерді теориялық механиканы терендете окитын студенттік үйірмелерде және пәндік олимпиадаға дайында.лу үшін пайлалануға болады. </a:t>
            </a:r>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pPr algn="just"/>
            <a:endParaRPr lang="ru-RU" sz="2000" dirty="0" smtClean="0">
              <a:latin typeface="Times New Roman" pitchFamily="18" charset="0"/>
              <a:cs typeface="Times New Roman" pitchFamily="18" charset="0"/>
            </a:endParaRPr>
          </a:p>
          <a:p>
            <a:pPr algn="just"/>
            <a:endParaRPr lang="ru-RU" sz="2000" baseline="-25000" dirty="0" smtClean="0">
              <a:latin typeface="Times New Roman" pitchFamily="18" charset="0"/>
              <a:cs typeface="Times New Roman" pitchFamily="18" charset="0"/>
            </a:endParaRPr>
          </a:p>
          <a:p>
            <a:pPr algn="just"/>
            <a:r>
              <a:rPr lang="ru-RU" sz="2000" baseline="-25000" dirty="0" smtClean="0">
                <a:latin typeface="Times New Roman" pitchFamily="18" charset="0"/>
                <a:cs typeface="Times New Roman" pitchFamily="18" charset="0"/>
              </a:rPr>
              <a:t>              </a:t>
            </a:r>
            <a:endParaRPr lang="kk-KZ" sz="2000" dirty="0">
              <a:solidFill>
                <a:srgbClr val="000000"/>
              </a:solidFill>
              <a:latin typeface="Times New Roman" panose="02020603050405020304" pitchFamily="18" charset="0"/>
              <a:cs typeface="Times New Roman" panose="02020603050405020304" pitchFamily="18" charset="0"/>
            </a:endParaRPr>
          </a:p>
        </p:txBody>
      </p:sp>
      <p:pic>
        <p:nvPicPr>
          <p:cNvPr id="1026" name="Picture 2" descr="image1"/>
          <p:cNvPicPr>
            <a:picLocks noChangeAspect="1" noChangeArrowheads="1"/>
          </p:cNvPicPr>
          <p:nvPr/>
        </p:nvPicPr>
        <p:blipFill>
          <a:blip r:embed="rId2" cstate="print"/>
          <a:srcRect/>
          <a:stretch>
            <a:fillRect/>
          </a:stretch>
        </p:blipFill>
        <p:spPr bwMode="auto">
          <a:xfrm>
            <a:off x="0" y="1"/>
            <a:ext cx="4580792" cy="6858000"/>
          </a:xfrm>
          <a:prstGeom prst="rect">
            <a:avLst/>
          </a:prstGeom>
          <a:noFill/>
          <a:ln w="9525">
            <a:noFill/>
            <a:miter lim="800000"/>
            <a:headEnd/>
            <a:tailEnd/>
          </a:ln>
          <a:scene3d>
            <a:camera prst="orthographicFront"/>
            <a:lightRig rig="threePt" dir="t"/>
          </a:scene3d>
          <a:sp3d>
            <a:bevelT/>
          </a:sp3d>
        </p:spPr>
      </p:pic>
    </p:spTree>
    <p:extLst>
      <p:ext uri="{BB962C8B-B14F-4D97-AF65-F5344CB8AC3E}">
        <p14:creationId xmlns:p14="http://schemas.microsoft.com/office/powerpoint/2010/main" val="3818661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3576542" y="230465"/>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8</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330588" y="1249136"/>
            <a:ext cx="7054950" cy="5028327"/>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ru-RU" sz="2000" baseline="-25000" dirty="0" smtClean="0">
                <a:latin typeface="Times New Roman" pitchFamily="18" charset="0"/>
                <a:cs typeface="Times New Roman" pitchFamily="18" charset="0"/>
              </a:rPr>
              <a:t>22.21я73 </a:t>
            </a:r>
          </a:p>
          <a:p>
            <a:pPr indent="457200" algn="just"/>
            <a:r>
              <a:rPr lang="ru-RU" sz="2000" baseline="-25000" dirty="0" smtClean="0">
                <a:latin typeface="Times New Roman" pitchFamily="18" charset="0"/>
                <a:cs typeface="Times New Roman" pitchFamily="18" charset="0"/>
              </a:rPr>
              <a:t>І-64</a:t>
            </a:r>
          </a:p>
          <a:p>
            <a:pPr indent="457200" algn="just"/>
            <a:r>
              <a:rPr lang="kk-KZ" sz="1400" b="1" dirty="0" smtClean="0">
                <a:latin typeface="Times New Roman" pitchFamily="18" charset="0"/>
                <a:cs typeface="Times New Roman" pitchFamily="18" charset="0"/>
              </a:rPr>
              <a:t>Іңкәрбеков А.Б.</a:t>
            </a:r>
            <a:endParaRPr lang="ru-RU" sz="1400" b="1" dirty="0" smtClean="0">
              <a:latin typeface="Times New Roman" pitchFamily="18" charset="0"/>
              <a:cs typeface="Times New Roman" pitchFamily="18" charset="0"/>
            </a:endParaRPr>
          </a:p>
          <a:p>
            <a:r>
              <a:rPr lang="kk-KZ" sz="1400" b="1" dirty="0" smtClean="0">
                <a:latin typeface="Times New Roman" pitchFamily="18" charset="0"/>
                <a:cs typeface="Times New Roman" pitchFamily="18" charset="0"/>
              </a:rPr>
              <a:t>          Теорнялық механика: есептер жииағы</a:t>
            </a:r>
            <a:r>
              <a:rPr lang="kk-KZ" sz="1400" dirty="0" smtClean="0">
                <a:latin typeface="Times New Roman" pitchFamily="18" charset="0"/>
                <a:cs typeface="Times New Roman" pitchFamily="18" charset="0"/>
              </a:rPr>
              <a:t> (екінші том; Динамика). Техникалық мамандар даярлайтын жоғары оку орындарының студент- теріне арналған оку кұралы. / А.Б.Іңкәрбеков, Ж.Б.Жүмағүлов </a:t>
            </a:r>
            <a:r>
              <a:rPr lang="ru-RU" sz="1400" dirty="0" smtClean="0">
                <a:latin typeface="Times New Roman" pitchFamily="18" charset="0"/>
                <a:cs typeface="Times New Roman" pitchFamily="18" charset="0"/>
              </a:rPr>
              <a:t>. - </a:t>
            </a:r>
            <a:r>
              <a:rPr lang="kk-KZ" sz="1400" dirty="0" smtClean="0">
                <a:latin typeface="Times New Roman" pitchFamily="18" charset="0"/>
                <a:cs typeface="Times New Roman" pitchFamily="18" charset="0"/>
              </a:rPr>
              <a:t>Алматы: «Бастау», 2016. – 368 бет.</a:t>
            </a:r>
          </a:p>
          <a:p>
            <a:endParaRPr lang="ru-RU" sz="2000" dirty="0" smtClean="0">
              <a:latin typeface="Times New Roman" pitchFamily="18" charset="0"/>
              <a:cs typeface="Times New Roman" pitchFamily="18" charset="0"/>
            </a:endParaRPr>
          </a:p>
          <a:p>
            <a:pPr algn="just"/>
            <a:r>
              <a:rPr lang="ru-RU" sz="1400" baseline="-25000" dirty="0" smtClean="0">
                <a:latin typeface="Times New Roman" pitchFamily="18" charset="0"/>
                <a:cs typeface="Times New Roman" pitchFamily="18" charset="0"/>
              </a:rPr>
              <a:t>           </a:t>
            </a:r>
            <a:r>
              <a:rPr lang="kk-KZ" sz="1400" dirty="0" smtClean="0">
                <a:latin typeface="Times New Roman" pitchFamily="18" charset="0"/>
                <a:cs typeface="Times New Roman" pitchFamily="18" charset="0"/>
              </a:rPr>
              <a:t>Оқу кұралында ұсынылып отырған есептер жинағы жоғары оку орындарында әртүрлі бағдарламалар бойынша окытылатын «Теориялық механика» пәнінің динамика болімдерін камтиды. Есептердің басым копшілігі өнеркәсіпте, энергетикада, пайдалы казбаларды игерген және өңдеген кезде, көлік жүйесінде және ауыл шаруашылык өндірісінде инженерлік салаларды камтамасыз ететін техникалык бағыттагы есептермен тығыз байланыскан.</a:t>
            </a:r>
            <a:endParaRPr lang="ru-RU" sz="1400" dirty="0" smtClean="0">
              <a:latin typeface="Times New Roman" pitchFamily="18" charset="0"/>
              <a:cs typeface="Times New Roman" pitchFamily="18" charset="0"/>
            </a:endParaRPr>
          </a:p>
          <a:p>
            <a:pPr algn="just"/>
            <a:r>
              <a:rPr lang="kk-KZ" sz="1400" dirty="0" smtClean="0">
                <a:latin typeface="Times New Roman" pitchFamily="18" charset="0"/>
                <a:cs typeface="Times New Roman" pitchFamily="18" charset="0"/>
              </a:rPr>
              <a:t>       Оку кұралын күрайтын есептердің саны 1053 жэне есептердің көбісі осы заманғы техникада колданылатын накты механизмдерге, машиналарга, кұрылғыларға байланысты карастырылады. Есептер жинагында берілген жоғаргы деңгейдегі күрделі есептер теориялык механиканы тереңдете окитын студенттік үйірмелерде жэне пэндік олимпиадага дайындалу үшін пайдалануға болады.</a:t>
            </a:r>
            <a:endParaRPr lang="ru-RU" sz="1400" dirty="0" smtClean="0">
              <a:latin typeface="Times New Roman" pitchFamily="18" charset="0"/>
              <a:cs typeface="Times New Roman" pitchFamily="18" charset="0"/>
            </a:endParaRPr>
          </a:p>
          <a:p>
            <a:pPr algn="just"/>
            <a:endParaRPr lang="kk-KZ" sz="1400" baseline="-25000" dirty="0" smtClean="0">
              <a:solidFill>
                <a:srgbClr val="000000"/>
              </a:solidFill>
              <a:latin typeface="Times New Roman" pitchFamily="18" charset="0"/>
              <a:cs typeface="Times New Roman" pitchFamily="18" charset="0"/>
            </a:endParaRPr>
          </a:p>
          <a:p>
            <a:pPr indent="457200" algn="just"/>
            <a:endParaRPr lang="kk-KZ" sz="1400" baseline="-25000" dirty="0" smtClean="0">
              <a:solidFill>
                <a:srgbClr val="000000"/>
              </a:solidFill>
              <a:latin typeface="Times New Roman" pitchFamily="18" charset="0"/>
              <a:cs typeface="Times New Roman" pitchFamily="18" charset="0"/>
            </a:endParaRPr>
          </a:p>
        </p:txBody>
      </p:sp>
      <p:pic>
        <p:nvPicPr>
          <p:cNvPr id="2050" name="Picture 2" descr="image2"/>
          <p:cNvPicPr>
            <a:picLocks noChangeAspect="1" noChangeArrowheads="1"/>
          </p:cNvPicPr>
          <p:nvPr/>
        </p:nvPicPr>
        <p:blipFill>
          <a:blip r:embed="rId2" cstate="print"/>
          <a:srcRect/>
          <a:stretch>
            <a:fillRect/>
          </a:stretch>
        </p:blipFill>
        <p:spPr bwMode="auto">
          <a:xfrm>
            <a:off x="7554351" y="18619"/>
            <a:ext cx="4637649" cy="6839381"/>
          </a:xfrm>
          <a:prstGeom prst="rect">
            <a:avLst/>
          </a:prstGeom>
          <a:noFill/>
          <a:ln w="9525">
            <a:noFill/>
            <a:miter lim="800000"/>
            <a:headEnd/>
            <a:tailEnd/>
          </a:ln>
          <a:scene3d>
            <a:camera prst="orthographicFront"/>
            <a:lightRig rig="threePt" dir="t"/>
          </a:scene3d>
          <a:sp3d>
            <a:bevelT w="165100" prst="coolSlant"/>
          </a:sp3d>
        </p:spPr>
      </p:pic>
    </p:spTree>
    <p:extLst>
      <p:ext uri="{BB962C8B-B14F-4D97-AF65-F5344CB8AC3E}">
        <p14:creationId xmlns:p14="http://schemas.microsoft.com/office/powerpoint/2010/main" val="1049160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5377542" y="161970"/>
            <a:ext cx="3233057"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имеется </a:t>
            </a:r>
            <a:r>
              <a:rPr lang="ru-RU" sz="2800" b="1" dirty="0" smtClean="0">
                <a:solidFill>
                  <a:srgbClr val="C00000"/>
                </a:solidFill>
                <a:latin typeface="Times New Roman" pitchFamily="18" charset="0"/>
                <a:cs typeface="Times New Roman" pitchFamily="18" charset="0"/>
              </a:rPr>
              <a:t>20 </a:t>
            </a:r>
            <a:r>
              <a:rPr lang="ru-RU" sz="1600" b="1" dirty="0" smtClean="0">
                <a:solidFill>
                  <a:srgbClr val="C00000"/>
                </a:solidFill>
                <a:latin typeface="Times New Roman" pitchFamily="18" charset="0"/>
                <a:cs typeface="Times New Roman" pitchFamily="18" charset="0"/>
              </a:rPr>
              <a:t>экз.</a:t>
            </a:r>
            <a:endParaRPr lang="ru-RU" sz="1600" b="1" dirty="0">
              <a:solidFill>
                <a:srgbClr val="C00000"/>
              </a:solidFill>
              <a:latin typeface="Times New Roman" pitchFamily="18" charset="0"/>
              <a:cs typeface="Times New Roman" pitchFamily="18" charset="0"/>
            </a:endParaRPr>
          </a:p>
        </p:txBody>
      </p:sp>
      <p:sp>
        <p:nvSpPr>
          <p:cNvPr id="5" name="Прямоугольник с двумя скругленными противолежащими углами 4"/>
          <p:cNvSpPr/>
          <p:nvPr/>
        </p:nvSpPr>
        <p:spPr>
          <a:xfrm>
            <a:off x="4768948" y="817748"/>
            <a:ext cx="7224269" cy="4347289"/>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r>
              <a:rPr lang="ru-RU" sz="2000" baseline="-25000" dirty="0" smtClean="0">
                <a:latin typeface="Times New Roman" pitchFamily="18" charset="0"/>
                <a:cs typeface="Times New Roman" pitchFamily="18" charset="0"/>
              </a:rPr>
              <a:t>31.21я73 </a:t>
            </a:r>
          </a:p>
          <a:p>
            <a:pPr indent="457200"/>
            <a:r>
              <a:rPr lang="ru-RU" sz="2000" baseline="-25000" dirty="0" smtClean="0">
                <a:latin typeface="Times New Roman" pitchFamily="18" charset="0"/>
                <a:cs typeface="Times New Roman" pitchFamily="18" charset="0"/>
              </a:rPr>
              <a:t>Қ</a:t>
            </a:r>
            <a:r>
              <a:rPr lang="ru-RU" sz="2000" dirty="0" smtClean="0">
                <a:latin typeface="Times New Roman" pitchFamily="18" charset="0"/>
                <a:cs typeface="Times New Roman" pitchFamily="18" charset="0"/>
              </a:rPr>
              <a:t> </a:t>
            </a:r>
            <a:r>
              <a:rPr lang="ru-RU" sz="2000" baseline="-25000" dirty="0" smtClean="0">
                <a:latin typeface="Times New Roman" pitchFamily="18" charset="0"/>
                <a:cs typeface="Times New Roman" pitchFamily="18" charset="0"/>
              </a:rPr>
              <a:t>13</a:t>
            </a:r>
            <a:endParaRPr lang="ru-RU" sz="2000" dirty="0" smtClean="0">
              <a:latin typeface="Times New Roman" pitchFamily="18" charset="0"/>
              <a:cs typeface="Times New Roman" pitchFamily="18" charset="0"/>
            </a:endParaRPr>
          </a:p>
          <a:p>
            <a:pPr algn="just"/>
            <a:r>
              <a:rPr lang="kk-KZ" sz="1400" dirty="0" smtClean="0">
                <a:latin typeface="Times New Roman" pitchFamily="18" charset="0"/>
                <a:cs typeface="Times New Roman" pitchFamily="18" charset="0"/>
              </a:rPr>
              <a:t>          </a:t>
            </a:r>
          </a:p>
          <a:p>
            <a:pPr algn="just"/>
            <a:r>
              <a:rPr lang="kk-KZ" sz="1400" dirty="0" smtClean="0">
                <a:latin typeface="Times New Roman" pitchFamily="18" charset="0"/>
                <a:cs typeface="Times New Roman" pitchFamily="18" charset="0"/>
              </a:rPr>
              <a:t>           </a:t>
            </a:r>
            <a:r>
              <a:rPr lang="kk-KZ" sz="1400" b="1" dirty="0" smtClean="0">
                <a:latin typeface="Times New Roman" pitchFamily="18" charset="0"/>
                <a:cs typeface="Times New Roman" pitchFamily="18" charset="0"/>
              </a:rPr>
              <a:t>Қабасова Ж.Қ.,</a:t>
            </a:r>
            <a:endParaRPr lang="ru-RU" sz="1400" b="1" dirty="0" smtClean="0">
              <a:latin typeface="Times New Roman" pitchFamily="18" charset="0"/>
              <a:cs typeface="Times New Roman" pitchFamily="18" charset="0"/>
            </a:endParaRPr>
          </a:p>
          <a:p>
            <a:pPr algn="just"/>
            <a:r>
              <a:rPr lang="kk-KZ" sz="1400" b="1" dirty="0" smtClean="0">
                <a:latin typeface="Times New Roman" pitchFamily="18" charset="0"/>
                <a:cs typeface="Times New Roman" pitchFamily="18" charset="0"/>
              </a:rPr>
              <a:t>           Электротехниканын теориялық негіздері </a:t>
            </a:r>
            <a:r>
              <a:rPr lang="kk-KZ" sz="1400" dirty="0" smtClean="0">
                <a:latin typeface="Times New Roman" pitchFamily="18" charset="0"/>
                <a:cs typeface="Times New Roman" pitchFamily="18" charset="0"/>
              </a:rPr>
              <a:t>(есептер </a:t>
            </a:r>
            <a:r>
              <a:rPr lang="ru-RU" sz="1400" dirty="0" err="1" smtClean="0">
                <a:latin typeface="Times New Roman" pitchFamily="18" charset="0"/>
                <a:cs typeface="Times New Roman" pitchFamily="18" charset="0"/>
              </a:rPr>
              <a:t>жинағы</a:t>
            </a:r>
            <a:r>
              <a:rPr lang="ru-RU" sz="1400" dirty="0" smtClean="0">
                <a:latin typeface="Times New Roman" pitchFamily="18" charset="0"/>
                <a:cs typeface="Times New Roman" pitchFamily="18" charset="0"/>
              </a:rPr>
              <a:t>): </a:t>
            </a:r>
            <a:r>
              <a:rPr lang="kk-KZ" sz="1400" dirty="0" smtClean="0">
                <a:latin typeface="Times New Roman" pitchFamily="18" charset="0"/>
                <a:cs typeface="Times New Roman" pitchFamily="18" charset="0"/>
              </a:rPr>
              <a:t>оку құралы, 1-том. / Ж.Қ.Қабасова, Ә.К.Ерқоңыр - Алматы: «Бастау», 2016. - 296 б.</a:t>
            </a:r>
            <a:endParaRPr lang="ru-RU" sz="1400" dirty="0" smtClean="0">
              <a:latin typeface="Times New Roman" pitchFamily="18" charset="0"/>
              <a:cs typeface="Times New Roman" pitchFamily="18" charset="0"/>
            </a:endParaRPr>
          </a:p>
          <a:p>
            <a:pPr algn="just"/>
            <a:endParaRPr lang="ru-RU" sz="1400" dirty="0" smtClean="0">
              <a:latin typeface="Times New Roman" pitchFamily="18" charset="0"/>
              <a:cs typeface="Times New Roman" pitchFamily="18" charset="0"/>
            </a:endParaRPr>
          </a:p>
          <a:p>
            <a:pPr algn="just"/>
            <a:r>
              <a:rPr lang="ru-RU" sz="1400" baseline="-25000" dirty="0" smtClean="0">
                <a:latin typeface="Times New Roman" pitchFamily="18" charset="0"/>
                <a:cs typeface="Times New Roman" pitchFamily="18" charset="0"/>
              </a:rPr>
              <a:t>            </a:t>
            </a:r>
            <a:r>
              <a:rPr lang="kk-KZ" sz="1400" dirty="0" smtClean="0">
                <a:latin typeface="Times New Roman" pitchFamily="18" charset="0"/>
                <a:cs typeface="Times New Roman" pitchFamily="18" charset="0"/>
              </a:rPr>
              <a:t>«Электротехниканын теориялық негіздері» пәнінен есептер жинағы мемлекеттік тілде оқитын 5В071800 - «Электр энергетикасы» мамандығының студенттері үшін қажет материал болып табылады.</a:t>
            </a:r>
            <a:endParaRPr lang="ru-RU" sz="1400" dirty="0" smtClean="0">
              <a:latin typeface="Times New Roman" pitchFamily="18" charset="0"/>
              <a:cs typeface="Times New Roman" pitchFamily="18" charset="0"/>
            </a:endParaRPr>
          </a:p>
          <a:p>
            <a:pPr algn="just"/>
            <a:r>
              <a:rPr lang="kk-KZ" sz="1400" dirty="0" smtClean="0">
                <a:latin typeface="Times New Roman" pitchFamily="18" charset="0"/>
                <a:cs typeface="Times New Roman" pitchFamily="18" charset="0"/>
              </a:rPr>
              <a:t>          Ұсынылған оқу қүралы екі томнан тұрады. Әр бөлімде электротехниканың теориялық негіздерінің мәліметтері және есептер де берілген.</a:t>
            </a:r>
            <a:endParaRPr lang="ru-RU" sz="1400" dirty="0" smtClean="0">
              <a:latin typeface="Times New Roman" pitchFamily="18" charset="0"/>
              <a:cs typeface="Times New Roman" pitchFamily="18" charset="0"/>
            </a:endParaRPr>
          </a:p>
          <a:p>
            <a:pPr algn="just"/>
            <a:r>
              <a:rPr lang="kk-KZ" sz="1400" dirty="0" smtClean="0">
                <a:latin typeface="Times New Roman" pitchFamily="18" charset="0"/>
                <a:cs typeface="Times New Roman" pitchFamily="18" charset="0"/>
              </a:rPr>
              <a:t>          Бүл кітапта негізгі түсініктемелер, қажетті тұжырымдар, формулалар, заңдар, әдістер толығымен көрсетілген. Кітапта электротехникадағы негізгі формулалар, заңдар және әр тізбегінің өзгеріс жағдайында болатын құбылыстарды есептейтін әдістер толығымен көрсетілген.</a:t>
            </a:r>
            <a:endParaRPr lang="ru-RU" sz="1400" dirty="0" smtClean="0">
              <a:latin typeface="Times New Roman" pitchFamily="18" charset="0"/>
              <a:cs typeface="Times New Roman" pitchFamily="18" charset="0"/>
            </a:endParaRPr>
          </a:p>
          <a:p>
            <a:pPr algn="just"/>
            <a:endParaRPr lang="kk-KZ" sz="2000" i="0" u="none" strike="noStrike" baseline="0" dirty="0" smtClean="0">
              <a:solidFill>
                <a:srgbClr val="000000"/>
              </a:solidFill>
              <a:latin typeface="Times New Roman" pitchFamily="18" charset="0"/>
              <a:cs typeface="Times New Roman" pitchFamily="18" charset="0"/>
            </a:endParaRPr>
          </a:p>
        </p:txBody>
      </p:sp>
      <p:pic>
        <p:nvPicPr>
          <p:cNvPr id="3074" name="Picture 2" descr="image3"/>
          <p:cNvPicPr>
            <a:picLocks noChangeAspect="1" noChangeArrowheads="1"/>
          </p:cNvPicPr>
          <p:nvPr/>
        </p:nvPicPr>
        <p:blipFill>
          <a:blip r:embed="rId2" cstate="print"/>
          <a:srcRect/>
          <a:stretch>
            <a:fillRect/>
          </a:stretch>
        </p:blipFill>
        <p:spPr bwMode="auto">
          <a:xfrm>
            <a:off x="0" y="0"/>
            <a:ext cx="4698609" cy="6873770"/>
          </a:xfrm>
          <a:prstGeom prst="rect">
            <a:avLst/>
          </a:prstGeom>
          <a:noFill/>
          <a:ln w="9525">
            <a:noFill/>
            <a:miter lim="800000"/>
            <a:headEnd/>
            <a:tailEnd/>
          </a:ln>
          <a:scene3d>
            <a:camera prst="orthographicFront"/>
            <a:lightRig rig="threePt" dir="t"/>
          </a:scene3d>
          <a:sp3d>
            <a:bevelT/>
          </a:sp3d>
        </p:spPr>
      </p:pic>
    </p:spTree>
    <p:extLst>
      <p:ext uri="{BB962C8B-B14F-4D97-AF65-F5344CB8AC3E}">
        <p14:creationId xmlns:p14="http://schemas.microsoft.com/office/powerpoint/2010/main" val="2129207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16085" y="183742"/>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kk-KZ" sz="2800" b="1" dirty="0" smtClean="0">
                <a:solidFill>
                  <a:srgbClr val="C00000"/>
                </a:solidFill>
                <a:latin typeface="Times New Roman" pitchFamily="18" charset="0"/>
                <a:cs typeface="Times New Roman" pitchFamily="18" charset="0"/>
              </a:rPr>
              <a:t>20</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422030" y="1167618"/>
            <a:ext cx="7174523" cy="4040823"/>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ru-RU" sz="2400" baseline="-25000" dirty="0" smtClean="0">
                <a:latin typeface="Times New Roman" pitchFamily="18" charset="0"/>
                <a:cs typeface="Times New Roman" pitchFamily="18" charset="0"/>
              </a:rPr>
              <a:t>31.21я73 </a:t>
            </a:r>
          </a:p>
          <a:p>
            <a:pPr indent="457200" algn="just"/>
            <a:r>
              <a:rPr lang="ru-RU" sz="2400" baseline="-25000" dirty="0" smtClean="0">
                <a:latin typeface="Times New Roman" pitchFamily="18" charset="0"/>
                <a:cs typeface="Times New Roman" pitchFamily="18" charset="0"/>
              </a:rPr>
              <a:t>Қ</a:t>
            </a:r>
            <a:r>
              <a:rPr lang="ru-RU" sz="2400" dirty="0" smtClean="0">
                <a:latin typeface="Times New Roman" pitchFamily="18" charset="0"/>
                <a:cs typeface="Times New Roman" pitchFamily="18" charset="0"/>
              </a:rPr>
              <a:t> </a:t>
            </a:r>
            <a:r>
              <a:rPr lang="ru-RU" sz="2400" baseline="-25000" dirty="0" smtClean="0">
                <a:latin typeface="Times New Roman" pitchFamily="18" charset="0"/>
                <a:cs typeface="Times New Roman" pitchFamily="18" charset="0"/>
              </a:rPr>
              <a:t>13</a:t>
            </a:r>
          </a:p>
          <a:p>
            <a:pPr indent="457200" algn="just"/>
            <a:endParaRPr lang="ru-RU" sz="2400" dirty="0" smtClean="0">
              <a:latin typeface="Times New Roman" pitchFamily="18" charset="0"/>
              <a:cs typeface="Times New Roman" pitchFamily="18" charset="0"/>
            </a:endParaRPr>
          </a:p>
          <a:p>
            <a:pPr algn="just"/>
            <a:r>
              <a:rPr lang="ru-RU" sz="1400" b="1" baseline="-25000" dirty="0" smtClean="0">
                <a:latin typeface="Times New Roman" pitchFamily="18" charset="0"/>
                <a:cs typeface="Times New Roman" pitchFamily="18" charset="0"/>
              </a:rPr>
              <a:t>            </a:t>
            </a:r>
            <a:r>
              <a:rPr lang="kk-KZ" sz="1400" b="1" dirty="0" smtClean="0">
                <a:latin typeface="Times New Roman" pitchFamily="18" charset="0"/>
                <a:cs typeface="Times New Roman" pitchFamily="18" charset="0"/>
              </a:rPr>
              <a:t>Қабасова Ж. Қ.,</a:t>
            </a:r>
            <a:endParaRPr lang="ru-RU" sz="1400" b="1" dirty="0" smtClean="0">
              <a:latin typeface="Times New Roman" pitchFamily="18" charset="0"/>
              <a:cs typeface="Times New Roman" pitchFamily="18" charset="0"/>
            </a:endParaRPr>
          </a:p>
          <a:p>
            <a:pPr algn="just"/>
            <a:r>
              <a:rPr lang="kk-KZ" sz="1400" b="1" dirty="0" smtClean="0">
                <a:latin typeface="Times New Roman" pitchFamily="18" charset="0"/>
                <a:cs typeface="Times New Roman" pitchFamily="18" charset="0"/>
              </a:rPr>
              <a:t> Электротехниканын теориялық негіздері пәнінен есептер жинағы</a:t>
            </a:r>
            <a:r>
              <a:rPr lang="kk-KZ" sz="1400" dirty="0" smtClean="0">
                <a:latin typeface="Times New Roman" pitchFamily="18" charset="0"/>
                <a:cs typeface="Times New Roman" pitchFamily="18" charset="0"/>
              </a:rPr>
              <a:t>: оку қүралы, 2-ТОМ. / Ж.Қ.Қабасова, Ә.К.Ерқоңыр - Алматы: «Бастау», 2016. - 360 б.</a:t>
            </a:r>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pPr algn="just"/>
            <a:r>
              <a:rPr lang="kk-KZ" sz="1400" dirty="0" smtClean="0">
                <a:latin typeface="Times New Roman" pitchFamily="18" charset="0"/>
                <a:cs typeface="Times New Roman" pitchFamily="18" charset="0"/>
              </a:rPr>
              <a:t>       «Электротехниканын теориялык негіздері» пәнінен есептер жинағы мемлекеттік тілде оқитын 5В071800 - «Электр энергетикасы» мамандығының студенттері үшін қажет материал болып табылады.</a:t>
            </a:r>
            <a:endParaRPr lang="ru-RU" sz="1400" dirty="0" smtClean="0">
              <a:latin typeface="Times New Roman" pitchFamily="18" charset="0"/>
              <a:cs typeface="Times New Roman" pitchFamily="18" charset="0"/>
            </a:endParaRPr>
          </a:p>
          <a:p>
            <a:pPr algn="just"/>
            <a:r>
              <a:rPr lang="kk-KZ" sz="1400" dirty="0" smtClean="0">
                <a:latin typeface="Times New Roman" pitchFamily="18" charset="0"/>
                <a:cs typeface="Times New Roman" pitchFamily="18" charset="0"/>
              </a:rPr>
              <a:t>        Есептер жинағының әр бөлімінде сызықты емес электр тізбегінің және электр-статикалық өрістің негізгі формулалары беріліп, есептер шығарылған.</a:t>
            </a:r>
            <a:endParaRPr lang="ru-RU" sz="1400" dirty="0" smtClean="0">
              <a:latin typeface="Times New Roman" pitchFamily="18" charset="0"/>
              <a:cs typeface="Times New Roman" pitchFamily="18" charset="0"/>
            </a:endParaRPr>
          </a:p>
          <a:p>
            <a:pPr algn="just"/>
            <a:r>
              <a:rPr lang="kk-KZ" sz="1400" dirty="0" smtClean="0">
                <a:latin typeface="Times New Roman" pitchFamily="18" charset="0"/>
                <a:cs typeface="Times New Roman" pitchFamily="18" charset="0"/>
              </a:rPr>
              <a:t>        Есептер жинагының 2-томы 16 тараудан тұрады және әр тарауда негізгі түсініктемелер, формулалар, заңдар келтірілген.</a:t>
            </a:r>
            <a:endParaRPr lang="ru-RU" sz="1400" dirty="0" smtClean="0">
              <a:latin typeface="Times New Roman" pitchFamily="18" charset="0"/>
              <a:cs typeface="Times New Roman" pitchFamily="18" charset="0"/>
            </a:endParaRPr>
          </a:p>
          <a:p>
            <a:pPr algn="just"/>
            <a:endParaRPr lang="kk-KZ" sz="2000" baseline="-25000" dirty="0" smtClean="0">
              <a:solidFill>
                <a:srgbClr val="000000"/>
              </a:solidFill>
              <a:latin typeface="Times New Roman" pitchFamily="18" charset="0"/>
              <a:cs typeface="Times New Roman" pitchFamily="18" charset="0"/>
            </a:endParaRPr>
          </a:p>
        </p:txBody>
      </p:sp>
      <p:pic>
        <p:nvPicPr>
          <p:cNvPr id="4098" name="Picture 2" descr="image4"/>
          <p:cNvPicPr>
            <a:picLocks noChangeAspect="1" noChangeArrowheads="1"/>
          </p:cNvPicPr>
          <p:nvPr/>
        </p:nvPicPr>
        <p:blipFill>
          <a:blip r:embed="rId2" cstate="print"/>
          <a:srcRect/>
          <a:stretch>
            <a:fillRect/>
          </a:stretch>
        </p:blipFill>
        <p:spPr bwMode="auto">
          <a:xfrm>
            <a:off x="7709095" y="0"/>
            <a:ext cx="4482904" cy="6869577"/>
          </a:xfrm>
          <a:prstGeom prst="rect">
            <a:avLst/>
          </a:prstGeom>
          <a:noFill/>
          <a:ln w="9525">
            <a:noFill/>
            <a:miter lim="800000"/>
            <a:headEnd/>
            <a:tailEnd/>
          </a:ln>
          <a:scene3d>
            <a:camera prst="orthographicFront"/>
            <a:lightRig rig="threePt" dir="t"/>
          </a:scene3d>
          <a:sp3d>
            <a:bevelT/>
          </a:sp3d>
        </p:spPr>
      </p:pic>
    </p:spTree>
    <p:extLst>
      <p:ext uri="{BB962C8B-B14F-4D97-AF65-F5344CB8AC3E}">
        <p14:creationId xmlns:p14="http://schemas.microsoft.com/office/powerpoint/2010/main" val="1696121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5257799" y="183741"/>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20</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4698610" y="980808"/>
            <a:ext cx="7266082" cy="4562951"/>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ru-RU" sz="2000" baseline="-25000" dirty="0" smtClean="0"/>
              <a:t> </a:t>
            </a:r>
            <a:r>
              <a:rPr lang="ru-RU" sz="2000" baseline="-25000" dirty="0" smtClean="0">
                <a:latin typeface="Times New Roman" pitchFamily="18" charset="0"/>
                <a:cs typeface="Times New Roman" pitchFamily="18" charset="0"/>
              </a:rPr>
              <a:t>34.2я73 </a:t>
            </a:r>
          </a:p>
          <a:p>
            <a:pPr indent="457200" algn="just"/>
            <a:r>
              <a:rPr lang="ru-RU" sz="2000" baseline="-25000" dirty="0" smtClean="0">
                <a:latin typeface="Times New Roman" pitchFamily="18" charset="0"/>
                <a:cs typeface="Times New Roman" pitchFamily="18" charset="0"/>
              </a:rPr>
              <a:t> С 90</a:t>
            </a:r>
          </a:p>
          <a:p>
            <a:pPr indent="457200" algn="just"/>
            <a:endParaRPr lang="ru-RU" sz="2000" baseline="-25000" dirty="0" smtClean="0">
              <a:latin typeface="Times New Roman" pitchFamily="18" charset="0"/>
              <a:cs typeface="Times New Roman" pitchFamily="18" charset="0"/>
            </a:endParaRPr>
          </a:p>
          <a:p>
            <a:r>
              <a:rPr lang="kk-KZ" sz="1400" dirty="0" smtClean="0">
                <a:latin typeface="Times New Roman" pitchFamily="18" charset="0"/>
                <a:cs typeface="Times New Roman" pitchFamily="18" charset="0"/>
              </a:rPr>
              <a:t>         </a:t>
            </a:r>
            <a:r>
              <a:rPr lang="kk-KZ" sz="1400" b="1" dirty="0" smtClean="0">
                <a:latin typeface="Times New Roman" pitchFamily="18" charset="0"/>
                <a:cs typeface="Times New Roman" pitchFamily="18" charset="0"/>
              </a:rPr>
              <a:t>Сүлеймен Е.Б.</a:t>
            </a:r>
            <a:endParaRPr lang="ru-RU" sz="1400" b="1" dirty="0" smtClean="0">
              <a:latin typeface="Times New Roman" pitchFamily="18" charset="0"/>
              <a:cs typeface="Times New Roman" pitchFamily="18" charset="0"/>
            </a:endParaRPr>
          </a:p>
          <a:p>
            <a:r>
              <a:rPr lang="kk-KZ" sz="1400" b="1" dirty="0" smtClean="0">
                <a:latin typeface="Times New Roman" pitchFamily="18" charset="0"/>
                <a:cs typeface="Times New Roman" pitchFamily="18" charset="0"/>
              </a:rPr>
              <a:t>         Металтану негіздері: </a:t>
            </a:r>
            <a:r>
              <a:rPr lang="kk-KZ" sz="1400" dirty="0" smtClean="0">
                <a:latin typeface="Times New Roman" pitchFamily="18" charset="0"/>
                <a:cs typeface="Times New Roman" pitchFamily="18" charset="0"/>
              </a:rPr>
              <a:t>Оқулық. / Е.Б.Сүлеймен - Алматы: «Бастау», 2015. - 336 б.</a:t>
            </a:r>
            <a:endParaRPr lang="ru-RU" sz="1400" dirty="0" smtClean="0">
              <a:latin typeface="Times New Roman" pitchFamily="18" charset="0"/>
              <a:cs typeface="Times New Roman" pitchFamily="18" charset="0"/>
            </a:endParaRPr>
          </a:p>
          <a:p>
            <a:endParaRPr lang="kk-KZ"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pPr algn="just"/>
            <a:r>
              <a:rPr lang="kk-KZ" sz="1400" dirty="0" smtClean="0">
                <a:latin typeface="Times New Roman" pitchFamily="18" charset="0"/>
                <a:cs typeface="Times New Roman" pitchFamily="18" charset="0"/>
              </a:rPr>
              <a:t>         Оқулықта металл құрылысы мен қасиеттері, қорытпалардың фазалары мен күй диаграммалары, деформациялау және кыздыру кезінде металл күрылымының калыптасуы, металды сынау, зерттеу және тексеру әдістері келтірілген. Болаттың термиялык теориясы және технологиясы баяндалып, термиялық-механикалық және химиялык-термиялык өңдеуі каралған.</a:t>
            </a:r>
            <a:endParaRPr lang="ru-RU" sz="1400" dirty="0" smtClean="0">
              <a:latin typeface="Times New Roman" pitchFamily="18" charset="0"/>
              <a:cs typeface="Times New Roman" pitchFamily="18" charset="0"/>
            </a:endParaRPr>
          </a:p>
          <a:p>
            <a:pPr algn="just"/>
            <a:r>
              <a:rPr lang="kk-KZ" sz="1400" dirty="0" smtClean="0">
                <a:latin typeface="Times New Roman" pitchFamily="18" charset="0"/>
                <a:cs typeface="Times New Roman" pitchFamily="18" charset="0"/>
              </a:rPr>
              <a:t>        Техниканың әр саласында колданыс тапкан металл конструкциялык материалдар (болат, шойын, түсті металдар және олардың корытпалары, композит) баяндалған.</a:t>
            </a:r>
            <a:endParaRPr lang="ru-RU" sz="1400" dirty="0" smtClean="0">
              <a:latin typeface="Times New Roman" pitchFamily="18" charset="0"/>
              <a:cs typeface="Times New Roman" pitchFamily="18" charset="0"/>
            </a:endParaRPr>
          </a:p>
          <a:p>
            <a:pPr algn="just"/>
            <a:r>
              <a:rPr lang="kk-KZ" sz="1400" dirty="0" smtClean="0">
                <a:latin typeface="Times New Roman" pitchFamily="18" charset="0"/>
                <a:cs typeface="Times New Roman" pitchFamily="18" charset="0"/>
              </a:rPr>
              <a:t>        Окулық жоғары оқу орындарында техникалық мамандықтар бойынша оқитын студенттерге арналған.</a:t>
            </a:r>
            <a:endParaRPr lang="ru-RU" sz="1400" dirty="0" smtClean="0">
              <a:latin typeface="Times New Roman" pitchFamily="18" charset="0"/>
              <a:cs typeface="Times New Roman" pitchFamily="18" charset="0"/>
            </a:endParaRPr>
          </a:p>
          <a:p>
            <a:pPr indent="457200" algn="just"/>
            <a:endParaRPr lang="kk-KZ" sz="2000" dirty="0">
              <a:solidFill>
                <a:srgbClr val="000000"/>
              </a:solidFill>
              <a:latin typeface="Times New Roman" panose="02020603050405020304" pitchFamily="18" charset="0"/>
            </a:endParaRPr>
          </a:p>
          <a:p>
            <a:pPr indent="457200" algn="just"/>
            <a:endParaRPr lang="kk-KZ" sz="2000" dirty="0">
              <a:solidFill>
                <a:srgbClr val="000000"/>
              </a:solidFill>
              <a:latin typeface="Times New Roman" panose="02020603050405020304" pitchFamily="18" charset="0"/>
            </a:endParaRPr>
          </a:p>
        </p:txBody>
      </p:sp>
      <p:pic>
        <p:nvPicPr>
          <p:cNvPr id="5122" name="Picture 2" descr="image5"/>
          <p:cNvPicPr>
            <a:picLocks noChangeAspect="1" noChangeArrowheads="1"/>
          </p:cNvPicPr>
          <p:nvPr/>
        </p:nvPicPr>
        <p:blipFill>
          <a:blip r:embed="rId2" cstate="print"/>
          <a:srcRect/>
          <a:stretch>
            <a:fillRect/>
          </a:stretch>
        </p:blipFill>
        <p:spPr bwMode="auto">
          <a:xfrm>
            <a:off x="0" y="0"/>
            <a:ext cx="4586067" cy="6953983"/>
          </a:xfrm>
          <a:prstGeom prst="rect">
            <a:avLst/>
          </a:prstGeom>
          <a:noFill/>
          <a:ln w="9525">
            <a:noFill/>
            <a:miter lim="800000"/>
            <a:headEnd/>
            <a:tailEnd/>
          </a:ln>
          <a:scene3d>
            <a:camera prst="orthographicFront"/>
            <a:lightRig rig="threePt" dir="t"/>
          </a:scene3d>
          <a:sp3d>
            <a:bevelT w="152400" h="50800" prst="softRound"/>
          </a:sp3d>
        </p:spPr>
      </p:pic>
    </p:spTree>
    <p:extLst>
      <p:ext uri="{BB962C8B-B14F-4D97-AF65-F5344CB8AC3E}">
        <p14:creationId xmlns:p14="http://schemas.microsoft.com/office/powerpoint/2010/main" val="3936647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 двумя скругленными противолежащими углами 2"/>
          <p:cNvSpPr/>
          <p:nvPr/>
        </p:nvSpPr>
        <p:spPr>
          <a:xfrm>
            <a:off x="424876" y="894289"/>
            <a:ext cx="6960661" cy="5436949"/>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endParaRPr lang="en-US" sz="2000" i="0" u="none" strike="noStrike" baseline="-25000" dirty="0" smtClean="0">
              <a:solidFill>
                <a:srgbClr val="000000"/>
              </a:solidFill>
              <a:latin typeface="Times New Roman" panose="02020603050405020304" pitchFamily="18" charset="0"/>
              <a:cs typeface="Times New Roman" panose="02020603050405020304" pitchFamily="18" charset="0"/>
            </a:endParaRPr>
          </a:p>
          <a:p>
            <a:r>
              <a:rPr lang="ru-RU" sz="1200" dirty="0" smtClean="0">
                <a:latin typeface="Times New Roman" pitchFamily="18" charset="0"/>
                <a:cs typeface="Times New Roman" pitchFamily="18" charset="0"/>
              </a:rPr>
              <a:t>         34.44я73 </a:t>
            </a:r>
          </a:p>
          <a:p>
            <a:r>
              <a:rPr lang="ru-RU" sz="1200" dirty="0" smtClean="0">
                <a:latin typeface="Times New Roman" pitchFamily="18" charset="0"/>
                <a:cs typeface="Times New Roman" pitchFamily="18" charset="0"/>
              </a:rPr>
              <a:t>         Д 87</a:t>
            </a:r>
          </a:p>
          <a:p>
            <a:endParaRPr lang="ru-RU" sz="1200"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         </a:t>
            </a:r>
            <a:r>
              <a:rPr lang="kk-KZ" sz="1400" b="1" dirty="0" smtClean="0">
                <a:latin typeface="Times New Roman" pitchFamily="18" charset="0"/>
                <a:cs typeface="Times New Roman" pitchFamily="18" charset="0"/>
              </a:rPr>
              <a:t>Дүзелбаев С.Т.</a:t>
            </a:r>
            <a:endParaRPr lang="ru-RU" sz="1400" b="1" dirty="0" smtClean="0">
              <a:latin typeface="Times New Roman" pitchFamily="18" charset="0"/>
              <a:cs typeface="Times New Roman" pitchFamily="18" charset="0"/>
            </a:endParaRPr>
          </a:p>
          <a:p>
            <a:pPr algn="just"/>
            <a:r>
              <a:rPr lang="kk-KZ" sz="1400" b="1" dirty="0" smtClean="0">
                <a:latin typeface="Times New Roman" pitchFamily="18" charset="0"/>
                <a:cs typeface="Times New Roman" pitchFamily="18" charset="0"/>
              </a:rPr>
              <a:t>         Машина тетіктері: </a:t>
            </a:r>
            <a:r>
              <a:rPr lang="kk-KZ" sz="1400" dirty="0" smtClean="0">
                <a:latin typeface="Times New Roman" pitchFamily="18" charset="0"/>
                <a:cs typeface="Times New Roman" pitchFamily="18" charset="0"/>
              </a:rPr>
              <a:t>Жоғары кәсіптік мамандар даярлайтын техникалык оку орындарының студенттеріне арналған оқулық. / С.Т.Дүзелбаев - Алматы: «Бастау» баспасы, 2016. - 408 б.</a:t>
            </a:r>
            <a:endParaRPr lang="ru-RU" sz="1400" dirty="0" smtClean="0">
              <a:latin typeface="Times New Roman" pitchFamily="18" charset="0"/>
              <a:cs typeface="Times New Roman" pitchFamily="18" charset="0"/>
            </a:endParaRPr>
          </a:p>
          <a:p>
            <a:pPr algn="just"/>
            <a:endParaRPr lang="kk-KZ" sz="1400" dirty="0" smtClean="0">
              <a:latin typeface="Times New Roman" pitchFamily="18" charset="0"/>
              <a:cs typeface="Times New Roman" pitchFamily="18" charset="0"/>
            </a:endParaRPr>
          </a:p>
          <a:p>
            <a:pPr algn="just"/>
            <a:endParaRPr lang="ru-RU" sz="1400" dirty="0" smtClean="0">
              <a:latin typeface="Times New Roman" pitchFamily="18" charset="0"/>
              <a:cs typeface="Times New Roman" pitchFamily="18" charset="0"/>
            </a:endParaRPr>
          </a:p>
          <a:p>
            <a:pPr algn="just"/>
            <a:r>
              <a:rPr lang="kk-KZ" sz="1400" dirty="0" smtClean="0">
                <a:latin typeface="Times New Roman" pitchFamily="18" charset="0"/>
                <a:cs typeface="Times New Roman" pitchFamily="18" charset="0"/>
              </a:rPr>
              <a:t>         Окулықта тетіктердің және жалпылама тағайындалған түйіндердің кұрылымы, технологиясы, есептеу әдістері карастырылған: ажырайтын және ажырамайтын косылысгар, іліністі және үйкелісті механизмдер, біліктер мен өстер, подшипниктер мен муфталар. Әрбір тақырыпта теориялық материалдар мысалдармен пысықталған және әрбір тараудың соңында жаттығу есептері, қайталау сұрактары және студенттің өздігінен білімін тексеруге арналған тест тапсырмалары берілген.</a:t>
            </a:r>
            <a:endParaRPr lang="ru-RU" sz="1400" dirty="0" smtClean="0">
              <a:latin typeface="Times New Roman" pitchFamily="18" charset="0"/>
              <a:cs typeface="Times New Roman" pitchFamily="18" charset="0"/>
            </a:endParaRPr>
          </a:p>
          <a:p>
            <a:pPr algn="just"/>
            <a:r>
              <a:rPr lang="kk-KZ" sz="1400" dirty="0" smtClean="0">
                <a:latin typeface="Times New Roman" pitchFamily="18" charset="0"/>
                <a:cs typeface="Times New Roman" pitchFamily="18" charset="0"/>
              </a:rPr>
              <a:t>         Окулық машина тетіктері курсының оқу жоспарына сәйкес жазылған және жоғары кәсіптік мамандар даярлайтын техникалык оку орындарының студенттеріне арналған.</a:t>
            </a:r>
            <a:endParaRPr lang="ru-RU" sz="1400" dirty="0" smtClean="0">
              <a:latin typeface="Times New Roman" pitchFamily="18" charset="0"/>
              <a:cs typeface="Times New Roman" pitchFamily="18" charset="0"/>
            </a:endParaRPr>
          </a:p>
          <a:p>
            <a:pPr algn="just"/>
            <a:r>
              <a:rPr lang="kk-KZ" sz="1400" dirty="0" smtClean="0">
                <a:latin typeface="Times New Roman" pitchFamily="18" charset="0"/>
                <a:cs typeface="Times New Roman" pitchFamily="18" charset="0"/>
              </a:rPr>
              <a:t>         Окулык сонымен катар инженерлік-техникалық жүмыскерлерге де пайдалы болуы мүмкін.</a:t>
            </a:r>
            <a:endParaRPr lang="ru-RU" sz="1400" dirty="0" smtClean="0">
              <a:latin typeface="Times New Roman" pitchFamily="18" charset="0"/>
              <a:cs typeface="Times New Roman" pitchFamily="18" charset="0"/>
            </a:endParaRPr>
          </a:p>
          <a:p>
            <a:pPr indent="457200" algn="just"/>
            <a:endParaRPr lang="kk-KZ" sz="1200" i="0" u="none" strike="noStrike" baseline="0" dirty="0" smtClean="0">
              <a:solidFill>
                <a:srgbClr val="000000"/>
              </a:solidFill>
              <a:latin typeface="Times New Roman" pitchFamily="18" charset="0"/>
              <a:cs typeface="Times New Roman" pitchFamily="18" charset="0"/>
            </a:endParaRPr>
          </a:p>
        </p:txBody>
      </p:sp>
      <p:sp>
        <p:nvSpPr>
          <p:cNvPr id="4" name="TextBox 3"/>
          <p:cNvSpPr txBox="1"/>
          <p:nvPr/>
        </p:nvSpPr>
        <p:spPr>
          <a:xfrm>
            <a:off x="2895601" y="227284"/>
            <a:ext cx="3323324"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имеется </a:t>
            </a:r>
            <a:r>
              <a:rPr lang="ru-RU" sz="2800" b="1" dirty="0" smtClean="0">
                <a:solidFill>
                  <a:srgbClr val="C00000"/>
                </a:solidFill>
                <a:latin typeface="Times New Roman" pitchFamily="18" charset="0"/>
                <a:cs typeface="Times New Roman" pitchFamily="18" charset="0"/>
              </a:rPr>
              <a:t>15 </a:t>
            </a:r>
            <a:r>
              <a:rPr lang="ru-RU" sz="1600" b="1" dirty="0" smtClean="0">
                <a:solidFill>
                  <a:srgbClr val="C00000"/>
                </a:solidFill>
                <a:latin typeface="Times New Roman" pitchFamily="18" charset="0"/>
                <a:cs typeface="Times New Roman" pitchFamily="18" charset="0"/>
              </a:rPr>
              <a:t>экз.</a:t>
            </a:r>
            <a:endParaRPr lang="ru-RU" sz="1600" b="1" dirty="0">
              <a:solidFill>
                <a:srgbClr val="C00000"/>
              </a:solidFill>
              <a:latin typeface="Times New Roman" pitchFamily="18" charset="0"/>
              <a:cs typeface="Times New Roman" pitchFamily="18" charset="0"/>
            </a:endParaRPr>
          </a:p>
        </p:txBody>
      </p:sp>
      <p:pic>
        <p:nvPicPr>
          <p:cNvPr id="6146" name="Picture 2" descr="image6"/>
          <p:cNvPicPr>
            <a:picLocks noChangeAspect="1" noChangeArrowheads="1"/>
          </p:cNvPicPr>
          <p:nvPr/>
        </p:nvPicPr>
        <p:blipFill>
          <a:blip r:embed="rId2" cstate="print"/>
          <a:srcRect/>
          <a:stretch>
            <a:fillRect/>
          </a:stretch>
        </p:blipFill>
        <p:spPr bwMode="auto">
          <a:xfrm>
            <a:off x="7540283" y="0"/>
            <a:ext cx="4651717" cy="6858000"/>
          </a:xfrm>
          <a:prstGeom prst="rect">
            <a:avLst/>
          </a:prstGeom>
          <a:noFill/>
          <a:ln w="9525">
            <a:noFill/>
            <a:miter lim="800000"/>
            <a:headEnd/>
            <a:tailEnd/>
          </a:ln>
          <a:scene3d>
            <a:camera prst="orthographicFront"/>
            <a:lightRig rig="threePt" dir="t"/>
          </a:scene3d>
          <a:sp3d>
            <a:bevelT/>
          </a:sp3d>
        </p:spPr>
      </p:pic>
    </p:spTree>
    <p:extLst>
      <p:ext uri="{BB962C8B-B14F-4D97-AF65-F5344CB8AC3E}">
        <p14:creationId xmlns:p14="http://schemas.microsoft.com/office/powerpoint/2010/main" val="3897421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 двумя скругленными противолежащими углами 2"/>
          <p:cNvSpPr/>
          <p:nvPr/>
        </p:nvSpPr>
        <p:spPr>
          <a:xfrm>
            <a:off x="4628272" y="984739"/>
            <a:ext cx="7215386" cy="4960223"/>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ru-RU" sz="1600" dirty="0" smtClean="0">
                <a:latin typeface="Times New Roman" pitchFamily="18" charset="0"/>
                <a:cs typeface="Times New Roman" pitchFamily="18" charset="0"/>
              </a:rPr>
              <a:t>39.3373 </a:t>
            </a:r>
          </a:p>
          <a:p>
            <a:pPr indent="457200" algn="just"/>
            <a:r>
              <a:rPr lang="kk-KZ" sz="1600" dirty="0" smtClean="0">
                <a:latin typeface="Times New Roman" pitchFamily="18" charset="0"/>
                <a:cs typeface="Times New Roman" pitchFamily="18" charset="0"/>
              </a:rPr>
              <a:t>С 12</a:t>
            </a:r>
            <a:endParaRPr lang="ru-RU" sz="1600" dirty="0" smtClean="0">
              <a:latin typeface="Times New Roman" pitchFamily="18" charset="0"/>
              <a:cs typeface="Times New Roman" pitchFamily="18" charset="0"/>
            </a:endParaRPr>
          </a:p>
          <a:p>
            <a:r>
              <a:rPr lang="ru-RU" sz="1600" b="1" dirty="0" smtClean="0">
                <a:latin typeface="Times New Roman" pitchFamily="18" charset="0"/>
                <a:cs typeface="Times New Roman" pitchFamily="18" charset="0"/>
              </a:rPr>
              <a:t>        </a:t>
            </a:r>
            <a:r>
              <a:rPr lang="kk-KZ" sz="1400" b="1" dirty="0" smtClean="0">
                <a:latin typeface="Times New Roman" pitchFamily="18" charset="0"/>
                <a:cs typeface="Times New Roman" pitchFamily="18" charset="0"/>
              </a:rPr>
              <a:t>Сабыралиев Н.</a:t>
            </a:r>
            <a:endParaRPr lang="ru-RU" sz="1400" b="1" dirty="0" smtClean="0">
              <a:latin typeface="Times New Roman" pitchFamily="18" charset="0"/>
              <a:cs typeface="Times New Roman" pitchFamily="18" charset="0"/>
            </a:endParaRPr>
          </a:p>
          <a:p>
            <a:pPr algn="just"/>
            <a:r>
              <a:rPr lang="kk-KZ" sz="1400" b="1" dirty="0" smtClean="0">
                <a:latin typeface="Times New Roman" pitchFamily="18" charset="0"/>
                <a:cs typeface="Times New Roman" pitchFamily="18" charset="0"/>
              </a:rPr>
              <a:t>          Автомобиль қүрылысы және колік жүргізушілерін даярлау: </a:t>
            </a:r>
            <a:r>
              <a:rPr lang="kk-KZ" sz="1400" dirty="0" smtClean="0">
                <a:latin typeface="Times New Roman" pitchFamily="18" charset="0"/>
                <a:cs typeface="Times New Roman" pitchFamily="18" charset="0"/>
              </a:rPr>
              <a:t>оқу құралы / Н.Сабыралиев, О.Рабат, Д.Ағабекова .- 1-бөлім. - Алматы: Бастау, 2015. - 388 бет.</a:t>
            </a:r>
            <a:endParaRPr lang="ru-RU" sz="1400" dirty="0" smtClean="0">
              <a:latin typeface="Times New Roman" pitchFamily="18" charset="0"/>
              <a:cs typeface="Times New Roman" pitchFamily="18" charset="0"/>
            </a:endParaRPr>
          </a:p>
          <a:p>
            <a:pPr algn="just"/>
            <a:endParaRPr lang="kk-KZ" sz="1400" dirty="0" smtClean="0">
              <a:latin typeface="Times New Roman" pitchFamily="18" charset="0"/>
              <a:cs typeface="Times New Roman" pitchFamily="18" charset="0"/>
            </a:endParaRPr>
          </a:p>
          <a:p>
            <a:pPr algn="just"/>
            <a:r>
              <a:rPr lang="kk-KZ" sz="1400" dirty="0" smtClean="0">
                <a:latin typeface="Times New Roman" pitchFamily="18" charset="0"/>
                <a:cs typeface="Times New Roman" pitchFamily="18" charset="0"/>
              </a:rPr>
              <a:t>         Ұсынылып отырған «Автомобиль кұрылысы және көлік жүргізушілерін даярлау» оку кұралы екі бөлімнен кұралган:</a:t>
            </a:r>
            <a:r>
              <a:rPr lang="ru-RU" sz="1400" dirty="0" smtClean="0">
                <a:latin typeface="Times New Roman" pitchFamily="18" charset="0"/>
                <a:cs typeface="Times New Roman" pitchFamily="18" charset="0"/>
              </a:rPr>
              <a:t> </a:t>
            </a:r>
            <a:r>
              <a:rPr lang="kk-KZ" sz="1400" dirty="0" smtClean="0">
                <a:latin typeface="Times New Roman" pitchFamily="18" charset="0"/>
                <a:cs typeface="Times New Roman" pitchFamily="18" charset="0"/>
              </a:rPr>
              <a:t> бірінші бөлімде автомобильдердің даму тарихы, автомобиль және казіргі қоғам, автомобильдердің жіктелі, түрлі кұрастырмалардың артықшылықтары мен олкылыктары, автомобильдердің жалпы қүрлысы, қызметі, әрекеттік қағидалары, автомобильдердің механизмдері мен жүйелерінің түрлі конструкцияларынын негізгі жүмыс істеу қағидалары, автомобиль датчиктерінін жаңа тенденциялары мен болашақ технологиялары карастырылған.</a:t>
            </a:r>
            <a:endParaRPr lang="ru-RU" sz="1400" dirty="0" smtClean="0">
              <a:latin typeface="Times New Roman" pitchFamily="18" charset="0"/>
              <a:cs typeface="Times New Roman" pitchFamily="18" charset="0"/>
            </a:endParaRPr>
          </a:p>
          <a:p>
            <a:pPr lvl="0" algn="just"/>
            <a:r>
              <a:rPr lang="kk-KZ" sz="1400" dirty="0" smtClean="0">
                <a:latin typeface="Times New Roman" pitchFamily="18" charset="0"/>
                <a:cs typeface="Times New Roman" pitchFamily="18" charset="0"/>
              </a:rPr>
              <a:t>        Екінші бөлімде жүргізушілерді даярлаудың рөлі, оқытудың максаты мен міндеттері; өндірістік оку шеберінін окушьіға қояр талаптары мен міндеттері, жүргізуші шеберлігінін психофизиологиялык негіздері; автомобильді жүргізуді карапайым жолдарда, күрделі және апатты жол-көлік жағдайларында айдауды үйрету әдістемелері жэне Қазақстан Республикасының жол козғалыс ережелерін оқып үйрету негіздері келтірілген.</a:t>
            </a:r>
            <a:endParaRPr lang="ru-RU" sz="1400" dirty="0" smtClean="0">
              <a:latin typeface="Times New Roman" pitchFamily="18" charset="0"/>
              <a:cs typeface="Times New Roman" pitchFamily="18" charset="0"/>
            </a:endParaRPr>
          </a:p>
          <a:p>
            <a:pPr algn="just"/>
            <a:endParaRPr lang="kk-KZ" sz="2000" i="0" u="none" strike="noStrike" baseline="-25000" dirty="0" smtClean="0">
              <a:solidFill>
                <a:srgbClr val="0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flipH="1">
            <a:off x="5747656" y="161970"/>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25 </a:t>
            </a:r>
            <a:r>
              <a:rPr lang="ru-RU" sz="1600" b="1" dirty="0" smtClean="0">
                <a:solidFill>
                  <a:srgbClr val="C00000"/>
                </a:solidFill>
                <a:latin typeface="Times New Roman" pitchFamily="18" charset="0"/>
                <a:cs typeface="Times New Roman" pitchFamily="18" charset="0"/>
              </a:rPr>
              <a:t>экз.</a:t>
            </a:r>
            <a:endParaRPr lang="ru-RU" sz="1600" b="1" dirty="0">
              <a:solidFill>
                <a:srgbClr val="C00000"/>
              </a:solidFill>
              <a:latin typeface="Times New Roman" pitchFamily="18" charset="0"/>
              <a:cs typeface="Times New Roman" pitchFamily="18" charset="0"/>
            </a:endParaRPr>
          </a:p>
        </p:txBody>
      </p:sp>
      <p:pic>
        <p:nvPicPr>
          <p:cNvPr id="7170" name="Picture 2" descr="image1"/>
          <p:cNvPicPr>
            <a:picLocks noChangeAspect="1" noChangeArrowheads="1"/>
          </p:cNvPicPr>
          <p:nvPr/>
        </p:nvPicPr>
        <p:blipFill>
          <a:blip r:embed="rId2" cstate="print"/>
          <a:srcRect/>
          <a:stretch>
            <a:fillRect/>
          </a:stretch>
        </p:blipFill>
        <p:spPr bwMode="auto">
          <a:xfrm>
            <a:off x="2" y="0"/>
            <a:ext cx="4515727" cy="6858000"/>
          </a:xfrm>
          <a:prstGeom prst="rect">
            <a:avLst/>
          </a:prstGeom>
          <a:noFill/>
          <a:ln w="9525">
            <a:noFill/>
            <a:miter lim="800000"/>
            <a:headEnd/>
            <a:tailEnd/>
          </a:ln>
          <a:scene3d>
            <a:camera prst="orthographicFront"/>
            <a:lightRig rig="threePt" dir="t"/>
          </a:scene3d>
          <a:sp3d>
            <a:bevelT/>
          </a:sp3d>
        </p:spPr>
      </p:pic>
    </p:spTree>
    <p:extLst>
      <p:ext uri="{BB962C8B-B14F-4D97-AF65-F5344CB8AC3E}">
        <p14:creationId xmlns:p14="http://schemas.microsoft.com/office/powerpoint/2010/main" val="1452723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09999" y="194627"/>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20 </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6" name="Прямоугольник с двумя скругленными противолежащими углами 5"/>
          <p:cNvSpPr/>
          <p:nvPr/>
        </p:nvSpPr>
        <p:spPr>
          <a:xfrm>
            <a:off x="108855" y="890002"/>
            <a:ext cx="7097488" cy="4631055"/>
          </a:xfrm>
          <a:prstGeom prst="round2DiagRect">
            <a:avLst/>
          </a:prstGeom>
          <a:noFill/>
          <a:ln>
            <a:solidFill>
              <a:srgbClr val="0070C0"/>
            </a:solidFill>
          </a:ln>
          <a:effectLst>
            <a:outerShdw blurRad="50800" dist="38100" dir="13500000" algn="b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ru-RU" sz="2000" baseline="-25000" dirty="0" smtClean="0"/>
              <a:t>          </a:t>
            </a:r>
            <a:r>
              <a:rPr lang="ru-RU" sz="2000" baseline="-25000" dirty="0" smtClean="0">
                <a:latin typeface="Times New Roman" pitchFamily="18" charset="0"/>
                <a:cs typeface="Times New Roman" pitchFamily="18" charset="0"/>
              </a:rPr>
              <a:t>39.38я73 </a:t>
            </a:r>
          </a:p>
          <a:p>
            <a:pPr algn="just"/>
            <a:r>
              <a:rPr lang="ru-RU" sz="2000" baseline="-25000" dirty="0" smtClean="0">
                <a:latin typeface="Times New Roman" pitchFamily="18" charset="0"/>
                <a:cs typeface="Times New Roman" pitchFamily="18" charset="0"/>
              </a:rPr>
              <a:t>          Т 86</a:t>
            </a:r>
            <a:endParaRPr lang="ru-RU" sz="2000" b="1" baseline="-25000" dirty="0" smtClean="0">
              <a:latin typeface="Times New Roman" pitchFamily="18" charset="0"/>
              <a:cs typeface="Times New Roman" pitchFamily="18" charset="0"/>
            </a:endParaRPr>
          </a:p>
          <a:p>
            <a:pPr algn="just"/>
            <a:r>
              <a:rPr lang="ru-RU" sz="1400" b="1" baseline="-25000" dirty="0" smtClean="0">
                <a:latin typeface="Times New Roman" pitchFamily="18" charset="0"/>
                <a:cs typeface="Times New Roman" pitchFamily="18" charset="0"/>
              </a:rPr>
              <a:t>          </a:t>
            </a:r>
          </a:p>
          <a:p>
            <a:pPr algn="just"/>
            <a:r>
              <a:rPr lang="ru-RU" sz="1400" b="1" baseline="-25000" dirty="0" smtClean="0">
                <a:latin typeface="Times New Roman" pitchFamily="18" charset="0"/>
                <a:cs typeface="Times New Roman" pitchFamily="18" charset="0"/>
              </a:rPr>
              <a:t>           </a:t>
            </a:r>
            <a:r>
              <a:rPr lang="kk-KZ" sz="1400" b="1" dirty="0" smtClean="0">
                <a:latin typeface="Times New Roman" pitchFamily="18" charset="0"/>
                <a:cs typeface="Times New Roman" pitchFamily="18" charset="0"/>
              </a:rPr>
              <a:t>Тұрысбеков Б.Т.</a:t>
            </a:r>
            <a:endParaRPr lang="ru-RU" sz="1400" b="1" dirty="0" smtClean="0">
              <a:latin typeface="Times New Roman" pitchFamily="18" charset="0"/>
              <a:cs typeface="Times New Roman" pitchFamily="18" charset="0"/>
            </a:endParaRPr>
          </a:p>
          <a:p>
            <a:pPr algn="just"/>
            <a:r>
              <a:rPr lang="kk-KZ" sz="1400" b="1" dirty="0" smtClean="0">
                <a:latin typeface="Times New Roman" pitchFamily="18" charset="0"/>
                <a:cs typeface="Times New Roman" pitchFamily="18" charset="0"/>
              </a:rPr>
              <a:t>        Автомобильдердің электр жабдықтары </a:t>
            </a:r>
            <a:r>
              <a:rPr lang="ru-RU" sz="1400" b="1" dirty="0" err="1" smtClean="0">
                <a:latin typeface="Times New Roman" pitchFamily="18" charset="0"/>
                <a:cs typeface="Times New Roman" pitchFamily="18" charset="0"/>
              </a:rPr>
              <a:t>және</a:t>
            </a:r>
            <a:r>
              <a:rPr lang="ru-RU" sz="1400" b="1" dirty="0" smtClean="0">
                <a:latin typeface="Times New Roman" pitchFamily="18" charset="0"/>
                <a:cs typeface="Times New Roman" pitchFamily="18" charset="0"/>
              </a:rPr>
              <a:t> </a:t>
            </a:r>
            <a:r>
              <a:rPr lang="kk-KZ" sz="1400" b="1" dirty="0" smtClean="0">
                <a:latin typeface="Times New Roman" pitchFamily="18" charset="0"/>
                <a:cs typeface="Times New Roman" pitchFamily="18" charset="0"/>
              </a:rPr>
              <a:t>электроникасы</a:t>
            </a:r>
            <a:r>
              <a:rPr lang="kk-KZ" sz="1400" dirty="0" smtClean="0">
                <a:latin typeface="Times New Roman" pitchFamily="18" charset="0"/>
                <a:cs typeface="Times New Roman" pitchFamily="18" charset="0"/>
              </a:rPr>
              <a:t>: оқу құралы / Б.Тұрысбеков, С.Тұрысбеков - Алматы, «Бастау» баспасы, - 2015. - 424 6.</a:t>
            </a:r>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 </a:t>
            </a:r>
          </a:p>
          <a:p>
            <a:pPr algn="just"/>
            <a:r>
              <a:rPr lang="kk-KZ" sz="1400" dirty="0" smtClean="0">
                <a:latin typeface="Times New Roman" pitchFamily="18" charset="0"/>
                <a:cs typeface="Times New Roman" pitchFamily="18" charset="0"/>
              </a:rPr>
              <a:t>        Автомобильдін электр және электрондык жүйесі, сондай-ак жабдыктарды генераторлық кондырғылардың, кернеуді реттегіштердің, аккумуляторлі батарейлердің, электр-стартерлердің, автомобиль жүйелеріндегі (қоректендір майлау, салкындату, оталдыру) пайдаланылатын электрлік және электронді жабдықтардың т.б. кұрылысы және жүмыс істеу тәсілі толык карастырылган.</a:t>
            </a:r>
            <a:endParaRPr lang="ru-RU" sz="1400" dirty="0" smtClean="0">
              <a:latin typeface="Times New Roman" pitchFamily="18" charset="0"/>
              <a:cs typeface="Times New Roman" pitchFamily="18" charset="0"/>
            </a:endParaRPr>
          </a:p>
          <a:p>
            <a:pPr algn="just"/>
            <a:r>
              <a:rPr lang="kk-KZ" sz="1400" dirty="0" smtClean="0">
                <a:latin typeface="Times New Roman" pitchFamily="18" charset="0"/>
                <a:cs typeface="Times New Roman" pitchFamily="18" charset="0"/>
              </a:rPr>
              <a:t>      Оқулыкта автомобильдерде пайдаланылатын ең соңғы заманауи элек жабдықтары келтірілген. Берілген материалдардың ерекшелігі жаңалығын және егжей-тегжей түсіндірілгендігінде.</a:t>
            </a:r>
            <a:endParaRPr lang="ru-RU" sz="1400" dirty="0" smtClean="0">
              <a:latin typeface="Times New Roman" pitchFamily="18" charset="0"/>
              <a:cs typeface="Times New Roman" pitchFamily="18" charset="0"/>
            </a:endParaRPr>
          </a:p>
          <a:p>
            <a:pPr algn="just"/>
            <a:r>
              <a:rPr lang="kk-KZ" sz="1400" dirty="0" smtClean="0">
                <a:latin typeface="Times New Roman" pitchFamily="18" charset="0"/>
                <a:cs typeface="Times New Roman" pitchFamily="18" charset="0"/>
              </a:rPr>
              <a:t>      Оқулык техникалық мамандык бойынша білім алатын оқушылар мен студенттерге, окытушыларға, автомобильдің электр жабдьштарымен айн лысатын мамандарға арналған.</a:t>
            </a:r>
            <a:endParaRPr lang="ru-RU" sz="1400" dirty="0" smtClean="0">
              <a:latin typeface="Times New Roman" pitchFamily="18" charset="0"/>
              <a:cs typeface="Times New Roman" pitchFamily="18" charset="0"/>
            </a:endParaRPr>
          </a:p>
          <a:p>
            <a:pPr algn="just"/>
            <a:endParaRPr lang="ru-RU" sz="2000" dirty="0">
              <a:latin typeface="Times New Roman" panose="02020603050405020304" pitchFamily="18" charset="0"/>
              <a:cs typeface="Times New Roman" panose="02020603050405020304" pitchFamily="18" charset="0"/>
            </a:endParaRPr>
          </a:p>
        </p:txBody>
      </p:sp>
      <p:pic>
        <p:nvPicPr>
          <p:cNvPr id="8194" name="Picture 2" descr="image2"/>
          <p:cNvPicPr>
            <a:picLocks noChangeAspect="1" noChangeArrowheads="1"/>
          </p:cNvPicPr>
          <p:nvPr/>
        </p:nvPicPr>
        <p:blipFill>
          <a:blip r:embed="rId2" cstate="print"/>
          <a:srcRect/>
          <a:stretch>
            <a:fillRect/>
          </a:stretch>
        </p:blipFill>
        <p:spPr bwMode="auto">
          <a:xfrm>
            <a:off x="7403716" y="1"/>
            <a:ext cx="4788284" cy="6858000"/>
          </a:xfrm>
          <a:prstGeom prst="rect">
            <a:avLst/>
          </a:prstGeom>
          <a:noFill/>
          <a:scene3d>
            <a:camera prst="orthographicFront"/>
            <a:lightRig rig="threePt" dir="t"/>
          </a:scene3d>
          <a:sp3d>
            <a:bevelT/>
          </a:sp3d>
        </p:spPr>
      </p:pic>
    </p:spTree>
    <p:extLst>
      <p:ext uri="{BB962C8B-B14F-4D97-AF65-F5344CB8AC3E}">
        <p14:creationId xmlns:p14="http://schemas.microsoft.com/office/powerpoint/2010/main" val="282421805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1655</TotalTime>
  <Words>1732</Words>
  <Application>Microsoft Office PowerPoint</Application>
  <PresentationFormat>Широкоэкранный</PresentationFormat>
  <Paragraphs>160</Paragraphs>
  <Slides>16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16</vt:i4>
      </vt:variant>
    </vt:vector>
  </HeadingPairs>
  <TitlesOfParts>
    <vt:vector size="22" baseType="lpstr">
      <vt:lpstr>Arial</vt:lpstr>
      <vt:lpstr>Calibri</vt:lpstr>
      <vt:lpstr>Calibri Light</vt:lpstr>
      <vt:lpstr>Times New Roman</vt:lpstr>
      <vt:lpstr>Verdana</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fooligun</dc:creator>
  <cp:lastModifiedBy>Oxsana Evlenteva</cp:lastModifiedBy>
  <cp:revision>271</cp:revision>
  <dcterms:created xsi:type="dcterms:W3CDTF">2016-12-05T06:42:49Z</dcterms:created>
  <dcterms:modified xsi:type="dcterms:W3CDTF">2017-10-11T05:03:03Z</dcterms:modified>
</cp:coreProperties>
</file>