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7" r:id="rId6"/>
    <p:sldId id="270" r:id="rId7"/>
    <p:sldId id="267" r:id="rId8"/>
    <p:sldId id="288" r:id="rId9"/>
    <p:sldId id="289" r:id="rId10"/>
    <p:sldId id="290" r:id="rId11"/>
    <p:sldId id="291" r:id="rId12"/>
    <p:sldId id="292" r:id="rId13"/>
    <p:sldId id="29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27" autoAdjust="0"/>
  </p:normalViewPr>
  <p:slideViewPr>
    <p:cSldViewPr snapToGrid="0">
      <p:cViewPr varScale="1">
        <p:scale>
          <a:sx n="86" d="100"/>
          <a:sy n="86" d="100"/>
        </p:scale>
        <p:origin x="30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6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0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6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43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6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0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77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2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5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53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51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335CC-AA62-4E3D-9601-357AC59A1F81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31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44085" y="1402840"/>
            <a:ext cx="6096000" cy="36570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УВАЖАЕМЫЕ ПРЕПОДАВАТЕЛИ И СТУДЕНТЫ!</a:t>
            </a:r>
            <a:endParaRPr lang="ru-RU" sz="1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Представляем Вам новую учебную литературу на английском языке для ИТФ, поступившую в фонд НБ «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Білім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орталығы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». Аннотации к книгам переведены на русский язык.</a:t>
            </a:r>
            <a:endParaRPr lang="ru-RU" sz="1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Ждем Вас по адресу:</a:t>
            </a:r>
            <a:endParaRPr lang="ru-RU" sz="1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пр. Абая 28, </a:t>
            </a:r>
            <a:r>
              <a:rPr lang="kk-KZ" sz="14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НБ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kk-KZ" sz="14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Білім орталығы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</a:t>
            </a:r>
            <a:endParaRPr lang="ru-RU" sz="1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ежедневно: с 9.00 до 19.00 ч.</a:t>
            </a:r>
            <a:endParaRPr lang="ru-RU" sz="1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kk-KZ" sz="14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ҚҰРМЕТТІ ОҚЫТУШЫЛАР МЕН СТУДЕНТТЕР!</a:t>
            </a:r>
          </a:p>
          <a:p>
            <a:pPr algn="ctr">
              <a:spcAft>
                <a:spcPts val="0"/>
              </a:spcAft>
            </a:pPr>
            <a:r>
              <a:rPr lang="kk-KZ" sz="14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“Білім орталығы” ҒК-ның қорына келіп түскен ИТФ арналған ағылшын тіліндегі жаңа оқулықтарды ұсынамыз.</a:t>
            </a:r>
            <a:r>
              <a:rPr lang="kk-K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Осы кітаптарға дерексіздер орыс тіліне аударылған.</a:t>
            </a:r>
            <a:endParaRPr lang="kk-KZ" sz="1400" dirty="0" smtClean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kk-KZ" sz="14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Сіздерді мына мекен-жай бойынша күтеміз: Абай даңғылы 28, ҒК «Білім орталығы»</a:t>
            </a:r>
          </a:p>
          <a:p>
            <a:pPr algn="ctr">
              <a:spcAft>
                <a:spcPts val="0"/>
              </a:spcAft>
            </a:pPr>
            <a:r>
              <a:rPr lang="kk-KZ" sz="14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Күнделікті: 9.00 – 19.00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70" y="1402840"/>
            <a:ext cx="3262358" cy="333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9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4685" y="194627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19742" y="884714"/>
            <a:ext cx="7378337" cy="5148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         </a:t>
            </a:r>
            <a:r>
              <a:rPr lang="en-US" sz="1400" b="1" dirty="0" smtClean="0"/>
              <a:t>Engineering Your Future </a:t>
            </a:r>
            <a:r>
              <a:rPr lang="en-US" sz="1400" dirty="0" smtClean="0"/>
              <a:t>[</a:t>
            </a:r>
            <a:r>
              <a:rPr lang="en-US" sz="1400" dirty="0" err="1" smtClean="0"/>
              <a:t>Текст</a:t>
            </a:r>
            <a:r>
              <a:rPr lang="en-US" sz="1400" dirty="0" smtClean="0"/>
              <a:t>] : An Australasian Guide / D. Dowling [et al.]. - Milton : Wiley, 2016. - 774 p.</a:t>
            </a:r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   Книга «Проектируй свое будущее» предназначена для студентов первых курсов и имеет целью дать им основы инженерных и общих знаний и навыков, а также знакомства с инструментами и методами, которые облегчают применение их на практике. </a:t>
            </a:r>
          </a:p>
          <a:p>
            <a:pPr algn="just"/>
            <a:r>
              <a:rPr lang="ru-RU" sz="1400" dirty="0" smtClean="0"/>
              <a:t>       Книга разделена на шесть разделов. В первом разделе дается введение в инженерию и инженерные методы, во втором разбирается тема значения инженерной науки в обществе, устойчивого инжиниринга, профессиональной ответственности и этики. </a:t>
            </a:r>
          </a:p>
          <a:p>
            <a:pPr algn="just"/>
            <a:r>
              <a:rPr lang="ru-RU" sz="1400" dirty="0" smtClean="0"/>
              <a:t>        Следующие два раздела дают студентам возможность приобрести некоторые из ключевых навыков, которые им понадобятся для успешной учебы: само-менеджмент, работа в команде и коммуникация.</a:t>
            </a:r>
          </a:p>
          <a:p>
            <a:pPr algn="just"/>
            <a:r>
              <a:rPr lang="ru-RU" sz="1400" dirty="0" smtClean="0"/>
              <a:t>В пятом разделе представлен обзор каждого из этапов, которые специалисты используют при применении инженерного метода: навыки в области информации и исследований, проектировании, оценка решений, рассмотрение результатов проекта, результаты коммуникации и управление инженерными проектами.</a:t>
            </a:r>
          </a:p>
          <a:p>
            <a:pPr algn="just"/>
            <a:r>
              <a:rPr lang="ru-RU" sz="1400" dirty="0" smtClean="0"/>
              <a:t>        Последняя глава содержит информацию о профессии инженера, а также о существующих и появляющихся специализациях, которая поможет учащимся улучшить свои карьерные возможности.</a:t>
            </a:r>
            <a:endParaRPr lang="ru-RU" sz="1400" b="1" dirty="0" smtClean="0"/>
          </a:p>
          <a:p>
            <a:pPr algn="just"/>
            <a:endParaRPr lang="ru-RU" sz="1400" b="1" dirty="0" smtClean="0"/>
          </a:p>
          <a:p>
            <a:pPr algn="just"/>
            <a:endParaRPr lang="ru-RU" sz="1400" dirty="0" smtClean="0"/>
          </a:p>
          <a:p>
            <a:pPr algn="just"/>
            <a:endParaRPr lang="en-US" sz="1400" dirty="0" smtClean="0"/>
          </a:p>
          <a:p>
            <a:pPr algn="just"/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/>
              <a:t>          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kk-KZ" sz="1400" baseline="-2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image1"/>
          <p:cNvPicPr>
            <a:picLocks noChangeAspect="1" noChangeArrowheads="1"/>
          </p:cNvPicPr>
          <p:nvPr/>
        </p:nvPicPr>
        <p:blipFill>
          <a:blip r:embed="rId2" cstate="print">
            <a:lum bright="25000" contrast="43000"/>
          </a:blip>
          <a:srcRect/>
          <a:stretch>
            <a:fillRect/>
          </a:stretch>
        </p:blipFill>
        <p:spPr bwMode="auto">
          <a:xfrm>
            <a:off x="7596554" y="0"/>
            <a:ext cx="45954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509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257799" y="183741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912972" y="840130"/>
            <a:ext cx="6826635" cy="5076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/>
            <a:r>
              <a:rPr lang="en-US" sz="1400" b="1" dirty="0" err="1" smtClean="0"/>
              <a:t>Arioui</a:t>
            </a:r>
            <a:r>
              <a:rPr lang="en-US" sz="1400" b="1" dirty="0" smtClean="0"/>
              <a:t>, H. Driving Simulation</a:t>
            </a:r>
            <a:r>
              <a:rPr lang="en-US" sz="1400" dirty="0" smtClean="0"/>
              <a:t> [</a:t>
            </a:r>
            <a:r>
              <a:rPr lang="ru-RU" sz="1400" dirty="0" smtClean="0"/>
              <a:t>Текст] / </a:t>
            </a:r>
            <a:r>
              <a:rPr lang="en-US" sz="1400" dirty="0" smtClean="0"/>
              <a:t>H. </a:t>
            </a:r>
            <a:r>
              <a:rPr lang="en-US" sz="1400" dirty="0" err="1" smtClean="0"/>
              <a:t>Arioui</a:t>
            </a:r>
            <a:r>
              <a:rPr lang="ru-RU" sz="1400" dirty="0" smtClean="0"/>
              <a:t>, </a:t>
            </a:r>
            <a:r>
              <a:rPr lang="en-US" sz="1400" dirty="0" err="1" smtClean="0"/>
              <a:t>L.Nehaoua</a:t>
            </a:r>
            <a:r>
              <a:rPr lang="en-US" sz="1400" dirty="0" smtClean="0"/>
              <a:t>. - London : ISTE Ltd. : Wiley, 2013. - 136 p.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/>
              <a:t>           </a:t>
            </a:r>
          </a:p>
          <a:p>
            <a:pPr algn="just"/>
            <a:r>
              <a:rPr lang="ru-RU" sz="1400" dirty="0" smtClean="0"/>
              <a:t>          Пассивные и активные системы безопасности (ABS, ESP, ремни безопасности, подушки безопасности и т. д.) представляют собой серьезное достижение с точки зрения безопасности в автомобилестроении. Они все больше развиваются и все чаще устанавливаются в автомобили, к тому же начинают применяться и на двухколесных транспортных средствах. Доказано, что такие системы оказались эффективными, хотя нет никакой информации об их работе в процессе эксплуатации.</a:t>
            </a:r>
          </a:p>
          <a:p>
            <a:pPr algn="just"/>
            <a:r>
              <a:rPr lang="ru-RU" sz="1400" dirty="0" smtClean="0"/>
              <a:t>           Книга «Тренажеры транспортных средств» написана преподавателями одного из университетов Франции, в ней представлено современное состояние систем безопасности и тренажеры для обучения вождению как автомобилей, так и их двухколесных аналогов. Описаны основные компоненты тренажера и классификация роботизированных архитектур. Затем представлен обзор литературы по автомобилям, а также двухколесным транспортным средствам, симуляторы вождения.</a:t>
            </a:r>
          </a:p>
          <a:p>
            <a:pPr algn="just"/>
            <a:r>
              <a:rPr lang="ru-RU" sz="1400" dirty="0" smtClean="0"/>
              <a:t>          Целью книги является выявление различий между автомобилями и мотоциклами для определения соответствующих показателей, которые помогут выбрать механическую архитектуру мотоциклетного тренажера и соответствующие органы управления. 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image2"/>
          <p:cNvPicPr>
            <a:picLocks noChangeAspect="1" noChangeArrowheads="1"/>
          </p:cNvPicPr>
          <p:nvPr/>
        </p:nvPicPr>
        <p:blipFill>
          <a:blip r:embed="rId2" cstate="print">
            <a:lum bright="8000" contrast="30000"/>
          </a:blip>
          <a:srcRect/>
          <a:stretch>
            <a:fillRect/>
          </a:stretch>
        </p:blipFill>
        <p:spPr bwMode="auto">
          <a:xfrm>
            <a:off x="0" y="0"/>
            <a:ext cx="46652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6647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4685" y="194627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19742" y="884714"/>
            <a:ext cx="7378337" cy="4392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          </a:t>
            </a:r>
            <a:r>
              <a:rPr lang="en-US" sz="1400" b="1" dirty="0" err="1" smtClean="0"/>
              <a:t>Schmid</a:t>
            </a:r>
            <a:r>
              <a:rPr lang="en-US" sz="1400" b="1" dirty="0" smtClean="0"/>
              <a:t>, S. R.</a:t>
            </a:r>
            <a:r>
              <a:rPr lang="en-US" sz="1400" dirty="0" smtClean="0"/>
              <a:t> </a:t>
            </a:r>
            <a:r>
              <a:rPr lang="en-US" sz="1400" b="1" dirty="0" smtClean="0"/>
              <a:t>Fundamentals of Machine Elements</a:t>
            </a:r>
            <a:r>
              <a:rPr lang="en-US" sz="1400" dirty="0" smtClean="0"/>
              <a:t> [</a:t>
            </a:r>
            <a:r>
              <a:rPr lang="ru-RU" sz="1400" dirty="0" smtClean="0"/>
              <a:t>Текст] / </a:t>
            </a:r>
            <a:r>
              <a:rPr lang="en-US" sz="1400" dirty="0" smtClean="0"/>
              <a:t>S. R. </a:t>
            </a:r>
            <a:r>
              <a:rPr lang="en-US" sz="1400" dirty="0" err="1" smtClean="0"/>
              <a:t>Schmid</a:t>
            </a:r>
            <a:r>
              <a:rPr lang="en-US" sz="1400" dirty="0" smtClean="0"/>
              <a:t>, B. J. </a:t>
            </a:r>
            <a:r>
              <a:rPr lang="en-US" sz="1400" dirty="0" err="1" smtClean="0"/>
              <a:t>Hamrock</a:t>
            </a:r>
            <a:r>
              <a:rPr lang="en-US" sz="1400" dirty="0" smtClean="0"/>
              <a:t>, B. O. Jacobson. -  3d ed. - Boca Raton : CRC Press Taylor &amp; Francis Group, 2014. - 609 p.</a:t>
            </a:r>
          </a:p>
          <a:p>
            <a:pPr algn="just"/>
            <a:endParaRPr lang="en-US" sz="1400" dirty="0" smtClean="0"/>
          </a:p>
          <a:p>
            <a:pPr algn="just"/>
            <a:r>
              <a:rPr lang="ru-RU" sz="1400" dirty="0" smtClean="0"/>
              <a:t>       Учебник «Основы деталей машин»  предназначен для того, чтобы предоставить студенту-первокурснику четкое и полное понимание как теории, так и практики применения основ деталей машин. Инженерам-практикам он может служить справочным пособием.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pPr algn="just"/>
            <a:r>
              <a:rPr lang="ru-RU" sz="1400" dirty="0" smtClean="0"/>
              <a:t>       Студентам потребуется знание дифференциальных и интегральных исчислений м высшей геометрии. Также требуется  умение чертить различные конфигурации и схему нагрузок свободного тела, действующих на деталь.</a:t>
            </a:r>
          </a:p>
          <a:p>
            <a:pPr algn="just"/>
            <a:r>
              <a:rPr lang="ru-RU" sz="1400" dirty="0" smtClean="0"/>
              <a:t>Книга разделена на две части. В Части 1 представлены общие вопросы деталей машин, в Части 2 – конструкция различных деталей машин. </a:t>
            </a:r>
          </a:p>
          <a:p>
            <a:pPr algn="just"/>
            <a:r>
              <a:rPr lang="ru-RU" sz="1400" dirty="0" smtClean="0"/>
              <a:t>        Теоретический материал дополнен примерами, фотоиллюстрациями, схемами, диаграммами, таблицами. 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  </a:t>
            </a:r>
            <a:endParaRPr lang="ru-RU" sz="1400" b="1" dirty="0" smtClean="0"/>
          </a:p>
          <a:p>
            <a:pPr algn="just"/>
            <a:endParaRPr lang="ru-RU" sz="1400" dirty="0" smtClean="0"/>
          </a:p>
          <a:p>
            <a:pPr algn="just"/>
            <a:endParaRPr lang="en-US" sz="1400" dirty="0" smtClean="0"/>
          </a:p>
          <a:p>
            <a:pPr algn="just"/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/>
              <a:t>          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kk-KZ" sz="1400" baseline="-2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image3"/>
          <p:cNvPicPr>
            <a:picLocks noChangeAspect="1" noChangeArrowheads="1"/>
          </p:cNvPicPr>
          <p:nvPr/>
        </p:nvPicPr>
        <p:blipFill>
          <a:blip r:embed="rId2" cstate="print">
            <a:lum bright="1000" contrast="-7000"/>
          </a:blip>
          <a:srcRect/>
          <a:stretch>
            <a:fillRect/>
          </a:stretch>
        </p:blipFill>
        <p:spPr bwMode="auto">
          <a:xfrm>
            <a:off x="7652824" y="0"/>
            <a:ext cx="4539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5094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257799" y="183741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912972" y="840130"/>
            <a:ext cx="6826635" cy="4572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/>
            <a:r>
              <a:rPr lang="en-US" sz="1400" b="1" dirty="0" err="1" smtClean="0"/>
              <a:t>Baruh</a:t>
            </a:r>
            <a:r>
              <a:rPr lang="en-US" sz="1400" b="1" dirty="0" smtClean="0"/>
              <a:t>, H. Applied Dynamics</a:t>
            </a:r>
            <a:r>
              <a:rPr lang="en-US" sz="1400" dirty="0" smtClean="0"/>
              <a:t> [</a:t>
            </a:r>
            <a:r>
              <a:rPr lang="ru-RU" sz="1400" dirty="0" smtClean="0"/>
              <a:t>Текст] / </a:t>
            </a:r>
            <a:r>
              <a:rPr lang="en-US" sz="1400" dirty="0" smtClean="0"/>
              <a:t>H. </a:t>
            </a:r>
            <a:r>
              <a:rPr lang="en-US" sz="1400" dirty="0" err="1" smtClean="0"/>
              <a:t>Baruh</a:t>
            </a:r>
            <a:r>
              <a:rPr lang="en-US" sz="1400" dirty="0" smtClean="0"/>
              <a:t>. - Boca Raton : Taylor &amp; Francis Group, 2015. - 850 p. </a:t>
            </a:r>
            <a:endParaRPr lang="ru-RU" sz="1400" dirty="0" smtClean="0"/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/>
              <a:t>       В книге «Прикладная динамика» рассматриваются базисные понятия – система линейных измерений, система координат, дифференциальные и интегральные исчисления, пространственный анализ, а также законы кинематики и кинетики, законы динамики и их применение. При этом автор приводит примеры, приближенные к реальной жизни, включая спорт (движение шаров в воздухе или во время удара) и движение автомобиля. </a:t>
            </a:r>
          </a:p>
          <a:p>
            <a:pPr algn="just"/>
            <a:r>
              <a:rPr lang="ru-RU" sz="1400" dirty="0" smtClean="0"/>
              <a:t>       Подчеркивается применение динамики в инженерном деле, содержится подробный анализ принципов динамики и анализа движений транспортных средств.</a:t>
            </a:r>
          </a:p>
          <a:p>
            <a:pPr algn="just"/>
            <a:r>
              <a:rPr lang="ru-RU" sz="1400" dirty="0" smtClean="0"/>
              <a:t>       Книга основана на двух- и трехмерной механике Ньютона, она охватывает аналитическую механику и описывает уравнения Лагранжа и </a:t>
            </a:r>
            <a:r>
              <a:rPr lang="ru-RU" sz="1400" dirty="0" err="1" smtClean="0"/>
              <a:t>Кейна</a:t>
            </a:r>
            <a:r>
              <a:rPr lang="ru-RU" sz="1400" dirty="0" smtClean="0"/>
              <a:t>. Автор рассматривает анализ устойчивости и реакции, а также вибрации динамических систем. Кроме того, автор подчеркивает растущий интерес промышленности к такой отрасли науки, как динамика и устойчивость наземных транспортных средств.</a:t>
            </a:r>
          </a:p>
          <a:p>
            <a:pPr algn="just"/>
            <a:endParaRPr lang="ru-RU" sz="1400" dirty="0" smtClean="0"/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/>
              <a:t>           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image5"/>
          <p:cNvPicPr>
            <a:picLocks noChangeAspect="1" noChangeArrowheads="1"/>
          </p:cNvPicPr>
          <p:nvPr/>
        </p:nvPicPr>
        <p:blipFill>
          <a:blip r:embed="rId2" cstate="print">
            <a:lum bright="9000" contrast="16000"/>
          </a:blip>
          <a:srcRect/>
          <a:stretch>
            <a:fillRect/>
          </a:stretch>
        </p:blipFill>
        <p:spPr bwMode="auto">
          <a:xfrm>
            <a:off x="0" y="0"/>
            <a:ext cx="47267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664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9999" y="194627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28601" y="744104"/>
            <a:ext cx="7163664" cy="5292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 smtClean="0"/>
              <a:t> </a:t>
            </a:r>
            <a:r>
              <a:rPr lang="en-US" sz="1400" b="1" dirty="0" err="1" smtClean="0"/>
              <a:t>Emadi</a:t>
            </a:r>
            <a:r>
              <a:rPr lang="en-US" sz="1400" b="1" dirty="0" smtClean="0"/>
              <a:t>, A. Advanced Electric Drive Vehicles</a:t>
            </a:r>
            <a:r>
              <a:rPr lang="en-US" sz="1400" dirty="0" smtClean="0"/>
              <a:t> [</a:t>
            </a:r>
            <a:r>
              <a:rPr lang="ru-RU" sz="1400" dirty="0" smtClean="0"/>
              <a:t>Текст] / </a:t>
            </a:r>
            <a:r>
              <a:rPr lang="en-US" sz="1400" dirty="0" smtClean="0"/>
              <a:t>A. </a:t>
            </a:r>
            <a:r>
              <a:rPr lang="en-US" sz="1400" dirty="0" err="1" smtClean="0"/>
              <a:t>Emadi</a:t>
            </a:r>
            <a:r>
              <a:rPr lang="en-US" sz="1400" dirty="0" smtClean="0"/>
              <a:t>. - Boca Raton : CRC Press Taylor &amp; Francis Group, 2015. - 602 p.</a:t>
            </a:r>
          </a:p>
          <a:p>
            <a:pPr algn="just"/>
            <a:endParaRPr lang="en-US" sz="1400" dirty="0" smtClean="0"/>
          </a:p>
          <a:p>
            <a:pPr algn="just"/>
            <a:r>
              <a:rPr lang="en-US" sz="1400" dirty="0" smtClean="0"/>
              <a:t>      </a:t>
            </a:r>
            <a:r>
              <a:rPr lang="ru-RU" sz="1400" dirty="0" smtClean="0"/>
              <a:t>Электрификация служит разработке наиболее эффективных, производительных, безопасных, интеллектуальных и надежных транспортных средств. В современном мире существует четкая тенденция перехода от двигателей внутреннего сгорания к электродвигателям.</a:t>
            </a:r>
            <a:endParaRPr lang="en-US" sz="1400" dirty="0" smtClean="0"/>
          </a:p>
          <a:p>
            <a:pPr algn="just"/>
            <a:r>
              <a:rPr lang="en-US" sz="1400" dirty="0" smtClean="0"/>
              <a:t>       </a:t>
            </a:r>
            <a:r>
              <a:rPr lang="ru-RU" sz="1400" dirty="0" smtClean="0"/>
              <a:t>Предоставляя подробный обзор этой развивающейся отрасли, книга «Современные электромобили» начинается с введения в автомобильную промышленность, объяснения необходимости электрификации и основ обычных автомобилей и ICE. Затем автор переходит к рассмотрению основных компонентов электромобилей, то есть силовых электронных преобразователей, электрических машин, контроллеров электродвигателей и систем аккумулирования энергии.</a:t>
            </a:r>
          </a:p>
          <a:p>
            <a:pPr algn="just"/>
            <a:r>
              <a:rPr lang="en-US" sz="1400" dirty="0" smtClean="0"/>
              <a:t>         </a:t>
            </a:r>
            <a:r>
              <a:rPr lang="ru-RU" sz="1400" dirty="0" smtClean="0"/>
              <a:t>В книге описываются электрические транспортные средства (MEV), гибридные электрические транспортные средства (</a:t>
            </a:r>
            <a:r>
              <a:rPr lang="ru-RU" sz="1400" dirty="0" err="1" smtClean="0"/>
              <a:t>HEVs</a:t>
            </a:r>
            <a:r>
              <a:rPr lang="ru-RU" sz="1400" dirty="0" smtClean="0"/>
              <a:t> и </a:t>
            </a:r>
            <a:r>
              <a:rPr lang="en-US" sz="1400" dirty="0" smtClean="0"/>
              <a:t>P</a:t>
            </a:r>
            <a:r>
              <a:rPr lang="ru-RU" sz="1400" dirty="0" err="1" smtClean="0"/>
              <a:t>HEVs</a:t>
            </a:r>
            <a:r>
              <a:rPr lang="ru-RU" sz="1400" dirty="0" smtClean="0"/>
              <a:t>), электромобилей с расширенным радиусом действия (REEV) </a:t>
            </a:r>
            <a:r>
              <a:rPr lang="ru-RU" sz="1400" smtClean="0"/>
              <a:t>и других электрических </a:t>
            </a:r>
            <a:r>
              <a:rPr lang="ru-RU" sz="1400" dirty="0" smtClean="0"/>
              <a:t>транспортных средств (EV), включая электромобили на аккумуляторных батареях (</a:t>
            </a:r>
            <a:r>
              <a:rPr lang="ru-RU" sz="1400" dirty="0" err="1" smtClean="0"/>
              <a:t>BEVs</a:t>
            </a:r>
            <a:r>
              <a:rPr lang="ru-RU" sz="1400" dirty="0" smtClean="0"/>
              <a:t>) и транспортные средства на топливных элементах (FCV).</a:t>
            </a:r>
            <a:endParaRPr lang="en-US" sz="1400" dirty="0" smtClean="0"/>
          </a:p>
          <a:p>
            <a:pPr algn="just"/>
            <a:r>
              <a:rPr lang="ru-RU" sz="1400" dirty="0" smtClean="0"/>
              <a:t>       Книга предназначена для  студентов старших курсов </a:t>
            </a:r>
            <a:r>
              <a:rPr lang="ru-RU" sz="1400" dirty="0" err="1" smtClean="0"/>
              <a:t>бакалавриата</a:t>
            </a:r>
            <a:r>
              <a:rPr lang="ru-RU" sz="1400" dirty="0" smtClean="0"/>
              <a:t> или магистратуры, научных работников и специалистов в области электрификации транспорта.</a:t>
            </a:r>
          </a:p>
          <a:p>
            <a:r>
              <a:rPr lang="ru-RU" sz="1400" dirty="0" smtClean="0"/>
              <a:t> </a:t>
            </a:r>
            <a:br>
              <a:rPr lang="ru-RU" sz="1400" dirty="0" smtClean="0"/>
            </a:br>
            <a:endParaRPr lang="ru-RU" sz="1400" dirty="0" smtClean="0"/>
          </a:p>
          <a:p>
            <a:pPr algn="just"/>
            <a:endParaRPr lang="en-US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image5"/>
          <p:cNvPicPr>
            <a:picLocks noChangeAspect="1" noChangeArrowheads="1"/>
          </p:cNvPicPr>
          <p:nvPr/>
        </p:nvPicPr>
        <p:blipFill>
          <a:blip r:embed="rId2" cstate="print">
            <a:lum bright="20000" contrast="25000"/>
          </a:blip>
          <a:srcRect/>
          <a:stretch>
            <a:fillRect/>
          </a:stretch>
        </p:blipFill>
        <p:spPr bwMode="auto">
          <a:xfrm>
            <a:off x="7642225" y="0"/>
            <a:ext cx="4549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70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181599" y="172855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920342" y="873125"/>
            <a:ext cx="7053943" cy="4464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         </a:t>
            </a:r>
          </a:p>
          <a:p>
            <a:pPr algn="just"/>
            <a:r>
              <a:rPr lang="ru-RU" sz="1400" b="1" dirty="0" smtClean="0"/>
              <a:t>       </a:t>
            </a:r>
            <a:r>
              <a:rPr lang="en-US" sz="1400" b="1" dirty="0" err="1" smtClean="0"/>
              <a:t>Jazar</a:t>
            </a:r>
            <a:r>
              <a:rPr lang="en-US" sz="1400" b="1" dirty="0" smtClean="0"/>
              <a:t>, R. N.</a:t>
            </a:r>
            <a:r>
              <a:rPr lang="en-US" sz="1400" dirty="0" smtClean="0"/>
              <a:t> </a:t>
            </a:r>
            <a:r>
              <a:rPr lang="en-US" sz="1400" b="1" dirty="0" smtClean="0"/>
              <a:t>Vehicle Dynamics: Theory and Application</a:t>
            </a:r>
            <a:r>
              <a:rPr lang="en-US" sz="1400" dirty="0" smtClean="0"/>
              <a:t> [</a:t>
            </a:r>
            <a:r>
              <a:rPr lang="en-US" sz="1400" dirty="0" err="1" smtClean="0"/>
              <a:t>Текст</a:t>
            </a:r>
            <a:r>
              <a:rPr lang="en-US" sz="1400" dirty="0" smtClean="0"/>
              <a:t>] / R. N. </a:t>
            </a:r>
            <a:r>
              <a:rPr lang="en-US" sz="1400" dirty="0" err="1" smtClean="0"/>
              <a:t>Jazar</a:t>
            </a:r>
            <a:r>
              <a:rPr lang="en-US" sz="1400" dirty="0" smtClean="0"/>
              <a:t>. - New York : Springer, 2014. - 1066 p. </a:t>
            </a:r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 В учебнике «Динамика автомобиля» подробно излагаются концепции динамики транспортных средств, которые концентрируются на их практическом использовании. Содержание представлено на теоретико-практическом уровне.</a:t>
            </a:r>
            <a:br>
              <a:rPr lang="ru-RU" sz="1400" dirty="0" smtClean="0"/>
            </a:br>
            <a:r>
              <a:rPr lang="ru-RU" sz="1400" dirty="0" smtClean="0"/>
              <a:t>Приведены соответствующие теоремы и доказательства, а также применение их на практике.</a:t>
            </a:r>
          </a:p>
          <a:p>
            <a:pPr algn="just"/>
            <a:r>
              <a:rPr lang="ru-RU" sz="1400" dirty="0" smtClean="0"/>
              <a:t>      В</a:t>
            </a:r>
            <a:r>
              <a:rPr lang="en-US" sz="1400" dirty="0" smtClean="0"/>
              <a:t> </a:t>
            </a:r>
            <a:r>
              <a:rPr lang="en-US" sz="1400" dirty="0" err="1" smtClean="0"/>
              <a:t>учебнике</a:t>
            </a:r>
            <a:r>
              <a:rPr lang="en-US" sz="1400" dirty="0" smtClean="0"/>
              <a:t> </a:t>
            </a:r>
            <a:r>
              <a:rPr lang="en-US" sz="1400" dirty="0" err="1" smtClean="0"/>
              <a:t>ключевые</a:t>
            </a:r>
            <a:r>
              <a:rPr lang="en-US" sz="1400" dirty="0" smtClean="0"/>
              <a:t> </a:t>
            </a:r>
            <a:r>
              <a:rPr lang="en-US" sz="1400" dirty="0" err="1" smtClean="0"/>
              <a:t>темы</a:t>
            </a:r>
            <a:r>
              <a:rPr lang="en-US" sz="1400" dirty="0" smtClean="0"/>
              <a:t> </a:t>
            </a:r>
            <a:r>
              <a:rPr lang="en-US" sz="1400" dirty="0" err="1" smtClean="0"/>
              <a:t>представлены</a:t>
            </a:r>
            <a:r>
              <a:rPr lang="en-US" sz="1400" dirty="0" smtClean="0"/>
              <a:t> </a:t>
            </a:r>
            <a:r>
              <a:rPr lang="en-US" sz="1400" dirty="0" err="1" smtClean="0"/>
              <a:t>иллюстрациями</a:t>
            </a:r>
            <a:r>
              <a:rPr lang="en-US" sz="1400" dirty="0" smtClean="0"/>
              <a:t>, </a:t>
            </a:r>
            <a:r>
              <a:rPr lang="en-US" sz="1400" dirty="0" err="1" smtClean="0"/>
              <a:t>каждая</a:t>
            </a:r>
            <a:r>
              <a:rPr lang="en-US" sz="1400" dirty="0" smtClean="0"/>
              <a:t> </a:t>
            </a:r>
            <a:r>
              <a:rPr lang="en-US" sz="1400" dirty="0" err="1" smtClean="0"/>
              <a:t>глава</a:t>
            </a:r>
            <a:r>
              <a:rPr lang="en-US" sz="1400" dirty="0" smtClean="0"/>
              <a:t> </a:t>
            </a:r>
            <a:r>
              <a:rPr lang="en-US" sz="1400" dirty="0" err="1" smtClean="0"/>
              <a:t>дополнена</a:t>
            </a:r>
            <a:r>
              <a:rPr lang="en-US" sz="1400" dirty="0" smtClean="0"/>
              <a:t> </a:t>
            </a:r>
            <a:r>
              <a:rPr lang="en-US" sz="1400" dirty="0" err="1" smtClean="0"/>
              <a:t>примерами</a:t>
            </a:r>
            <a:r>
              <a:rPr lang="en-US" sz="1400" dirty="0" smtClean="0"/>
              <a:t>, </a:t>
            </a:r>
            <a:r>
              <a:rPr lang="en-US" sz="1400" dirty="0" err="1" smtClean="0"/>
              <a:t>отдельно</a:t>
            </a:r>
            <a:r>
              <a:rPr lang="ru-RU" sz="1400" dirty="0" smtClean="0"/>
              <a:t> </a:t>
            </a:r>
            <a:r>
              <a:rPr lang="en-US" sz="1400" dirty="0" err="1" smtClean="0"/>
              <a:t>рассматриваются</a:t>
            </a:r>
            <a:r>
              <a:rPr lang="en-US" sz="1400" dirty="0" smtClean="0"/>
              <a:t> </a:t>
            </a:r>
            <a:r>
              <a:rPr lang="en-US" sz="1400" dirty="0" err="1" smtClean="0"/>
              <a:t>системы</a:t>
            </a:r>
            <a:r>
              <a:rPr lang="en-US" sz="1400" dirty="0" smtClean="0"/>
              <a:t> </a:t>
            </a:r>
            <a:r>
              <a:rPr lang="en-US" sz="1400" dirty="0" err="1" smtClean="0"/>
              <a:t>управления</a:t>
            </a:r>
            <a:r>
              <a:rPr lang="en-US" sz="1400" dirty="0" smtClean="0"/>
              <a:t>  </a:t>
            </a:r>
            <a:r>
              <a:rPr lang="en-US" sz="1400" dirty="0" err="1" smtClean="0"/>
              <a:t>передними</a:t>
            </a:r>
            <a:r>
              <a:rPr lang="en-US" sz="1400" dirty="0" smtClean="0"/>
              <a:t>, </a:t>
            </a:r>
            <a:r>
              <a:rPr lang="en-US" sz="1400" dirty="0" err="1" smtClean="0"/>
              <a:t>задними</a:t>
            </a:r>
            <a:r>
              <a:rPr lang="en-US" sz="1400" dirty="0" smtClean="0"/>
              <a:t> и </a:t>
            </a:r>
            <a:r>
              <a:rPr lang="en-US" sz="1400" dirty="0" err="1" smtClean="0"/>
              <a:t>всеми</a:t>
            </a:r>
            <a:r>
              <a:rPr lang="en-US" sz="1400" dirty="0" smtClean="0"/>
              <a:t> </a:t>
            </a:r>
            <a:r>
              <a:rPr lang="en-US" sz="1400" dirty="0" err="1" smtClean="0"/>
              <a:t>колесами</a:t>
            </a:r>
            <a:r>
              <a:rPr lang="en-US" sz="1400" dirty="0" smtClean="0"/>
              <a:t>, а </a:t>
            </a:r>
            <a:r>
              <a:rPr lang="en-US" sz="1400" dirty="0" err="1" smtClean="0"/>
              <a:t>также</a:t>
            </a:r>
            <a:r>
              <a:rPr lang="en-US" sz="1400" dirty="0" smtClean="0"/>
              <a:t> </a:t>
            </a:r>
            <a:r>
              <a:rPr lang="ru-RU" sz="1400" dirty="0" smtClean="0"/>
              <a:t>анализируются </a:t>
            </a:r>
            <a:r>
              <a:rPr lang="en-US" sz="1400" dirty="0" err="1" smtClean="0"/>
              <a:t>преимущества</a:t>
            </a:r>
            <a:r>
              <a:rPr lang="en-US" sz="1400" dirty="0" smtClean="0"/>
              <a:t> и </a:t>
            </a:r>
            <a:r>
              <a:rPr lang="en-US" sz="1400" dirty="0" err="1" smtClean="0"/>
              <a:t>недостатки</a:t>
            </a:r>
            <a:r>
              <a:rPr lang="en-US" sz="1400" dirty="0" smtClean="0"/>
              <a:t> </a:t>
            </a:r>
            <a:r>
              <a:rPr lang="en-US" sz="1400" dirty="0" err="1" smtClean="0"/>
              <a:t>ра</a:t>
            </a:r>
            <a:r>
              <a:rPr lang="ru-RU" sz="1400" dirty="0" err="1" smtClean="0"/>
              <a:t>зличных</a:t>
            </a:r>
            <a:r>
              <a:rPr lang="ru-RU" sz="1400" dirty="0" smtClean="0"/>
              <a:t> схем рулевого управления.</a:t>
            </a:r>
          </a:p>
          <a:p>
            <a:pPr algn="just"/>
            <a:r>
              <a:rPr lang="ru-RU" sz="1400" dirty="0" smtClean="0"/>
              <a:t>      </a:t>
            </a:r>
            <a:r>
              <a:rPr lang="en-US" sz="1400" dirty="0" err="1" smtClean="0"/>
              <a:t>Каждая</a:t>
            </a:r>
            <a:r>
              <a:rPr lang="en-US" sz="1400" dirty="0" smtClean="0"/>
              <a:t> </a:t>
            </a:r>
            <a:r>
              <a:rPr lang="en-US" sz="1400" dirty="0" err="1" smtClean="0"/>
              <a:t>тема</a:t>
            </a:r>
            <a:r>
              <a:rPr lang="en-US" sz="1400" dirty="0" smtClean="0"/>
              <a:t> </a:t>
            </a:r>
            <a:r>
              <a:rPr lang="en-US" sz="1400" dirty="0" err="1" smtClean="0"/>
              <a:t>дополнена</a:t>
            </a:r>
            <a:r>
              <a:rPr lang="en-US" sz="1400" dirty="0" smtClean="0"/>
              <a:t> </a:t>
            </a:r>
            <a:r>
              <a:rPr lang="en-US" sz="1400" dirty="0" err="1" smtClean="0"/>
              <a:t>элементами</a:t>
            </a:r>
            <a:r>
              <a:rPr lang="en-US" sz="1400" dirty="0" smtClean="0"/>
              <a:t> </a:t>
            </a:r>
            <a:r>
              <a:rPr lang="en-US" sz="1400" dirty="0" err="1" smtClean="0"/>
              <a:t>дизайна</a:t>
            </a:r>
            <a:r>
              <a:rPr lang="en-US" sz="1400" dirty="0" smtClean="0"/>
              <a:t> </a:t>
            </a:r>
            <a:r>
              <a:rPr lang="en-US" sz="1400" dirty="0" err="1" smtClean="0"/>
              <a:t>автомобиля</a:t>
            </a:r>
            <a:r>
              <a:rPr lang="en-US" sz="1400" dirty="0" smtClean="0"/>
              <a:t> и </a:t>
            </a:r>
            <a:r>
              <a:rPr lang="en-US" sz="1400" dirty="0" err="1" smtClean="0"/>
              <a:t>его</a:t>
            </a:r>
            <a:r>
              <a:rPr lang="en-US" sz="1400" dirty="0" smtClean="0"/>
              <a:t> </a:t>
            </a:r>
            <a:r>
              <a:rPr lang="en-US" sz="1400" dirty="0" err="1" smtClean="0"/>
              <a:t>составляющих</a:t>
            </a:r>
            <a:r>
              <a:rPr lang="en-US" sz="1400" dirty="0" smtClean="0"/>
              <a:t>, </a:t>
            </a:r>
            <a:r>
              <a:rPr lang="en-US" sz="1400" dirty="0" err="1" smtClean="0"/>
              <a:t>что</a:t>
            </a:r>
            <a:r>
              <a:rPr lang="en-US" sz="1400" dirty="0" smtClean="0"/>
              <a:t> </a:t>
            </a:r>
            <a:r>
              <a:rPr lang="en-US" sz="1400" dirty="0" err="1" smtClean="0"/>
              <a:t>обеспечивает</a:t>
            </a:r>
            <a:r>
              <a:rPr lang="en-US" sz="1400" dirty="0" smtClean="0"/>
              <a:t> </a:t>
            </a:r>
            <a:r>
              <a:rPr lang="en-US" sz="1400" dirty="0" err="1" smtClean="0"/>
              <a:t>практический</a:t>
            </a:r>
            <a:r>
              <a:rPr lang="en-US" sz="1400" dirty="0" smtClean="0"/>
              <a:t> </a:t>
            </a:r>
            <a:r>
              <a:rPr lang="en-US" sz="1400" dirty="0" err="1" smtClean="0"/>
              <a:t>подход</a:t>
            </a:r>
            <a:r>
              <a:rPr lang="en-US" sz="1400" dirty="0" smtClean="0"/>
              <a:t>.</a:t>
            </a:r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</p:txBody>
      </p:sp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 cstate="print">
            <a:lum bright="21000" contrast="35000"/>
          </a:blip>
          <a:srcRect/>
          <a:stretch>
            <a:fillRect/>
          </a:stretch>
        </p:blipFill>
        <p:spPr bwMode="auto">
          <a:xfrm>
            <a:off x="0" y="0"/>
            <a:ext cx="465640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1354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9999" y="194627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04799" y="1132229"/>
            <a:ext cx="6760029" cy="4788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/>
              <a:t>Cai</a:t>
            </a:r>
            <a:r>
              <a:rPr lang="en-US" sz="1400" b="1" dirty="0" smtClean="0"/>
              <a:t>, L.-W.</a:t>
            </a:r>
            <a:r>
              <a:rPr lang="en-US" sz="1400" dirty="0" smtClean="0"/>
              <a:t> </a:t>
            </a:r>
            <a:r>
              <a:rPr lang="en-US" sz="1400" b="1" dirty="0" smtClean="0"/>
              <a:t>Fundamentals of Mechanical Vibrations</a:t>
            </a:r>
            <a:r>
              <a:rPr lang="en-US" sz="1400" dirty="0" smtClean="0"/>
              <a:t> [</a:t>
            </a:r>
            <a:r>
              <a:rPr lang="en-US" sz="1400" dirty="0" err="1" smtClean="0"/>
              <a:t>Текст</a:t>
            </a:r>
            <a:r>
              <a:rPr lang="en-US" sz="1400" dirty="0" smtClean="0"/>
              <a:t>] / L.-W. </a:t>
            </a:r>
            <a:r>
              <a:rPr lang="en-US" sz="1400" dirty="0" err="1" smtClean="0"/>
              <a:t>Cai</a:t>
            </a:r>
            <a:r>
              <a:rPr lang="en-US" sz="1400" dirty="0" smtClean="0"/>
              <a:t>. - </a:t>
            </a:r>
            <a:r>
              <a:rPr lang="en-US" sz="1400" dirty="0" err="1" smtClean="0"/>
              <a:t>Chichester</a:t>
            </a:r>
            <a:r>
              <a:rPr lang="en-US" sz="1400" dirty="0" smtClean="0"/>
              <a:t> : Wiley, 2016. - 466 p. </a:t>
            </a:r>
            <a:endParaRPr lang="ru-RU" sz="1400" dirty="0" smtClean="0"/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/>
              <a:t>      Вводный курс «Основы механических колебаний» посвящен  фундаментальным аспектам линейных колебаний и предназначен для студентов и инженеров-механиков. Он состоит из пяти основных тем, каждая из которых имеет свою собственную главу и согласуется с пятью основными целями книги. </a:t>
            </a:r>
          </a:p>
          <a:p>
            <a:pPr algn="just"/>
            <a:r>
              <a:rPr lang="ru-RU" sz="1400" dirty="0" smtClean="0"/>
              <a:t>     Книга начинается с краткого, четкого и доступного введения в  динамику Лагранжа как инструмент для получения определяющего уравнения (уравнений) для системы, отправной точки анализа вибрации.</a:t>
            </a:r>
          </a:p>
          <a:p>
            <a:pPr algn="just"/>
            <a:r>
              <a:rPr lang="ru-RU" sz="1400" dirty="0" smtClean="0"/>
              <a:t>      Вторая тема знакомит с математическими инструментами для </a:t>
            </a:r>
            <a:r>
              <a:rPr lang="ru-RU" sz="1400" dirty="0" err="1" smtClean="0"/>
              <a:t>виброанализа</a:t>
            </a:r>
            <a:r>
              <a:rPr lang="ru-RU" sz="1400" dirty="0" smtClean="0"/>
              <a:t> </a:t>
            </a:r>
            <a:r>
              <a:rPr lang="ru-RU" sz="1400" dirty="0" err="1" smtClean="0"/>
              <a:t>для</a:t>
            </a:r>
            <a:r>
              <a:rPr lang="ru-RU" sz="1400" dirty="0" smtClean="0"/>
              <a:t> систем с одной степенью свободы. Третья тема представляет моделирование с сосредоточенными параметрами для преобразования простых инженерных структур в модели эквивалентных масс и пружин. Четвертая тема представляет математические инструменты для систем с несколькими степенями свободы. В последней теме метод конечных элементов вводится в качестве отправной точки для понимания студентами теории и использования коммерческого программного обеспечения для </a:t>
            </a:r>
            <a:r>
              <a:rPr lang="ru-RU" sz="1400" dirty="0" err="1" smtClean="0"/>
              <a:t>виброанализа</a:t>
            </a:r>
            <a:r>
              <a:rPr lang="ru-RU" sz="1400" dirty="0" smtClean="0"/>
              <a:t> реальных структур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0" name="Picture 2" descr="image3"/>
          <p:cNvPicPr>
            <a:picLocks noChangeAspect="1" noChangeArrowheads="1"/>
          </p:cNvPicPr>
          <p:nvPr/>
        </p:nvPicPr>
        <p:blipFill>
          <a:blip r:embed="rId2" cstate="print">
            <a:lum bright="20000" contrast="36000"/>
          </a:blip>
          <a:srcRect/>
          <a:stretch>
            <a:fillRect/>
          </a:stretch>
        </p:blipFill>
        <p:spPr bwMode="auto">
          <a:xfrm>
            <a:off x="7538662" y="-1"/>
            <a:ext cx="4653338" cy="688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9006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377542" y="161970"/>
            <a:ext cx="3233057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712676" y="1289933"/>
            <a:ext cx="7085428" cy="4948873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/>
            <a:endParaRPr lang="ru-RU" sz="1400" b="1" smtClean="0"/>
          </a:p>
          <a:p>
            <a:pPr indent="457200"/>
            <a:r>
              <a:rPr lang="en-US" sz="1400" b="1" smtClean="0"/>
              <a:t> </a:t>
            </a:r>
            <a:r>
              <a:rPr lang="en-US" sz="1400" b="1" dirty="0" smtClean="0"/>
              <a:t>Kinematics and Dynamics of Mechanical Systems. Implementation in MATLAB and </a:t>
            </a:r>
            <a:r>
              <a:rPr lang="en-US" sz="1400" b="1" dirty="0" err="1" smtClean="0"/>
              <a:t>SimMechanics</a:t>
            </a:r>
            <a:r>
              <a:rPr lang="en-US" sz="1400" dirty="0" smtClean="0"/>
              <a:t> [</a:t>
            </a:r>
            <a:r>
              <a:rPr lang="ru-RU" sz="1400" dirty="0" smtClean="0"/>
              <a:t>Текст] / </a:t>
            </a:r>
            <a:r>
              <a:rPr lang="en-US" sz="1400" dirty="0" smtClean="0"/>
              <a:t>K. Russell, Q. </a:t>
            </a:r>
            <a:r>
              <a:rPr lang="en-US" sz="1400" dirty="0" err="1" smtClean="0"/>
              <a:t>Shen</a:t>
            </a:r>
            <a:r>
              <a:rPr lang="en-US" sz="1400" dirty="0" smtClean="0"/>
              <a:t>, R. S. </a:t>
            </a:r>
            <a:r>
              <a:rPr lang="en-US" sz="1400" dirty="0" err="1" smtClean="0"/>
              <a:t>Sodhi</a:t>
            </a:r>
            <a:r>
              <a:rPr lang="en-US" sz="1400" dirty="0" smtClean="0"/>
              <a:t>. - Boca Raton : CRC Press Taylor &amp; Francis Group, 2016. - 443 p. </a:t>
            </a:r>
            <a:endParaRPr lang="ru-RU" sz="1400" dirty="0" smtClean="0"/>
          </a:p>
          <a:p>
            <a:pPr indent="457200"/>
            <a:endParaRPr lang="ru-RU" sz="1400" i="0" u="none" strike="noStrike" baseline="-2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400" dirty="0" smtClean="0"/>
              <a:t>Учебник «Кинематика и динамика механических систем» представляет динамику машин с использованием MATLAB и </a:t>
            </a:r>
            <a:r>
              <a:rPr lang="ru-RU" sz="1400" dirty="0" err="1" smtClean="0"/>
              <a:t>SimMechanics</a:t>
            </a:r>
            <a:r>
              <a:rPr lang="ru-RU" sz="1400" dirty="0" smtClean="0"/>
              <a:t>. В нем рассматриваются основы кинематики механических систем, синтеза, статики и динамики механизмов в приложении с практикой, даются пошаговые инструкции по кинематическому, статическому и динамическому анализу и синтезу систем уравнений.</a:t>
            </a:r>
          </a:p>
          <a:p>
            <a:pPr algn="just"/>
            <a:r>
              <a:rPr lang="ru-RU" sz="1400" dirty="0" smtClean="0"/>
              <a:t>          Написанная для студентов, не владеющих навыками MATLAB и </a:t>
            </a:r>
            <a:r>
              <a:rPr lang="ru-RU" sz="1400" dirty="0" err="1" smtClean="0"/>
              <a:t>SimMechanics</a:t>
            </a:r>
            <a:r>
              <a:rPr lang="ru-RU" sz="1400" dirty="0" smtClean="0"/>
              <a:t>, эта книга дает базовое понимание анализа статических и динамических механизмов, выходит за рамки обычных кинематических концепций - факторинга в адаптивном программировании, 2D и 3D визуализации и моделирования, а также предоставляет читателям возможность легко анализировать и проектировать механические системы.</a:t>
            </a:r>
          </a:p>
          <a:p>
            <a:pPr algn="just"/>
            <a:r>
              <a:rPr lang="ru-RU" sz="1400" dirty="0" smtClean="0"/>
              <a:t>           </a:t>
            </a:r>
          </a:p>
          <a:p>
            <a:r>
              <a:rPr lang="ru-RU" sz="1400" dirty="0" smtClean="0"/>
              <a:t> </a:t>
            </a:r>
          </a:p>
          <a:p>
            <a:pPr indent="457200" algn="just"/>
            <a:endParaRPr lang="ru-RU" sz="1400" dirty="0" smtClean="0"/>
          </a:p>
          <a:p>
            <a:pPr indent="457200"/>
            <a:endParaRPr lang="kk-KZ" sz="1400" i="0" u="none" strike="noStrike" baseline="-2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kk-KZ" sz="2000" i="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5"/>
          <p:cNvPicPr>
            <a:picLocks noChangeAspect="1" noChangeArrowheads="1"/>
          </p:cNvPicPr>
          <p:nvPr/>
        </p:nvPicPr>
        <p:blipFill>
          <a:blip r:embed="rId2" cstate="print">
            <a:lum bright="20000" contrast="36000"/>
          </a:blip>
          <a:srcRect/>
          <a:stretch>
            <a:fillRect/>
          </a:stretch>
        </p:blipFill>
        <p:spPr bwMode="auto">
          <a:xfrm>
            <a:off x="0" y="-27448"/>
            <a:ext cx="4515729" cy="688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9207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4685" y="194627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19742" y="884714"/>
            <a:ext cx="7378337" cy="4392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400" b="1" dirty="0" err="1" smtClean="0"/>
              <a:t>Popovic</a:t>
            </a:r>
            <a:r>
              <a:rPr lang="en-US" sz="1400" b="1" dirty="0" smtClean="0"/>
              <a:t>, M. B.</a:t>
            </a:r>
            <a:r>
              <a:rPr lang="en-US" sz="1400" dirty="0" smtClean="0"/>
              <a:t> </a:t>
            </a:r>
            <a:r>
              <a:rPr lang="en-US" sz="1400" b="1" dirty="0" smtClean="0"/>
              <a:t>Biomechanics and Robotics</a:t>
            </a:r>
            <a:r>
              <a:rPr lang="en-US" sz="1400" dirty="0" smtClean="0"/>
              <a:t> [</a:t>
            </a:r>
            <a:r>
              <a:rPr lang="ru-RU" sz="1400" dirty="0" smtClean="0"/>
              <a:t>Текст] / </a:t>
            </a:r>
            <a:r>
              <a:rPr lang="en-US" sz="1400" dirty="0" smtClean="0"/>
              <a:t>M. B. </a:t>
            </a:r>
            <a:r>
              <a:rPr lang="en-US" sz="1400" dirty="0" err="1" smtClean="0"/>
              <a:t>Popovic</a:t>
            </a:r>
            <a:r>
              <a:rPr lang="en-US" sz="1400" dirty="0" smtClean="0"/>
              <a:t>. - Singapore : Pan Stanford Publishing, 2014. - 351 p.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/>
              <a:t>           Область биомеханики и робототехники становится одним из основных инновационных исследований, определяющих 21-й век. Учебник «Биомеханика и робототехника» - это первое пособие, объединяющее эти два предмета. Он выходит за рамки отдельных тем биомеханики, робототехники, биомедицинской инженерии, </a:t>
            </a:r>
            <a:r>
              <a:rPr lang="ru-RU" sz="1400" dirty="0" err="1" smtClean="0"/>
              <a:t>биомехатроники</a:t>
            </a:r>
            <a:r>
              <a:rPr lang="ru-RU" sz="1400" dirty="0" smtClean="0"/>
              <a:t>, биологической робототехники и т.д. В книге представлена общая картина состояния науки и техники 21-го века, обзор исторических событий и современное понимание биомеханики и робототехники. Текст дополнен 340 рисунками и иллюстрациями, 569 ссылками, включая рекомендованное чтение, а также 52 упражнениями.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/>
              <a:t>        Книга предназначена для студентов и аспирантов, а также преподавателей и научных работников в области биомеханики, робототехники и биомедицинской инженерии, а также для широкого круга пользователей. </a:t>
            </a:r>
            <a:endParaRPr lang="ru-RU" sz="1400" b="1" dirty="0" smtClean="0"/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kk-KZ" sz="1400" baseline="-2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 cstate="print">
            <a:lum bright="11000" contrast="32000"/>
          </a:blip>
          <a:srcRect/>
          <a:stretch>
            <a:fillRect/>
          </a:stretch>
        </p:blipFill>
        <p:spPr bwMode="auto">
          <a:xfrm>
            <a:off x="7793502" y="0"/>
            <a:ext cx="43984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5094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257799" y="183741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039582" y="1163687"/>
            <a:ext cx="6826635" cy="4716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/>
              <a:t>Robinson, A. The Repair of Vehicle Bodies</a:t>
            </a:r>
            <a:r>
              <a:rPr lang="en-US" sz="1400" dirty="0" smtClean="0"/>
              <a:t> [</a:t>
            </a:r>
            <a:r>
              <a:rPr lang="en-US" sz="1400" dirty="0" err="1" smtClean="0"/>
              <a:t>Текст</a:t>
            </a:r>
            <a:r>
              <a:rPr lang="en-US" sz="1400" dirty="0" smtClean="0"/>
              <a:t>] / A. Robinson</a:t>
            </a:r>
            <a:r>
              <a:rPr lang="ru-RU" sz="1400" dirty="0" smtClean="0"/>
              <a:t>, </a:t>
            </a:r>
            <a:r>
              <a:rPr lang="en-US" sz="1400" dirty="0" err="1" smtClean="0"/>
              <a:t>A.Livesey</a:t>
            </a:r>
            <a:r>
              <a:rPr lang="en-US" sz="1400" dirty="0" smtClean="0"/>
              <a:t>. - </a:t>
            </a:r>
            <a:r>
              <a:rPr lang="ru-RU" sz="1400" dirty="0" smtClean="0"/>
              <a:t> 6-е изд. - </a:t>
            </a:r>
            <a:r>
              <a:rPr lang="en-US" sz="1400" dirty="0" smtClean="0"/>
              <a:t> London ; New York : </a:t>
            </a:r>
            <a:r>
              <a:rPr lang="en-US" sz="1400" dirty="0" err="1" smtClean="0"/>
              <a:t>Routledge</a:t>
            </a:r>
            <a:r>
              <a:rPr lang="en-US" sz="1400" dirty="0" smtClean="0"/>
              <a:t> Taylor &amp; Francis Group, 2013. - 426 p.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/>
              <a:t>           Книга «Кузовной ремонт автомобилей» представляет собой 6-е,  издание, дополненное главой о создании отрасли кузовостроения, а также обновленным текстом. </a:t>
            </a:r>
          </a:p>
          <a:p>
            <a:pPr algn="just"/>
            <a:r>
              <a:rPr lang="ru-RU" sz="1400" dirty="0" smtClean="0"/>
              <a:t>           Эта книга является всеобъемлющим руководством, так как включает темы конструкции кузова автомобиля, обучает навыкам его ремонта, покраски и отделки, а также рассматривает требования к качеству автомобильных красок, технические сертификаты по ремонту кузова и повторной отделке (VRQ), национальной профессиональной квалификации (NVQ).</a:t>
            </a:r>
          </a:p>
          <a:p>
            <a:pPr algn="just"/>
            <a:r>
              <a:rPr lang="ru-RU" sz="1400" dirty="0" smtClean="0"/>
              <a:t>           Книга отличается наиболее полным охватом тем по строительству, ремонту и отделке кузова автомобиля, соответствует современным стандартам в области автомобильных навыков, учебной программе технического сертификата IMI и требованиям NVQ.</a:t>
            </a:r>
          </a:p>
          <a:p>
            <a:pPr algn="just"/>
            <a:r>
              <a:rPr lang="ru-RU" sz="1400" dirty="0" smtClean="0"/>
              <a:t>           Будет полезна тем, кто занимается ремонтом кузова или страховой оценкой, а также профессиональным реставраторов и энтузиастов DIY, работающих над восстановлением или адаптацией классических и современных автомобилей.</a:t>
            </a:r>
          </a:p>
          <a:p>
            <a:pPr indent="4572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mage3"/>
          <p:cNvPicPr>
            <a:picLocks noChangeAspect="1" noChangeArrowheads="1"/>
          </p:cNvPicPr>
          <p:nvPr/>
        </p:nvPicPr>
        <p:blipFill>
          <a:blip r:embed="rId2" cstate="print">
            <a:lum bright="22000" contrast="46000"/>
          </a:blip>
          <a:srcRect/>
          <a:stretch>
            <a:fillRect/>
          </a:stretch>
        </p:blipFill>
        <p:spPr bwMode="auto">
          <a:xfrm>
            <a:off x="0" y="0"/>
            <a:ext cx="47979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664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4685" y="194627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19742" y="884714"/>
            <a:ext cx="7378337" cy="4500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/>
              <a:t>        Advanced </a:t>
            </a:r>
            <a:r>
              <a:rPr lang="en-US" sz="1400" b="1" dirty="0" err="1" smtClean="0"/>
              <a:t>Mechatronics</a:t>
            </a:r>
            <a:r>
              <a:rPr lang="en-US" sz="1400" b="1" dirty="0" smtClean="0"/>
              <a:t> Solutions</a:t>
            </a:r>
            <a:r>
              <a:rPr lang="en-US" sz="1400" dirty="0" smtClean="0"/>
              <a:t>, Vol. 393 / ed.: R. </a:t>
            </a:r>
            <a:r>
              <a:rPr lang="en-US" sz="1400" dirty="0" err="1" smtClean="0"/>
              <a:t>Jablonski</a:t>
            </a:r>
            <a:r>
              <a:rPr lang="en-US" sz="1400" dirty="0" smtClean="0"/>
              <a:t>, T. </a:t>
            </a:r>
            <a:r>
              <a:rPr lang="en-US" sz="1400" dirty="0" err="1" smtClean="0"/>
              <a:t>Brezina</a:t>
            </a:r>
            <a:r>
              <a:rPr lang="en-US" sz="1400" dirty="0" smtClean="0"/>
              <a:t>. - Switzerland : Springer, 2016. - 668 p. </a:t>
            </a:r>
          </a:p>
          <a:p>
            <a:pPr algn="just"/>
            <a:endParaRPr lang="en-US" sz="1400" dirty="0" smtClean="0"/>
          </a:p>
          <a:p>
            <a:pPr algn="just"/>
            <a:r>
              <a:rPr lang="en-US" sz="1400" dirty="0" smtClean="0"/>
              <a:t>       </a:t>
            </a:r>
            <a:r>
              <a:rPr lang="ru-RU" sz="1400" dirty="0" smtClean="0"/>
              <a:t>Книга «Современные проблемы </a:t>
            </a:r>
            <a:r>
              <a:rPr lang="ru-RU" sz="1400" dirty="0" err="1" smtClean="0"/>
              <a:t>мехатроники</a:t>
            </a:r>
            <a:r>
              <a:rPr lang="ru-RU" sz="1400" dirty="0" smtClean="0"/>
              <a:t> содержит материалы  11-й Международной конференции «</a:t>
            </a:r>
            <a:r>
              <a:rPr lang="ru-RU" sz="1400" dirty="0" err="1" smtClean="0"/>
              <a:t>Мехатроника</a:t>
            </a:r>
            <a:r>
              <a:rPr lang="ru-RU" sz="1400" dirty="0" smtClean="0"/>
              <a:t> 2015», организованной факультетом </a:t>
            </a:r>
            <a:r>
              <a:rPr lang="ru-RU" sz="1400" dirty="0" err="1" smtClean="0"/>
              <a:t>мехатроники</a:t>
            </a:r>
            <a:r>
              <a:rPr lang="ru-RU" sz="1400" dirty="0" smtClean="0"/>
              <a:t> Варшавского технологического университета 21-23 сентября в Варшаве, Польша. Это пятый том в серии, следующий за изданиями в 2007, 2009, 2011 и 2013 годах.</a:t>
            </a:r>
          </a:p>
          <a:p>
            <a:pPr algn="just"/>
            <a:r>
              <a:rPr lang="en-US" sz="1400" dirty="0" smtClean="0"/>
              <a:t>       </a:t>
            </a:r>
            <a:r>
              <a:rPr lang="ru-RU" sz="1400" dirty="0" smtClean="0"/>
              <a:t>В ней рассматриваются вопросы в такой наиболее быстро меняющейся отрасли, как </a:t>
            </a:r>
            <a:r>
              <a:rPr lang="ru-RU" sz="1400" dirty="0" err="1" smtClean="0"/>
              <a:t>мехатроника</a:t>
            </a:r>
            <a:r>
              <a:rPr lang="ru-RU" sz="1400" dirty="0" smtClean="0"/>
              <a:t>: сигнальный и системный контроль, </a:t>
            </a:r>
            <a:r>
              <a:rPr lang="ru-RU" sz="1400" dirty="0" err="1" smtClean="0"/>
              <a:t>мехатронные</a:t>
            </a:r>
            <a:r>
              <a:rPr lang="ru-RU" sz="1400" dirty="0" smtClean="0"/>
              <a:t> изделия, метрология и </a:t>
            </a:r>
            <a:r>
              <a:rPr lang="ru-RU" sz="1400" dirty="0" err="1" smtClean="0"/>
              <a:t>нанометрология</a:t>
            </a:r>
            <a:r>
              <a:rPr lang="ru-RU" sz="1400" dirty="0" smtClean="0"/>
              <a:t>, автоматическое управление и робототехника, биомедицинская инженерия, </a:t>
            </a:r>
            <a:r>
              <a:rPr lang="ru-RU" sz="1400" dirty="0" err="1" smtClean="0"/>
              <a:t>фотоника</a:t>
            </a:r>
            <a:r>
              <a:rPr lang="ru-RU" sz="1400" dirty="0" smtClean="0"/>
              <a:t>, разработка дизайна и тестирование  </a:t>
            </a:r>
            <a:r>
              <a:rPr lang="en-US" sz="1400" dirty="0" smtClean="0"/>
              <a:t>MEMs</a:t>
            </a:r>
            <a:r>
              <a:rPr lang="ru-RU" sz="1400" dirty="0" smtClean="0"/>
              <a:t>. </a:t>
            </a:r>
          </a:p>
          <a:p>
            <a:pPr algn="just"/>
            <a:r>
              <a:rPr lang="ru-RU" sz="1400" dirty="0" smtClean="0"/>
              <a:t>        Книга предназначена для научных и практических работников в качестве незаменимого справочника в области </a:t>
            </a:r>
            <a:r>
              <a:rPr lang="ru-RU" sz="1400" dirty="0" err="1" smtClean="0"/>
              <a:t>мехатроники</a:t>
            </a:r>
            <a:r>
              <a:rPr lang="ru-RU" sz="1400" dirty="0" smtClean="0"/>
              <a:t> в настоящем и будущем.</a:t>
            </a:r>
          </a:p>
          <a:p>
            <a:pPr algn="just"/>
            <a:endParaRPr lang="ru-RU" sz="1400" dirty="0" smtClean="0"/>
          </a:p>
          <a:p>
            <a:pPr algn="just"/>
            <a:endParaRPr lang="en-US" sz="1400" dirty="0" smtClean="0"/>
          </a:p>
          <a:p>
            <a:pPr algn="just"/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/>
              <a:t>          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kk-KZ" sz="1400" baseline="-2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mage4"/>
          <p:cNvPicPr>
            <a:picLocks noChangeAspect="1" noChangeArrowheads="1"/>
          </p:cNvPicPr>
          <p:nvPr/>
        </p:nvPicPr>
        <p:blipFill>
          <a:blip r:embed="rId2" cstate="print">
            <a:lum bright="12000" contrast="16000"/>
          </a:blip>
          <a:srcRect/>
          <a:stretch>
            <a:fillRect/>
          </a:stretch>
        </p:blipFill>
        <p:spPr bwMode="auto">
          <a:xfrm>
            <a:off x="7765367" y="0"/>
            <a:ext cx="44266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5094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257799" y="183741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912972" y="840130"/>
            <a:ext cx="6826635" cy="5004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/>
              <a:t>Miu</a:t>
            </a:r>
            <a:r>
              <a:rPr lang="en-US" sz="1400" b="1" dirty="0" smtClean="0"/>
              <a:t>, P. Combine Harvesters: Theory, Modeling, and Design</a:t>
            </a:r>
            <a:r>
              <a:rPr lang="en-US" sz="1400" dirty="0" smtClean="0"/>
              <a:t> [</a:t>
            </a:r>
            <a:r>
              <a:rPr lang="ru-RU" sz="1400" dirty="0" smtClean="0"/>
              <a:t>Текст] / </a:t>
            </a:r>
            <a:r>
              <a:rPr lang="en-US" sz="1400" dirty="0" smtClean="0"/>
              <a:t>P. </a:t>
            </a:r>
            <a:r>
              <a:rPr lang="en-US" sz="1400" dirty="0" err="1" smtClean="0"/>
              <a:t>Miu</a:t>
            </a:r>
            <a:r>
              <a:rPr lang="en-US" sz="1400" dirty="0" smtClean="0"/>
              <a:t>. - Boca Raton : CRC Press Taylor &amp; Francis Group, 2016. - 460 p.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/>
              <a:t>           Учебник «Зерноуборочные комбайны: теория, моделирование и дизайн» был разработан как вводный курс для студентов и аспирантов. Эта книга может также служить справочником для научных и практических работников, так как включает в себя вопросы теории, аналитических методов, экспертизы инженерного проектирования и использования программного обеспечения.</a:t>
            </a:r>
          </a:p>
          <a:p>
            <a:pPr algn="just"/>
            <a:r>
              <a:rPr lang="ru-RU" sz="1400" dirty="0" smtClean="0"/>
              <a:t>          Основным стимулом для автора книги явилась необходимость в подобном учебнике для обеспечения систематического, унифицированного и углубленного подхода к сочетанию междисциплинарных инженерных знаний о зерноуборочных комбайнах, от фундаментальных до проектных приложений.</a:t>
            </a:r>
          </a:p>
          <a:p>
            <a:pPr algn="just"/>
            <a:r>
              <a:rPr lang="ru-RU" sz="1400" dirty="0" smtClean="0"/>
              <a:t>         С учетом его инженерного содержания, основанного на практике автора, эта книга также рекомендована для студентов, изучающих </a:t>
            </a:r>
            <a:r>
              <a:rPr lang="ru-RU" sz="1400" dirty="0" err="1" smtClean="0"/>
              <a:t>биомехатронику</a:t>
            </a:r>
            <a:r>
              <a:rPr lang="ru-RU" sz="1400" dirty="0" smtClean="0"/>
              <a:t> и биосистемы, так как включает функциональный анализ, проектирование и исследование комбайнов, динамику сбора урожая, а также моделирование и контроль сельскохозяйственных систем.</a:t>
            </a:r>
          </a:p>
          <a:p>
            <a:pPr algn="just"/>
            <a:r>
              <a:rPr lang="ru-RU" sz="1400" dirty="0" smtClean="0"/>
              <a:t>        В книге также рассматриваются проблемы «зеленого» проектирования, которое имеет целью минимизацию загрязнения окружающей среды, рисков для здоровья человека и улучшение качества жизни и которое применяется на практике инженерами, технологами и фермерами.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image5"/>
          <p:cNvPicPr>
            <a:picLocks noChangeAspect="1" noChangeArrowheads="1"/>
          </p:cNvPicPr>
          <p:nvPr/>
        </p:nvPicPr>
        <p:blipFill>
          <a:blip r:embed="rId2" cstate="print">
            <a:lum bright="16000" contrast="46000"/>
          </a:blip>
          <a:srcRect/>
          <a:stretch>
            <a:fillRect/>
          </a:stretch>
        </p:blipFill>
        <p:spPr bwMode="auto">
          <a:xfrm>
            <a:off x="0" y="0"/>
            <a:ext cx="4501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66472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2927</TotalTime>
  <Words>1787</Words>
  <Application>Microsoft Office PowerPoint</Application>
  <PresentationFormat>Широкоэкранный</PresentationFormat>
  <Paragraphs>212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fooligun</dc:creator>
  <cp:lastModifiedBy>Oxsana Evlenteva</cp:lastModifiedBy>
  <cp:revision>440</cp:revision>
  <dcterms:created xsi:type="dcterms:W3CDTF">2016-12-05T06:42:49Z</dcterms:created>
  <dcterms:modified xsi:type="dcterms:W3CDTF">2019-12-03T06:58:54Z</dcterms:modified>
</cp:coreProperties>
</file>