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3" r:id="rId4"/>
    <p:sldId id="284" r:id="rId5"/>
    <p:sldId id="287" r:id="rId6"/>
    <p:sldId id="285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27" autoAdjust="0"/>
  </p:normalViewPr>
  <p:slideViewPr>
    <p:cSldViewPr snapToGrid="0">
      <p:cViewPr varScale="1">
        <p:scale>
          <a:sx n="86" d="100"/>
          <a:sy n="86" d="100"/>
        </p:scale>
        <p:origin x="30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36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0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6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43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6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0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77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2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5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53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51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335CC-AA62-4E3D-9601-357AC59A1F81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31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44085" y="1402840"/>
            <a:ext cx="6096000" cy="36570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УВАЖАЕМЫЕ ПРЕПОДАВАТЕЛИ И СТУДЕНТЫ!</a:t>
            </a:r>
            <a:endParaRPr lang="ru-RU" sz="1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Представляем Вам новую учебную литературу на английском языке для ИТФ, поступившую в фонд НБ «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Білім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орталығы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». Аннотации к книгам переведены на русский язык.</a:t>
            </a:r>
            <a:endParaRPr lang="ru-RU" sz="1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Ждем Вас по адресу:</a:t>
            </a:r>
            <a:endParaRPr lang="ru-RU" sz="1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пр. Абая 28, </a:t>
            </a:r>
            <a:r>
              <a:rPr lang="kk-KZ" sz="14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НБ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lang="kk-KZ" sz="14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Білім орталығы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</a:t>
            </a:r>
            <a:endParaRPr lang="ru-RU" sz="1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ежедневно: с 9.00 до 19.00 ч.</a:t>
            </a:r>
            <a:endParaRPr lang="ru-RU" sz="1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kk-KZ" sz="140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ҚҰРМЕТТІ ОҚЫТУШЫЛАР МЕН СТУДЕНТТЕР!</a:t>
            </a:r>
          </a:p>
          <a:p>
            <a:pPr algn="ctr">
              <a:spcAft>
                <a:spcPts val="0"/>
              </a:spcAft>
            </a:pPr>
            <a:r>
              <a:rPr lang="kk-KZ" sz="14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“Білім орталығы” ҒК-ның қорына келіп түскен ИТФ арналған ағылшын тіліндегі жаңа оқулықтарды ұсынамыз.</a:t>
            </a:r>
            <a:r>
              <a:rPr lang="kk-K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Осы кітаптарға дерексіздер орыс тіліне аударылған.</a:t>
            </a:r>
            <a:endParaRPr lang="kk-KZ" sz="1400" dirty="0" smtClean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kk-KZ" sz="14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Сіздерді мына мекен-жай бойынша күтеміз: Абай даңғылы 28, ҒК «Білім орталығы»</a:t>
            </a:r>
          </a:p>
          <a:p>
            <a:pPr algn="ctr">
              <a:spcAft>
                <a:spcPts val="0"/>
              </a:spcAft>
            </a:pPr>
            <a:r>
              <a:rPr lang="kk-KZ" sz="14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Күнделікті: 9.00 – 19.00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70" y="1402840"/>
            <a:ext cx="3262358" cy="333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93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105399" y="227284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105399" y="827350"/>
            <a:ext cx="6814458" cy="4631055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endParaRPr lang="ru-RU" sz="1400" b="1" dirty="0" smtClean="0"/>
          </a:p>
          <a:p>
            <a:pPr indent="457200" algn="just"/>
            <a:endParaRPr lang="ru-RU" sz="1400" b="1" dirty="0" smtClean="0"/>
          </a:p>
          <a:p>
            <a:pPr indent="457200" algn="just"/>
            <a:r>
              <a:rPr lang="en-US" sz="1400" b="1" dirty="0" err="1" smtClean="0"/>
              <a:t>Mechatronics</a:t>
            </a:r>
            <a:r>
              <a:rPr lang="en-US" sz="1400" b="1" dirty="0" smtClean="0"/>
              <a:t>: Ideas, Challenges,</a:t>
            </a:r>
            <a:r>
              <a:rPr lang="en-US" sz="1400" dirty="0" smtClean="0"/>
              <a:t> Solutions and Applications [</a:t>
            </a:r>
            <a:r>
              <a:rPr lang="en-US" sz="1400" dirty="0" err="1" smtClean="0"/>
              <a:t>Текст</a:t>
            </a:r>
            <a:r>
              <a:rPr lang="en-US" sz="1400" dirty="0" smtClean="0"/>
              <a:t>]. Vol. 414 / J. </a:t>
            </a:r>
            <a:r>
              <a:rPr lang="en-US" sz="1400" dirty="0" err="1" smtClean="0"/>
              <a:t>Awrejcewicz</a:t>
            </a:r>
            <a:r>
              <a:rPr lang="en-US" sz="1400" dirty="0" smtClean="0"/>
              <a:t> [et al.]. - New York : Springer, 2016. - 285 p. </a:t>
            </a:r>
            <a:endParaRPr lang="ru-RU" sz="1400" dirty="0" smtClean="0"/>
          </a:p>
          <a:p>
            <a:pPr indent="4572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400" dirty="0" smtClean="0"/>
              <a:t>В этой книге представлены последние достижения и разработки в области управления, автоматизации, робототехники и измерительных технологий. В ней имеются материалы ведущих экспертов в областях, ориентированных как на теорию, так и на производственную практику. В частности, книга посвящена новым идеям, задачам, решениям и приложениям </a:t>
            </a:r>
            <a:r>
              <a:rPr lang="ru-RU" sz="1400" dirty="0" err="1" smtClean="0"/>
              <a:t>мехатроники</a:t>
            </a:r>
            <a:r>
              <a:rPr lang="ru-RU" sz="1400" dirty="0" smtClean="0"/>
              <a:t>.</a:t>
            </a:r>
            <a:endParaRPr lang="ru-RU" sz="1400" b="1" dirty="0" smtClean="0"/>
          </a:p>
          <a:p>
            <a:pPr indent="457200" algn="just"/>
            <a:r>
              <a:rPr lang="ru-RU" sz="1400" dirty="0" smtClean="0"/>
              <a:t>В отдельных главах проведен глубокий анализ конкретной технической проблемы, которая в целом сопровождается численным анализом и симуляцией, а также результатами реализации решения реальной проблемы.</a:t>
            </a:r>
            <a:endParaRPr lang="ru-RU" sz="1400" b="1" dirty="0" smtClean="0"/>
          </a:p>
          <a:p>
            <a:pPr indent="457200" algn="just"/>
            <a:r>
              <a:rPr lang="ru-RU" sz="1400" dirty="0" smtClean="0"/>
              <a:t>Представленные теоретические выкладки практические решения и рекомендации будут полезны как для исследователей, работающих в области инженерных наук, так и для практиков, решающих производственные проблемы.</a:t>
            </a:r>
            <a:endParaRPr lang="ru-RU" sz="1400" b="1" dirty="0" smtClean="0"/>
          </a:p>
          <a:p>
            <a:pPr indent="4572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0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image1"/>
          <p:cNvPicPr>
            <a:picLocks noChangeAspect="1" noChangeArrowheads="1"/>
          </p:cNvPicPr>
          <p:nvPr/>
        </p:nvPicPr>
        <p:blipFill>
          <a:blip r:embed="rId2" cstate="print">
            <a:lum bright="-25000" contrast="29000"/>
          </a:blip>
          <a:srcRect/>
          <a:stretch>
            <a:fillRect/>
          </a:stretch>
        </p:blipFill>
        <p:spPr bwMode="auto">
          <a:xfrm>
            <a:off x="-1" y="0"/>
            <a:ext cx="46142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866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105399" y="227284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98609" y="827350"/>
            <a:ext cx="7221248" cy="5076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endParaRPr lang="ru-RU" sz="1400" b="1" dirty="0" smtClean="0"/>
          </a:p>
          <a:p>
            <a:pPr algn="just"/>
            <a:r>
              <a:rPr lang="ru-RU" sz="1400" b="1" dirty="0" smtClean="0"/>
              <a:t>         </a:t>
            </a:r>
            <a:r>
              <a:rPr lang="en-US" sz="1400" b="1" dirty="0" smtClean="0"/>
              <a:t>Sun, Z. Design and Control of Automotive Propulsion Systems</a:t>
            </a:r>
            <a:r>
              <a:rPr lang="en-US" sz="1400" dirty="0" smtClean="0"/>
              <a:t> [</a:t>
            </a:r>
            <a:r>
              <a:rPr lang="ru-RU" sz="1400" dirty="0" smtClean="0"/>
              <a:t>Текст] / </a:t>
            </a:r>
            <a:r>
              <a:rPr lang="en-US" sz="1400" dirty="0" smtClean="0"/>
              <a:t>Z. Sun, G. G. Zhu. - Boca Raton : CRC Press Taylor &amp; Francis Group, 2015. - 203 p.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/>
              <a:t>      В книге «Дизайн и контроль автомобильных силовых установок» представлен дизайн, моделирование и управление современной автомобильной двигательной системой, а также рассматриваются все три основные подсистемы: системный уровень оптимизации двигателей, трансмиссий и гибридов (необходимых для повышения эффективности и производительности силовой установки.</a:t>
            </a:r>
          </a:p>
          <a:p>
            <a:pPr algn="just"/>
            <a:r>
              <a:rPr lang="ru-RU" sz="1400" dirty="0" smtClean="0"/>
              <a:t>       В ней приводятся примеры для разработки </a:t>
            </a:r>
            <a:r>
              <a:rPr lang="ru-RU" sz="1400" dirty="0" err="1" smtClean="0"/>
              <a:t>контроль-ориентированных</a:t>
            </a:r>
            <a:r>
              <a:rPr lang="ru-RU" sz="1400" dirty="0" smtClean="0"/>
              <a:t> моделей двигателей, трансмиссии и гибрида, представлены принципы проектирования силового агрегата и его ключевых подсистем, рассматриваются инструменты для разработки систем управления и примеры по интеграции датчиков, исполнительных механизмов и электронного управления для повышения эффективности и производительности трансмиссии. Кроме того, в ней представлены аналитические и экспериментальные методы, рассматриваются последние достижения и обсуждаются будущие тенденции</a:t>
            </a:r>
          </a:p>
          <a:p>
            <a:pPr algn="just"/>
            <a:endParaRPr lang="ru-RU" sz="1400" dirty="0" smtClean="0"/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2.png"/>
          <p:cNvPicPr/>
          <p:nvPr/>
        </p:nvPicPr>
        <p:blipFill>
          <a:blip r:embed="rId2" cstate="print">
            <a:lum bright="-11000" contrast="44000"/>
          </a:blip>
          <a:stretch>
            <a:fillRect/>
          </a:stretch>
        </p:blipFill>
        <p:spPr>
          <a:xfrm>
            <a:off x="0" y="0"/>
            <a:ext cx="46086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61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576542" y="230465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30588" y="883376"/>
            <a:ext cx="7054950" cy="5112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400" b="1" dirty="0" smtClean="0"/>
              <a:t>      </a:t>
            </a:r>
            <a:r>
              <a:rPr lang="en-US" sz="1400" b="1" dirty="0" smtClean="0"/>
              <a:t>Hybrid Systems with Constraints </a:t>
            </a:r>
            <a:r>
              <a:rPr lang="en-US" sz="1400" dirty="0" smtClean="0"/>
              <a:t>[</a:t>
            </a:r>
            <a:r>
              <a:rPr lang="ru-RU" sz="1400" dirty="0" smtClean="0"/>
              <a:t>Текст] / </a:t>
            </a:r>
            <a:r>
              <a:rPr lang="en-US" sz="1400" dirty="0" smtClean="0"/>
              <a:t>ed.: J. </a:t>
            </a:r>
            <a:r>
              <a:rPr lang="en-US" sz="1400" dirty="0" err="1" smtClean="0"/>
              <a:t>Daafouz</a:t>
            </a:r>
            <a:r>
              <a:rPr lang="en-US" sz="1400" dirty="0" smtClean="0"/>
              <a:t>, S. </a:t>
            </a:r>
            <a:r>
              <a:rPr lang="en-US" sz="1400" dirty="0" err="1" smtClean="0"/>
              <a:t>Tarbouriech</a:t>
            </a:r>
            <a:r>
              <a:rPr lang="en-US" sz="1400" dirty="0" smtClean="0"/>
              <a:t>, M. </a:t>
            </a:r>
            <a:r>
              <a:rPr lang="en-US" sz="1400" dirty="0" err="1" smtClean="0"/>
              <a:t>Sigalotti</a:t>
            </a:r>
            <a:r>
              <a:rPr lang="en-US" sz="1400" dirty="0" smtClean="0"/>
              <a:t>. - London : ISTE Ltd. : Wiley, 2013. - 263 p. </a:t>
            </a:r>
            <a:endParaRPr lang="ru-RU" sz="1400" dirty="0" smtClean="0"/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/>
              <a:t>      В книге «Гибридные системы с ограничителями» теория контроля является основным вопросом, в частности, рассматривается анализ и дизайна контроля для гибридных динамических систем.</a:t>
            </a:r>
            <a:r>
              <a:rPr lang="en-US" sz="1400" dirty="0" smtClean="0"/>
              <a:t> </a:t>
            </a:r>
            <a:endParaRPr lang="ru-RU" sz="1400" dirty="0" smtClean="0"/>
          </a:p>
          <a:p>
            <a:pPr algn="just"/>
            <a:r>
              <a:rPr lang="ru-RU" sz="1400" dirty="0" smtClean="0"/>
              <a:t>       Понятие гибридных систем представляет собой слишком </a:t>
            </a:r>
            <a:r>
              <a:rPr lang="ru-RU" sz="1400" dirty="0" err="1" smtClean="0"/>
              <a:t>теоретизированную</a:t>
            </a:r>
            <a:r>
              <a:rPr lang="ru-RU" sz="1400" dirty="0" smtClean="0"/>
              <a:t> и унифицированную структуру, которая предназначена для  моделирования, анализа и конструирования систем управления, где взаимодействуют как непрерывная, так и дискретная динамика. </a:t>
            </a:r>
          </a:p>
          <a:p>
            <a:pPr algn="just"/>
            <a:r>
              <a:rPr lang="ru-RU" sz="1400" dirty="0" smtClean="0"/>
              <a:t>      В последнее десятилетие теория гибридных систем была предметом интенсивных исследований, было решено большое количество разнообразных и сложных проблем. Тем не менее, остаются открытыми много важных математических вопросов. Эта книга посвящена главным образом гибридным системам с ограничениями, принимая во внимание, что учет ограничений в динамическом описании системы всегда был основной проблемой контроля. В книге также представлены новые инструменты для анализа устойчивости и проектирования элементов управления для гибридных систем с эксплуатационными ограничениями и техническими характеристиками.</a:t>
            </a:r>
          </a:p>
          <a:p>
            <a:endParaRPr lang="ru-RU" sz="1400" dirty="0" smtClean="0"/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1400" baseline="-2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kk-KZ" sz="1400" baseline="-2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51298" y="0"/>
            <a:ext cx="4440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60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377542" y="161970"/>
            <a:ext cx="3233057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768948" y="817748"/>
            <a:ext cx="7224269" cy="4256484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400" b="1" dirty="0" smtClean="0"/>
              <a:t>Denton, T. Advanced Automotive Fault Diagnosis. Automotive Technology: Vehicle Maintenance and Repair</a:t>
            </a:r>
            <a:r>
              <a:rPr lang="en-US" sz="1400" dirty="0" smtClean="0"/>
              <a:t> [</a:t>
            </a:r>
            <a:r>
              <a:rPr lang="en-US" sz="1400" dirty="0" err="1" smtClean="0"/>
              <a:t>Текст</a:t>
            </a:r>
            <a:r>
              <a:rPr lang="en-US" sz="1400" dirty="0" smtClean="0"/>
              <a:t>] / T. Denton. - London ; New York : </a:t>
            </a:r>
            <a:r>
              <a:rPr lang="en-US" sz="1400" dirty="0" err="1" smtClean="0"/>
              <a:t>Routledge</a:t>
            </a:r>
            <a:r>
              <a:rPr lang="en-US" sz="1400" dirty="0" smtClean="0"/>
              <a:t> Taylor &amp; Francis Group, 2017. - 352 p. </a:t>
            </a:r>
            <a:endParaRPr lang="ru-RU" sz="1400" dirty="0" smtClean="0"/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/>
              <a:t>В учебнике «Современная диагностика неисправностей автомобиля» объясняются основы систем и компонентов транспортных средств, рассматриваются  принципы диагностики, а также новейшие методы, используемые для эффективного технического обслуживания и ремонта транспортных средств. </a:t>
            </a:r>
          </a:p>
          <a:p>
            <a:r>
              <a:rPr lang="ru-RU" sz="1400" dirty="0" smtClean="0"/>
              <a:t>       Диагностика и поиск неисправностей является неотъемлемой частью работы специалиста по ремонту, и по мере усложнения автомобильных систем возрастает необходимость в хороших диагностических навыках. </a:t>
            </a:r>
          </a:p>
          <a:p>
            <a:r>
              <a:rPr lang="ru-RU" sz="1400" dirty="0" smtClean="0"/>
              <a:t>      Этот учебник будет полезен студентам в развитии навыков работы, а также поможет опытным специалистам в дальнейшем улучшать свою работу и идти в ногу с последними достижениями отрасли.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kk-KZ" sz="2000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4.png"/>
          <p:cNvPicPr/>
          <p:nvPr/>
        </p:nvPicPr>
        <p:blipFill>
          <a:blip r:embed="rId2" cstate="print">
            <a:lum bright="-3000" contrast="40000"/>
          </a:blip>
          <a:stretch>
            <a:fillRect/>
          </a:stretch>
        </p:blipFill>
        <p:spPr>
          <a:xfrm>
            <a:off x="0" y="0"/>
            <a:ext cx="4519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07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6085" y="183742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22030" y="1167618"/>
            <a:ext cx="7174523" cy="4896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cs typeface="Times New Roman" pitchFamily="18" charset="0"/>
              </a:rPr>
              <a:t>      </a:t>
            </a:r>
            <a:r>
              <a:rPr lang="en-US" sz="1600" b="1" dirty="0" smtClean="0">
                <a:cs typeface="Times New Roman" pitchFamily="18" charset="0"/>
              </a:rPr>
              <a:t>Ross, H.-L.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b="1" dirty="0" smtClean="0">
                <a:cs typeface="Times New Roman" pitchFamily="18" charset="0"/>
              </a:rPr>
              <a:t>Functional Safety for Road Vehicles: New Challenges and Solutions for E-mobility and Automated Driving</a:t>
            </a:r>
            <a:r>
              <a:rPr lang="en-US" sz="1600" dirty="0" smtClean="0">
                <a:cs typeface="Times New Roman" pitchFamily="18" charset="0"/>
              </a:rPr>
              <a:t> [</a:t>
            </a:r>
            <a:r>
              <a:rPr lang="en-US" sz="1600" dirty="0" err="1" smtClean="0">
                <a:cs typeface="Times New Roman" pitchFamily="18" charset="0"/>
              </a:rPr>
              <a:t>Текст</a:t>
            </a:r>
            <a:r>
              <a:rPr lang="en-US" sz="1600" dirty="0" smtClean="0">
                <a:cs typeface="Times New Roman" pitchFamily="18" charset="0"/>
              </a:rPr>
              <a:t>] / H. -L. Ross. - Switzerland : Springer International Publishing, 2016. - 269 p. </a:t>
            </a:r>
            <a:endParaRPr lang="ru-RU" sz="1600" dirty="0" smtClean="0">
              <a:cs typeface="Times New Roman" pitchFamily="18" charset="0"/>
            </a:endParaRPr>
          </a:p>
          <a:p>
            <a:pPr algn="just"/>
            <a:endParaRPr lang="ru-RU" sz="1600" b="1" dirty="0" smtClean="0"/>
          </a:p>
          <a:p>
            <a:pPr algn="just"/>
            <a:r>
              <a:rPr lang="ru-RU" sz="1600" dirty="0" smtClean="0"/>
              <a:t>    В книге «Функциональная безопасность транспортных средств» освещаются текущие проблемы проектирования и производства автомобилей.</a:t>
            </a:r>
          </a:p>
          <a:p>
            <a:pPr algn="just"/>
            <a:r>
              <a:rPr lang="ru-RU" sz="1600" dirty="0" smtClean="0"/>
              <a:t>    Описываются методы систематического анализа требований к механизмам безопасности и надежности с использованием примеров того, как они реализуются в программном обеспечении, как их эффективность может быть продемонстрирована с точки зрения функциональной и конструктивной безопасности. </a:t>
            </a:r>
          </a:p>
          <a:p>
            <a:pPr algn="just"/>
            <a:r>
              <a:rPr lang="ru-RU" sz="1600" dirty="0" smtClean="0"/>
              <a:t>      Учитывая современные новые подходы к электронной мобильности и автоматизированной системе вождения, специалисты стараются решить проблемы, касающиеся безопасности дорожных транспортных средств и их новых функций</a:t>
            </a:r>
            <a:r>
              <a:rPr lang="ru-RU" sz="1600" b="1" dirty="0" smtClean="0"/>
              <a:t>.</a:t>
            </a:r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b="1" dirty="0" smtClean="0"/>
          </a:p>
          <a:p>
            <a:pPr algn="just"/>
            <a:endParaRPr lang="ru-RU" sz="1600" dirty="0" smtClean="0">
              <a:cs typeface="Times New Roman" pitchFamily="18" charset="0"/>
            </a:endParaRPr>
          </a:p>
          <a:p>
            <a:pPr algn="just"/>
            <a:endParaRPr lang="ru-RU" sz="1600" baseline="-25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600" baseline="-25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600" baseline="-25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kk-KZ" sz="1600" baseline="-250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5" name="image5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1975" y="0"/>
            <a:ext cx="43000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21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257799" y="183741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98610" y="980808"/>
            <a:ext cx="7266082" cy="5112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400" b="1" dirty="0" smtClean="0"/>
              <a:t>Coating Technology for Vehicle Applications </a:t>
            </a:r>
            <a:r>
              <a:rPr lang="en-US" sz="1400" dirty="0" smtClean="0"/>
              <a:t>[</a:t>
            </a:r>
            <a:r>
              <a:rPr lang="en-US" sz="1400" dirty="0" err="1" smtClean="0"/>
              <a:t>Текст</a:t>
            </a:r>
            <a:r>
              <a:rPr lang="en-US" sz="1400" dirty="0" smtClean="0"/>
              <a:t>] / ed.: S. C. Cha, A. </a:t>
            </a:r>
            <a:r>
              <a:rPr lang="en-US" sz="1400" dirty="0" err="1" smtClean="0"/>
              <a:t>Erdemir</a:t>
            </a:r>
            <a:r>
              <a:rPr lang="en-US" sz="1400" dirty="0" smtClean="0"/>
              <a:t>. - New York : Springer, 2015. - 240 p. </a:t>
            </a:r>
          </a:p>
          <a:p>
            <a:endParaRPr lang="en-US" sz="1400" dirty="0" smtClean="0"/>
          </a:p>
          <a:p>
            <a:pPr algn="just"/>
            <a:r>
              <a:rPr lang="en-US" sz="1400" dirty="0" smtClean="0"/>
              <a:t>       </a:t>
            </a:r>
            <a:r>
              <a:rPr lang="ru-RU" sz="1400" dirty="0" smtClean="0"/>
              <a:t>В книге «Технология нанесения покрытия в автомобилях» рассматривается практические аспекты применения покрытий на различных автомобильных деталях. Технологии нанесения покрытий развивались в течение длительного периода времени, но их применение в различных отраслях промышленности в больших объемах на самом деле началось только в начале 2000-х годов.</a:t>
            </a:r>
          </a:p>
          <a:p>
            <a:pPr algn="just"/>
            <a:r>
              <a:rPr lang="en-US" sz="1400" dirty="0" smtClean="0"/>
              <a:t>        </a:t>
            </a:r>
            <a:r>
              <a:rPr lang="ru-RU" sz="1400" dirty="0" smtClean="0"/>
              <a:t>Одними из главных препятствий были высокие производственные затраты и трудности в массовом производстве. С появлением технологий физического и химического осаждения из паровой фазы и других прогрессивных разработок в области массового производства стоимость снизилась, а качество и, следовательно, износостойкость покрытий значительно улучшилось.</a:t>
            </a:r>
          </a:p>
          <a:p>
            <a:pPr algn="just"/>
            <a:r>
              <a:rPr lang="en-US" sz="1400" dirty="0" smtClean="0"/>
              <a:t>          </a:t>
            </a:r>
            <a:r>
              <a:rPr lang="ru-RU" sz="1400" dirty="0" smtClean="0"/>
              <a:t>В этой книге описываются современные конкурентоспособные технологии покрытия для транспортных средств. Авторы подробно рассказывают о том, как эти технологии влияют на эффективность использования энергии в двигателях благодаря применению легких материалов, как с помощью различных покрытий можно разрешать проблемы износа, приводя к увеличению жизненного цикла матриц и других компонентов автомобиля</a:t>
            </a:r>
            <a:r>
              <a:rPr lang="en-US" sz="1400" dirty="0" smtClean="0"/>
              <a:t>.</a:t>
            </a:r>
            <a:endParaRPr lang="ru-RU" sz="1400" b="1" dirty="0" smtClean="0"/>
          </a:p>
          <a:p>
            <a:endParaRPr lang="ru-RU" sz="1400" dirty="0" smtClean="0"/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imag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5084"/>
            <a:ext cx="4720447" cy="708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6647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24876" y="894289"/>
            <a:ext cx="6960661" cy="4824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/>
              <a:t>     Simulation and Testing for Vehicle Technology </a:t>
            </a:r>
            <a:r>
              <a:rPr lang="en-US" sz="1400" dirty="0" smtClean="0"/>
              <a:t>[</a:t>
            </a:r>
            <a:r>
              <a:rPr lang="ru-RU" sz="1400" dirty="0" smtClean="0"/>
              <a:t>Текст] : 7</a:t>
            </a:r>
            <a:r>
              <a:rPr lang="en-US" sz="1400" dirty="0" err="1" smtClean="0"/>
              <a:t>th</a:t>
            </a:r>
            <a:r>
              <a:rPr lang="en-US" sz="1400" dirty="0" smtClean="0"/>
              <a:t> Conference, Berlin, May 12-13, 2016 / ed.: C. </a:t>
            </a:r>
            <a:r>
              <a:rPr lang="en-US" sz="1400" dirty="0" err="1" smtClean="0"/>
              <a:t>Guhmann</a:t>
            </a:r>
            <a:r>
              <a:rPr lang="en-US" sz="1400" dirty="0" smtClean="0"/>
              <a:t>, J. </a:t>
            </a:r>
            <a:r>
              <a:rPr lang="en-US" sz="1400" dirty="0" err="1" smtClean="0"/>
              <a:t>Riese</a:t>
            </a:r>
            <a:r>
              <a:rPr lang="en-US" sz="1400" dirty="0" smtClean="0"/>
              <a:t>, K. </a:t>
            </a:r>
            <a:r>
              <a:rPr lang="en-US" sz="1400" dirty="0" err="1" smtClean="0"/>
              <a:t>Ruden</a:t>
            </a:r>
            <a:r>
              <a:rPr lang="en-US" sz="1400" dirty="0" smtClean="0"/>
              <a:t>. - Switzerland : Springer International Publishing, 2016. - 392 p.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dirty="0" smtClean="0"/>
              <a:t>       </a:t>
            </a:r>
            <a:r>
              <a:rPr lang="ru-RU" sz="1400" dirty="0" smtClean="0"/>
              <a:t>Книга «Моделирование и тестирование в автомобильной технологии» включает в себя материалы по новейшим методам моделирования и  разработки средств управления личными и общественными транспортными средствами. </a:t>
            </a:r>
            <a:endParaRPr lang="en-US" sz="1400" dirty="0" smtClean="0"/>
          </a:p>
          <a:p>
            <a:pPr algn="just"/>
            <a:r>
              <a:rPr lang="en-US" sz="1400" dirty="0" smtClean="0"/>
              <a:t>      </a:t>
            </a:r>
            <a:r>
              <a:rPr lang="ru-RU" sz="1400" dirty="0" smtClean="0"/>
              <a:t>Основными</a:t>
            </a:r>
            <a:r>
              <a:rPr lang="en-US" sz="1400" dirty="0" smtClean="0"/>
              <a:t> </a:t>
            </a:r>
            <a:r>
              <a:rPr lang="ru-RU" sz="1400" dirty="0" smtClean="0"/>
              <a:t>рассматриваемыми темами являются: применение моделирования и дизайна для разработки систем распознавания драйверов; физическая модель и модель базы данных для двигателей, трансмиссии, ходовой части и всего транспортного средства; новые средства моделирования, методы и процессы оптимизации; применение моделирования в функционировании и разработке программного обеспечения; функции и тестирование программного обеспечения с использованием моделирования </a:t>
            </a:r>
            <a:r>
              <a:rPr lang="ru-RU" sz="1400" dirty="0" err="1" smtClean="0"/>
              <a:t>HiL</a:t>
            </a:r>
            <a:r>
              <a:rPr lang="ru-RU" sz="1400" dirty="0" smtClean="0"/>
              <a:t>, </a:t>
            </a:r>
            <a:r>
              <a:rPr lang="ru-RU" sz="1400" dirty="0" err="1" smtClean="0"/>
              <a:t>MiL</a:t>
            </a:r>
            <a:r>
              <a:rPr lang="ru-RU" sz="1400" dirty="0" smtClean="0"/>
              <a:t> и </a:t>
            </a:r>
            <a:r>
              <a:rPr lang="ru-RU" sz="1400" dirty="0" err="1" smtClean="0"/>
              <a:t>SiL</a:t>
            </a:r>
            <a:r>
              <a:rPr lang="ru-RU" sz="1400" dirty="0" smtClean="0"/>
              <a:t>; применение моделирования и оптимизации в применении управляющих устройств; автоматизации на всех этапах процесса разработки.</a:t>
            </a:r>
            <a:endParaRPr lang="ru-RU" sz="1400" b="1" dirty="0" smtClean="0"/>
          </a:p>
          <a:p>
            <a:pPr algn="just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1200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1" y="227284"/>
            <a:ext cx="3323324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mag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5028" y="0"/>
            <a:ext cx="44969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7421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628272" y="984739"/>
            <a:ext cx="7215386" cy="5112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endParaRPr lang="en-US" sz="1400" b="1" dirty="0" smtClean="0"/>
          </a:p>
          <a:p>
            <a:pPr indent="457200" algn="just"/>
            <a:r>
              <a:rPr lang="en-US" sz="1400" b="1" dirty="0" smtClean="0"/>
              <a:t>Pistons and engine testing </a:t>
            </a:r>
            <a:r>
              <a:rPr lang="en-US" sz="1400" dirty="0" smtClean="0"/>
              <a:t>[</a:t>
            </a:r>
            <a:r>
              <a:rPr lang="ru-RU" sz="1400" dirty="0" smtClean="0"/>
              <a:t>Текст]</a:t>
            </a:r>
            <a:r>
              <a:rPr lang="en-US" sz="1400" dirty="0" smtClean="0"/>
              <a:t> / ed. MAHLE GmbH</a:t>
            </a:r>
            <a:r>
              <a:rPr lang="ru-RU" sz="1400" dirty="0" smtClean="0"/>
              <a:t>. – </a:t>
            </a:r>
            <a:r>
              <a:rPr lang="en-US" sz="1400" dirty="0" smtClean="0"/>
              <a:t>2</a:t>
            </a:r>
            <a:r>
              <a:rPr lang="ru-RU" sz="1400" dirty="0" smtClean="0"/>
              <a:t>-е изд. - </a:t>
            </a:r>
            <a:r>
              <a:rPr lang="en-US" sz="1400" dirty="0" smtClean="0"/>
              <a:t>Wiesbaden : Springer </a:t>
            </a:r>
            <a:r>
              <a:rPr lang="en-US" sz="1400" dirty="0" err="1" smtClean="0"/>
              <a:t>Vieweg</a:t>
            </a:r>
            <a:r>
              <a:rPr lang="en-US" sz="1400" dirty="0" smtClean="0"/>
              <a:t>, 2016. - 295 p.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dirty="0" smtClean="0"/>
              <a:t>В настоящее время растут требования к качествам двигателей внутреннего сгорания и его центральной части - поршне. Стремление к уменьшению веса и трения, а также увеличению износостойкости требует глубокого знания процессов, происходящих внутри двигателя, подходящих материалов, а также соответствующих процессов проектирования и изготовления поршней, включая тестирование.</a:t>
            </a:r>
            <a:endParaRPr lang="en-US" sz="1400" dirty="0" smtClean="0"/>
          </a:p>
          <a:p>
            <a:pPr algn="just"/>
            <a:r>
              <a:rPr lang="en-US" sz="1400" dirty="0" smtClean="0"/>
              <a:t>        </a:t>
            </a:r>
            <a:r>
              <a:rPr lang="ru-RU" sz="1400" dirty="0" smtClean="0"/>
              <a:t>Специалисты по автомобильной технике уже невозможно обойтись без знаний такого рода, независимо от того, работают ли они в области проектирования, разработки, тестирования или технического обслуживания.</a:t>
            </a:r>
          </a:p>
          <a:p>
            <a:pPr algn="just"/>
            <a:r>
              <a:rPr lang="ru-RU" sz="1400" dirty="0" smtClean="0"/>
              <a:t>        В книге «Испытание поршней и двигателей» даются подробные ответы на эти вопросы ясным и понятным языком. </a:t>
            </a:r>
          </a:p>
          <a:p>
            <a:pPr algn="just"/>
            <a:r>
              <a:rPr lang="ru-RU" sz="1400" dirty="0" smtClean="0"/>
              <a:t>       Во втором издании каждая глава была пересмотрена и расширена. В главе «Испытания двигателей», например, теперь приводятся обширные результаты в области измерения потерь мощности на трение и измерения расхода смазочного масла.</a:t>
            </a:r>
          </a:p>
          <a:p>
            <a:pPr algn="just"/>
            <a:r>
              <a:rPr lang="ru-RU" sz="1400" dirty="0" smtClean="0"/>
              <a:t>Книга предназначена специалистам в области проектирования и обслуживания двигателей, преподавателям и студентам специальностей машиностроения, технологии двигателей и конструкции транспортных средств.</a:t>
            </a:r>
          </a:p>
          <a:p>
            <a:pPr algn="just"/>
            <a:endParaRPr lang="en-US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kk-KZ" sz="2000" i="0" u="none" strike="noStrike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747656" y="161970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mage10"/>
          <p:cNvPicPr>
            <a:picLocks noChangeAspect="1" noChangeArrowheads="1"/>
          </p:cNvPicPr>
          <p:nvPr/>
        </p:nvPicPr>
        <p:blipFill>
          <a:blip r:embed="rId2" cstate="print">
            <a:lum bright="-14000" contrast="27000"/>
          </a:blip>
          <a:srcRect/>
          <a:stretch>
            <a:fillRect/>
          </a:stretch>
        </p:blipFill>
        <p:spPr bwMode="auto">
          <a:xfrm>
            <a:off x="0" y="44712"/>
            <a:ext cx="4732655" cy="68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2723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9999" y="194627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08855" y="890002"/>
            <a:ext cx="7097488" cy="4680000"/>
          </a:xfrm>
          <a:prstGeom prst="round2Diag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aseline="-25000" dirty="0" smtClean="0"/>
              <a:t>        </a:t>
            </a:r>
            <a:endParaRPr lang="ru-RU" sz="2000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baseline="-25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just"/>
            <a:r>
              <a:rPr lang="ru-RU" sz="1400" b="1" baseline="-25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400" b="1" dirty="0" err="1" smtClean="0"/>
              <a:t>Jelaska</a:t>
            </a:r>
            <a:r>
              <a:rPr lang="en-US" sz="1400" b="1" dirty="0" smtClean="0"/>
              <a:t>, D. Gears and Gear Drivers</a:t>
            </a:r>
            <a:r>
              <a:rPr lang="en-US" sz="1400" dirty="0" smtClean="0"/>
              <a:t> [</a:t>
            </a:r>
            <a:r>
              <a:rPr lang="ru-RU" sz="1400" dirty="0" smtClean="0"/>
              <a:t>Текст] / </a:t>
            </a:r>
            <a:r>
              <a:rPr lang="en-US" sz="1400" dirty="0" smtClean="0"/>
              <a:t>D. </a:t>
            </a:r>
            <a:r>
              <a:rPr lang="en-US" sz="1400" dirty="0" err="1" smtClean="0"/>
              <a:t>Jelaska</a:t>
            </a:r>
            <a:r>
              <a:rPr lang="en-US" sz="1400" dirty="0" smtClean="0"/>
              <a:t>. - </a:t>
            </a:r>
            <a:r>
              <a:rPr lang="en-US" sz="1400" dirty="0" err="1" smtClean="0"/>
              <a:t>Chichester</a:t>
            </a:r>
            <a:r>
              <a:rPr lang="en-US" sz="1400" dirty="0" smtClean="0"/>
              <a:t> : Wiley, 2012. - 444 p. </a:t>
            </a:r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b="1" dirty="0" smtClean="0"/>
              <a:t>       </a:t>
            </a:r>
            <a:r>
              <a:rPr lang="ru-RU" sz="1400" dirty="0" smtClean="0"/>
              <a:t>Понимание структуры механического приводов, их взаимодействия и сцепления имеет значение при проектировании оборудования, использующего шестерни или зубчатые передачи.</a:t>
            </a:r>
          </a:p>
          <a:p>
            <a:pPr algn="just"/>
            <a:r>
              <a:rPr lang="ru-RU" sz="1400" dirty="0" smtClean="0"/>
              <a:t>      Способ формирования зубьев шестерни и их сцепление определяются их геометрией и кинематикой, что является основной темой книги «Шестерни и зубчатые передачи». </a:t>
            </a:r>
          </a:p>
          <a:p>
            <a:pPr algn="just"/>
            <a:r>
              <a:rPr lang="ru-RU" sz="1400" b="1" dirty="0" smtClean="0"/>
              <a:t>      </a:t>
            </a:r>
            <a:r>
              <a:rPr lang="ru-RU" sz="1400" dirty="0" smtClean="0"/>
              <a:t>Книга дает полный обзор шестерен и зубчатых передач. Рассматриваются колесные, косозубые, конические, червячные и планетарные механизмы с учетом их классификации, геометрии, кинематики, контроля точности, грузоподъемности и производства. </a:t>
            </a:r>
          </a:p>
          <a:p>
            <a:pPr algn="just"/>
            <a:r>
              <a:rPr lang="ru-RU" sz="1400" dirty="0" smtClean="0"/>
              <a:t>      Геометрия цилиндрической передачи является основой для работы с любыми зубчатыми передачами, поэтому подробно рассматривается в книге.</a:t>
            </a:r>
          </a:p>
          <a:p>
            <a:pPr algn="just"/>
            <a:r>
              <a:rPr lang="ru-RU" sz="1400" dirty="0" smtClean="0"/>
              <a:t> </a:t>
            </a:r>
          </a:p>
          <a:p>
            <a:pPr algn="just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image13"/>
          <p:cNvPicPr>
            <a:picLocks noChangeAspect="1" noChangeArrowheads="1"/>
          </p:cNvPicPr>
          <p:nvPr/>
        </p:nvPicPr>
        <p:blipFill>
          <a:blip r:embed="rId2" cstate="print">
            <a:lum bright="-7000" contrast="25000"/>
          </a:blip>
          <a:srcRect/>
          <a:stretch>
            <a:fillRect/>
          </a:stretch>
        </p:blipFill>
        <p:spPr bwMode="auto">
          <a:xfrm>
            <a:off x="7441809" y="0"/>
            <a:ext cx="47920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42180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2927</TotalTime>
  <Words>1393</Words>
  <Application>Microsoft Office PowerPoint</Application>
  <PresentationFormat>Широкоэкранный</PresentationFormat>
  <Paragraphs>108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fooligun</dc:creator>
  <cp:lastModifiedBy>Oxsana Evlenteva</cp:lastModifiedBy>
  <cp:revision>440</cp:revision>
  <dcterms:created xsi:type="dcterms:W3CDTF">2016-12-05T06:42:49Z</dcterms:created>
  <dcterms:modified xsi:type="dcterms:W3CDTF">2019-12-03T06:58:19Z</dcterms:modified>
</cp:coreProperties>
</file>