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7" r:id="rId5"/>
    <p:sldId id="285" r:id="rId6"/>
    <p:sldId id="258" r:id="rId7"/>
    <p:sldId id="300" r:id="rId8"/>
    <p:sldId id="295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127" autoAdjust="0"/>
  </p:normalViewPr>
  <p:slideViewPr>
    <p:cSldViewPr snapToGrid="0">
      <p:cViewPr varScale="1">
        <p:scale>
          <a:sx n="44" d="100"/>
          <a:sy n="44" d="100"/>
        </p:scale>
        <p:origin x="66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6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35CC-AA62-4E3D-9601-357AC59A1F81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3455" y="557852"/>
            <a:ext cx="7004373" cy="569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ПРЕПОДАВАТЕЛИ И СТУДЕНТЫ ИТФ!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новую учебную литературу на английском языке, поступившую в фонд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НБ «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Аннотации переведены на русский язык.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Ждем Вас по адресу: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пр. Абая 28, </a:t>
            </a:r>
            <a:r>
              <a:rPr lang="kk-KZ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НБ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орталығы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ежедневно: с 9.00 до 18.00 ч.</a:t>
            </a:r>
            <a:endParaRPr lang="en-US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kk-KZ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ҚҰРМЕТТІ ИТФ-НІҢ ОҚУТЫШЫЛАР ЖӘНЕ СТУДЕНТТЕР!</a:t>
            </a:r>
          </a:p>
          <a:p>
            <a:pPr lvl="0" algn="ctr"/>
            <a:r>
              <a:rPr lang="kk-KZ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ҒК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»-на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түскен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kk-KZ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ылшын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тіліндегі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оқулықтарды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ұсынамыз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Аңдатпалар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орыс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тіліне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kk-KZ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Мекенжайымыз: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Абай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даңғылы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28, </a:t>
            </a:r>
            <a:r>
              <a:rPr lang="kk-KZ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ҒК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орталығы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kk-KZ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Күн сайын: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сағат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9.00-ден 18.00-ге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0" y="1402840"/>
            <a:ext cx="3262358" cy="33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8855" y="890002"/>
            <a:ext cx="7097488" cy="5400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 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34.41я73</a:t>
            </a: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57</a:t>
            </a:r>
            <a:endParaRPr lang="ru-RU" sz="1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         </a:t>
            </a:r>
            <a:r>
              <a:rPr lang="en-US" sz="1400" b="1" dirty="0" err="1" smtClean="0"/>
              <a:t>Meriam</a:t>
            </a:r>
            <a:r>
              <a:rPr lang="en-US" sz="1400" b="1" dirty="0" smtClean="0"/>
              <a:t>, J. L.</a:t>
            </a:r>
            <a:r>
              <a:rPr lang="en-US" sz="1400" dirty="0" smtClean="0"/>
              <a:t> </a:t>
            </a:r>
            <a:r>
              <a:rPr lang="en-US" sz="1400" b="1" dirty="0" smtClean="0"/>
              <a:t>Engineering Mechanics </a:t>
            </a:r>
            <a:r>
              <a:rPr lang="en-US" sz="1400" dirty="0" smtClean="0"/>
              <a:t>[</a:t>
            </a:r>
            <a:r>
              <a:rPr lang="ru-RU" sz="1400" dirty="0" smtClean="0"/>
              <a:t>Текст] : </a:t>
            </a:r>
            <a:r>
              <a:rPr lang="en-US" sz="1400" dirty="0" smtClean="0"/>
              <a:t>textbooks. Vol. 2. </a:t>
            </a:r>
            <a:r>
              <a:rPr lang="en-US" sz="1400" b="1" dirty="0" smtClean="0"/>
              <a:t>Dynamics</a:t>
            </a:r>
            <a:r>
              <a:rPr lang="en-US" sz="1400" dirty="0" smtClean="0"/>
              <a:t> / J. L. </a:t>
            </a:r>
            <a:r>
              <a:rPr lang="en-US" sz="1400" dirty="0" err="1" smtClean="0"/>
              <a:t>Meriam</a:t>
            </a:r>
            <a:r>
              <a:rPr lang="en-US" sz="1400" dirty="0" smtClean="0"/>
              <a:t>, L. G. </a:t>
            </a:r>
            <a:r>
              <a:rPr lang="en-US" sz="1400" dirty="0" err="1" smtClean="0"/>
              <a:t>Kraige</a:t>
            </a:r>
            <a:r>
              <a:rPr lang="en-US" sz="1400" dirty="0" smtClean="0"/>
              <a:t>. - 7-</a:t>
            </a:r>
            <a:r>
              <a:rPr lang="ru-RU" sz="1400" dirty="0" smtClean="0"/>
              <a:t>е изд. - </a:t>
            </a:r>
            <a:r>
              <a:rPr lang="en-US" sz="1400" dirty="0" smtClean="0"/>
              <a:t>Virginia : John Wiley &amp; Sons Singapore </a:t>
            </a:r>
            <a:r>
              <a:rPr lang="en-US" sz="1400" dirty="0" err="1" smtClean="0"/>
              <a:t>Pte.</a:t>
            </a:r>
            <a:r>
              <a:rPr lang="en-US" sz="1400" dirty="0" smtClean="0"/>
              <a:t> Ltd., 2013. - 723 p. </a:t>
            </a:r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7-е издание учебника «Инженерная механика. Т.2. Динамика» представляет собой начальный курс инженерной механики и написано лаконичным и доступным языком. Основной акцент делается на основные принципы и методы  динамики. </a:t>
            </a:r>
          </a:p>
          <a:p>
            <a:pPr algn="just"/>
            <a:r>
              <a:rPr lang="ru-RU" sz="1400" dirty="0" smtClean="0"/>
              <a:t>     Учебник состоит из глав, в которых рассматриваются базовые теории динамики в сопровождении примеров. На цветных вкладках учебника размещены 124 типичные задачи динамики с решением и пояснительными заметками.</a:t>
            </a:r>
            <a:r>
              <a:rPr lang="en-US" sz="1400" dirty="0" smtClean="0"/>
              <a:t> </a:t>
            </a:r>
            <a:r>
              <a:rPr lang="ru-RU" sz="1400" dirty="0" smtClean="0"/>
              <a:t>Помимо этого, в учебнике имеется 1540 домашних заданий, которые подразделяются  по уровням сложности. Более трудные упражнения помечены символом ►.  </a:t>
            </a:r>
            <a:r>
              <a:rPr lang="en-US" sz="1400" dirty="0" err="1" smtClean="0"/>
              <a:t>Задачи</a:t>
            </a:r>
            <a:r>
              <a:rPr lang="en-US" sz="1400" dirty="0" smtClean="0"/>
              <a:t> </a:t>
            </a:r>
            <a:r>
              <a:rPr lang="en-US" sz="1400" dirty="0" err="1" smtClean="0"/>
              <a:t>для</a:t>
            </a:r>
            <a:r>
              <a:rPr lang="en-US" sz="1400" dirty="0" smtClean="0"/>
              <a:t> </a:t>
            </a:r>
            <a:r>
              <a:rPr lang="en-US" sz="1400" dirty="0" err="1" smtClean="0"/>
              <a:t>решения</a:t>
            </a:r>
            <a:r>
              <a:rPr lang="en-US" sz="1400" dirty="0" smtClean="0"/>
              <a:t> </a:t>
            </a:r>
            <a:r>
              <a:rPr lang="en-US" sz="1400" dirty="0" err="1" smtClean="0"/>
              <a:t>на</a:t>
            </a:r>
            <a:r>
              <a:rPr lang="en-US" sz="1400" dirty="0" smtClean="0"/>
              <a:t> </a:t>
            </a:r>
            <a:r>
              <a:rPr lang="en-US" sz="1400" dirty="0" err="1" smtClean="0"/>
              <a:t>компьютере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размещены</a:t>
            </a:r>
            <a:r>
              <a:rPr lang="en-US" sz="1400" dirty="0" smtClean="0"/>
              <a:t> в </a:t>
            </a:r>
            <a:r>
              <a:rPr lang="en-US" sz="1400" dirty="0" err="1" smtClean="0"/>
              <a:t>конце</a:t>
            </a:r>
            <a:r>
              <a:rPr lang="en-US" sz="1400" dirty="0" smtClean="0"/>
              <a:t> </a:t>
            </a:r>
            <a:r>
              <a:rPr lang="en-US" sz="1400" dirty="0" err="1" smtClean="0"/>
              <a:t>глав</a:t>
            </a:r>
            <a:r>
              <a:rPr lang="en-US" sz="1400" dirty="0" smtClean="0"/>
              <a:t> и </a:t>
            </a:r>
            <a:r>
              <a:rPr lang="en-US" sz="1400" dirty="0" err="1" smtClean="0"/>
              <a:t>помечены</a:t>
            </a:r>
            <a:r>
              <a:rPr lang="en-US" sz="1400" dirty="0" smtClean="0"/>
              <a:t> </a:t>
            </a:r>
            <a:r>
              <a:rPr lang="en-US" sz="1400" dirty="0" err="1" smtClean="0"/>
              <a:t>звездочкой</a:t>
            </a:r>
            <a:r>
              <a:rPr lang="en-US" sz="1400" dirty="0" smtClean="0"/>
              <a:t>. </a:t>
            </a:r>
            <a:r>
              <a:rPr lang="en-US" sz="1400" dirty="0" err="1" smtClean="0"/>
              <a:t>Ответы</a:t>
            </a:r>
            <a:r>
              <a:rPr lang="en-US" sz="1400" dirty="0" smtClean="0"/>
              <a:t> </a:t>
            </a:r>
            <a:r>
              <a:rPr lang="en-US" sz="1400" dirty="0" err="1" smtClean="0"/>
              <a:t>даются</a:t>
            </a:r>
            <a:r>
              <a:rPr lang="en-US" sz="1400" dirty="0" smtClean="0"/>
              <a:t> в </a:t>
            </a:r>
            <a:r>
              <a:rPr lang="en-US" sz="1400" dirty="0" err="1" smtClean="0"/>
              <a:t>конце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учебника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algn="just"/>
            <a:r>
              <a:rPr lang="ru-RU" sz="1400" dirty="0" smtClean="0"/>
              <a:t>       Примечательной особенностью седьмого издания является рассмотрение множества значимых и важных проблем инженерного проектирования. Независимо от того, относятся ли они к проектированию прямо или косвенно, практически все проблемы касаются принципов и процедур, присущих проектированию и анализу инженерных сооружений и механических систем.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image27"/>
          <p:cNvPicPr>
            <a:picLocks noChangeAspect="1" noChangeArrowheads="1"/>
          </p:cNvPicPr>
          <p:nvPr/>
        </p:nvPicPr>
        <p:blipFill>
          <a:blip r:embed="rId2" cstate="print">
            <a:lum bright="-19000" contrast="36000"/>
          </a:blip>
          <a:srcRect/>
          <a:stretch>
            <a:fillRect/>
          </a:stretch>
        </p:blipFill>
        <p:spPr bwMode="auto">
          <a:xfrm>
            <a:off x="7244862" y="0"/>
            <a:ext cx="4947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4500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/>
              <a:t>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34.41я73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73</a:t>
            </a:r>
          </a:p>
          <a:p>
            <a:pPr algn="just"/>
            <a:endParaRPr lang="en-US" sz="1400" b="1" dirty="0" smtClean="0"/>
          </a:p>
          <a:p>
            <a:pPr algn="just"/>
            <a:r>
              <a:rPr lang="kk-KZ" sz="1400" b="1" dirty="0" smtClean="0"/>
              <a:t> </a:t>
            </a:r>
            <a:r>
              <a:rPr lang="en-US" sz="1400" b="1" dirty="0" err="1" smtClean="0"/>
              <a:t>Meriam</a:t>
            </a:r>
            <a:r>
              <a:rPr lang="en-US" sz="1400" b="1" dirty="0" smtClean="0"/>
              <a:t>, J. L. Engineering Mechanics [</a:t>
            </a:r>
            <a:r>
              <a:rPr lang="ru-RU" sz="1400" b="1" dirty="0" smtClean="0"/>
              <a:t>Текст] : </a:t>
            </a:r>
            <a:r>
              <a:rPr lang="en-US" sz="1400" b="1" dirty="0" smtClean="0"/>
              <a:t>textbooks. Vol. 1. Statics </a:t>
            </a:r>
            <a:r>
              <a:rPr lang="en-US" sz="1400" dirty="0" smtClean="0"/>
              <a:t>/ J. L. </a:t>
            </a:r>
            <a:r>
              <a:rPr lang="en-US" sz="1400" dirty="0" err="1" smtClean="0"/>
              <a:t>Meriam</a:t>
            </a:r>
            <a:r>
              <a:rPr lang="en-US" sz="1400" dirty="0" smtClean="0"/>
              <a:t>, L. G. </a:t>
            </a:r>
            <a:r>
              <a:rPr lang="en-US" sz="1400" dirty="0" err="1" smtClean="0"/>
              <a:t>Kraige</a:t>
            </a:r>
            <a:r>
              <a:rPr lang="en-US" sz="1400" dirty="0" smtClean="0"/>
              <a:t>. - 7-</a:t>
            </a:r>
            <a:r>
              <a:rPr lang="ru-RU" sz="1400" dirty="0" smtClean="0"/>
              <a:t>е изд.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John Wiley &amp; Sons Singapore </a:t>
            </a:r>
            <a:r>
              <a:rPr lang="en-US" sz="1400" dirty="0" err="1" smtClean="0"/>
              <a:t>Pte.</a:t>
            </a:r>
            <a:r>
              <a:rPr lang="en-US" sz="1400" dirty="0" smtClean="0"/>
              <a:t> Ltd., 2013. - 523 p.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  <a:r>
              <a:rPr lang="en-US" sz="1400" dirty="0" smtClean="0"/>
              <a:t>В </a:t>
            </a:r>
            <a:r>
              <a:rPr lang="en-US" sz="1400" dirty="0" err="1" smtClean="0"/>
              <a:t>новом</a:t>
            </a:r>
            <a:r>
              <a:rPr lang="ru-RU" sz="1400" dirty="0" smtClean="0"/>
              <a:t>, </a:t>
            </a:r>
            <a:r>
              <a:rPr lang="en-US" sz="1400" dirty="0" err="1" smtClean="0"/>
              <a:t>седьмом</a:t>
            </a:r>
            <a:r>
              <a:rPr lang="en-US" sz="1400" dirty="0" smtClean="0"/>
              <a:t> </a:t>
            </a:r>
            <a:r>
              <a:rPr lang="en-US" sz="1400" dirty="0" err="1" smtClean="0"/>
              <a:t>издании</a:t>
            </a:r>
            <a:r>
              <a:rPr lang="en-US" sz="1400" dirty="0" smtClean="0"/>
              <a:t> </a:t>
            </a:r>
            <a:r>
              <a:rPr lang="en-US" sz="1400" dirty="0" err="1" smtClean="0"/>
              <a:t>учебника</a:t>
            </a:r>
            <a:r>
              <a:rPr lang="en-US" sz="1400" dirty="0" smtClean="0"/>
              <a:t> «</a:t>
            </a:r>
            <a:r>
              <a:rPr lang="en-US" sz="1400" dirty="0" err="1" smtClean="0"/>
              <a:t>Статика</a:t>
            </a:r>
            <a:r>
              <a:rPr lang="en-US" sz="1400" dirty="0" smtClean="0"/>
              <a:t>» </a:t>
            </a:r>
            <a:r>
              <a:rPr lang="en-US" sz="1400" dirty="0" err="1" smtClean="0"/>
              <a:t>вся</a:t>
            </a:r>
            <a:r>
              <a:rPr lang="en-US" sz="1400" dirty="0" smtClean="0"/>
              <a:t> </a:t>
            </a:r>
            <a:r>
              <a:rPr lang="en-US" sz="1400" dirty="0" err="1" smtClean="0"/>
              <a:t>теоретическая</a:t>
            </a:r>
            <a:r>
              <a:rPr lang="en-US" sz="1400" dirty="0" smtClean="0"/>
              <a:t> </a:t>
            </a:r>
            <a:r>
              <a:rPr lang="en-US" sz="1400" dirty="0" err="1" smtClean="0"/>
              <a:t>часть</a:t>
            </a:r>
            <a:r>
              <a:rPr lang="en-US" sz="1400" dirty="0" smtClean="0"/>
              <a:t> </a:t>
            </a:r>
            <a:r>
              <a:rPr lang="en-US" sz="1400" dirty="0" err="1" smtClean="0"/>
              <a:t>была</a:t>
            </a:r>
            <a:r>
              <a:rPr lang="en-US" sz="1400" dirty="0" smtClean="0"/>
              <a:t> </a:t>
            </a:r>
            <a:r>
              <a:rPr lang="en-US" sz="1400" dirty="0" err="1" smtClean="0"/>
              <a:t>пере</a:t>
            </a:r>
            <a:r>
              <a:rPr lang="ru-RU" sz="1400" dirty="0" smtClean="0"/>
              <a:t>смотрена с целью улучшения понимания текста. Ключевые понятия специально отмечены и выделены. Даны примеры домашних заданий. Добавлены новые задачи, в том числе с решением на компьютере.</a:t>
            </a:r>
          </a:p>
          <a:p>
            <a:pPr algn="just"/>
            <a:r>
              <a:rPr lang="ru-RU" sz="1400" dirty="0" smtClean="0"/>
              <a:t>     Образцы задач распечатаны на цветных вкладках. В текст глав добавлены фотографии с целью иллюстрации реальных ситуаций, в которых статика играет важную роль.</a:t>
            </a:r>
          </a:p>
          <a:p>
            <a:pPr algn="just"/>
            <a:r>
              <a:rPr lang="ru-RU" sz="1400" dirty="0" smtClean="0"/>
              <a:t>      Первый раздел состоит из несложных задач, призванных помочь студентам обрести уверенность в новой теме, в то время как большинство задач во втором разделе имеют среднюю  степень  трудности.</a:t>
            </a:r>
          </a:p>
          <a:p>
            <a:pPr algn="just"/>
            <a:r>
              <a:rPr lang="ru-RU" sz="1400" dirty="0" smtClean="0"/>
              <a:t>       </a:t>
            </a:r>
            <a:r>
              <a:rPr lang="en-US" sz="1400" dirty="0" smtClean="0"/>
              <a:t>В </a:t>
            </a:r>
            <a:r>
              <a:rPr lang="en-US" sz="1400" dirty="0" err="1" smtClean="0"/>
              <a:t>учебнике</a:t>
            </a:r>
            <a:r>
              <a:rPr lang="en-US" sz="1400" dirty="0" smtClean="0"/>
              <a:t> </a:t>
            </a:r>
            <a:r>
              <a:rPr lang="en-US" sz="1400" dirty="0" err="1" smtClean="0"/>
              <a:t>применяется</a:t>
            </a:r>
            <a:r>
              <a:rPr lang="en-US" sz="1400" dirty="0" smtClean="0"/>
              <a:t> </a:t>
            </a:r>
            <a:r>
              <a:rPr lang="en-US" sz="1400" dirty="0" err="1" smtClean="0"/>
              <a:t>Международная</a:t>
            </a:r>
            <a:r>
              <a:rPr lang="en-US" sz="1400" dirty="0" smtClean="0"/>
              <a:t> </a:t>
            </a:r>
            <a:r>
              <a:rPr lang="en-US" sz="1400" dirty="0" err="1" smtClean="0"/>
              <a:t>система</a:t>
            </a:r>
            <a:r>
              <a:rPr lang="en-US" sz="1400" dirty="0" smtClean="0"/>
              <a:t> </a:t>
            </a:r>
            <a:r>
              <a:rPr lang="en-US" sz="1400" dirty="0" err="1" smtClean="0"/>
              <a:t>единиц</a:t>
            </a:r>
            <a:r>
              <a:rPr lang="en-US" sz="1400" dirty="0" smtClean="0"/>
              <a:t>, </a:t>
            </a:r>
            <a:r>
              <a:rPr lang="en-US" sz="1400" dirty="0" err="1" smtClean="0"/>
              <a:t>за</a:t>
            </a:r>
            <a:r>
              <a:rPr lang="en-US" sz="1400" dirty="0" smtClean="0"/>
              <a:t> </a:t>
            </a:r>
            <a:r>
              <a:rPr lang="en-US" sz="1400" dirty="0" err="1" smtClean="0"/>
              <a:t>исключением</a:t>
            </a:r>
            <a:r>
              <a:rPr lang="en-US" sz="1400" dirty="0" smtClean="0"/>
              <a:t> </a:t>
            </a:r>
            <a:r>
              <a:rPr lang="en-US" sz="1400" dirty="0" err="1" smtClean="0"/>
              <a:t>небольшого</a:t>
            </a:r>
            <a:r>
              <a:rPr lang="en-US" sz="1400" dirty="0" smtClean="0"/>
              <a:t> </a:t>
            </a:r>
            <a:r>
              <a:rPr lang="en-US" sz="1400" dirty="0" err="1" smtClean="0"/>
              <a:t>количества</a:t>
            </a:r>
            <a:r>
              <a:rPr lang="en-US" sz="1400" dirty="0" smtClean="0"/>
              <a:t> </a:t>
            </a:r>
            <a:r>
              <a:rPr lang="en-US" sz="1400" dirty="0" err="1" smtClean="0"/>
              <a:t>вводных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разделов</a:t>
            </a:r>
            <a:r>
              <a:rPr lang="en-US" sz="1400" dirty="0" smtClean="0"/>
              <a:t>,  в </a:t>
            </a:r>
            <a:r>
              <a:rPr lang="ru-RU" sz="1400" dirty="0" smtClean="0"/>
              <a:t>которых упоминаются единицы США.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image28"/>
          <p:cNvPicPr>
            <a:picLocks noChangeAspect="1" noChangeArrowheads="1"/>
          </p:cNvPicPr>
          <p:nvPr/>
        </p:nvPicPr>
        <p:blipFill>
          <a:blip r:embed="rId2" cstate="print">
            <a:lum bright="-4000" contrast="50000"/>
          </a:blip>
          <a:srcRect/>
          <a:stretch>
            <a:fillRect/>
          </a:stretch>
        </p:blipFill>
        <p:spPr bwMode="auto">
          <a:xfrm>
            <a:off x="1" y="0"/>
            <a:ext cx="4795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8855" y="890002"/>
            <a:ext cx="7097488" cy="5220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 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32.973.26-018.2</a:t>
            </a: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G 45</a:t>
            </a:r>
            <a:endParaRPr lang="ru-RU" sz="1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/>
          </a:p>
          <a:p>
            <a:r>
              <a:rPr lang="en-US" sz="1400" b="1" dirty="0" smtClean="0"/>
              <a:t>         </a:t>
            </a:r>
            <a:r>
              <a:rPr lang="en-US" sz="1400" b="1" dirty="0" err="1" smtClean="0"/>
              <a:t>Gilat</a:t>
            </a:r>
            <a:r>
              <a:rPr lang="en-US" sz="1400" b="1" dirty="0" smtClean="0"/>
              <a:t>, A. </a:t>
            </a:r>
            <a:r>
              <a:rPr lang="en-US" sz="1400" b="1" dirty="0" err="1" smtClean="0"/>
              <a:t>Matlab</a:t>
            </a:r>
            <a:r>
              <a:rPr lang="en-US" sz="1400" b="1" dirty="0" smtClean="0"/>
              <a:t>. An Introduction with Applications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A. </a:t>
            </a:r>
            <a:r>
              <a:rPr lang="en-US" sz="1400" dirty="0" err="1" smtClean="0"/>
              <a:t>Gilat</a:t>
            </a:r>
            <a:r>
              <a:rPr lang="en-US" sz="1400" dirty="0" smtClean="0"/>
              <a:t>. - 5-е </a:t>
            </a:r>
            <a:r>
              <a:rPr lang="en-US" sz="1400" dirty="0" err="1" smtClean="0"/>
              <a:t>изд</a:t>
            </a:r>
            <a:r>
              <a:rPr lang="en-US" sz="1400" dirty="0" smtClean="0"/>
              <a:t>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John Wiley &amp; Sons. Inc., 2015. - 406 p. </a:t>
            </a:r>
          </a:p>
          <a:p>
            <a:endParaRPr lang="en-US" sz="1400" dirty="0" smtClean="0"/>
          </a:p>
          <a:p>
            <a:pPr algn="just"/>
            <a:r>
              <a:rPr lang="en-US" sz="1400" dirty="0" smtClean="0"/>
              <a:t>          </a:t>
            </a:r>
            <a:r>
              <a:rPr lang="ru-RU" sz="1400" dirty="0" smtClean="0"/>
              <a:t>MATLAB® - очень популярный компьютерный язык, используемый студентами, инженерами и учеными в университетах, научно-исследовательских институтах по всему миру. Это программное обеспечение популярно, потому что оно широкого спектра, легкое в использовании. Для первокурсников университета это второй по значимости инструмент для использования после калькулятора.</a:t>
            </a:r>
          </a:p>
          <a:p>
            <a:pPr algn="just"/>
            <a:r>
              <a:rPr lang="en-US" sz="1400" dirty="0" smtClean="0"/>
              <a:t>          </a:t>
            </a:r>
            <a:r>
              <a:rPr lang="ru-RU" sz="1400" dirty="0" smtClean="0"/>
              <a:t>Представленная книга «</a:t>
            </a:r>
            <a:r>
              <a:rPr lang="en-US" sz="1400" dirty="0" err="1" smtClean="0"/>
              <a:t>Matlab</a:t>
            </a:r>
            <a:r>
              <a:rPr lang="en-US" sz="1400" dirty="0" smtClean="0"/>
              <a:t>. </a:t>
            </a:r>
            <a:r>
              <a:rPr lang="ru-RU" sz="1400" dirty="0" smtClean="0"/>
              <a:t>Введение в предмет и практика» была написана автором после нескольких лет преподавания программного обеспечения первокурсникам на начальном курсе обучения. Цель книги – обучить использованию программного обеспечения в легком стиле. Поэтому книга написана простым языком. Текст лаконичен и лишен длинных описаний. </a:t>
            </a:r>
          </a:p>
          <a:p>
            <a:pPr algn="just"/>
            <a:r>
              <a:rPr lang="en-US" sz="1400" dirty="0" smtClean="0"/>
              <a:t>         </a:t>
            </a:r>
            <a:r>
              <a:rPr lang="ru-RU" sz="1400" dirty="0" smtClean="0"/>
              <a:t>Выпуск включает многочисленные вопросы математической и инженерной наук, похожие на проблемы, с которыми впервые сталкиваются пользователи MATLAB.</a:t>
            </a:r>
          </a:p>
          <a:p>
            <a:pPr algn="just"/>
            <a:r>
              <a:rPr lang="ru-RU" sz="1400" dirty="0" smtClean="0"/>
              <a:t>          Пятое издание книги обновлено версией MATLAB </a:t>
            </a:r>
            <a:r>
              <a:rPr lang="ru-RU" sz="1400" dirty="0" err="1" smtClean="0"/>
              <a:t>Release</a:t>
            </a:r>
            <a:r>
              <a:rPr lang="ru-RU" sz="1400" dirty="0" smtClean="0"/>
              <a:t> 2013b. В конце глав дано их краткое изложение. </a:t>
            </a:r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822" y="0"/>
            <a:ext cx="45381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10406063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/>
              <a:t>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34.44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82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en-US" sz="1400" b="1" dirty="0" smtClean="0"/>
              <a:t> </a:t>
            </a:r>
            <a:r>
              <a:rPr lang="ru-RU" sz="1400" b="1" dirty="0" smtClean="0"/>
              <a:t>        </a:t>
            </a:r>
            <a:r>
              <a:rPr lang="en-US" sz="1400" b="1" dirty="0" smtClean="0"/>
              <a:t>Mechanisms, Transmissions and Applications </a:t>
            </a:r>
            <a:r>
              <a:rPr lang="en-US" sz="1400" dirty="0" smtClean="0"/>
              <a:t>[</a:t>
            </a:r>
            <a:r>
              <a:rPr lang="ru-RU" sz="1400" dirty="0" smtClean="0"/>
              <a:t>Текст] : </a:t>
            </a:r>
            <a:r>
              <a:rPr lang="en-US" sz="1400" dirty="0" smtClean="0"/>
              <a:t>Proceedings of the Third </a:t>
            </a:r>
            <a:r>
              <a:rPr lang="en-US" sz="1400" dirty="0" err="1" smtClean="0"/>
              <a:t>MeTrApp</a:t>
            </a:r>
            <a:r>
              <a:rPr lang="en-US" sz="1400" dirty="0" smtClean="0"/>
              <a:t> Conference 2015. Vol. 31 / ed. B. Corves, E. -C. </a:t>
            </a:r>
            <a:r>
              <a:rPr lang="en-US" sz="1400" dirty="0" err="1" smtClean="0"/>
              <a:t>Lovasz</a:t>
            </a:r>
            <a:r>
              <a:rPr lang="en-US" sz="1400" dirty="0" smtClean="0"/>
              <a:t>, M. </a:t>
            </a:r>
            <a:r>
              <a:rPr lang="en-US" sz="1400" dirty="0" err="1" smtClean="0"/>
              <a:t>Husing</a:t>
            </a:r>
            <a:r>
              <a:rPr lang="en-US" sz="1400" dirty="0" smtClean="0"/>
              <a:t>. - New York ; Dordrecht ; London : Springer International Publishing Switzerland, 2015. - 352 p. 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  Книга «Механизмы, трансмиссии и их промышленное применение» включает в себя материалы одноименной третьей Международной конференции 2015 года, которая проводилась под эгидой </a:t>
            </a:r>
            <a:r>
              <a:rPr lang="ru-RU" sz="1400" dirty="0" err="1" smtClean="0"/>
              <a:t>IFToMM</a:t>
            </a:r>
            <a:r>
              <a:rPr lang="ru-RU" sz="1400" dirty="0" smtClean="0"/>
              <a:t> (Международная Федерация по Теории Механизмов и Машин). </a:t>
            </a:r>
          </a:p>
          <a:p>
            <a:pPr algn="just"/>
            <a:r>
              <a:rPr lang="ru-RU" sz="1400" dirty="0" smtClean="0"/>
              <a:t>           В этом выпуске рассматриваются такие темы, как «механизм и машиностроение», «биомеханика и медицинская техника», «механизмы», «механические трансмиссии», «</a:t>
            </a:r>
            <a:r>
              <a:rPr lang="ru-RU" sz="1400" dirty="0" err="1" smtClean="0"/>
              <a:t>мехатроника</a:t>
            </a:r>
            <a:r>
              <a:rPr lang="ru-RU" sz="1400" dirty="0" smtClean="0"/>
              <a:t>», «вычислительные и экспериментальные методы», «динамика механизмов и машин», «микро-механизмы и микро-активаторы», «история механизмов и трансмиссий».</a:t>
            </a:r>
          </a:p>
          <a:p>
            <a:pPr algn="just"/>
            <a:r>
              <a:rPr lang="ru-RU" sz="1400" dirty="0" smtClean="0"/>
              <a:t>          Предлагается платформа оригинальных исследований для молодых ученых, специалистов и студентов в области механизмов и трансмиссий с особым упором на промышленное применение</a:t>
            </a:r>
            <a:r>
              <a:rPr lang="en-US" sz="1400" dirty="0" smtClean="0"/>
              <a:t> </a:t>
            </a:r>
            <a:r>
              <a:rPr lang="ru-RU" sz="1400" dirty="0" smtClean="0"/>
              <a:t>и с целью обмена новыми инновационными идеями.</a:t>
            </a:r>
          </a:p>
          <a:p>
            <a:pPr algn="just"/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imag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172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9151" y="1044746"/>
            <a:ext cx="7097488" cy="4680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 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34.41</a:t>
            </a: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 67</a:t>
            </a:r>
            <a:endParaRPr lang="ru-RU" sz="1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/>
          </a:p>
          <a:p>
            <a:r>
              <a:rPr lang="en-US" sz="1400" b="1" dirty="0" smtClean="0"/>
              <a:t> </a:t>
            </a:r>
            <a:r>
              <a:rPr lang="ru-RU" sz="1400" b="1" dirty="0" smtClean="0"/>
              <a:t>     </a:t>
            </a:r>
            <a:r>
              <a:rPr lang="en-US" sz="1400" b="1" dirty="0" smtClean="0"/>
              <a:t>Applied Methods and</a:t>
            </a:r>
            <a:r>
              <a:rPr lang="en-US" sz="1400" dirty="0" smtClean="0"/>
              <a:t> </a:t>
            </a:r>
            <a:r>
              <a:rPr lang="en-US" sz="1400" b="1" dirty="0" err="1" smtClean="0"/>
              <a:t>Technigues</a:t>
            </a:r>
            <a:r>
              <a:rPr lang="en-US" sz="1400" b="1" dirty="0" smtClean="0"/>
              <a:t> for </a:t>
            </a:r>
            <a:r>
              <a:rPr lang="en-US" sz="1400" b="1" dirty="0" err="1" smtClean="0"/>
              <a:t>Mechatronic</a:t>
            </a:r>
            <a:r>
              <a:rPr lang="en-US" sz="1400" b="1" dirty="0" smtClean="0"/>
              <a:t> Systems: </a:t>
            </a:r>
            <a:r>
              <a:rPr lang="en-US" sz="1400" b="1" dirty="0" err="1" smtClean="0"/>
              <a:t>Modelling</a:t>
            </a:r>
            <a:r>
              <a:rPr lang="en-US" sz="1400" b="1" dirty="0" smtClean="0"/>
              <a:t>, Identification and Control </a:t>
            </a:r>
            <a:r>
              <a:rPr lang="en-US" sz="1400" dirty="0" smtClean="0"/>
              <a:t>[</a:t>
            </a:r>
            <a:r>
              <a:rPr lang="ru-RU" sz="1400" dirty="0" smtClean="0"/>
              <a:t>Текст] : </a:t>
            </a:r>
            <a:r>
              <a:rPr lang="en-US" sz="1400" dirty="0" smtClean="0"/>
              <a:t>lecture Notes in Control and Information Sciences. Vol. 452 / ed. L. Liu [et al.]. - Berlin ; Heidelberg : Springer-</a:t>
            </a:r>
            <a:r>
              <a:rPr lang="en-US" sz="1400" dirty="0" err="1" smtClean="0"/>
              <a:t>Verlag</a:t>
            </a:r>
            <a:r>
              <a:rPr lang="en-US" sz="1400" dirty="0" smtClean="0"/>
              <a:t>, 2014. - 440 p.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Книга «Прикладные методы и приемы </a:t>
            </a:r>
            <a:r>
              <a:rPr lang="ru-RU" sz="1400" dirty="0" err="1" smtClean="0"/>
              <a:t>мехатронных</a:t>
            </a:r>
            <a:r>
              <a:rPr lang="ru-RU" sz="1400" dirty="0" smtClean="0"/>
              <a:t> систем» объединяет соответствующие исследования в </a:t>
            </a:r>
            <a:r>
              <a:rPr lang="ru-RU" sz="1400" dirty="0" err="1" smtClean="0"/>
              <a:t>мехатронных</a:t>
            </a:r>
            <a:r>
              <a:rPr lang="ru-RU" sz="1400" dirty="0" smtClean="0"/>
              <a:t> системах с последними исследованиями междисциплинарных теоретических исследований, а также разработкой вычислительного алгоритма и примерными приложениями.</a:t>
            </a:r>
          </a:p>
          <a:p>
            <a:pPr algn="just"/>
            <a:r>
              <a:rPr lang="ru-RU" sz="1400" dirty="0" smtClean="0"/>
              <a:t>       Читатели смогут легко адаптировать методы этой книги к размещению своих специальных приложений. Этому поможет четкая структура каждой статьи и решение уравнений по методу «основа -  мотивация - количественное развитие – </a:t>
            </a:r>
            <a:r>
              <a:rPr lang="ru-RU" sz="1400" dirty="0" err="1" smtClean="0"/>
              <a:t>кейсовые</a:t>
            </a:r>
            <a:r>
              <a:rPr lang="ru-RU" sz="1400" dirty="0" smtClean="0"/>
              <a:t> исследования / иллюстрация / учебник (кривая, таблица и т. д.)».</a:t>
            </a:r>
          </a:p>
          <a:p>
            <a:pPr algn="just"/>
            <a:r>
              <a:rPr lang="ru-RU" sz="1400" dirty="0" smtClean="0"/>
              <a:t>       Книга рассчитана на студентов старших курсов, профессоров и академических исследователей в данной отрасли, а также специалистов в области инженерии.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imag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689" y="0"/>
            <a:ext cx="46037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500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/>
              <a:t>         </a:t>
            </a:r>
            <a:r>
              <a:rPr lang="en-US" sz="1400" b="1" dirty="0" err="1" smtClean="0"/>
              <a:t>Zaman</a:t>
            </a:r>
            <a:r>
              <a:rPr lang="en-US" sz="1400" b="1" dirty="0" smtClean="0"/>
              <a:t> N. Automotive Electronics Design Fundamentals </a:t>
            </a:r>
            <a:r>
              <a:rPr lang="en-US" sz="1400" dirty="0" smtClean="0"/>
              <a:t>[</a:t>
            </a:r>
            <a:r>
              <a:rPr lang="ru-RU" sz="1400" dirty="0" smtClean="0"/>
              <a:t>Текст]</a:t>
            </a:r>
            <a:r>
              <a:rPr lang="en-US" sz="1400" dirty="0" smtClean="0"/>
              <a:t> / </a:t>
            </a:r>
            <a:r>
              <a:rPr lang="en-US" sz="1400" dirty="0" err="1" smtClean="0"/>
              <a:t>N.Zaman</a:t>
            </a:r>
            <a:r>
              <a:rPr lang="en-US" sz="1400" dirty="0" smtClean="0"/>
              <a:t>. – Heidelberg ; New York ; Dordrecht ; London : Springer International Publishing Switzerland, 2015. – 262 p.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r>
              <a:rPr lang="ru-RU" sz="1400" dirty="0" smtClean="0"/>
              <a:t>      Автор книги «Основы дизайна автомобильной электроники» объясняет топологию, лежащую в основе архитектуры автомобильной электроники, и рассматривает, как их можно дополнить встроенными контроллерами, которые служат основными строительными блоками современной электроники автомобиля.</a:t>
            </a:r>
          </a:p>
          <a:p>
            <a:pPr algn="just"/>
            <a:r>
              <a:rPr lang="ru-RU" sz="1400" dirty="0" smtClean="0"/>
              <a:t>        Вместо того, чтобы просто обучать основам электротехники и электроники, этот уникальный ресурс фокусируется на фундаментальных концепциях архитектуры электроники транспортных средств и подробно описывает множество электронных модулей управления (ECM) и электронных блоков управления (ECU), которые позволяют использовать постоянно усложняющиеся детали современного дизайна.</a:t>
            </a:r>
          </a:p>
          <a:p>
            <a:pPr algn="just"/>
            <a:r>
              <a:rPr lang="ru-RU" sz="1400" dirty="0" smtClean="0"/>
              <a:t>         Глубокие исследования архитектуры электроники автомобиля 2015 </a:t>
            </a:r>
            <a:r>
              <a:rPr lang="ru-RU" sz="1400" dirty="0" err="1" smtClean="0"/>
              <a:t>Lincoln</a:t>
            </a:r>
            <a:r>
              <a:rPr lang="ru-RU" sz="1400" dirty="0" smtClean="0"/>
              <a:t> MKC и </a:t>
            </a:r>
            <a:r>
              <a:rPr lang="ru-RU" sz="1400" dirty="0" err="1" smtClean="0"/>
              <a:t>Nissan</a:t>
            </a:r>
            <a:r>
              <a:rPr lang="ru-RU" sz="1400" dirty="0" smtClean="0"/>
              <a:t> </a:t>
            </a:r>
            <a:r>
              <a:rPr lang="ru-RU" sz="1400" dirty="0" err="1" smtClean="0"/>
              <a:t>Quest</a:t>
            </a:r>
            <a:r>
              <a:rPr lang="ru-RU" sz="1400" dirty="0" smtClean="0"/>
              <a:t> 2004 </a:t>
            </a:r>
            <a:r>
              <a:rPr lang="ru-RU" sz="1400" dirty="0" err="1" smtClean="0"/>
              <a:t>Minivan</a:t>
            </a:r>
            <a:r>
              <a:rPr lang="ru-RU" sz="1400" dirty="0" smtClean="0"/>
              <a:t> заинтересуют как теоретиков, так и практиков. Книга будет полезна инженерам-конструкторам автомобильной электроники, разработчикам программного обеспечения, системным инженерам, студентам.</a:t>
            </a:r>
          </a:p>
          <a:p>
            <a:r>
              <a:rPr lang="ru-RU" sz="1400" dirty="0" smtClean="0"/>
              <a:t> 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4" y="0"/>
            <a:ext cx="4449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9151" y="1044746"/>
            <a:ext cx="7097488" cy="4932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 </a:t>
            </a:r>
            <a:endParaRPr lang="ru-RU" sz="1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/>
          </a:p>
          <a:p>
            <a:r>
              <a:rPr lang="en-US" sz="1400" b="1" dirty="0" smtClean="0"/>
              <a:t> </a:t>
            </a:r>
            <a:r>
              <a:rPr lang="ru-RU" sz="1400" b="1" dirty="0" smtClean="0"/>
              <a:t>      </a:t>
            </a:r>
            <a:r>
              <a:rPr lang="en-US" sz="1400" b="1" dirty="0" smtClean="0"/>
              <a:t>Fundamentals of Automotive and Engine Technology </a:t>
            </a:r>
            <a:r>
              <a:rPr lang="en-US" sz="1400" dirty="0" smtClean="0"/>
              <a:t>[</a:t>
            </a:r>
            <a:r>
              <a:rPr lang="ru-RU" sz="1400" dirty="0" smtClean="0"/>
              <a:t>Текст] </a:t>
            </a:r>
            <a:r>
              <a:rPr lang="en-US" sz="1400" b="1" dirty="0" smtClean="0"/>
              <a:t>/ ed. </a:t>
            </a:r>
            <a:r>
              <a:rPr lang="en-US" sz="1400" b="1" dirty="0" err="1" smtClean="0"/>
              <a:t>K.Reif</a:t>
            </a:r>
            <a:r>
              <a:rPr lang="en-US" sz="1400" dirty="0" smtClean="0"/>
              <a:t>. - Wiesbaden : Springer-</a:t>
            </a:r>
            <a:r>
              <a:rPr lang="en-US" sz="1400" dirty="0" err="1" smtClean="0"/>
              <a:t>Verlag</a:t>
            </a:r>
            <a:r>
              <a:rPr lang="en-US" sz="1400" dirty="0" smtClean="0"/>
              <a:t>, 2014. - 277 p.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Гибридные приводы и эксплуатация гибридных автомобилей характерны для современных автомобильных технологий. Наряду с электронными системами помощи водителям, гибридные технологии имеют огромное значение, обе системы используются в современных автомобилях. </a:t>
            </a:r>
          </a:p>
          <a:p>
            <a:pPr algn="just"/>
            <a:r>
              <a:rPr lang="ru-RU" sz="1400" dirty="0" smtClean="0"/>
              <a:t>      Данный технический справочник «Основы автомобиля и двигателей внутреннего сгорания» предоставляет читателю всестороннее описание важных компонентов автомобильной техники. Все тексты дополняются многочисленными подробными иллюстрациями.</a:t>
            </a:r>
          </a:p>
          <a:p>
            <a:pPr algn="just"/>
            <a:r>
              <a:rPr lang="ru-RU" sz="1400" dirty="0" smtClean="0"/>
              <a:t>       Содержание справочника включает в себя историю автомобиля и историю дизельного двигателя, области применения и принципы работы дизельных и бензиновых двигателей, систему зажигания, коробки передач для автомобилей, безопасность автомобиля, основные принципы динамики автомобиля, торможение автомобиля, автомобильные электрические системы, систему защиты пассажиров, гибридный привод, эксплуатацию гибридных автомобилей.</a:t>
            </a:r>
          </a:p>
          <a:p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351" y="0"/>
            <a:ext cx="4659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496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 err="1" smtClean="0"/>
              <a:t>Verma</a:t>
            </a:r>
            <a:r>
              <a:rPr lang="en-US" sz="1400" b="1" dirty="0" smtClean="0"/>
              <a:t>, A. K.</a:t>
            </a:r>
            <a:r>
              <a:rPr lang="en-US" sz="1400" dirty="0" smtClean="0"/>
              <a:t> </a:t>
            </a:r>
            <a:r>
              <a:rPr lang="en-US" sz="1400" b="1" dirty="0" smtClean="0"/>
              <a:t>Reliability and Safety Engineering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A. K. </a:t>
            </a:r>
            <a:r>
              <a:rPr lang="en-US" sz="1400" dirty="0" err="1" smtClean="0"/>
              <a:t>Verma</a:t>
            </a:r>
            <a:r>
              <a:rPr lang="en-US" sz="1400" dirty="0" smtClean="0"/>
              <a:t>, S. </a:t>
            </a:r>
            <a:r>
              <a:rPr lang="en-US" sz="1400" dirty="0" err="1" smtClean="0"/>
              <a:t>Ajit</a:t>
            </a:r>
            <a:r>
              <a:rPr lang="en-US" sz="1400" dirty="0" smtClean="0"/>
              <a:t>, D. R. </a:t>
            </a:r>
            <a:r>
              <a:rPr lang="en-US" sz="1400" dirty="0" err="1" smtClean="0"/>
              <a:t>Karanki</a:t>
            </a:r>
            <a:r>
              <a:rPr lang="en-US" sz="1400" dirty="0" smtClean="0"/>
              <a:t>. - </a:t>
            </a:r>
            <a:r>
              <a:rPr lang="ru-RU" sz="1400" dirty="0" smtClean="0"/>
              <a:t> 2-е изд. </a:t>
            </a:r>
            <a:r>
              <a:rPr lang="ru-RU" sz="1400" smtClean="0"/>
              <a:t>- </a:t>
            </a:r>
            <a:r>
              <a:rPr lang="en-US" sz="1400" smtClean="0"/>
              <a:t>London </a:t>
            </a:r>
            <a:r>
              <a:rPr lang="en-US" sz="1400" dirty="0" smtClean="0"/>
              <a:t>: Springer, 2016. - 571 p. </a:t>
            </a:r>
          </a:p>
          <a:p>
            <a:pPr algn="just"/>
            <a:endParaRPr lang="en-US" sz="1400" dirty="0" smtClean="0"/>
          </a:p>
          <a:p>
            <a:pPr algn="just"/>
            <a:r>
              <a:rPr lang="ru-RU" sz="1400" dirty="0" smtClean="0"/>
              <a:t>        Надежность и безопасность являются основными вопросами, которые требуют решения на протяжении всего жизненного цикла инженерных систем.</a:t>
            </a:r>
          </a:p>
          <a:p>
            <a:pPr algn="just"/>
            <a:r>
              <a:rPr lang="ru-RU" sz="1400" dirty="0" smtClean="0"/>
              <a:t>        Учебник «Надежность и безопасность инженерных систем» представляет обзор        основных концепций  в сопровождении простых и понятных иллюстраций.</a:t>
            </a:r>
          </a:p>
          <a:p>
            <a:pPr algn="just"/>
            <a:r>
              <a:rPr lang="ru-RU" sz="1400" dirty="0" smtClean="0"/>
              <a:t>        Авторы представляют концепцию надежности в связи с другими отраслями техники, а именно: с электроникой, программным обеспечением, машиностроением, инженерными конструкциями и энергетическими системами.</a:t>
            </a:r>
          </a:p>
          <a:p>
            <a:pPr algn="just"/>
            <a:r>
              <a:rPr lang="ru-RU" sz="1400" dirty="0" smtClean="0"/>
              <a:t>       В учебнике описаны последние достижения в области оценки вероятной безопасности, такие как оптимизация технических характеристик, мониторинг рисков и риск в условиях эксплуатации.</a:t>
            </a:r>
          </a:p>
          <a:p>
            <a:pPr algn="just"/>
            <a:r>
              <a:rPr lang="ru-RU" sz="1400" dirty="0" smtClean="0"/>
              <a:t>      Также рассматриваются достижения  в области надежности и оценки безопасности, включая моделирование динамической системы и неопределенность управления.</a:t>
            </a:r>
          </a:p>
          <a:p>
            <a:pPr algn="just"/>
            <a:r>
              <a:rPr lang="ru-RU" sz="1400" dirty="0" smtClean="0"/>
              <a:t>       Учебник предназначен для студентов старших курсов инженерных специальностей.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918"/>
            <a:ext cx="4445391" cy="68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9151" y="1044746"/>
            <a:ext cx="7097488" cy="4968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 </a:t>
            </a:r>
            <a:r>
              <a:rPr lang="ru-RU" sz="1400" dirty="0" smtClean="0"/>
              <a:t> </a:t>
            </a:r>
            <a:r>
              <a:rPr lang="en-US" sz="1400" b="1" dirty="0" smtClean="0"/>
              <a:t>Favre, B. Introduction to Sustainable Transports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B. Favre. - London : ISTE Ltd. : Wiley, 2014. - 308 p. 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В книге «Введение в устойчивые транспортные системы» автор рассматривает основные вопросы, касающиеся будущего чистых транспортных систем. Обсуждая технологические инновации, транспортную инфраструктуру, а также человеческие и социальные факторы, эта книга побуждает читателя изучить транспортные системы с точки зрения их общей структуры, подчеркивая потенциальный конфликт между индивидуальными и коллективными целями, а также между краткосрочными и долгосрочными целями.</a:t>
            </a:r>
          </a:p>
          <a:p>
            <a:pPr algn="just"/>
            <a:r>
              <a:rPr lang="ru-RU" sz="1400" dirty="0" smtClean="0"/>
              <a:t>        Транспортные системы должны отвечать потребностям в мобильности людей и товаров во всех масштабах, от местного до глобального. В системный подход  изучения таких систем входят и вопросы энергии, вредных газов и звуков, а также безопасности, качества обслуживания, интеллектуального и жизненного цикла систем. </a:t>
            </a:r>
          </a:p>
          <a:p>
            <a:pPr algn="just"/>
            <a:r>
              <a:rPr lang="ru-RU" sz="1400" dirty="0" smtClean="0"/>
              <a:t>       В этой книге выдвигаются проблемы и предлагается их решение. Тем не менее, автор предостерегает от слишком прямолинейного прочтения проблемы устойчивости транспортных систем, так как они подвержены влиянию многих факторов: географических, территориальных, другими отраслями и дисциплинами.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2486" y="0"/>
            <a:ext cx="46095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464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b="1" dirty="0" smtClean="0"/>
              <a:t>Motion and Operation Planning of Robotic Systems : Background and Practical Approaches.</a:t>
            </a:r>
            <a:r>
              <a:rPr lang="en-US" sz="1400" dirty="0" smtClean="0"/>
              <a:t> Vol. 29 [</a:t>
            </a:r>
            <a:r>
              <a:rPr lang="ru-RU" sz="1400" dirty="0" smtClean="0"/>
              <a:t>Текст</a:t>
            </a:r>
            <a:r>
              <a:rPr lang="en-US" sz="1400" dirty="0" smtClean="0"/>
              <a:t>]</a:t>
            </a:r>
            <a:r>
              <a:rPr lang="ru-RU" sz="1400" dirty="0" smtClean="0"/>
              <a:t> </a:t>
            </a:r>
            <a:r>
              <a:rPr lang="en-US" sz="1400" dirty="0" smtClean="0"/>
              <a:t>/ ed. G. Carbone, F. Gomez-Bravo. - New York ; Dordrecht ; London : Springer International Publishing Switzerland, 2015. - 523 p.</a:t>
            </a:r>
          </a:p>
          <a:p>
            <a:pPr algn="just"/>
            <a:endParaRPr lang="en-US" sz="1400" dirty="0" smtClean="0"/>
          </a:p>
          <a:p>
            <a:pPr algn="just"/>
            <a:r>
              <a:rPr lang="ru-RU" sz="1400" dirty="0" smtClean="0"/>
              <a:t>      В книге</a:t>
            </a:r>
            <a:r>
              <a:rPr lang="en-US" sz="1400" dirty="0" smtClean="0"/>
              <a:t> </a:t>
            </a:r>
            <a:r>
              <a:rPr lang="ru-RU" sz="1400" dirty="0" smtClean="0"/>
              <a:t>«Проектирование движения и эксплуатации робототехнических систем»  рассматривается широкая междисциплинарная тема робототехники и представлены основные методы планирования движения и эксплуатации в робототехнических системах.</a:t>
            </a:r>
          </a:p>
          <a:p>
            <a:pPr algn="just"/>
            <a:r>
              <a:rPr lang="ru-RU" sz="1400" dirty="0" smtClean="0"/>
              <a:t>      В ней собраны исследования специалистов самых различных и широких областей, предлагается обзор самых последних и самых современных практических применений этих методологий. Книга охватывает как теоретические, так и практические подходы и освещает переход от теории к практике.</a:t>
            </a:r>
          </a:p>
          <a:p>
            <a:pPr algn="just"/>
            <a:r>
              <a:rPr lang="ru-RU" sz="1400" dirty="0" smtClean="0"/>
              <a:t>        Представлен широкий анализ работы роботов, включая </a:t>
            </a:r>
            <a:r>
              <a:rPr lang="ru-RU" sz="1400" dirty="0" err="1" smtClean="0"/>
              <a:t>биороботов</a:t>
            </a:r>
            <a:r>
              <a:rPr lang="ru-RU" sz="1400" dirty="0" smtClean="0"/>
              <a:t>, манипуляторов, воздушных роботов и наземных мобильных роботов.</a:t>
            </a:r>
          </a:p>
          <a:p>
            <a:r>
              <a:rPr lang="ru-RU" sz="1400" dirty="0" smtClean="0"/>
              <a:t> 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image11"/>
          <p:cNvPicPr>
            <a:picLocks noChangeAspect="1" noChangeArrowheads="1"/>
          </p:cNvPicPr>
          <p:nvPr/>
        </p:nvPicPr>
        <p:blipFill>
          <a:blip r:embed="rId2" cstate="print">
            <a:lum bright="-14000" contrast="33000"/>
          </a:blip>
          <a:srcRect/>
          <a:stretch>
            <a:fillRect/>
          </a:stretch>
        </p:blipFill>
        <p:spPr bwMode="auto">
          <a:xfrm>
            <a:off x="0" y="0"/>
            <a:ext cx="4596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576542" y="230465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33044" y="1055078"/>
            <a:ext cx="6768000" cy="529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39.33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L 76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Link, A.N.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Battery Technology for Electric Vehicles: Public science and private innovation </a:t>
            </a:r>
            <a:r>
              <a:rPr lang="en-US" sz="1400" dirty="0" smtClean="0"/>
              <a:t>[</a:t>
            </a:r>
            <a:r>
              <a:rPr lang="ru-RU" sz="1400" dirty="0" smtClean="0"/>
              <a:t>Текст]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A. N. Link, A. C. O'Connor, T. J. Scott. - London ; New York 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Routledge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Taylor &amp; Francis Group, 2015. - 129 p.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В книге «Технология аккумуляторных батарей для электромобилей» подробно описывается процесс американского исследования  никель-металлогидридных и </a:t>
            </a:r>
            <a:r>
              <a:rPr lang="ru-RU" sz="1400" dirty="0" err="1" smtClean="0"/>
              <a:t>литий-ионных</a:t>
            </a:r>
            <a:r>
              <a:rPr lang="ru-RU" sz="1400" dirty="0" smtClean="0"/>
              <a:t> батарей, используемых в электромобилях, которое проводилось при поддержке госинвестиций США.</a:t>
            </a:r>
            <a:endParaRPr lang="en-US" sz="1400" dirty="0" smtClean="0"/>
          </a:p>
          <a:p>
            <a:pPr algn="just"/>
            <a:r>
              <a:rPr lang="ru-RU" sz="1400" dirty="0" smtClean="0"/>
              <a:t>       Рассматриваются современные технологии производства и применения батарей на практике, приведены расчеты экономической выгоды, связанные с усовершенствованными технологиями. </a:t>
            </a:r>
          </a:p>
          <a:p>
            <a:pPr algn="just"/>
            <a:r>
              <a:rPr lang="ru-RU" sz="1400" dirty="0" smtClean="0"/>
              <a:t>       Дается подробная оценка чистых социальных выгод, связанных с инвестициями, результаты соотношения выгод и издержек более, чем 3,6 к 1 и методы увеличения жизненного цикла батарей, создавая тем самым предпосылки для сохранения экологии.</a:t>
            </a:r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image1"/>
          <p:cNvPicPr>
            <a:picLocks noChangeAspect="1" noChangeArrowheads="1"/>
          </p:cNvPicPr>
          <p:nvPr/>
        </p:nvPicPr>
        <p:blipFill>
          <a:blip r:embed="rId2" cstate="print">
            <a:lum bright="-18000" contrast="27000"/>
          </a:blip>
          <a:srcRect/>
          <a:stretch>
            <a:fillRect/>
          </a:stretch>
        </p:blipFill>
        <p:spPr bwMode="auto">
          <a:xfrm>
            <a:off x="7648135" y="0"/>
            <a:ext cx="4543865" cy="679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16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9151" y="1044746"/>
            <a:ext cx="7097488" cy="4824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</a:t>
            </a:r>
            <a:r>
              <a:rPr lang="en-US" sz="1400" b="1" dirty="0" smtClean="0"/>
              <a:t>Robotics and </a:t>
            </a:r>
            <a:r>
              <a:rPr lang="en-US" sz="1400" b="1" dirty="0" err="1" smtClean="0"/>
              <a:t>Mechatronics</a:t>
            </a:r>
            <a:r>
              <a:rPr lang="en-US" sz="1400" b="1" dirty="0" smtClean="0"/>
              <a:t>: </a:t>
            </a:r>
            <a:r>
              <a:rPr lang="en-US" sz="1400" dirty="0" smtClean="0"/>
              <a:t>Proceedings of the 4th </a:t>
            </a:r>
            <a:r>
              <a:rPr lang="en-US" sz="1400" dirty="0" err="1" smtClean="0"/>
              <a:t>IFToMM</a:t>
            </a:r>
            <a:r>
              <a:rPr lang="en-US" sz="1400" dirty="0" smtClean="0"/>
              <a:t> International Symposium on Robotics and </a:t>
            </a:r>
            <a:r>
              <a:rPr lang="en-US" sz="1400" dirty="0" err="1" smtClean="0"/>
              <a:t>Mechatronics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ed.: S. </a:t>
            </a:r>
            <a:r>
              <a:rPr lang="en-US" sz="1400" dirty="0" err="1" smtClean="0"/>
              <a:t>Zeghloul</a:t>
            </a:r>
            <a:r>
              <a:rPr lang="en-US" sz="1400" dirty="0" smtClean="0"/>
              <a:t>, M. A. </a:t>
            </a:r>
            <a:r>
              <a:rPr lang="en-US" sz="1400" dirty="0" err="1" smtClean="0"/>
              <a:t>laribi</a:t>
            </a:r>
            <a:r>
              <a:rPr lang="en-US" sz="1400" dirty="0" smtClean="0"/>
              <a:t>, J. -P. </a:t>
            </a:r>
            <a:r>
              <a:rPr lang="en-US" sz="1400" dirty="0" err="1" smtClean="0"/>
              <a:t>Gazeau</a:t>
            </a:r>
            <a:r>
              <a:rPr lang="en-US" sz="1400" dirty="0" smtClean="0"/>
              <a:t>. - New York ; Dordrecht ; London : Springer International Publishing, 2016. - 322 p. </a:t>
            </a:r>
            <a:endParaRPr lang="ru-RU" sz="1400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 smtClean="0"/>
              <a:t>      В книге «Робототехника и </a:t>
            </a:r>
            <a:r>
              <a:rPr lang="ru-RU" sz="1400" dirty="0" err="1" smtClean="0"/>
              <a:t>мехатроника</a:t>
            </a:r>
            <a:r>
              <a:rPr lang="ru-RU" sz="1400" dirty="0" smtClean="0"/>
              <a:t>» содержатся материалы 4-го Международного Симпозиума ISRM 2015 по робототехнике и </a:t>
            </a:r>
            <a:r>
              <a:rPr lang="ru-RU" sz="1400" dirty="0" err="1" smtClean="0"/>
              <a:t>мехатронике</a:t>
            </a:r>
            <a:r>
              <a:rPr lang="ru-RU" sz="1400" dirty="0" smtClean="0"/>
              <a:t>, состоявшегося в Пуатье, Франция 23-24 марта 2015 года под эгидой Международной федерация по теории механизмов и машин.</a:t>
            </a:r>
          </a:p>
          <a:p>
            <a:pPr algn="just"/>
            <a:r>
              <a:rPr lang="ru-RU" sz="1400" dirty="0" smtClean="0"/>
              <a:t>      Статьи книги охватывают эволюцию дисциплин робототехники и </a:t>
            </a:r>
            <a:r>
              <a:rPr lang="ru-RU" sz="1400" dirty="0" err="1" smtClean="0"/>
              <a:t>мехатроники</a:t>
            </a:r>
            <a:r>
              <a:rPr lang="ru-RU" sz="1400" dirty="0" smtClean="0"/>
              <a:t>, представлены в том числе: разработка механизмов; моделирование и симуляция; кинематика и динамика </a:t>
            </a:r>
            <a:r>
              <a:rPr lang="ru-RU" sz="1400" dirty="0" err="1" smtClean="0"/>
              <a:t>многотельных</a:t>
            </a:r>
            <a:r>
              <a:rPr lang="ru-RU" sz="1400" dirty="0" smtClean="0"/>
              <a:t> систем; методы контроля; планирование навигации и движения; сенсоры и исполнительные механизмы; </a:t>
            </a:r>
            <a:r>
              <a:rPr lang="ru-RU" sz="1400" dirty="0" err="1" smtClean="0"/>
              <a:t>био-робототехника</a:t>
            </a:r>
            <a:r>
              <a:rPr lang="ru-RU" sz="1400" dirty="0" smtClean="0"/>
              <a:t>; микро / </a:t>
            </a:r>
            <a:r>
              <a:rPr lang="ru-RU" sz="1400" dirty="0" err="1" smtClean="0"/>
              <a:t>нано-робототехника</a:t>
            </a:r>
            <a:r>
              <a:rPr lang="ru-RU" sz="1400" dirty="0" smtClean="0"/>
              <a:t>; сложные роботизированные системы; шагающие машины, гуманоиды - параллельные кинематические структуры: анализ и синтез; интеллектуальные устройства; новый дизайн; приложения и прототипы.</a:t>
            </a:r>
            <a:br>
              <a:rPr lang="ru-RU" sz="1400" dirty="0" smtClean="0"/>
            </a:br>
            <a:r>
              <a:rPr lang="ru-RU" sz="1400" dirty="0" smtClean="0"/>
              <a:t>Книга может быть полезна научным и практическим работникам в соответствующих областях робототехники и </a:t>
            </a:r>
            <a:r>
              <a:rPr lang="ru-RU" sz="1400" dirty="0" err="1" smtClean="0"/>
              <a:t>мехатроники</a:t>
            </a:r>
            <a:r>
              <a:rPr lang="ru-RU" sz="1400" dirty="0" smtClean="0"/>
              <a:t>.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12"/>
          <p:cNvPicPr>
            <a:picLocks noChangeAspect="1" noChangeArrowheads="1"/>
          </p:cNvPicPr>
          <p:nvPr/>
        </p:nvPicPr>
        <p:blipFill>
          <a:blip r:embed="rId2" cstate="print">
            <a:lum bright="-2000" contrast="24000"/>
          </a:blip>
          <a:srcRect/>
          <a:stretch>
            <a:fillRect/>
          </a:stretch>
        </p:blipFill>
        <p:spPr bwMode="auto">
          <a:xfrm>
            <a:off x="7652825" y="0"/>
            <a:ext cx="4539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514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          </a:t>
            </a:r>
            <a:r>
              <a:rPr lang="en-US" sz="1400" b="1" dirty="0" err="1" smtClean="0"/>
              <a:t>Weidauer</a:t>
            </a:r>
            <a:r>
              <a:rPr lang="en-US" sz="1400" b="1" dirty="0" smtClean="0"/>
              <a:t>, J. Electrical Drives: Principles, Planning, Applications, Solutions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J. </a:t>
            </a:r>
            <a:r>
              <a:rPr lang="en-US" sz="1400" dirty="0" err="1" smtClean="0"/>
              <a:t>Weidauer</a:t>
            </a:r>
            <a:r>
              <a:rPr lang="en-US" sz="1400" dirty="0" smtClean="0"/>
              <a:t>, R. Messer. - Erlangen : </a:t>
            </a:r>
            <a:r>
              <a:rPr lang="en-US" sz="1400" dirty="0" err="1" smtClean="0"/>
              <a:t>Publicis</a:t>
            </a:r>
            <a:r>
              <a:rPr lang="en-US" sz="1400" dirty="0" smtClean="0"/>
              <a:t> Publishing, 2014. - 397 p. –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С точки зрения пользователя, книга «Электроприводы: принципы, проектирование, применение, решения» охватывает все аспекты современных электроприводов. Она предназначен как для широкого круга читателей, имеющих целью проектировать, использовать и обслуживать электроприводы, так и для специалистов, техников, инженеров и студентов, желающих получить всесторонний обзор электрических приводов.</a:t>
            </a:r>
            <a:endParaRPr lang="ru-RU" sz="1400" b="1" dirty="0" smtClean="0"/>
          </a:p>
          <a:p>
            <a:pPr algn="just"/>
            <a:r>
              <a:rPr lang="ru-RU" sz="1400" dirty="0" smtClean="0"/>
              <a:t>       </a:t>
            </a:r>
            <a:r>
              <a:rPr lang="en-US" sz="1400" dirty="0" err="1" smtClean="0"/>
              <a:t>Авторы</a:t>
            </a:r>
            <a:r>
              <a:rPr lang="en-US" sz="1400" dirty="0" smtClean="0"/>
              <a:t> </a:t>
            </a:r>
            <a:r>
              <a:rPr lang="ru-RU" sz="1400" dirty="0" smtClean="0"/>
              <a:t>описывают принципы электроприводов, их дизайн и применение, вплоть до сложных решений автоматизации. По мере объяснения они представляют весь спектр имеющихся в наличии приводных решений и их основные приложения.</a:t>
            </a:r>
            <a:r>
              <a:rPr lang="ru-RU" sz="1400" b="1" dirty="0" smtClean="0"/>
              <a:t> </a:t>
            </a:r>
            <a:r>
              <a:rPr lang="ru-RU" sz="1400" dirty="0" smtClean="0"/>
              <a:t>Они особо отмечают сочетание нескольких приводов для формирования системы привода, а также интеграцию автоматизированных приводов.</a:t>
            </a:r>
            <a:endParaRPr lang="ru-RU" sz="1400" b="1" dirty="0" smtClean="0"/>
          </a:p>
          <a:p>
            <a:pPr algn="just"/>
            <a:r>
              <a:rPr lang="ru-RU" sz="1400" dirty="0" smtClean="0"/>
              <a:t>        Сложные вопросы объясняются простым и понятным языком, с иллюстрациями, представляются легко доступным для понимания способом.</a:t>
            </a:r>
            <a:r>
              <a:rPr lang="ru-RU" sz="1400" b="1" dirty="0" smtClean="0"/>
              <a:t> </a:t>
            </a:r>
            <a:r>
              <a:rPr lang="ru-RU" sz="1400" dirty="0" smtClean="0"/>
              <a:t>Авторы сознательно избегают всесторонней математической обработки своего предмета и вместо этого сосредотачиваются на последовательном описании действующих принципов и отношений. В результате, читатель сможет понять электрические приводы в целом и решить проблемы, связанные с приводом, в повседневной профессиональной жизни.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image15"/>
          <p:cNvPicPr>
            <a:picLocks noChangeAspect="1" noChangeArrowheads="1"/>
          </p:cNvPicPr>
          <p:nvPr/>
        </p:nvPicPr>
        <p:blipFill>
          <a:blip r:embed="rId2" cstate="print">
            <a:lum bright="-14000" contrast="27000"/>
          </a:blip>
          <a:srcRect/>
          <a:stretch>
            <a:fillRect/>
          </a:stretch>
        </p:blipFill>
        <p:spPr bwMode="auto">
          <a:xfrm>
            <a:off x="0" y="0"/>
            <a:ext cx="467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9151" y="1044746"/>
            <a:ext cx="7097488" cy="4464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               </a:t>
            </a:r>
            <a:r>
              <a:rPr lang="en-US" sz="1400" b="1" dirty="0" smtClean="0"/>
              <a:t>The Automotive Transmission Book </a:t>
            </a:r>
            <a:r>
              <a:rPr lang="en-US" sz="1400" dirty="0" smtClean="0"/>
              <a:t>[</a:t>
            </a:r>
            <a:r>
              <a:rPr lang="ru-RU" sz="1400" dirty="0" smtClean="0"/>
              <a:t>Текст] / </a:t>
            </a:r>
            <a:r>
              <a:rPr lang="en-US" sz="1400" dirty="0" smtClean="0"/>
              <a:t>R. Fisher [</a:t>
            </a:r>
            <a:r>
              <a:rPr lang="ru-RU" sz="1400" dirty="0" smtClean="0"/>
              <a:t>и др.]. - </a:t>
            </a:r>
            <a:r>
              <a:rPr lang="en-US" sz="1400" dirty="0" smtClean="0"/>
              <a:t>Switzerland : Springer, 2015. - 355 p. 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В  книге «Автомобильный трансмиссионный справочник» представлена основная необходимая информация о системах и взаимодействиях в технологии автомобильной передачи и описаны методологии, используемые для анализа и разработки концепций и конструкций передачи.</a:t>
            </a: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Рассматриваются функции и взаимодействия между компонентами и </a:t>
            </a:r>
            <a:r>
              <a:rPr lang="ru-RU" sz="1400" dirty="0" err="1" smtClean="0"/>
              <a:t>подузлами</a:t>
            </a:r>
            <a:r>
              <a:rPr lang="ru-RU" sz="1400" dirty="0" smtClean="0"/>
              <a:t> трансмиссий, которые создают основу для проектирования систем передачи и определения их потенциалов и свойств в конкретных видах транспортных средств: легковых автомобилях, грузовиках, автобусах, тракторах и мотоциклах.</a:t>
            </a:r>
            <a:br>
              <a:rPr lang="ru-RU" sz="1400" dirty="0" smtClean="0"/>
            </a:br>
            <a:r>
              <a:rPr lang="ru-RU" sz="1400" dirty="0" smtClean="0"/>
              <a:t>Благодаря этим принципам презентация предоставляет универсальные ресурсы для использования как современных, так и будущих технологий передачи, в том числе систем для электрических и гибридных транспортных средств.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8000" contrast="22000"/>
          </a:blip>
          <a:srcRect/>
          <a:stretch>
            <a:fillRect/>
          </a:stretch>
        </p:blipFill>
        <p:spPr bwMode="auto">
          <a:xfrm>
            <a:off x="7568418" y="0"/>
            <a:ext cx="4623582" cy="6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5220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       </a:t>
            </a:r>
            <a:r>
              <a:rPr lang="en-US" sz="1400" b="1" dirty="0" err="1" smtClean="0"/>
              <a:t>Sabol</a:t>
            </a:r>
            <a:r>
              <a:rPr lang="en-US" sz="1400" b="1" dirty="0" smtClean="0"/>
              <a:t>, S. Case Studies in Mechanical Engineering: Decision Making, Thermodynamics, Fluid Mechanics and Heat Transfer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S. </a:t>
            </a:r>
            <a:r>
              <a:rPr lang="en-US" sz="1400" dirty="0" err="1" smtClean="0"/>
              <a:t>Sabol</a:t>
            </a:r>
            <a:r>
              <a:rPr lang="en-US" sz="1400" dirty="0" smtClean="0"/>
              <a:t>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Wiley, 2016. - 238 p.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В книге «</a:t>
            </a:r>
            <a:r>
              <a:rPr lang="ru-RU" sz="1400" dirty="0" err="1" smtClean="0"/>
              <a:t>Кейсовый</a:t>
            </a:r>
            <a:r>
              <a:rPr lang="ru-RU" sz="1400" dirty="0" smtClean="0"/>
              <a:t> метод в инженерной механике» использован </a:t>
            </a:r>
            <a:r>
              <a:rPr lang="ru-RU" sz="1400" dirty="0" err="1" smtClean="0"/>
              <a:t>кейсовый</a:t>
            </a:r>
            <a:r>
              <a:rPr lang="ru-RU" sz="1400" dirty="0" smtClean="0"/>
              <a:t> (предметный) подход к конкретным вопросам, обеспечена конструктивная обратная связь, по ней читатель научится применять основы инженерии в реальной жизни.</a:t>
            </a:r>
            <a:endParaRPr lang="ru-RU" sz="1400" b="1" dirty="0" smtClean="0"/>
          </a:p>
          <a:p>
            <a:pPr algn="just"/>
            <a:r>
              <a:rPr lang="ru-RU" sz="1400" dirty="0" smtClean="0"/>
              <a:t>       </a:t>
            </a:r>
            <a:r>
              <a:rPr lang="ru-RU" sz="1400" dirty="0" err="1" smtClean="0"/>
              <a:t>Кейсовый</a:t>
            </a:r>
            <a:r>
              <a:rPr lang="ru-RU" sz="1400" dirty="0" smtClean="0"/>
              <a:t> метод в области инженерной механики предоставляет реальные примеры применения на практике инженерных основ.</a:t>
            </a:r>
            <a:br>
              <a:rPr lang="ru-RU" sz="1400" dirty="0" smtClean="0"/>
            </a:br>
            <a:r>
              <a:rPr lang="ru-RU" sz="1400" dirty="0" smtClean="0"/>
              <a:t>При этом методе используется реальное оборудование, реальные люди и реальные решения. Он влияет на карьеру, проекты, компании и правительства. Кейсы служат дополнением к основному курсу термодинамики, механики жидкости, теплопередачи, приборостроению, экономике и статистике.</a:t>
            </a:r>
            <a:endParaRPr lang="ru-RU" sz="1400" b="1" dirty="0" smtClean="0"/>
          </a:p>
          <a:p>
            <a:r>
              <a:rPr lang="ru-RU" sz="1400" dirty="0" smtClean="0"/>
              <a:t>         Автор объясняет материальную часть, концепции решения проблем и предлагает соответствующие задания. </a:t>
            </a:r>
            <a:endParaRPr lang="ru-RU" sz="1400" b="1" dirty="0" smtClean="0"/>
          </a:p>
          <a:p>
            <a:pPr algn="just"/>
            <a:r>
              <a:rPr lang="ru-RU" sz="1400" dirty="0" smtClean="0"/>
              <a:t>        Книга будет полезна студентам старших курсов и молодым специалистам-инженерам. Каждый кейс необходимо изучить за неделю, в нем  представлены методы аргументации, работа с клиентами, рекомендации для действий и разработки нового бизнеса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0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9151" y="1044746"/>
            <a:ext cx="7097488" cy="4284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            </a:t>
            </a:r>
            <a:r>
              <a:rPr lang="en-US" sz="1400" b="1" dirty="0" smtClean="0"/>
              <a:t>Smith, G. T.</a:t>
            </a:r>
            <a:r>
              <a:rPr lang="en-US" sz="1400" dirty="0" smtClean="0"/>
              <a:t> </a:t>
            </a:r>
            <a:r>
              <a:rPr lang="en-US" sz="1400" b="1" dirty="0" smtClean="0"/>
              <a:t>Machine Tool Metrology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: An Industrial Handbook / G. T. Smith. - Switzerland : Springer International Publishing, 2016. - 685 p.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Справочник «Метрология станкостроения» будет полезен как специалистам-практикам, так и интересующимся работой станков, так как включает в себя информацию из значительного количества существующей опубликованной литературы и достоверной информации, полученной от производителей оборудования, станков и инструментов.</a:t>
            </a:r>
          </a:p>
          <a:p>
            <a:pPr algn="just"/>
            <a:r>
              <a:rPr lang="ru-RU" sz="1400" dirty="0" smtClean="0"/>
              <a:t>        Обеспечивая легкость понимания ключевых вопросов и благодаря четким описаниям метрологических и калибровочных инструментов, эта книга помогает читателю понять обсуждаемые темы, добавляя объемное количество сносок, используемых во всех главах.</a:t>
            </a:r>
          </a:p>
          <a:p>
            <a:pPr algn="just"/>
            <a:r>
              <a:rPr lang="ru-RU" sz="1400" dirty="0" smtClean="0"/>
              <a:t>       В книге много фотоиллюстраций, поэтому она может служить основным справочником для всех тех, кто работает в этой отрасли.</a:t>
            </a:r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endParaRPr lang="en-US" sz="1400" dirty="0" smtClean="0"/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just"/>
            <a:r>
              <a:rPr lang="ru-RU" sz="1400" dirty="0" smtClean="0"/>
              <a:t>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095" y="0"/>
            <a:ext cx="4482905" cy="677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77542" y="161970"/>
            <a:ext cx="3233057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68948" y="817748"/>
            <a:ext cx="7224269" cy="518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39.33я73 </a:t>
            </a:r>
            <a:endParaRPr lang="en-US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U 42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          </a:t>
            </a:r>
            <a:r>
              <a:rPr lang="en-US" sz="1400" b="1" dirty="0" err="1" smtClean="0"/>
              <a:t>Ulsoy</a:t>
            </a:r>
            <a:r>
              <a:rPr lang="en-US" sz="1400" b="1" dirty="0" smtClean="0"/>
              <a:t>, A.G. </a:t>
            </a:r>
          </a:p>
          <a:p>
            <a:pPr algn="just"/>
            <a:r>
              <a:rPr lang="en-US" sz="1400" dirty="0" smtClean="0"/>
              <a:t>          </a:t>
            </a:r>
            <a:r>
              <a:rPr lang="en-US" sz="1400" b="1" dirty="0" smtClean="0"/>
              <a:t>Automotive Control Systems</a:t>
            </a:r>
            <a:r>
              <a:rPr lang="en-US" sz="1400" dirty="0" smtClean="0"/>
              <a:t> [</a:t>
            </a:r>
            <a:r>
              <a:rPr lang="ru-RU" sz="1400" dirty="0" smtClean="0"/>
              <a:t>Текст] : </a:t>
            </a:r>
            <a:r>
              <a:rPr lang="en-US" sz="1400" dirty="0" smtClean="0"/>
              <a:t>textbook / A. G. </a:t>
            </a:r>
            <a:r>
              <a:rPr lang="en-US" sz="1400" dirty="0" err="1" smtClean="0"/>
              <a:t>Ulsoy</a:t>
            </a:r>
            <a:r>
              <a:rPr lang="en-US" sz="1400" dirty="0" smtClean="0"/>
              <a:t>, H. </a:t>
            </a:r>
            <a:r>
              <a:rPr lang="en-US" sz="1400" dirty="0" err="1" smtClean="0"/>
              <a:t>Peng</a:t>
            </a:r>
            <a:r>
              <a:rPr lang="en-US" sz="1400" dirty="0" smtClean="0"/>
              <a:t>, M. </a:t>
            </a:r>
            <a:r>
              <a:rPr lang="en-US" sz="1400" dirty="0" err="1" smtClean="0"/>
              <a:t>Cakmakci</a:t>
            </a:r>
            <a:r>
              <a:rPr lang="en-US" sz="1400" dirty="0" smtClean="0"/>
              <a:t>. - New York : Cambridge University Press, 2012. - 396 p.</a:t>
            </a:r>
          </a:p>
          <a:p>
            <a:r>
              <a:rPr lang="kk-KZ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         </a:t>
            </a:r>
          </a:p>
          <a:p>
            <a:pPr algn="just"/>
            <a:r>
              <a:rPr lang="ru-RU" sz="1400" dirty="0" smtClean="0"/>
              <a:t>           Учебник</a:t>
            </a:r>
            <a:r>
              <a:rPr lang="en-US" sz="1400" dirty="0" smtClean="0"/>
              <a:t> </a:t>
            </a:r>
            <a:r>
              <a:rPr lang="ru-RU" sz="1400" dirty="0" smtClean="0"/>
              <a:t>«Автомобильные системы управления» для технических специальностей разработан с целью ознакомления с передовыми системами управления транспортными средствами, включая прогрессивные теории управления автомобилем и новое поколение транспортных средств, предназначенных для интеллектуальных транспортных систем (ITS).</a:t>
            </a:r>
          </a:p>
          <a:p>
            <a:pPr algn="just"/>
            <a:r>
              <a:rPr lang="en-US" sz="1400" dirty="0" smtClean="0"/>
              <a:t>         </a:t>
            </a:r>
            <a:r>
              <a:rPr lang="ru-RU" sz="1400" dirty="0" smtClean="0"/>
              <a:t>При рассмотрении каждой проблемы управления автомобилем авторы предусматривают объяснение физических свойств и основных принципов концепции и дизайна системы контроля.</a:t>
            </a:r>
          </a:p>
          <a:p>
            <a:pPr algn="just"/>
            <a:r>
              <a:rPr lang="en-US" sz="1400" dirty="0" smtClean="0"/>
              <a:t>          </a:t>
            </a:r>
            <a:r>
              <a:rPr lang="ru-RU" sz="1400" dirty="0" smtClean="0"/>
              <a:t>В настоящее время это единственный учебник, который охватывает темы управления автомобилями, электропоездами и </a:t>
            </a:r>
            <a:r>
              <a:rPr lang="en-US" sz="1400" dirty="0" smtClean="0"/>
              <a:t>ITS</a:t>
            </a:r>
            <a:r>
              <a:rPr lang="ru-RU" sz="1400" dirty="0" smtClean="0"/>
              <a:t>. Акцент делается на фундаментальные концепции и методы систем управления автомобилем. </a:t>
            </a:r>
          </a:p>
          <a:p>
            <a:pPr algn="just"/>
            <a:r>
              <a:rPr lang="en-US" sz="1400" dirty="0" smtClean="0"/>
              <a:t>           </a:t>
            </a:r>
            <a:r>
              <a:rPr lang="ru-RU" sz="1400" dirty="0" smtClean="0"/>
              <a:t>Многие примеры в тексте, а также задачи в конце глав требуют использования MATLAB и / или </a:t>
            </a:r>
            <a:r>
              <a:rPr lang="ru-RU" sz="1400" dirty="0" err="1" smtClean="0"/>
              <a:t>Simulink</a:t>
            </a:r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image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"/>
            <a:ext cx="464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20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085" y="183742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2030" y="1167618"/>
            <a:ext cx="7174523" cy="514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pPr indent="457200"/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E68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           </a:t>
            </a:r>
          </a:p>
          <a:p>
            <a:pPr indent="45720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Eriksson, L. </a:t>
            </a:r>
          </a:p>
          <a:p>
            <a:pPr indent="457200"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Modeling and Control of Engines and Drivelines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/>
              <a:t>[</a:t>
            </a:r>
            <a:r>
              <a:rPr lang="ru-RU" sz="1400" dirty="0" smtClean="0"/>
              <a:t>Текст]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 L. Eriksson, L. Nielsen.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Chichester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 John Wiley &amp; Sons Ltd, 2014. - 567 p.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Системы контроля стали играть важную роль в работе современных автомобилей в отношении снижения уровня выбросов и низкого расхода топлива. </a:t>
            </a:r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Данная книга «Моделирование и управление двигателями и приводами» преследует три основные цели. Первая заключается в том, чтобы обеспечить полное понимание компонентных моделей в качестве строительных блоков. Поэтому важно было представить измерения  реальных процессов, объяснить лежащие в их основе физические процессы, описать процесс моделирования и обосновать полученные модели экспериментально.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Вторая цель заключается в том, чтобы показать, как модели используются в текущем проекте систем управления и диагностики. Эти конструкции систем никогда не используются изолированно, поэтому третья цель книги - предоставить полную настройку для системной интеграции и оценки, включая полные модели автомобилей вместе с фактическими требованиями и анализом цикла движения.</a:t>
            </a:r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image6"/>
          <p:cNvPicPr>
            <a:picLocks noChangeAspect="1" noChangeArrowheads="1"/>
          </p:cNvPicPr>
          <p:nvPr/>
        </p:nvPicPr>
        <p:blipFill>
          <a:blip r:embed="rId2" cstate="print">
            <a:lum bright="-7000" contrast="24000"/>
          </a:blip>
          <a:srcRect/>
          <a:stretch>
            <a:fillRect/>
          </a:stretch>
        </p:blipFill>
        <p:spPr bwMode="auto">
          <a:xfrm>
            <a:off x="7705725" y="0"/>
            <a:ext cx="448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1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457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/>
              <a:t>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A94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/>
          </a:p>
          <a:p>
            <a:pPr algn="just"/>
            <a:r>
              <a:rPr lang="en-US" sz="1400" b="1" dirty="0" smtClean="0"/>
              <a:t>       Automotive Handbook </a:t>
            </a:r>
            <a:r>
              <a:rPr lang="en-US" sz="1400" dirty="0" smtClean="0"/>
              <a:t>[</a:t>
            </a:r>
            <a:r>
              <a:rPr lang="ru-RU" sz="1400" dirty="0" smtClean="0"/>
              <a:t>Текст] / </a:t>
            </a:r>
            <a:r>
              <a:rPr lang="en-US" sz="1400" dirty="0" smtClean="0"/>
              <a:t>K. </a:t>
            </a:r>
            <a:r>
              <a:rPr lang="en-US" sz="1400" dirty="0" err="1" smtClean="0"/>
              <a:t>Reif</a:t>
            </a:r>
            <a:r>
              <a:rPr lang="en-US" sz="1400" dirty="0" smtClean="0"/>
              <a:t>, K. </a:t>
            </a:r>
            <a:r>
              <a:rPr lang="en-US" sz="1400" dirty="0" err="1" smtClean="0"/>
              <a:t>Dietsche</a:t>
            </a:r>
            <a:r>
              <a:rPr lang="en-US" sz="1400" dirty="0" smtClean="0"/>
              <a:t>. - 9-</a:t>
            </a:r>
            <a:r>
              <a:rPr lang="ru-RU" sz="1400" dirty="0" smtClean="0"/>
              <a:t>е изд. - </a:t>
            </a:r>
            <a:r>
              <a:rPr lang="en-US" sz="1400" dirty="0" smtClean="0"/>
              <a:t>Karlsruhe : Robert Bosch GmbH, 2014. - 1544 p. </a:t>
            </a:r>
          </a:p>
          <a:p>
            <a:pPr algn="just"/>
            <a:endParaRPr lang="en-US" sz="1400" dirty="0" smtClean="0"/>
          </a:p>
          <a:p>
            <a:pPr algn="just"/>
            <a:r>
              <a:rPr lang="ru-RU" sz="1400" dirty="0" smtClean="0"/>
              <a:t>      В течение последних десятилетий автомобильная техника стала чрезвычайно сложной областью. Становится все труднее успевать за постоянно появляющимися новыми образцами автомобильной техники. </a:t>
            </a:r>
          </a:p>
          <a:p>
            <a:pPr algn="just"/>
            <a:r>
              <a:rPr lang="ru-RU" sz="1400" dirty="0" smtClean="0"/>
              <a:t>     Данный «Автомобильный справочник» будет полезен тем, кто хочет ознакомиться с новыми достижениями автомобильной промышленности США.</a:t>
            </a:r>
          </a:p>
          <a:p>
            <a:pPr algn="just"/>
            <a:r>
              <a:rPr lang="ru-RU" sz="1400" dirty="0" smtClean="0"/>
              <a:t>       В девятое издание включена тема помощи водителю в трудных случаях. Добавлен раздел «Химия», глава по математике значительно расширилась. </a:t>
            </a:r>
          </a:p>
          <a:p>
            <a:pPr algn="just"/>
            <a:r>
              <a:rPr lang="ru-RU" sz="1400" dirty="0" smtClean="0"/>
              <a:t>        Несмотря на большое количество авторов, справочник отражает единообразие классификаций и номенклатур.</a:t>
            </a:r>
          </a:p>
          <a:p>
            <a:pPr algn="just"/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5" name="Picture 1" descr="image7"/>
          <p:cNvPicPr>
            <a:picLocks noChangeAspect="1" noChangeArrowheads="1"/>
          </p:cNvPicPr>
          <p:nvPr/>
        </p:nvPicPr>
        <p:blipFill>
          <a:blip r:embed="rId2" cstate="print">
            <a:lum bright="10000" contrast="42000"/>
          </a:blip>
          <a:srcRect/>
          <a:stretch>
            <a:fillRect/>
          </a:stretch>
        </p:blipFill>
        <p:spPr bwMode="auto">
          <a:xfrm>
            <a:off x="0" y="0"/>
            <a:ext cx="4389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4876" y="894289"/>
            <a:ext cx="6960661" cy="536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en-US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39.33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Т 44</a:t>
            </a:r>
          </a:p>
          <a:p>
            <a:endParaRPr lang="ru-RU" sz="1200" b="1" dirty="0" smtClean="0"/>
          </a:p>
          <a:p>
            <a:r>
              <a:rPr lang="kk-KZ" sz="1400" b="1" dirty="0" smtClean="0"/>
              <a:t>          </a:t>
            </a:r>
            <a:r>
              <a:rPr lang="en-US" sz="1400" b="1" dirty="0" smtClean="0"/>
              <a:t>The Motor Car: Past, Present and Future </a:t>
            </a:r>
            <a:r>
              <a:rPr lang="en-US" sz="1400" dirty="0" smtClean="0"/>
              <a:t>[</a:t>
            </a:r>
            <a:r>
              <a:rPr lang="ru-RU" sz="1400" dirty="0" smtClean="0"/>
              <a:t>Текст] </a:t>
            </a:r>
            <a:r>
              <a:rPr lang="en-US" sz="1400" dirty="0" smtClean="0"/>
              <a:t>/ G. </a:t>
            </a:r>
            <a:r>
              <a:rPr lang="en-US" sz="1400" dirty="0" err="1" smtClean="0"/>
              <a:t>Genta</a:t>
            </a:r>
            <a:r>
              <a:rPr lang="en-US" sz="1400" dirty="0" smtClean="0"/>
              <a:t> [et al.]. - New York ; London : Springer </a:t>
            </a:r>
            <a:r>
              <a:rPr lang="en-US" sz="1400" dirty="0" err="1" smtClean="0"/>
              <a:t>Science+Business</a:t>
            </a:r>
            <a:r>
              <a:rPr lang="en-US" sz="1400" dirty="0" smtClean="0"/>
              <a:t> Media Dordrecht, 2014. - 662 p. </a:t>
            </a:r>
          </a:p>
          <a:p>
            <a:endParaRPr lang="en-US" sz="1400" dirty="0" smtClean="0"/>
          </a:p>
          <a:p>
            <a:pPr algn="just"/>
            <a:r>
              <a:rPr lang="en-US" sz="1400" dirty="0" smtClean="0"/>
              <a:t>        </a:t>
            </a:r>
            <a:r>
              <a:rPr lang="ru-RU" sz="1400" dirty="0" smtClean="0"/>
              <a:t>Книга «Автомобиль: прошлое, настоящее и будущее» представляет собой введение в автомобильную инженерию, состоит из двух частей.  В первой части рассматривается устройство автомобиля, а также юридические и экономические аспекты, связанные с производством автомобилей.</a:t>
            </a:r>
            <a:endParaRPr lang="en-US" sz="1400" dirty="0" smtClean="0"/>
          </a:p>
          <a:p>
            <a:pPr algn="just"/>
            <a:r>
              <a:rPr lang="en-US" sz="1400" dirty="0" smtClean="0"/>
              <a:t>          </a:t>
            </a:r>
            <a:r>
              <a:rPr lang="ru-RU" sz="1400" dirty="0" smtClean="0"/>
              <a:t>Вторая часть посвящена описанию и функциональному анализу всех автомобильных систем, таких как кузов транспортного средства, шасси, включая колеса, подвески, тормоза и механизмы рулевого управления, дизельные и бензиновые двигатели, электродвигатели, батареи, топливные элементы, гибридные силовые установки, трансмиссию, ручные и автоматические коробки передач.</a:t>
            </a:r>
            <a:endParaRPr lang="en-US" sz="1400" dirty="0" smtClean="0"/>
          </a:p>
          <a:p>
            <a:pPr algn="just"/>
            <a:r>
              <a:rPr lang="ru-RU" sz="1400" dirty="0" smtClean="0"/>
              <a:t>          Книга дополнена двумя приложениями о вкладе компьютеров в проектирование автомобилей, в частности кузова автомобиля, и изложением основ механики транспортных средств, включая аэродинамику, продольное (ускорение и торможение) и поперечное (управление траекторией) движение.</a:t>
            </a:r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120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1" y="227284"/>
            <a:ext cx="3323324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0"/>
            <a:ext cx="445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42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4680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/>
              <a:t>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34.41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М45</a:t>
            </a:r>
          </a:p>
          <a:p>
            <a:pPr algn="just"/>
            <a:r>
              <a:rPr lang="en-US" sz="1400" b="1" dirty="0" smtClean="0"/>
              <a:t> </a:t>
            </a:r>
            <a:r>
              <a:rPr lang="ru-RU" sz="1400" b="1" dirty="0" smtClean="0"/>
              <a:t>           </a:t>
            </a:r>
          </a:p>
          <a:p>
            <a:pPr algn="just"/>
            <a:r>
              <a:rPr lang="ru-RU" sz="1400" b="1" dirty="0" smtClean="0"/>
              <a:t>          </a:t>
            </a:r>
            <a:r>
              <a:rPr lang="en-US" sz="1400" b="1" dirty="0" err="1" smtClean="0"/>
              <a:t>Mechatronic</a:t>
            </a:r>
            <a:r>
              <a:rPr lang="en-US" sz="1400" b="1" dirty="0" smtClean="0"/>
              <a:t> Systems: Theory and Applications </a:t>
            </a:r>
            <a:r>
              <a:rPr lang="en-US" sz="1400" dirty="0" smtClean="0"/>
              <a:t>[</a:t>
            </a:r>
            <a:r>
              <a:rPr lang="ru-RU" sz="1400" dirty="0" smtClean="0"/>
              <a:t>Текст] : </a:t>
            </a:r>
            <a:r>
              <a:rPr lang="en-US" sz="1400" dirty="0" smtClean="0"/>
              <a:t>Proceedings of the Second Workshop on </a:t>
            </a:r>
            <a:r>
              <a:rPr lang="en-US" sz="1400" dirty="0" err="1" smtClean="0"/>
              <a:t>Mechatronic</a:t>
            </a:r>
            <a:r>
              <a:rPr lang="en-US" sz="1400" dirty="0" smtClean="0"/>
              <a:t> Systems JSM’2014 / ed. M. S. Abbes [et al.]. - New York ; Dordrecht ; London : Springer International Publishing Switzerland, 2014. - 174 p. 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 Книга  «</a:t>
            </a:r>
            <a:r>
              <a:rPr lang="ru-RU" sz="1400" dirty="0" err="1" smtClean="0"/>
              <a:t>Мехатронные</a:t>
            </a:r>
            <a:r>
              <a:rPr lang="ru-RU" sz="1400" dirty="0" smtClean="0"/>
              <a:t> системы: теория и практика» включает в себя материалы 2-й практической конференции по </a:t>
            </a:r>
            <a:r>
              <a:rPr lang="ru-RU" sz="1400" dirty="0" err="1" smtClean="0"/>
              <a:t>мехатронным</a:t>
            </a:r>
            <a:r>
              <a:rPr lang="ru-RU" sz="1400" dirty="0" smtClean="0"/>
              <a:t> системам, которая состоялась 17-19 марта 2014 года в </a:t>
            </a:r>
            <a:r>
              <a:rPr lang="ru-RU" sz="1400" dirty="0" err="1" smtClean="0"/>
              <a:t>г.Махдия</a:t>
            </a:r>
            <a:r>
              <a:rPr lang="ru-RU" sz="1400" dirty="0" smtClean="0"/>
              <a:t>, Тунис. Она была организована Лабораторией механического моделирования и производства (LA2MP) Национальной школы инженеров </a:t>
            </a:r>
            <a:r>
              <a:rPr lang="ru-RU" sz="1400" dirty="0" err="1" smtClean="0"/>
              <a:t>г.Сфакс</a:t>
            </a:r>
            <a:r>
              <a:rPr lang="ru-RU" sz="1400" dirty="0" smtClean="0"/>
              <a:t>, Тунис совместно с  Лабораторией механических систем и материалов (LISMMA) Высшего института механики (SUPMECA), Париж, Франция.</a:t>
            </a:r>
          </a:p>
          <a:p>
            <a:pPr algn="just"/>
            <a:r>
              <a:rPr lang="ru-RU" sz="1400" dirty="0" smtClean="0"/>
              <a:t>        Материалы конференции охватывают такие вопросы, как проектирование и оптимизация машин, системы прогнозирования в производственных сетях и разработка программного обеспечения для моделирования и симуляции процессов, которые дополняются практическими примерами.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 descr="image14"/>
          <p:cNvPicPr>
            <a:picLocks noChangeAspect="1" noChangeArrowheads="1"/>
          </p:cNvPicPr>
          <p:nvPr/>
        </p:nvPicPr>
        <p:blipFill>
          <a:blip r:embed="rId2" cstate="print">
            <a:lum bright="-23000" contrast="33000"/>
          </a:blip>
          <a:srcRect/>
          <a:stretch>
            <a:fillRect/>
          </a:stretch>
        </p:blipFill>
        <p:spPr bwMode="auto">
          <a:xfrm>
            <a:off x="0" y="-34784"/>
            <a:ext cx="4722055" cy="68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8855" y="890002"/>
            <a:ext cx="7097488" cy="5292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 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34.41</a:t>
            </a: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/>
              <a:t>            </a:t>
            </a:r>
            <a:r>
              <a:rPr lang="en-US" sz="1400" b="1" dirty="0" err="1" smtClean="0"/>
              <a:t>Radzevich</a:t>
            </a:r>
            <a:r>
              <a:rPr lang="en-US" sz="1400" b="1" dirty="0" smtClean="0"/>
              <a:t>, S. P.</a:t>
            </a:r>
            <a:r>
              <a:rPr lang="en-US" sz="1400" dirty="0" smtClean="0"/>
              <a:t> </a:t>
            </a:r>
            <a:r>
              <a:rPr lang="en-US" sz="1400" b="1" dirty="0" smtClean="0"/>
              <a:t>Theory of Gearing: Kinematics, Geometry, and Synthesis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S. P. </a:t>
            </a:r>
            <a:r>
              <a:rPr lang="en-US" sz="1400" dirty="0" err="1" smtClean="0"/>
              <a:t>Radzevich</a:t>
            </a:r>
            <a:r>
              <a:rPr lang="en-US" sz="1400" dirty="0" smtClean="0"/>
              <a:t>. - Boca Raton : CRC Press Taylor &amp; Francis Group, 2013. - 695 p. ,</a:t>
            </a:r>
            <a:r>
              <a:rPr lang="en-US" sz="1400" dirty="0" err="1" smtClean="0"/>
              <a:t>il</a:t>
            </a:r>
            <a:r>
              <a:rPr lang="en-US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 </a:t>
            </a:r>
            <a:r>
              <a:rPr lang="en-US" sz="1400" dirty="0" err="1" smtClean="0"/>
              <a:t>Книга</a:t>
            </a:r>
            <a:r>
              <a:rPr lang="en-US" sz="1400" dirty="0" smtClean="0"/>
              <a:t> </a:t>
            </a:r>
            <a:r>
              <a:rPr lang="ru-RU" sz="1400" dirty="0" smtClean="0"/>
              <a:t>«Т</a:t>
            </a:r>
            <a:r>
              <a:rPr lang="en-US" sz="1400" dirty="0" err="1" smtClean="0"/>
              <a:t>еори</a:t>
            </a:r>
            <a:r>
              <a:rPr lang="ru-RU" sz="1400" dirty="0" smtClean="0"/>
              <a:t>я</a:t>
            </a:r>
            <a:r>
              <a:rPr lang="en-US" sz="1400" dirty="0" smtClean="0"/>
              <a:t> </a:t>
            </a:r>
            <a:r>
              <a:rPr lang="en-US" sz="1400" dirty="0" err="1" smtClean="0"/>
              <a:t>зубчатой</a:t>
            </a:r>
            <a:r>
              <a:rPr lang="en-US" sz="1400" dirty="0" smtClean="0"/>
              <a:t> </a:t>
            </a:r>
            <a:r>
              <a:rPr lang="en-US" sz="1400" dirty="0" err="1" smtClean="0"/>
              <a:t>передачи</a:t>
            </a:r>
            <a:r>
              <a:rPr lang="ru-RU" sz="1400" dirty="0" smtClean="0"/>
              <a:t>: кинематика, геометрия и синтез»</a:t>
            </a:r>
            <a:r>
              <a:rPr lang="en-US" sz="1400" dirty="0" smtClean="0"/>
              <a:t> </a:t>
            </a:r>
            <a:r>
              <a:rPr lang="en-US" sz="1400" dirty="0" err="1" smtClean="0"/>
              <a:t>написана</a:t>
            </a:r>
            <a:r>
              <a:rPr lang="en-US" sz="1400" dirty="0" smtClean="0"/>
              <a:t> </a:t>
            </a:r>
            <a:r>
              <a:rPr lang="en-US" sz="1400" dirty="0" err="1" smtClean="0"/>
              <a:t>ведущим</a:t>
            </a:r>
            <a:r>
              <a:rPr lang="en-US" sz="1400" dirty="0" smtClean="0"/>
              <a:t> </a:t>
            </a:r>
            <a:r>
              <a:rPr lang="en-US" sz="1400" dirty="0" err="1" smtClean="0"/>
              <a:t>специалистом</a:t>
            </a:r>
            <a:r>
              <a:rPr lang="en-US" sz="1400" dirty="0" smtClean="0"/>
              <a:t> в </a:t>
            </a:r>
            <a:r>
              <a:rPr lang="en-US" sz="1400" dirty="0" err="1" smtClean="0"/>
              <a:t>этой</a:t>
            </a:r>
            <a:r>
              <a:rPr lang="en-US" sz="1400" dirty="0" smtClean="0"/>
              <a:t> </a:t>
            </a:r>
            <a:r>
              <a:rPr lang="en-US" sz="1400" dirty="0" err="1" smtClean="0"/>
              <a:t>области</a:t>
            </a:r>
            <a:r>
              <a:rPr lang="en-US" sz="1400" dirty="0" smtClean="0"/>
              <a:t>, </a:t>
            </a:r>
            <a:r>
              <a:rPr lang="ru-RU" sz="1400" dirty="0" smtClean="0"/>
              <a:t>который является обладателем более чем 200 патентов, представляет современную методологию проектирования зубчатых передач. </a:t>
            </a:r>
            <a:r>
              <a:rPr lang="en-US" sz="1400" dirty="0" smtClean="0"/>
              <a:t>В </a:t>
            </a:r>
            <a:r>
              <a:rPr lang="en-US" sz="1400" dirty="0" err="1" smtClean="0"/>
              <a:t>ней</a:t>
            </a:r>
            <a:r>
              <a:rPr lang="en-US" sz="1400" dirty="0" smtClean="0"/>
              <a:t> </a:t>
            </a:r>
            <a:r>
              <a:rPr lang="en-US" sz="1400" dirty="0" err="1" smtClean="0"/>
              <a:t>разработана</a:t>
            </a:r>
            <a:r>
              <a:rPr lang="en-US" sz="1400" dirty="0" smtClean="0"/>
              <a:t> </a:t>
            </a:r>
            <a:r>
              <a:rPr lang="en-US" sz="1400" dirty="0" err="1" smtClean="0"/>
              <a:t>теория</a:t>
            </a:r>
            <a:r>
              <a:rPr lang="en-US" sz="1400" dirty="0" smtClean="0"/>
              <a:t> </a:t>
            </a:r>
            <a:r>
              <a:rPr lang="en-US" sz="1400" dirty="0" err="1" smtClean="0"/>
              <a:t>передачи</a:t>
            </a:r>
            <a:r>
              <a:rPr lang="en-US" sz="1400" dirty="0" smtClean="0"/>
              <a:t>, к</a:t>
            </a:r>
            <a:r>
              <a:rPr lang="ru-RU" sz="1400" dirty="0" err="1" smtClean="0"/>
              <a:t>оторая</a:t>
            </a:r>
            <a:r>
              <a:rPr lang="ru-RU" sz="1400" dirty="0" smtClean="0"/>
              <a:t> позволяет синтезировать новые механизмы с требуемой производительностью. Предлагаемая теория основана на ключевом постулате: все конструктивные параметры для оптимальной пары передач для конкретного применения могут быть получены из заданной конфигурации: (а) векторов вращения приводного и ведомого валов и (б) передаваемой мощности.</a:t>
            </a:r>
          </a:p>
          <a:p>
            <a:pPr algn="just"/>
            <a:r>
              <a:rPr lang="ru-RU" sz="1400" dirty="0" smtClean="0"/>
              <a:t>        В книге исследуется идеальный и реальный редуктор для передач с параллельной, пересеченной и поперечной осью, рассматриваются способы сведения к минимуму вибрации и шума в передачах, обсуждаются аспекты внедрения теории сцепления, а также анализируются основные характеристики передачи мощности и нагрузки зубьев шестерни. </a:t>
            </a:r>
            <a:r>
              <a:rPr lang="en-US" sz="1400" dirty="0" smtClean="0"/>
              <a:t> </a:t>
            </a:r>
            <a:r>
              <a:rPr lang="ru-RU" sz="1400" dirty="0" smtClean="0"/>
              <a:t>Эти принципы наглядно иллюстрируются более  чем 500 рисунками.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r>
              <a:rPr lang="en-US" sz="1400" dirty="0" smtClean="0"/>
              <a:t> </a:t>
            </a:r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23"/>
          <p:cNvPicPr>
            <a:picLocks noChangeAspect="1" noChangeArrowheads="1"/>
          </p:cNvPicPr>
          <p:nvPr/>
        </p:nvPicPr>
        <p:blipFill>
          <a:blip r:embed="rId2" cstate="print">
            <a:lum bright="-15000" contrast="10000"/>
          </a:blip>
          <a:srcRect/>
          <a:stretch>
            <a:fillRect/>
          </a:stretch>
        </p:blipFill>
        <p:spPr bwMode="auto">
          <a:xfrm>
            <a:off x="7469946" y="0"/>
            <a:ext cx="4741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257799" y="183741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40813" y="980808"/>
            <a:ext cx="7266082" cy="511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/>
              <a:t>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34.41я73</a:t>
            </a:r>
          </a:p>
          <a:p>
            <a:pPr indent="457200"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73</a:t>
            </a:r>
          </a:p>
          <a:p>
            <a:pPr algn="just"/>
            <a:endParaRPr lang="en-US" sz="1400" b="1" dirty="0" smtClean="0"/>
          </a:p>
          <a:p>
            <a:pPr algn="just"/>
            <a:r>
              <a:rPr lang="kk-KZ" sz="1400" b="1" dirty="0" smtClean="0"/>
              <a:t>      </a:t>
            </a:r>
            <a:r>
              <a:rPr lang="en-US" sz="1400" b="1" dirty="0" smtClean="0"/>
              <a:t>Tongue, B. H. Engineering Mechanics: Dynamics </a:t>
            </a:r>
            <a:r>
              <a:rPr lang="en-US" sz="1400" dirty="0" smtClean="0"/>
              <a:t>[</a:t>
            </a:r>
            <a:r>
              <a:rPr lang="ru-RU" sz="1400" dirty="0" smtClean="0"/>
              <a:t>Текст] / </a:t>
            </a:r>
            <a:r>
              <a:rPr lang="en-US" sz="1400" dirty="0" smtClean="0"/>
              <a:t>B. H. Tongue. - 2-</a:t>
            </a:r>
            <a:r>
              <a:rPr lang="ru-RU" sz="1400" dirty="0" smtClean="0"/>
              <a:t>е изд. - </a:t>
            </a:r>
            <a:r>
              <a:rPr lang="en-US" sz="1400" dirty="0" smtClean="0"/>
              <a:t>California : John Wiley &amp; Sons, Inc., 2011. - 601 p.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Динамика считается сухой и довольно скучной наукой. Такой подход малопривлекателен для студентов, которым трудно порой понять законы и проблемы механики, если они не связаны с реальной жизнью. Им невозможно разобраться в трудном материале на раннем этапе обучения в </a:t>
            </a:r>
            <a:r>
              <a:rPr lang="ru-RU" sz="1400" dirty="0" err="1" smtClean="0"/>
              <a:t>бакалавриате</a:t>
            </a:r>
            <a:r>
              <a:rPr lang="ru-RU" sz="1400" dirty="0" smtClean="0"/>
              <a:t>, и такой трудный предмет, как динамика может разочаровать студента в учебе.  </a:t>
            </a:r>
          </a:p>
          <a:p>
            <a:pPr algn="just"/>
            <a:r>
              <a:rPr lang="ru-RU" sz="1400" dirty="0" smtClean="0"/>
              <a:t>      В представленном учебнике «Инженерная механика: динамика» реализован персональный подход к объяснению материала, автор как бы разговаривает со студентом один на один. Такой метод минимизирует атмосферу неизвестности при изучении материала и, как надеется автор, может помочь в изучении данного предмета, так как он пытается легко объяснить сложный материал.</a:t>
            </a:r>
          </a:p>
          <a:p>
            <a:pPr algn="just"/>
            <a:r>
              <a:rPr lang="ru-RU" sz="1400" dirty="0" smtClean="0"/>
              <a:t>      Автор делает акцент на графическом представлении информации, ключевым приемом является иллюстрация сложного материала на схемах и рисунках с пояснением. В учебнике много задач и упражнений различного уровня сложности.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image26"/>
          <p:cNvPicPr>
            <a:picLocks noChangeAspect="1" noChangeArrowheads="1"/>
          </p:cNvPicPr>
          <p:nvPr/>
        </p:nvPicPr>
        <p:blipFill>
          <a:blip r:embed="rId2" cstate="print">
            <a:lum bright="-14000" contrast="40000"/>
          </a:blip>
          <a:srcRect/>
          <a:stretch>
            <a:fillRect/>
          </a:stretch>
        </p:blipFill>
        <p:spPr bwMode="auto">
          <a:xfrm>
            <a:off x="-1" y="0"/>
            <a:ext cx="44172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36647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3442</Words>
  <Application>Microsoft Office PowerPoint</Application>
  <PresentationFormat>Широкоэкранный</PresentationFormat>
  <Paragraphs>544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Oxsana Evlenteva</cp:lastModifiedBy>
  <cp:revision>433</cp:revision>
  <dcterms:created xsi:type="dcterms:W3CDTF">2016-12-05T06:42:49Z</dcterms:created>
  <dcterms:modified xsi:type="dcterms:W3CDTF">2017-10-11T05:13:12Z</dcterms:modified>
</cp:coreProperties>
</file>