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3" r:id="rId4"/>
    <p:sldId id="282" r:id="rId5"/>
    <p:sldId id="284" r:id="rId6"/>
    <p:sldId id="285" r:id="rId7"/>
    <p:sldId id="286" r:id="rId8"/>
    <p:sldId id="287" r:id="rId9"/>
    <p:sldId id="288" r:id="rId10"/>
    <p:sldId id="289" r:id="rId11"/>
    <p:sldId id="271" r:id="rId12"/>
    <p:sldId id="273" r:id="rId13"/>
    <p:sldId id="272" r:id="rId14"/>
    <p:sldId id="275" r:id="rId15"/>
    <p:sldId id="27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12366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236640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311077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254330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109154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1A1E30-CB6B-4781-BD6E-A8218FBAAF1C}" type="datetimeFigureOut">
              <a:rPr lang="ru-RU" smtClean="0"/>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50340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1A1E30-CB6B-4781-BD6E-A8218FBAAF1C}" type="datetimeFigureOut">
              <a:rPr lang="ru-RU" smtClean="0"/>
              <a:t>29.11.2019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138952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1A1E30-CB6B-4781-BD6E-A8218FBAAF1C}" type="datetimeFigureOut">
              <a:rPr lang="ru-RU" smtClean="0"/>
              <a:t>29.11.2019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428493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1A1E30-CB6B-4781-BD6E-A8218FBAAF1C}" type="datetimeFigureOut">
              <a:rPr lang="ru-RU" smtClean="0"/>
              <a:t>29.11.2019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406638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1A1E30-CB6B-4781-BD6E-A8218FBAAF1C}" type="datetimeFigureOut">
              <a:rPr lang="ru-RU" smtClean="0"/>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411352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1A1E30-CB6B-4781-BD6E-A8218FBAAF1C}" type="datetimeFigureOut">
              <a:rPr lang="ru-RU" smtClean="0"/>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4459CE-9151-43C6-9272-E4B9BBB74F86}" type="slidenum">
              <a:rPr lang="ru-RU" smtClean="0"/>
              <a:t>‹#›</a:t>
            </a:fld>
            <a:endParaRPr lang="ru-RU"/>
          </a:p>
        </p:txBody>
      </p:sp>
    </p:spTree>
    <p:extLst>
      <p:ext uri="{BB962C8B-B14F-4D97-AF65-F5344CB8AC3E}">
        <p14:creationId xmlns:p14="http://schemas.microsoft.com/office/powerpoint/2010/main" val="57493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A1E30-CB6B-4781-BD6E-A8218FBAAF1C}" type="datetimeFigureOut">
              <a:rPr lang="ru-RU" smtClean="0"/>
              <a:t>29.11.2019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59CE-9151-43C6-9272-E4B9BBB74F86}" type="slidenum">
              <a:rPr lang="ru-RU" smtClean="0"/>
              <a:t>‹#›</a:t>
            </a:fld>
            <a:endParaRPr lang="ru-RU"/>
          </a:p>
        </p:txBody>
      </p:sp>
    </p:spTree>
    <p:extLst>
      <p:ext uri="{BB962C8B-B14F-4D97-AF65-F5344CB8AC3E}">
        <p14:creationId xmlns:p14="http://schemas.microsoft.com/office/powerpoint/2010/main" val="145372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4886" y="869425"/>
            <a:ext cx="6096000" cy="5381986"/>
          </a:xfrm>
          <a:prstGeom prst="rect">
            <a:avLst/>
          </a:prstGeom>
        </p:spPr>
        <p:txBody>
          <a:bodyPr>
            <a:spAutoFit/>
          </a:bodyPr>
          <a:lstStyle/>
          <a:p>
            <a:pPr algn="ctr">
              <a:lnSpc>
                <a:spcPct val="107000"/>
              </a:lnSpc>
              <a:spcAft>
                <a:spcPts val="800"/>
              </a:spcAft>
            </a:pPr>
            <a:r>
              <a:rPr lang="ru-RU" sz="1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УВАЖАЕМЫЕ ПРЕПОДАВАТЕЛИ И СТУДЕНТЫ!</a:t>
            </a:r>
            <a:endParaRPr lang="ru-RU"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2016 </a:t>
            </a:r>
            <a:r>
              <a:rPr lang="ru-RU"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году университетом приобретено 5946 экземпляров (606 наименований) учебной и научной литературы. Большой ассортимент изданий приобретен для специальности «Журналистика» (76 наименований). Представляем Вашему вниманию новинки литературы для вышеуказанной специальности на русском языке (61 наименование). Информация презентована  двумя электронными выставками.</a:t>
            </a: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200" b="1" dirty="0">
                <a:solidFill>
                  <a:srgbClr val="002060"/>
                </a:solidFill>
                <a:latin typeface="Times New Roman" pitchFamily="18" charset="0"/>
                <a:ea typeface="Calibri" panose="020F0502020204030204" pitchFamily="34" charset="0"/>
                <a:cs typeface="Times New Roman" pitchFamily="18" charset="0"/>
              </a:rPr>
              <a:t> </a:t>
            </a:r>
            <a:endParaRPr lang="ru-RU" sz="1200" b="1" dirty="0">
              <a:latin typeface="Times New Roman" pitchFamily="18" charset="0"/>
              <a:ea typeface="Calibri" panose="020F0502020204030204" pitchFamily="34" charset="0"/>
              <a:cs typeface="Times New Roman" pitchFamily="18" charset="0"/>
            </a:endParaRPr>
          </a:p>
          <a:p>
            <a:pPr algn="ctr">
              <a:spcAft>
                <a:spcPts val="0"/>
              </a:spcAft>
            </a:pPr>
            <a:r>
              <a:rPr lang="ru-RU" sz="1200" b="1" dirty="0">
                <a:solidFill>
                  <a:srgbClr val="002060"/>
                </a:solidFill>
                <a:latin typeface="Times New Roman" pitchFamily="18" charset="0"/>
                <a:ea typeface="Calibri" panose="020F0502020204030204" pitchFamily="34" charset="0"/>
                <a:cs typeface="Times New Roman" pitchFamily="18" charset="0"/>
              </a:rPr>
              <a:t>Ждем Вас по адресу:</a:t>
            </a:r>
            <a:endParaRPr lang="ru-RU" sz="1200" b="1" dirty="0">
              <a:latin typeface="Times New Roman" pitchFamily="18" charset="0"/>
              <a:ea typeface="Calibri" panose="020F0502020204030204" pitchFamily="34" charset="0"/>
              <a:cs typeface="Times New Roman" pitchFamily="18" charset="0"/>
            </a:endParaRPr>
          </a:p>
          <a:p>
            <a:pPr algn="ctr">
              <a:spcAft>
                <a:spcPts val="0"/>
              </a:spcAft>
            </a:pPr>
            <a:r>
              <a:rPr lang="ru-RU" sz="1200" b="1" dirty="0">
                <a:solidFill>
                  <a:srgbClr val="002060"/>
                </a:solidFill>
                <a:latin typeface="Times New Roman" pitchFamily="18" charset="0"/>
                <a:ea typeface="Calibri" panose="020F0502020204030204" pitchFamily="34" charset="0"/>
                <a:cs typeface="Times New Roman" pitchFamily="18" charset="0"/>
              </a:rPr>
              <a:t>пр. Абая 28, </a:t>
            </a:r>
            <a:r>
              <a:rPr lang="kk-KZ" sz="1200" b="1" dirty="0">
                <a:solidFill>
                  <a:srgbClr val="002060"/>
                </a:solidFill>
                <a:latin typeface="Times New Roman" pitchFamily="18" charset="0"/>
                <a:ea typeface="Calibri" panose="020F0502020204030204" pitchFamily="34" charset="0"/>
                <a:cs typeface="Times New Roman" pitchFamily="18" charset="0"/>
              </a:rPr>
              <a:t>НБ </a:t>
            </a:r>
            <a:r>
              <a:rPr lang="ru-RU" sz="1200" b="1" dirty="0">
                <a:solidFill>
                  <a:srgbClr val="002060"/>
                </a:solidFill>
                <a:latin typeface="Times New Roman" pitchFamily="18" charset="0"/>
                <a:ea typeface="Calibri" panose="020F0502020204030204" pitchFamily="34" charset="0"/>
                <a:cs typeface="Times New Roman" pitchFamily="18" charset="0"/>
              </a:rPr>
              <a:t>«</a:t>
            </a:r>
            <a:r>
              <a:rPr lang="kk-KZ" sz="1200" b="1" dirty="0">
                <a:solidFill>
                  <a:srgbClr val="002060"/>
                </a:solidFill>
                <a:latin typeface="Times New Roman" pitchFamily="18" charset="0"/>
                <a:ea typeface="Calibri" panose="020F0502020204030204" pitchFamily="34" charset="0"/>
                <a:cs typeface="Times New Roman" pitchFamily="18" charset="0"/>
              </a:rPr>
              <a:t>Білім орталығы</a:t>
            </a:r>
            <a:r>
              <a:rPr lang="ru-RU" sz="1200" b="1" dirty="0">
                <a:solidFill>
                  <a:srgbClr val="002060"/>
                </a:solidFill>
                <a:latin typeface="Times New Roman" pitchFamily="18" charset="0"/>
                <a:ea typeface="Calibri" panose="020F0502020204030204" pitchFamily="34" charset="0"/>
                <a:cs typeface="Times New Roman" pitchFamily="18" charset="0"/>
              </a:rPr>
              <a:t>»</a:t>
            </a:r>
            <a:endParaRPr lang="ru-RU" sz="1200" b="1" dirty="0">
              <a:latin typeface="Times New Roman" pitchFamily="18" charset="0"/>
              <a:ea typeface="Calibri" panose="020F0502020204030204" pitchFamily="34" charset="0"/>
              <a:cs typeface="Times New Roman" pitchFamily="18" charset="0"/>
            </a:endParaRPr>
          </a:p>
          <a:p>
            <a:pPr algn="ctr">
              <a:spcAft>
                <a:spcPts val="0"/>
              </a:spcAft>
            </a:pPr>
            <a:r>
              <a:rPr lang="ru-RU" sz="1200" b="1" dirty="0">
                <a:solidFill>
                  <a:srgbClr val="002060"/>
                </a:solidFill>
                <a:latin typeface="Times New Roman" pitchFamily="18" charset="0"/>
                <a:ea typeface="Calibri" panose="020F0502020204030204" pitchFamily="34" charset="0"/>
                <a:cs typeface="Times New Roman" pitchFamily="18" charset="0"/>
              </a:rPr>
              <a:t>ежедневно: с 9.00 до 19.00 ч.</a:t>
            </a:r>
            <a:endParaRPr lang="ru-RU" sz="1200" b="1" dirty="0">
              <a:latin typeface="Times New Roman" pitchFamily="18" charset="0"/>
              <a:ea typeface="Calibri" panose="020F0502020204030204" pitchFamily="34" charset="0"/>
              <a:cs typeface="Times New Roman" pitchFamily="18" charset="0"/>
            </a:endParaRPr>
          </a:p>
          <a:p>
            <a:pPr algn="ctr">
              <a:spcAft>
                <a:spcPts val="0"/>
              </a:spcAft>
            </a:pPr>
            <a:r>
              <a:rPr lang="ru-RU" sz="1200" b="1" dirty="0">
                <a:solidFill>
                  <a:srgbClr val="002060"/>
                </a:solidFill>
                <a:latin typeface="Times New Roman" pitchFamily="18" charset="0"/>
                <a:ea typeface="Calibri" panose="020F0502020204030204" pitchFamily="34" charset="0"/>
                <a:cs typeface="Times New Roman" pitchFamily="18" charset="0"/>
              </a:rPr>
              <a:t>суббота: с 9.00 до 14.00 ч.</a:t>
            </a:r>
          </a:p>
          <a:p>
            <a:pPr algn="just">
              <a:spcAft>
                <a:spcPts val="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a:p>
            <a:r>
              <a:rPr lang="ru-RU" sz="1200" b="1" dirty="0" smtClean="0">
                <a:latin typeface="Times New Roman" panose="02020603050405020304" pitchFamily="18" charset="0"/>
                <a:cs typeface="Times New Roman" panose="02020603050405020304" pitchFamily="18" charset="0"/>
              </a:rPr>
              <a:t>                            </a:t>
            </a:r>
            <a:r>
              <a:rPr lang="ru-RU" sz="1200" b="1" dirty="0" smtClean="0">
                <a:solidFill>
                  <a:srgbClr val="FF0000"/>
                </a:solidFill>
                <a:latin typeface="Times New Roman" panose="02020603050405020304" pitchFamily="18" charset="0"/>
                <a:cs typeface="Times New Roman" panose="02020603050405020304" pitchFamily="18" charset="0"/>
              </a:rPr>
              <a:t>Қ</a:t>
            </a:r>
            <a:r>
              <a:rPr lang="kk-KZ" sz="1200" b="1" dirty="0" smtClean="0">
                <a:solidFill>
                  <a:srgbClr val="FF0000"/>
                </a:solidFill>
                <a:latin typeface="Times New Roman" panose="02020603050405020304" pitchFamily="18" charset="0"/>
                <a:cs typeface="Times New Roman" panose="02020603050405020304" pitchFamily="18" charset="0"/>
              </a:rPr>
              <a:t>ҰРМЕТТІ</a:t>
            </a:r>
            <a:r>
              <a:rPr lang="ru-RU" sz="1200" b="1" dirty="0" smtClean="0">
                <a:solidFill>
                  <a:srgbClr val="FF0000"/>
                </a:solidFill>
                <a:latin typeface="Times New Roman" panose="02020603050405020304" pitchFamily="18" charset="0"/>
                <a:cs typeface="Times New Roman" panose="02020603050405020304" pitchFamily="18" charset="0"/>
              </a:rPr>
              <a:t> ОҚЫТУШЫЛАР МЕН СТУДЕНТТЕР!</a:t>
            </a:r>
          </a:p>
          <a:p>
            <a:pPr algn="just"/>
            <a:r>
              <a:rPr lang="ru-RU" sz="1200" b="1" dirty="0" smtClean="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algn="just"/>
            <a:r>
              <a:rPr lang="ru-RU" sz="1200" b="1" dirty="0" smtClean="0">
                <a:solidFill>
                  <a:srgbClr val="002060"/>
                </a:solidFill>
                <a:latin typeface="Times New Roman" panose="02020603050405020304" pitchFamily="18" charset="0"/>
                <a:cs typeface="Times New Roman" panose="02020603050405020304" pitchFamily="18" charset="0"/>
              </a:rPr>
              <a:t>2016 </a:t>
            </a:r>
            <a:r>
              <a:rPr lang="ru-RU" sz="1200" b="1" dirty="0" err="1">
                <a:solidFill>
                  <a:srgbClr val="002060"/>
                </a:solidFill>
                <a:latin typeface="Times New Roman" panose="02020603050405020304" pitchFamily="18" charset="0"/>
                <a:cs typeface="Times New Roman" panose="02020603050405020304" pitchFamily="18" charset="0"/>
              </a:rPr>
              <a:t>жылы</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университетке</a:t>
            </a:r>
            <a:r>
              <a:rPr lang="ru-RU" sz="1200" b="1" dirty="0">
                <a:solidFill>
                  <a:srgbClr val="002060"/>
                </a:solidFill>
                <a:latin typeface="Times New Roman" panose="02020603050405020304" pitchFamily="18" charset="0"/>
                <a:cs typeface="Times New Roman" panose="02020603050405020304" pitchFamily="18" charset="0"/>
              </a:rPr>
              <a:t> 5946 дана (606 </a:t>
            </a:r>
            <a:r>
              <a:rPr lang="ru-RU" sz="1200" b="1" dirty="0" err="1">
                <a:solidFill>
                  <a:srgbClr val="002060"/>
                </a:solidFill>
                <a:latin typeface="Times New Roman" panose="02020603050405020304" pitchFamily="18" charset="0"/>
                <a:cs typeface="Times New Roman" panose="02020603050405020304" pitchFamily="18" charset="0"/>
              </a:rPr>
              <a:t>атау</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оқулықтар</a:t>
            </a:r>
            <a:r>
              <a:rPr lang="ru-RU" sz="1200" b="1" dirty="0">
                <a:solidFill>
                  <a:srgbClr val="002060"/>
                </a:solidFill>
                <a:latin typeface="Times New Roman" panose="02020603050405020304" pitchFamily="18" charset="0"/>
                <a:cs typeface="Times New Roman" panose="02020603050405020304" pitchFamily="18" charset="0"/>
              </a:rPr>
              <a:t> мен </a:t>
            </a:r>
            <a:r>
              <a:rPr lang="ru-RU" sz="1200" b="1" dirty="0" err="1">
                <a:solidFill>
                  <a:srgbClr val="002060"/>
                </a:solidFill>
                <a:latin typeface="Times New Roman" panose="02020603050405020304" pitchFamily="18" charset="0"/>
                <a:cs typeface="Times New Roman" panose="02020603050405020304" pitchFamily="18" charset="0"/>
              </a:rPr>
              <a:t>ғылыми</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әдебиеттер</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келіп</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түсті</a:t>
            </a:r>
            <a:r>
              <a:rPr lang="ru-RU" sz="1200" b="1" dirty="0">
                <a:solidFill>
                  <a:srgbClr val="002060"/>
                </a:solidFill>
                <a:latin typeface="Times New Roman" panose="02020603050405020304" pitchFamily="18" charset="0"/>
                <a:cs typeface="Times New Roman" panose="02020603050405020304" pitchFamily="18" charset="0"/>
              </a:rPr>
              <a:t>. «Журналистика» </a:t>
            </a:r>
            <a:r>
              <a:rPr lang="ru-RU" sz="1200" b="1" dirty="0" err="1">
                <a:solidFill>
                  <a:srgbClr val="002060"/>
                </a:solidFill>
                <a:latin typeface="Times New Roman" panose="02020603050405020304" pitchFamily="18" charset="0"/>
                <a:cs typeface="Times New Roman" panose="02020603050405020304" pitchFamily="18" charset="0"/>
              </a:rPr>
              <a:t>мамандығы</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бойынша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көптеген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басылымдар</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алынды</a:t>
            </a:r>
            <a:r>
              <a:rPr lang="ru-RU" sz="1200" b="1" dirty="0">
                <a:solidFill>
                  <a:srgbClr val="002060"/>
                </a:solidFill>
                <a:latin typeface="Times New Roman" panose="02020603050405020304" pitchFamily="18" charset="0"/>
                <a:cs typeface="Times New Roman" panose="02020603050405020304" pitchFamily="18" charset="0"/>
              </a:rPr>
              <a:t> (76 </a:t>
            </a:r>
            <a:r>
              <a:rPr lang="ru-RU" sz="1200" b="1" dirty="0" err="1">
                <a:solidFill>
                  <a:srgbClr val="002060"/>
                </a:solidFill>
                <a:latin typeface="Times New Roman" panose="02020603050405020304" pitchFamily="18" charset="0"/>
                <a:cs typeface="Times New Roman" panose="02020603050405020304" pitchFamily="18" charset="0"/>
              </a:rPr>
              <a:t>атау</a:t>
            </a:r>
            <a:r>
              <a:rPr lang="ru-RU" sz="1200" b="1" dirty="0">
                <a:solidFill>
                  <a:srgbClr val="002060"/>
                </a:solidFill>
                <a:latin typeface="Times New Roman" panose="02020603050405020304" pitchFamily="18" charset="0"/>
                <a:cs typeface="Times New Roman" panose="02020603050405020304" pitchFamily="18" charset="0"/>
              </a:rPr>
              <a:t>).</a:t>
            </a:r>
            <a:r>
              <a:rPr lang="ru-RU" sz="1200" b="1" dirty="0" err="1">
                <a:solidFill>
                  <a:srgbClr val="002060"/>
                </a:solidFill>
                <a:latin typeface="Times New Roman" panose="02020603050405020304" pitchFamily="18" charset="0"/>
                <a:cs typeface="Times New Roman" panose="02020603050405020304" pitchFamily="18" charset="0"/>
              </a:rPr>
              <a:t>Жоғарыда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көрсетілген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мамандық</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үшін</a:t>
            </a:r>
            <a:r>
              <a:rPr lang="ru-RU" sz="1200" b="1" dirty="0">
                <a:solidFill>
                  <a:srgbClr val="002060"/>
                </a:solidFill>
                <a:latin typeface="Times New Roman" panose="02020603050405020304" pitchFamily="18" charset="0"/>
                <a:cs typeface="Times New Roman" panose="02020603050405020304" pitchFamily="18" charset="0"/>
              </a:rPr>
              <a:t> </a:t>
            </a:r>
            <a:r>
              <a:rPr lang="kk-KZ" sz="1200" b="1" dirty="0">
                <a:solidFill>
                  <a:srgbClr val="002060"/>
                </a:solidFill>
                <a:latin typeface="Times New Roman" panose="02020603050405020304" pitchFamily="18" charset="0"/>
                <a:cs typeface="Times New Roman" panose="02020603050405020304" pitchFamily="18" charset="0"/>
              </a:rPr>
              <a:t>орыс</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тіл</a:t>
            </a:r>
            <a:r>
              <a:rPr lang="kk-KZ" sz="1200" b="1" dirty="0">
                <a:solidFill>
                  <a:srgbClr val="002060"/>
                </a:solidFill>
                <a:latin typeface="Times New Roman" panose="02020603050405020304" pitchFamily="18" charset="0"/>
                <a:cs typeface="Times New Roman" panose="02020603050405020304" pitchFamily="18" charset="0"/>
              </a:rPr>
              <a:t>інде </a:t>
            </a:r>
            <a:r>
              <a:rPr lang="ru-RU" sz="1200" b="1" dirty="0">
                <a:solidFill>
                  <a:srgbClr val="002060"/>
                </a:solidFill>
                <a:latin typeface="Times New Roman" panose="02020603050405020304" pitchFamily="18" charset="0"/>
                <a:cs typeface="Times New Roman" panose="02020603050405020304" pitchFamily="18" charset="0"/>
              </a:rPr>
              <a:t>(</a:t>
            </a:r>
            <a:r>
              <a:rPr lang="kk-KZ" sz="1200" b="1" dirty="0">
                <a:solidFill>
                  <a:srgbClr val="002060"/>
                </a:solidFill>
                <a:latin typeface="Times New Roman" panose="02020603050405020304" pitchFamily="18" charset="0"/>
                <a:cs typeface="Times New Roman" panose="02020603050405020304" pitchFamily="18" charset="0"/>
              </a:rPr>
              <a:t>61атау)</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жаңа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оқулықтарды</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Сіздердің</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назарларыңызға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ұсынамыз</a:t>
            </a:r>
            <a:r>
              <a:rPr lang="ru-RU" sz="1200" b="1" dirty="0">
                <a:solidFill>
                  <a:srgbClr val="002060"/>
                </a:solidFill>
                <a:latin typeface="Times New Roman" panose="02020603050405020304" pitchFamily="18" charset="0"/>
                <a:cs typeface="Times New Roman" panose="02020603050405020304" pitchFamily="18" charset="0"/>
              </a:rPr>
              <a:t>. А</a:t>
            </a:r>
            <a:r>
              <a:rPr lang="kk-KZ" sz="1200" b="1" dirty="0">
                <a:solidFill>
                  <a:srgbClr val="002060"/>
                </a:solidFill>
                <a:latin typeface="Times New Roman" panose="02020603050405020304" pitchFamily="18" charset="0"/>
                <a:cs typeface="Times New Roman" panose="02020603050405020304" pitchFamily="18" charset="0"/>
              </a:rPr>
              <a:t>қпарат екі электронды </a:t>
            </a:r>
            <a:r>
              <a:rPr lang="ru-RU" sz="1200" b="1" dirty="0">
                <a:solidFill>
                  <a:srgbClr val="002060"/>
                </a:solidFill>
                <a:latin typeface="Times New Roman" panose="02020603050405020304" pitchFamily="18" charset="0"/>
                <a:cs typeface="Times New Roman" panose="02020603050405020304" pitchFamily="18" charset="0"/>
              </a:rPr>
              <a:t>к</a:t>
            </a:r>
            <a:r>
              <a:rPr lang="kk-KZ" sz="1200" b="1" dirty="0">
                <a:solidFill>
                  <a:srgbClr val="002060"/>
                </a:solidFill>
                <a:latin typeface="Times New Roman" panose="02020603050405020304" pitchFamily="18" charset="0"/>
                <a:cs typeface="Times New Roman" panose="02020603050405020304" pitchFamily="18" charset="0"/>
              </a:rPr>
              <a:t>ө</a:t>
            </a:r>
            <a:r>
              <a:rPr lang="ru-RU" sz="1200" b="1" dirty="0" err="1">
                <a:solidFill>
                  <a:srgbClr val="002060"/>
                </a:solidFill>
                <a:latin typeface="Times New Roman" panose="02020603050405020304" pitchFamily="18" charset="0"/>
                <a:cs typeface="Times New Roman" panose="02020603050405020304" pitchFamily="18" charset="0"/>
              </a:rPr>
              <a:t>рме</a:t>
            </a:r>
            <a:r>
              <a:rPr lang="kk-KZ" sz="1200" b="1" dirty="0">
                <a:solidFill>
                  <a:srgbClr val="002060"/>
                </a:solidFill>
                <a:latin typeface="Times New Roman" panose="02020603050405020304" pitchFamily="18" charset="0"/>
                <a:cs typeface="Times New Roman" panose="02020603050405020304" pitchFamily="18" charset="0"/>
              </a:rPr>
              <a:t>мен ұ</a:t>
            </a:r>
            <a:r>
              <a:rPr lang="ru-RU" sz="1200" b="1" dirty="0" err="1">
                <a:solidFill>
                  <a:srgbClr val="002060"/>
                </a:solidFill>
                <a:latin typeface="Times New Roman" panose="02020603050405020304" pitchFamily="18" charset="0"/>
                <a:cs typeface="Times New Roman" panose="02020603050405020304" pitchFamily="18" charset="0"/>
              </a:rPr>
              <a:t>сыныл</a:t>
            </a:r>
            <a:r>
              <a:rPr lang="kk-KZ" sz="1200" b="1" dirty="0">
                <a:solidFill>
                  <a:srgbClr val="002060"/>
                </a:solidFill>
                <a:latin typeface="Times New Roman" panose="02020603050405020304" pitchFamily="18" charset="0"/>
                <a:cs typeface="Times New Roman" panose="02020603050405020304" pitchFamily="18" charset="0"/>
              </a:rPr>
              <a:t>ғ</a:t>
            </a:r>
            <a:r>
              <a:rPr lang="ru-RU" sz="1200" b="1" dirty="0">
                <a:solidFill>
                  <a:srgbClr val="002060"/>
                </a:solidFill>
                <a:latin typeface="Times New Roman" panose="02020603050405020304" pitchFamily="18" charset="0"/>
                <a:cs typeface="Times New Roman" panose="02020603050405020304" pitchFamily="18" charset="0"/>
              </a:rPr>
              <a:t>ан.</a:t>
            </a:r>
            <a:endParaRPr lang="ru-RU" sz="1200" dirty="0">
              <a:solidFill>
                <a:srgbClr val="002060"/>
              </a:solidFill>
              <a:latin typeface="Times New Roman" panose="02020603050405020304" pitchFamily="18" charset="0"/>
              <a:cs typeface="Times New Roman" panose="02020603050405020304" pitchFamily="18" charset="0"/>
            </a:endParaRPr>
          </a:p>
          <a:p>
            <a:pPr algn="just"/>
            <a:r>
              <a:rPr lang="ru-RU" sz="1200" b="1" dirty="0">
                <a:solidFill>
                  <a:srgbClr val="002060"/>
                </a:solidFill>
                <a:latin typeface="Times New Roman" panose="02020603050405020304" pitchFamily="18" charset="0"/>
                <a:cs typeface="Times New Roman" panose="02020603050405020304" pitchFamily="18" charset="0"/>
              </a:rPr>
              <a:t> </a:t>
            </a: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Сіздерді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мына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мекен-жай</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бойынша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күтеміз</a:t>
            </a:r>
            <a:r>
              <a:rPr lang="ru-RU" sz="1200" b="1" dirty="0">
                <a:solidFill>
                  <a:srgbClr val="002060"/>
                </a:solidFill>
                <a:latin typeface="Times New Roman" panose="02020603050405020304" pitchFamily="18" charset="0"/>
                <a:cs typeface="Times New Roman" panose="02020603050405020304" pitchFamily="18" charset="0"/>
              </a:rPr>
              <a:t>:</a:t>
            </a: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b="1" dirty="0">
                <a:solidFill>
                  <a:srgbClr val="002060"/>
                </a:solidFill>
                <a:latin typeface="Times New Roman" panose="02020603050405020304" pitchFamily="18" charset="0"/>
                <a:cs typeface="Times New Roman" panose="02020603050405020304" pitchFamily="18" charset="0"/>
              </a:rPr>
              <a:t>                             Абай </a:t>
            </a:r>
            <a:r>
              <a:rPr lang="ru-RU" sz="1200" b="1" dirty="0" err="1">
                <a:solidFill>
                  <a:srgbClr val="002060"/>
                </a:solidFill>
                <a:latin typeface="Times New Roman" panose="02020603050405020304" pitchFamily="18" charset="0"/>
                <a:cs typeface="Times New Roman" panose="02020603050405020304" pitchFamily="18" charset="0"/>
              </a:rPr>
              <a:t>даңғылы</a:t>
            </a:r>
            <a:r>
              <a:rPr lang="ru-RU" sz="1200" b="1" dirty="0">
                <a:solidFill>
                  <a:srgbClr val="002060"/>
                </a:solidFill>
                <a:latin typeface="Times New Roman" panose="02020603050405020304" pitchFamily="18" charset="0"/>
                <a:cs typeface="Times New Roman" panose="02020603050405020304" pitchFamily="18" charset="0"/>
              </a:rPr>
              <a:t> 28, ҒК «</a:t>
            </a:r>
            <a:r>
              <a:rPr lang="ru-RU" sz="1200" b="1" dirty="0" err="1">
                <a:solidFill>
                  <a:srgbClr val="002060"/>
                </a:solidFill>
                <a:latin typeface="Times New Roman" panose="02020603050405020304" pitchFamily="18" charset="0"/>
                <a:cs typeface="Times New Roman" panose="02020603050405020304" pitchFamily="18" charset="0"/>
              </a:rPr>
              <a:t>Білім</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орталығы</a:t>
            </a:r>
            <a:r>
              <a:rPr lang="ru-RU" sz="1200" b="1" dirty="0">
                <a:solidFill>
                  <a:srgbClr val="002060"/>
                </a:solidFill>
                <a:latin typeface="Times New Roman" panose="02020603050405020304" pitchFamily="18" charset="0"/>
                <a:cs typeface="Times New Roman" panose="02020603050405020304" pitchFamily="18" charset="0"/>
              </a:rPr>
              <a:t>»</a:t>
            </a: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Күнделікті</a:t>
            </a:r>
            <a:r>
              <a:rPr lang="ru-RU" sz="1200" b="1" dirty="0">
                <a:solidFill>
                  <a:srgbClr val="002060"/>
                </a:solidFill>
                <a:latin typeface="Times New Roman" panose="02020603050405020304" pitchFamily="18" charset="0"/>
                <a:cs typeface="Times New Roman" panose="02020603050405020304" pitchFamily="18" charset="0"/>
              </a:rPr>
              <a:t>: 9.00 – 18.00</a:t>
            </a:r>
            <a:endParaRPr lang="ru-RU" sz="1200" dirty="0">
              <a:solidFill>
                <a:srgbClr val="002060"/>
              </a:solidFill>
              <a:latin typeface="Times New Roman" panose="02020603050405020304" pitchFamily="18" charset="0"/>
              <a:cs typeface="Times New Roman" panose="02020603050405020304" pitchFamily="18" charset="0"/>
            </a:endParaRPr>
          </a:p>
          <a:p>
            <a:pPr algn="ct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Сенбі</a:t>
            </a:r>
            <a:r>
              <a:rPr lang="ru-RU" sz="1200" b="1" dirty="0">
                <a:solidFill>
                  <a:srgbClr val="002060"/>
                </a:solidFill>
                <a:latin typeface="Times New Roman" panose="02020603050405020304" pitchFamily="18" charset="0"/>
                <a:cs typeface="Times New Roman" panose="02020603050405020304" pitchFamily="18" charset="0"/>
              </a:rPr>
              <a:t>: 9.00 – 14.00</a:t>
            </a:r>
            <a:endParaRPr lang="ru-RU" sz="1200" dirty="0">
              <a:solidFill>
                <a:srgbClr val="002060"/>
              </a:solidFill>
              <a:latin typeface="Times New Roman" panose="02020603050405020304" pitchFamily="18" charset="0"/>
              <a:cs typeface="Times New Roman" panose="02020603050405020304" pitchFamily="18" charset="0"/>
            </a:endParaRPr>
          </a:p>
          <a:p>
            <a:pPr>
              <a:spcAft>
                <a:spcPts val="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Verdana" panose="020B0604030504040204" pitchFamily="34" charset="0"/>
                <a:ea typeface="Calibri" panose="020F0502020204030204" pitchFamily="34"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43874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8506" y="294440"/>
            <a:ext cx="3019865"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a:t>
            </a:r>
            <a:r>
              <a:rPr lang="ru-RU" sz="28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653" y="0"/>
            <a:ext cx="472534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5" name="Прямоугольник с двумя скругленными противолежащими углами 4"/>
          <p:cNvSpPr/>
          <p:nvPr/>
        </p:nvSpPr>
        <p:spPr>
          <a:xfrm>
            <a:off x="284954" y="1345348"/>
            <a:ext cx="6823417" cy="3977766"/>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a:solidFill>
                  <a:srgbClr val="000000"/>
                </a:solidFill>
                <a:latin typeface="Times New Roman" panose="02020603050405020304" pitchFamily="18" charset="0"/>
              </a:rPr>
              <a:t>76.01 </a:t>
            </a:r>
            <a:r>
              <a:rPr lang="ru-RU" sz="2000" baseline="-25000" dirty="0" smtClean="0">
                <a:solidFill>
                  <a:srgbClr val="000000"/>
                </a:solidFill>
                <a:latin typeface="Times New Roman" panose="02020603050405020304" pitchFamily="18" charset="0"/>
              </a:rPr>
              <a:t>я73</a:t>
            </a:r>
          </a:p>
          <a:p>
            <a:pPr indent="457200" algn="just"/>
            <a:r>
              <a:rPr lang="ru-RU" sz="2000" baseline="-25000" dirty="0">
                <a:solidFill>
                  <a:srgbClr val="000000"/>
                </a:solidFill>
                <a:latin typeface="Times New Roman" panose="02020603050405020304" pitchFamily="18" charset="0"/>
              </a:rPr>
              <a:t>В75 </a:t>
            </a:r>
            <a:endParaRPr lang="ru-RU" sz="2000" dirty="0"/>
          </a:p>
          <a:p>
            <a:pPr indent="457200" algn="just"/>
            <a:r>
              <a:rPr lang="ru-RU" sz="2000" baseline="-25000" dirty="0" smtClean="0">
                <a:solidFill>
                  <a:srgbClr val="000000"/>
                </a:solidFill>
                <a:latin typeface="Times New Roman" panose="02020603050405020304" pitchFamily="18" charset="0"/>
              </a:rPr>
              <a:t>Ворошилов </a:t>
            </a:r>
            <a:r>
              <a:rPr lang="ru-RU" sz="2000" baseline="-25000" dirty="0">
                <a:solidFill>
                  <a:srgbClr val="000000"/>
                </a:solidFill>
                <a:latin typeface="Times New Roman" panose="02020603050405020304" pitchFamily="18" charset="0"/>
              </a:rPr>
              <a:t>В.В.</a:t>
            </a:r>
            <a:endParaRPr lang="ru-RU" sz="2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Журналистика </a:t>
            </a:r>
            <a:r>
              <a:rPr lang="ru-RU" sz="2000" baseline="-25000" dirty="0">
                <a:solidFill>
                  <a:srgbClr val="000000"/>
                </a:solidFill>
                <a:latin typeface="Times New Roman" panose="02020603050405020304" pitchFamily="18" charset="0"/>
              </a:rPr>
              <a:t>: учебник / В.В. Ворошилов. - 7-е над., стер. - М. : КНОРУС, 2016.-492 с.</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rPr>
              <a:t>ISBN </a:t>
            </a:r>
            <a:r>
              <a:rPr lang="ru-RU" sz="2000" baseline="-25000" dirty="0" smtClean="0">
                <a:solidFill>
                  <a:srgbClr val="000000"/>
                </a:solidFill>
                <a:latin typeface="Times New Roman" panose="02020603050405020304" pitchFamily="18" charset="0"/>
              </a:rPr>
              <a:t>978-5-406-04822</a:t>
            </a:r>
          </a:p>
          <a:p>
            <a:pPr indent="457200" algn="just"/>
            <a:endParaRPr lang="en-US" sz="2000" dirty="0" smtClean="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Рассказывая</a:t>
            </a:r>
            <a:r>
              <a:rPr lang="ru-RU" sz="2000" dirty="0" smtClean="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 </a:t>
            </a:r>
            <a:r>
              <a:rPr lang="ru-RU" sz="2000" baseline="-25000" dirty="0">
                <a:solidFill>
                  <a:srgbClr val="000000"/>
                </a:solidFill>
                <a:latin typeface="Times New Roman" panose="02020603050405020304" pitchFamily="18" charset="0"/>
              </a:rPr>
              <a:t>о таком уникальном явлении социальной </a:t>
            </a:r>
            <a:r>
              <a:rPr lang="ru-RU" sz="2000" baseline="-25000" dirty="0" smtClean="0">
                <a:solidFill>
                  <a:srgbClr val="000000"/>
                </a:solidFill>
                <a:latin typeface="Times New Roman" panose="02020603050405020304" pitchFamily="18" charset="0"/>
              </a:rPr>
              <a:t>действительности</a:t>
            </a:r>
            <a:r>
              <a:rPr lang="ru-RU" sz="2000" dirty="0" smtClean="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как журналистика </a:t>
            </a:r>
            <a:r>
              <a:rPr lang="ru-RU" sz="2000" baseline="-25000" dirty="0">
                <a:solidFill>
                  <a:srgbClr val="000000"/>
                </a:solidFill>
                <a:latin typeface="Times New Roman" panose="02020603050405020304" pitchFamily="18" charset="0"/>
              </a:rPr>
              <a:t>автор учебника </a:t>
            </a:r>
            <a:r>
              <a:rPr lang="ru-RU" sz="2000" baseline="-25000" dirty="0" smtClean="0">
                <a:solidFill>
                  <a:srgbClr val="000000"/>
                </a:solidFill>
                <a:latin typeface="Times New Roman" panose="02020603050405020304" pitchFamily="18" charset="0"/>
              </a:rPr>
              <a:t>рассматривает её теоретические аспекты </a:t>
            </a:r>
            <a:r>
              <a:rPr lang="ru-RU" sz="2000" baseline="-25000" dirty="0">
                <a:solidFill>
                  <a:srgbClr val="000000"/>
                </a:solidFill>
                <a:latin typeface="Times New Roman" panose="02020603050405020304" pitchFamily="18" charset="0"/>
              </a:rPr>
              <a:t>и особенности функционирования в современных условиях.</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Для </a:t>
            </a:r>
            <a:r>
              <a:rPr lang="ru-RU" sz="2000" baseline="-25000" dirty="0" smtClean="0">
                <a:solidFill>
                  <a:srgbClr val="000000"/>
                </a:solidFill>
                <a:latin typeface="Times New Roman" panose="02020603050405020304" pitchFamily="18" charset="0"/>
              </a:rPr>
              <a:t>преподавателей, </a:t>
            </a:r>
            <a:r>
              <a:rPr lang="ru-RU" sz="2000" baseline="-25000" dirty="0">
                <a:solidFill>
                  <a:srgbClr val="000000"/>
                </a:solidFill>
                <a:latin typeface="Times New Roman" panose="02020603050405020304" pitchFamily="18" charset="0"/>
              </a:rPr>
              <a:t>аспирантов </a:t>
            </a:r>
            <a:r>
              <a:rPr lang="ru-RU" sz="2000" baseline="-25000" dirty="0" smtClean="0">
                <a:solidFill>
                  <a:srgbClr val="000000"/>
                </a:solidFill>
                <a:latin typeface="Times New Roman" panose="02020603050405020304" pitchFamily="18" charset="0"/>
              </a:rPr>
              <a:t>и студентов факультетов</a:t>
            </a:r>
            <a:r>
              <a:rPr lang="ru-RU" sz="2000" baseline="-25000" dirty="0">
                <a:solidFill>
                  <a:srgbClr val="000000"/>
                </a:solidFill>
                <a:latin typeface="Times New Roman" panose="02020603050405020304" pitchFamily="18" charset="0"/>
              </a:rPr>
              <a:t>, отделении и </a:t>
            </a:r>
            <a:r>
              <a:rPr lang="ru-RU" sz="2000" baseline="-25000" dirty="0" smtClean="0">
                <a:solidFill>
                  <a:srgbClr val="000000"/>
                </a:solidFill>
                <a:latin typeface="Times New Roman" panose="02020603050405020304" pitchFamily="18" charset="0"/>
              </a:rPr>
              <a:t>кафедр журналистики, </a:t>
            </a:r>
            <a:r>
              <a:rPr lang="ru-RU" sz="2000" baseline="-25000" dirty="0">
                <a:solidFill>
                  <a:srgbClr val="000000"/>
                </a:solidFill>
                <a:latin typeface="Times New Roman" panose="02020603050405020304" pitchFamily="18" charset="0"/>
              </a:rPr>
              <a:t>а </a:t>
            </a:r>
            <a:r>
              <a:rPr lang="ru-RU" sz="2000" baseline="-25000" dirty="0" smtClean="0">
                <a:solidFill>
                  <a:srgbClr val="000000"/>
                </a:solidFill>
                <a:latin typeface="Times New Roman" panose="02020603050405020304" pitchFamily="18" charset="0"/>
              </a:rPr>
              <a:t>так же работающих в газетах, </a:t>
            </a:r>
            <a:r>
              <a:rPr lang="ru-RU" sz="2000" baseline="-25000" dirty="0">
                <a:solidFill>
                  <a:srgbClr val="000000"/>
                </a:solidFill>
                <a:latin typeface="Times New Roman" panose="02020603050405020304" pitchFamily="18" charset="0"/>
              </a:rPr>
              <a:t>на телевидении и </a:t>
            </a:r>
            <a:r>
              <a:rPr lang="ru-RU" sz="2000" baseline="-25000" dirty="0" smtClean="0">
                <a:solidFill>
                  <a:srgbClr val="000000"/>
                </a:solidFill>
                <a:latin typeface="Times New Roman" panose="02020603050405020304" pitchFamily="18" charset="0"/>
              </a:rPr>
              <a:t>радио, </a:t>
            </a:r>
            <a:r>
              <a:rPr lang="ru-RU" sz="2000" baseline="-25000" dirty="0">
                <a:solidFill>
                  <a:srgbClr val="000000"/>
                </a:solidFill>
                <a:latin typeface="Times New Roman" panose="02020603050405020304" pitchFamily="18" charset="0"/>
              </a:rPr>
              <a:t>в информационных </a:t>
            </a:r>
            <a:r>
              <a:rPr lang="ru-RU" sz="2000" baseline="-25000" dirty="0" smtClean="0">
                <a:solidFill>
                  <a:srgbClr val="000000"/>
                </a:solidFill>
                <a:latin typeface="Times New Roman" panose="02020603050405020304" pitchFamily="18" charset="0"/>
              </a:rPr>
              <a:t>и </a:t>
            </a:r>
            <a:r>
              <a:rPr lang="ru-RU" sz="2000" baseline="-25000" dirty="0">
                <a:solidFill>
                  <a:srgbClr val="000000"/>
                </a:solidFill>
                <a:latin typeface="Times New Roman" panose="02020603050405020304" pitchFamily="18" charset="0"/>
              </a:rPr>
              <a:t>рекламных </a:t>
            </a:r>
            <a:r>
              <a:rPr lang="ru-RU" sz="2000" baseline="-25000" dirty="0" smtClean="0">
                <a:solidFill>
                  <a:srgbClr val="000000"/>
                </a:solidFill>
                <a:latin typeface="Times New Roman" panose="02020603050405020304" pitchFamily="18" charset="0"/>
              </a:rPr>
              <a:t>агентствах.</a:t>
            </a:r>
            <a:r>
              <a:rPr lang="ru-RU" sz="2000" dirty="0" smtClean="0">
                <a:solidFill>
                  <a:srgbClr val="000000"/>
                </a:solidFill>
                <a:latin typeface="Times New Roman" panose="02020603050405020304" pitchFamily="18" charset="0"/>
              </a:rPr>
              <a:t> </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87561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17865" cy="6858000"/>
          </a:xfrm>
          <a:prstGeom prst="rect">
            <a:avLst/>
          </a:prstGeom>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4865914" y="740935"/>
            <a:ext cx="7032172" cy="5925026"/>
          </a:xfrm>
          <a:prstGeom prst="round2DiagRect">
            <a:avLst/>
          </a:prstGeom>
          <a:ln>
            <a:solidFill>
              <a:schemeClr val="accent3"/>
            </a:solidFill>
          </a:ln>
          <a:effectLst>
            <a:outerShdw blurRad="50800" dist="38100" dir="13500000" algn="br" rotWithShape="0">
              <a:prstClr val="black">
                <a:alpha val="40000"/>
              </a:prstClr>
            </a:outerShdw>
          </a:effectLst>
        </p:spPr>
        <p:txBody>
          <a:bodyPr wrap="square">
            <a:spAutoFit/>
          </a:bodyPr>
          <a:lstStyle/>
          <a:p>
            <a:pPr indent="457200" algn="just"/>
            <a:r>
              <a:rPr lang="kk-KZ" baseline="-25000" dirty="0">
                <a:solidFill>
                  <a:srgbClr val="000000"/>
                </a:solidFill>
                <a:latin typeface="Times New Roman" panose="02020603050405020304" pitchFamily="18" charset="0"/>
                <a:cs typeface="Times New Roman" panose="02020603050405020304" pitchFamily="18" charset="0"/>
              </a:rPr>
              <a:t>88.4я73</a:t>
            </a:r>
            <a:endParaRPr lang="ru-RU" dirty="0">
              <a:latin typeface="Times New Roman" panose="02020603050405020304" pitchFamily="18" charset="0"/>
              <a:cs typeface="Times New Roman" panose="02020603050405020304" pitchFamily="18" charset="0"/>
            </a:endParaRPr>
          </a:p>
          <a:p>
            <a:pPr indent="457200" algn="just"/>
            <a:r>
              <a:rPr lang="ru-RU" baseline="-25000" dirty="0">
                <a:solidFill>
                  <a:srgbClr val="000000"/>
                </a:solidFill>
                <a:latin typeface="Times New Roman" panose="02020603050405020304" pitchFamily="18" charset="0"/>
                <a:cs typeface="Times New Roman" panose="02020603050405020304" pitchFamily="18" charset="0"/>
              </a:rPr>
              <a:t>053</a:t>
            </a:r>
            <a:endParaRPr lang="kk-KZ"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baseline="-25000" dirty="0" smtClean="0">
                <a:solidFill>
                  <a:srgbClr val="000000"/>
                </a:solidFill>
                <a:latin typeface="Times New Roman" panose="02020603050405020304" pitchFamily="18" charset="0"/>
                <a:cs typeface="Times New Roman" panose="02020603050405020304" pitchFamily="18" charset="0"/>
              </a:rPr>
              <a:t>Олешко</a:t>
            </a:r>
            <a:r>
              <a:rPr lang="kk-KZ" baseline="-25000" dirty="0">
                <a:solidFill>
                  <a:srgbClr val="000000"/>
                </a:solidFill>
                <a:latin typeface="Times New Roman" panose="02020603050405020304" pitchFamily="18" charset="0"/>
                <a:cs typeface="Times New Roman" panose="02020603050405020304" pitchFamily="18" charset="0"/>
              </a:rPr>
              <a:t>, В. Ф.</a:t>
            </a:r>
            <a:endParaRPr lang="kk-KZ" dirty="0">
              <a:solidFill>
                <a:srgbClr val="000000"/>
              </a:solidFill>
              <a:latin typeface="Times New Roman" panose="02020603050405020304" pitchFamily="18" charset="0"/>
              <a:cs typeface="Times New Roman" panose="02020603050405020304" pitchFamily="18" charset="0"/>
            </a:endParaRPr>
          </a:p>
          <a:p>
            <a:pPr indent="457200" algn="just"/>
            <a:r>
              <a:rPr lang="ru-RU" baseline="-25000" dirty="0">
                <a:solidFill>
                  <a:srgbClr val="000000"/>
                </a:solidFill>
                <a:latin typeface="Times New Roman" panose="02020603050405020304" pitchFamily="18" charset="0"/>
                <a:cs typeface="Times New Roman" panose="02020603050405020304" pitchFamily="18" charset="0"/>
              </a:rPr>
              <a:t>	Психология	журналистики : учебник и практикум для академического </a:t>
            </a:r>
            <a:r>
              <a:rPr lang="ru-RU" baseline="-25000" dirty="0" smtClean="0">
                <a:solidFill>
                  <a:srgbClr val="000000"/>
                </a:solidFill>
                <a:latin typeface="Times New Roman" panose="02020603050405020304" pitchFamily="18" charset="0"/>
                <a:cs typeface="Times New Roman" panose="02020603050405020304" pitchFamily="18" charset="0"/>
              </a:rPr>
              <a:t>бакалавриата </a:t>
            </a:r>
            <a:r>
              <a:rPr lang="ru-RU" baseline="-25000" dirty="0">
                <a:solidFill>
                  <a:srgbClr val="000000"/>
                </a:solidFill>
                <a:latin typeface="Times New Roman" panose="02020603050405020304" pitchFamily="18" charset="0"/>
                <a:cs typeface="Times New Roman" panose="02020603050405020304" pitchFamily="18" charset="0"/>
              </a:rPr>
              <a:t>/ В. Ф. Олешко. — М.: Издательство </a:t>
            </a:r>
            <a:r>
              <a:rPr lang="ru-RU" baseline="-25000" dirty="0" err="1">
                <a:solidFill>
                  <a:srgbClr val="000000"/>
                </a:solidFill>
                <a:latin typeface="Times New Roman" panose="02020603050405020304" pitchFamily="18" charset="0"/>
                <a:cs typeface="Times New Roman" panose="02020603050405020304" pitchFamily="18" charset="0"/>
              </a:rPr>
              <a:t>Юрайт</a:t>
            </a:r>
            <a:r>
              <a:rPr lang="ru-RU" baseline="-25000" dirty="0">
                <a:solidFill>
                  <a:srgbClr val="000000"/>
                </a:solidFill>
                <a:latin typeface="Times New Roman" panose="02020603050405020304" pitchFamily="18" charset="0"/>
                <a:cs typeface="Times New Roman" panose="02020603050405020304" pitchFamily="18" charset="0"/>
              </a:rPr>
              <a:t>, 2016. — 351 с. — Серия : </a:t>
            </a:r>
            <a:r>
              <a:rPr lang="ru-RU" baseline="-25000" dirty="0" smtClean="0">
                <a:solidFill>
                  <a:srgbClr val="000000"/>
                </a:solidFill>
                <a:latin typeface="Times New Roman" panose="02020603050405020304" pitchFamily="18" charset="0"/>
                <a:cs typeface="Times New Roman" panose="02020603050405020304" pitchFamily="18" charset="0"/>
              </a:rPr>
              <a:t>Бакалавр.</a:t>
            </a:r>
            <a:r>
              <a:rPr lang="ru-RU" dirty="0" smtClean="0">
                <a:solidFill>
                  <a:srgbClr val="000000"/>
                </a:solidFill>
                <a:latin typeface="Times New Roman" panose="02020603050405020304" pitchFamily="18" charset="0"/>
                <a:cs typeface="Times New Roman" panose="02020603050405020304" pitchFamily="18" charset="0"/>
              </a:rPr>
              <a:t> </a:t>
            </a:r>
            <a:r>
              <a:rPr lang="kk-KZ" baseline="-25000" dirty="0" smtClean="0">
                <a:solidFill>
                  <a:srgbClr val="000000"/>
                </a:solidFill>
                <a:latin typeface="Times New Roman" panose="02020603050405020304" pitchFamily="18" charset="0"/>
                <a:cs typeface="Times New Roman" panose="02020603050405020304" pitchFamily="18" charset="0"/>
              </a:rPr>
              <a:t>Академический </a:t>
            </a:r>
            <a:r>
              <a:rPr lang="kk-KZ" baseline="-25000" dirty="0">
                <a:solidFill>
                  <a:srgbClr val="000000"/>
                </a:solidFill>
                <a:latin typeface="Times New Roman" panose="02020603050405020304" pitchFamily="18" charset="0"/>
                <a:cs typeface="Times New Roman" panose="02020603050405020304" pitchFamily="18" charset="0"/>
              </a:rPr>
              <a:t>курс.</a:t>
            </a:r>
            <a:endParaRPr lang="kk-KZ" dirty="0">
              <a:solidFill>
                <a:srgbClr val="000000"/>
              </a:solidFill>
              <a:latin typeface="Times New Roman" panose="02020603050405020304" pitchFamily="18" charset="0"/>
              <a:cs typeface="Times New Roman" panose="02020603050405020304" pitchFamily="18" charset="0"/>
            </a:endParaRPr>
          </a:p>
          <a:p>
            <a:pPr indent="457200" algn="just"/>
            <a:r>
              <a:rPr lang="kk-KZ" baseline="-25000" dirty="0">
                <a:latin typeface="Times New Roman" panose="02020603050405020304" pitchFamily="18" charset="0"/>
                <a:cs typeface="Times New Roman" panose="02020603050405020304" pitchFamily="18" charset="0"/>
              </a:rPr>
              <a:t>І</a:t>
            </a:r>
            <a:r>
              <a:rPr lang="en-US" baseline="-25000" dirty="0">
                <a:latin typeface="Times New Roman" panose="02020603050405020304" pitchFamily="18" charset="0"/>
                <a:cs typeface="Times New Roman" panose="02020603050405020304" pitchFamily="18" charset="0"/>
              </a:rPr>
              <a:t>S</a:t>
            </a:r>
            <a:r>
              <a:rPr lang="kk-KZ" baseline="-25000" dirty="0">
                <a:latin typeface="Times New Roman" panose="02020603050405020304" pitchFamily="18" charset="0"/>
                <a:cs typeface="Times New Roman" panose="02020603050405020304" pitchFamily="18" charset="0"/>
              </a:rPr>
              <a:t>В</a:t>
            </a:r>
            <a:r>
              <a:rPr lang="en-US" baseline="-25000" dirty="0">
                <a:latin typeface="Times New Roman" panose="02020603050405020304" pitchFamily="18" charset="0"/>
                <a:cs typeface="Times New Roman" panose="02020603050405020304" pitchFamily="18" charset="0"/>
              </a:rPr>
              <a:t>N</a:t>
            </a:r>
            <a:r>
              <a:rPr lang="kk-KZ" baseline="-25000" dirty="0" smtClean="0">
                <a:solidFill>
                  <a:srgbClr val="000000"/>
                </a:solidFill>
                <a:latin typeface="Times New Roman" panose="02020603050405020304" pitchFamily="18" charset="0"/>
                <a:cs typeface="Times New Roman" panose="02020603050405020304" pitchFamily="18" charset="0"/>
              </a:rPr>
              <a:t> 978-5-9916-5626-9</a:t>
            </a:r>
          </a:p>
          <a:p>
            <a:pPr indent="457200" algn="just"/>
            <a:endParaRPr lang="kk-KZ" dirty="0">
              <a:solidFill>
                <a:srgbClr val="000000"/>
              </a:solidFill>
              <a:latin typeface="Times New Roman" panose="02020603050405020304" pitchFamily="18" charset="0"/>
              <a:cs typeface="Times New Roman" panose="02020603050405020304" pitchFamily="18" charset="0"/>
            </a:endParaRPr>
          </a:p>
          <a:p>
            <a:pPr indent="457200" algn="just"/>
            <a:r>
              <a:rPr lang="ru-RU" baseline="-25000" dirty="0">
                <a:solidFill>
                  <a:srgbClr val="000000"/>
                </a:solidFill>
                <a:latin typeface="Times New Roman" panose="02020603050405020304" pitchFamily="18" charset="0"/>
                <a:cs typeface="Times New Roman" panose="02020603050405020304" pitchFamily="18" charset="0"/>
              </a:rPr>
              <a:t>Что отличает успешного журналиста от середнячка, не интересующего </a:t>
            </a:r>
            <a:r>
              <a:rPr lang="ru-RU" baseline="-25000" dirty="0" smtClean="0">
                <a:solidFill>
                  <a:srgbClr val="000000"/>
                </a:solidFill>
                <a:latin typeface="Times New Roman" panose="02020603050405020304" pitchFamily="18" charset="0"/>
                <a:cs typeface="Times New Roman" panose="02020603050405020304" pitchFamily="18" charset="0"/>
              </a:rPr>
              <a:t>аудиторию</a:t>
            </a:r>
            <a:r>
              <a:rPr lang="ru-RU" baseline="-25000" dirty="0">
                <a:solidFill>
                  <a:srgbClr val="000000"/>
                </a:solidFill>
                <a:latin typeface="Times New Roman" panose="02020603050405020304" pitchFamily="18" charset="0"/>
                <a:cs typeface="Times New Roman" panose="02020603050405020304" pitchFamily="18" charset="0"/>
              </a:rPr>
              <a:t>, увлеченную интернет-технологиями? Можно ли поверить исследовательской «алгеброй» гармонию индивидуального журналистского творчества? Что в </a:t>
            </a:r>
            <a:r>
              <a:rPr lang="ru-RU" baseline="-25000" dirty="0" smtClean="0">
                <a:solidFill>
                  <a:srgbClr val="000000"/>
                </a:solidFill>
                <a:latin typeface="Times New Roman" panose="02020603050405020304" pitchFamily="18" charset="0"/>
                <a:cs typeface="Times New Roman" panose="02020603050405020304" pitchFamily="18" charset="0"/>
              </a:rPr>
              <a:t>большей </a:t>
            </a:r>
            <a:r>
              <a:rPr lang="ru-RU" baseline="-25000" dirty="0">
                <a:solidFill>
                  <a:srgbClr val="000000"/>
                </a:solidFill>
                <a:latin typeface="Times New Roman" panose="02020603050405020304" pitchFamily="18" charset="0"/>
                <a:cs typeface="Times New Roman" panose="02020603050405020304" pitchFamily="18" charset="0"/>
              </a:rPr>
              <a:t>степени определяет успех в информационную эпоху: талант, психологические знания, креативная среда, опыт работы, амбиции?.. На эти и другие вопросы с привлечением результатов социально-психологических исследований, а также мнений экспертов отвечает автор учебника — доктор философских наук, профессор, </a:t>
            </a:r>
            <a:r>
              <a:rPr lang="ru-RU" baseline="-25000" dirty="0" smtClean="0">
                <a:solidFill>
                  <a:srgbClr val="000000"/>
                </a:solidFill>
                <a:latin typeface="Times New Roman" panose="02020603050405020304" pitchFamily="18" charset="0"/>
                <a:cs typeface="Times New Roman" panose="02020603050405020304" pitchFamily="18" charset="0"/>
              </a:rPr>
              <a:t>журналист-практик</a:t>
            </a:r>
            <a:r>
              <a:rPr lang="ru-RU" dirty="0" smtClean="0">
                <a:solidFill>
                  <a:srgbClr val="000000"/>
                </a:solidFill>
                <a:latin typeface="Times New Roman" panose="02020603050405020304" pitchFamily="18" charset="0"/>
                <a:cs typeface="Times New Roman" panose="02020603050405020304" pitchFamily="18" charset="0"/>
              </a:rPr>
              <a:t> </a:t>
            </a:r>
            <a:r>
              <a:rPr lang="kk-KZ" baseline="-25000" dirty="0" smtClean="0">
                <a:solidFill>
                  <a:srgbClr val="000000"/>
                </a:solidFill>
                <a:latin typeface="Times New Roman" panose="02020603050405020304" pitchFamily="18" charset="0"/>
                <a:cs typeface="Times New Roman" panose="02020603050405020304" pitchFamily="18" charset="0"/>
              </a:rPr>
              <a:t>В.Ф</a:t>
            </a:r>
            <a:r>
              <a:rPr lang="kk-KZ" baseline="-25000" dirty="0">
                <a:solidFill>
                  <a:srgbClr val="000000"/>
                </a:solidFill>
                <a:latin typeface="Times New Roman" panose="02020603050405020304" pitchFamily="18" charset="0"/>
                <a:cs typeface="Times New Roman" panose="02020603050405020304" pitchFamily="18" charset="0"/>
              </a:rPr>
              <a:t>. Олешко.</a:t>
            </a:r>
            <a:endParaRPr lang="kk-KZ" dirty="0">
              <a:solidFill>
                <a:srgbClr val="000000"/>
              </a:solidFill>
              <a:latin typeface="Times New Roman" panose="02020603050405020304" pitchFamily="18" charset="0"/>
              <a:cs typeface="Times New Roman" panose="02020603050405020304" pitchFamily="18" charset="0"/>
            </a:endParaRPr>
          </a:p>
          <a:p>
            <a:pPr indent="457200" algn="just"/>
            <a:r>
              <a:rPr lang="ru-RU" baseline="-25000" dirty="0">
                <a:solidFill>
                  <a:srgbClr val="000000"/>
                </a:solidFill>
                <a:latin typeface="Times New Roman" panose="02020603050405020304" pitchFamily="18" charset="0"/>
                <a:cs typeface="Times New Roman" panose="02020603050405020304" pitchFamily="18" charset="0"/>
              </a:rPr>
              <a:t>Издание подготовлено на кафедре периодической печати </a:t>
            </a:r>
            <a:r>
              <a:rPr lang="ru-RU" baseline="-25000" dirty="0" err="1">
                <a:solidFill>
                  <a:srgbClr val="000000"/>
                </a:solidFill>
                <a:latin typeface="Times New Roman" panose="02020603050405020304" pitchFamily="18" charset="0"/>
                <a:cs typeface="Times New Roman" panose="02020603050405020304" pitchFamily="18" charset="0"/>
              </a:rPr>
              <a:t>УрФУ</a:t>
            </a:r>
            <a:r>
              <a:rPr lang="ru-RU" baseline="-25000" dirty="0">
                <a:solidFill>
                  <a:srgbClr val="000000"/>
                </a:solidFill>
                <a:latin typeface="Times New Roman" panose="02020603050405020304" pitchFamily="18" charset="0"/>
                <a:cs typeface="Times New Roman" panose="02020603050405020304" pitchFamily="18" charset="0"/>
              </a:rPr>
              <a:t>. Данный </a:t>
            </a:r>
            <a:r>
              <a:rPr lang="ru-RU" baseline="-25000" dirty="0" smtClean="0">
                <a:solidFill>
                  <a:srgbClr val="000000"/>
                </a:solidFill>
                <a:latin typeface="Times New Roman" panose="02020603050405020304" pitchFamily="18" charset="0"/>
                <a:cs typeface="Times New Roman" panose="02020603050405020304" pitchFamily="18" charset="0"/>
              </a:rPr>
              <a:t>материал </a:t>
            </a:r>
            <a:r>
              <a:rPr lang="ru-RU" baseline="-25000" dirty="0">
                <a:solidFill>
                  <a:srgbClr val="000000"/>
                </a:solidFill>
                <a:latin typeface="Times New Roman" panose="02020603050405020304" pitchFamily="18" charset="0"/>
                <a:cs typeface="Times New Roman" panose="02020603050405020304" pitchFamily="18" charset="0"/>
              </a:rPr>
              <a:t>апробирован при чтении нормативного курса «Психология журналистики» на факультетах и в отделениях журналистики восьми университетов России и ряда стран ближнего зарубежья.</a:t>
            </a:r>
            <a:endParaRPr lang="ru-RU" dirty="0">
              <a:solidFill>
                <a:srgbClr val="000000"/>
              </a:solidFill>
              <a:latin typeface="Times New Roman" panose="02020603050405020304" pitchFamily="18" charset="0"/>
              <a:cs typeface="Times New Roman" panose="02020603050405020304" pitchFamily="18" charset="0"/>
            </a:endParaRPr>
          </a:p>
          <a:p>
            <a:pPr indent="457200" algn="just"/>
            <a:r>
              <a:rPr lang="ru-RU" baseline="-25000" dirty="0">
                <a:solidFill>
                  <a:srgbClr val="000000"/>
                </a:solidFill>
                <a:latin typeface="Times New Roman" panose="02020603050405020304" pitchFamily="18" charset="0"/>
                <a:cs typeface="Times New Roman" panose="02020603050405020304" pitchFamily="18" charset="0"/>
              </a:rPr>
              <a:t>Соответствует актуальным требованиям Федерального государственного </a:t>
            </a:r>
            <a:r>
              <a:rPr lang="ru-RU" baseline="-25000" dirty="0" smtClean="0">
                <a:solidFill>
                  <a:srgbClr val="000000"/>
                </a:solidFill>
                <a:latin typeface="Times New Roman" panose="02020603050405020304" pitchFamily="18" charset="0"/>
                <a:cs typeface="Times New Roman" panose="02020603050405020304" pitchFamily="18" charset="0"/>
              </a:rPr>
              <a:t>образовательного </a:t>
            </a:r>
            <a:r>
              <a:rPr lang="ru-RU" baseline="-25000" dirty="0">
                <a:solidFill>
                  <a:srgbClr val="000000"/>
                </a:solidFill>
                <a:latin typeface="Times New Roman" panose="02020603050405020304" pitchFamily="18" charset="0"/>
                <a:cs typeface="Times New Roman" panose="02020603050405020304" pitchFamily="18" charset="0"/>
              </a:rPr>
              <a:t>стандарта высшего образования.</a:t>
            </a:r>
            <a:endParaRPr lang="ru-RU" dirty="0">
              <a:solidFill>
                <a:srgbClr val="000000"/>
              </a:solidFill>
              <a:latin typeface="Times New Roman" panose="02020603050405020304" pitchFamily="18" charset="0"/>
              <a:cs typeface="Times New Roman" panose="02020603050405020304" pitchFamily="18" charset="0"/>
            </a:endParaRPr>
          </a:p>
          <a:p>
            <a:pPr indent="457200" algn="just"/>
            <a:r>
              <a:rPr lang="ru-RU" i="1" baseline="-25000" dirty="0">
                <a:solidFill>
                  <a:srgbClr val="000000"/>
                </a:solidFill>
                <a:latin typeface="Times New Roman" panose="02020603050405020304" pitchFamily="18" charset="0"/>
                <a:cs typeface="Times New Roman" panose="02020603050405020304" pitchFamily="18" charset="0"/>
              </a:rPr>
              <a:t>Для студентов, обучающихся по направлению «Журналистика». Учебник может быть также полезен магистрантам и аспирантам других гуманитарных направлений, преподавателям, журналистам, </a:t>
            </a:r>
            <a:r>
              <a:rPr lang="ru-RU" i="1" baseline="-25000" dirty="0" err="1" smtClean="0">
                <a:solidFill>
                  <a:srgbClr val="000000"/>
                </a:solidFill>
                <a:latin typeface="Times New Roman" panose="02020603050405020304" pitchFamily="18" charset="0"/>
                <a:cs typeface="Times New Roman" panose="02020603050405020304" pitchFamily="18" charset="0"/>
              </a:rPr>
              <a:t>пиарменам</a:t>
            </a:r>
            <a:r>
              <a:rPr lang="ru-RU" i="1" baseline="-25000" dirty="0" smtClean="0">
                <a:solidFill>
                  <a:srgbClr val="000000"/>
                </a:solidFill>
                <a:latin typeface="Times New Roman" panose="02020603050405020304" pitchFamily="18" charset="0"/>
                <a:cs typeface="Times New Roman" panose="02020603050405020304" pitchFamily="18" charset="0"/>
              </a:rPr>
              <a:t>, </a:t>
            </a:r>
            <a:r>
              <a:rPr lang="ru-RU" i="1" baseline="-25000" dirty="0">
                <a:solidFill>
                  <a:srgbClr val="000000"/>
                </a:solidFill>
                <a:latin typeface="Times New Roman" panose="02020603050405020304" pitchFamily="18" charset="0"/>
                <a:cs typeface="Times New Roman" panose="02020603050405020304" pitchFamily="18" charset="0"/>
              </a:rPr>
              <a:t>а также всем тем, кто интересуется </a:t>
            </a:r>
            <a:r>
              <a:rPr lang="ru-RU" i="1" baseline="-25000" dirty="0" smtClean="0">
                <a:solidFill>
                  <a:srgbClr val="000000"/>
                </a:solidFill>
                <a:latin typeface="Times New Roman" panose="02020603050405020304" pitchFamily="18" charset="0"/>
                <a:cs typeface="Times New Roman" panose="02020603050405020304" pitchFamily="18" charset="0"/>
              </a:rPr>
              <a:t>проблематикой массово-коммуникационного творчества.</a:t>
            </a:r>
            <a:endParaRPr lang="ru-RU"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a:off x="4865914" y="130629"/>
            <a:ext cx="30044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6</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4717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614"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356559" y="942123"/>
            <a:ext cx="6751812" cy="3961368"/>
          </a:xfrm>
          <a:prstGeom prst="round2DiagRect">
            <a:avLst/>
          </a:prstGeom>
          <a:ln>
            <a:solidFill>
              <a:schemeClr val="bg2">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76.01</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A </a:t>
            </a:r>
            <a:r>
              <a:rPr lang="en-US" sz="2000" baseline="-25000" dirty="0">
                <a:solidFill>
                  <a:srgbClr val="000000"/>
                </a:solidFill>
                <a:latin typeface="Times New Roman" panose="02020603050405020304" pitchFamily="18" charset="0"/>
                <a:cs typeface="Times New Roman" panose="02020603050405020304" pitchFamily="18" charset="0"/>
              </a:rPr>
              <a:t>43 </a:t>
            </a:r>
            <a:endParaRPr lang="ru-RU" sz="2000" baseline="-25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err="1" smtClean="0">
                <a:solidFill>
                  <a:srgbClr val="000000"/>
                </a:solidFill>
                <a:latin typeface="Times New Roman" panose="02020603050405020304" pitchFamily="18" charset="0"/>
                <a:cs typeface="Times New Roman" panose="02020603050405020304" pitchFamily="18" charset="0"/>
              </a:rPr>
              <a:t>Alzhanova</a:t>
            </a:r>
            <a:r>
              <a:rPr lang="en-US" sz="2000" baseline="-25000" dirty="0" smtClean="0">
                <a:solidFill>
                  <a:srgbClr val="000000"/>
                </a:solidFill>
                <a:latin typeface="Times New Roman" panose="02020603050405020304" pitchFamily="18" charset="0"/>
                <a:cs typeface="Times New Roman" panose="02020603050405020304" pitchFamily="18" charset="0"/>
              </a:rPr>
              <a:t> </a:t>
            </a:r>
            <a:r>
              <a:rPr lang="en-US" sz="2000" baseline="-25000" dirty="0">
                <a:solidFill>
                  <a:srgbClr val="000000"/>
                </a:solidFill>
                <a:latin typeface="Times New Roman" panose="02020603050405020304" pitchFamily="18" charset="0"/>
                <a:cs typeface="Times New Roman" panose="02020603050405020304" pitchFamily="18" charset="0"/>
              </a:rPr>
              <a:t>A.B.</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Foreign </a:t>
            </a:r>
            <a:r>
              <a:rPr lang="en-US" sz="2000" baseline="-25000" dirty="0">
                <a:solidFill>
                  <a:srgbClr val="000000"/>
                </a:solidFill>
                <a:latin typeface="Times New Roman" panose="02020603050405020304" pitchFamily="18" charset="0"/>
                <a:cs typeface="Times New Roman" panose="02020603050405020304" pitchFamily="18" charset="0"/>
              </a:rPr>
              <a:t>Publicists about Kazakhs: educational manual. -Almaty: Kazakh University, 2013. - P. 130.</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en-US" sz="2000" baseline="-25000" dirty="0" smtClean="0">
                <a:solidFill>
                  <a:srgbClr val="000000"/>
                </a:solidFill>
                <a:latin typeface="Times New Roman" panose="02020603050405020304" pitchFamily="18" charset="0"/>
                <a:cs typeface="Times New Roman" panose="02020603050405020304" pitchFamily="18" charset="0"/>
              </a:rPr>
              <a:t>978-601-04-0268-3</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The educational manual is divided into three sections. The first section is devoted to the study of the Kazakh themes in the works of Western writers in the second half of the 19lh century. The second section presents modem Kazakhstan. The third section presents an analysis of the social orientation of the publication. The book analyzes the research practices of individual scientists, groups of writers and historians.</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The book is recommended for journalism faculty and courses taught in English, as well as students interested in the history of Kazakhstan</a:t>
            </a:r>
            <a:r>
              <a:rPr lang="en-US" sz="2000" baseline="-25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39887" y="281689"/>
            <a:ext cx="345370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463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3304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4" name="Прямоугольник с двумя скругленными противолежащими углами 3"/>
          <p:cNvSpPr/>
          <p:nvPr/>
        </p:nvSpPr>
        <p:spPr>
          <a:xfrm>
            <a:off x="5143819" y="762706"/>
            <a:ext cx="6715245" cy="5323443"/>
          </a:xfrm>
          <a:prstGeom prst="round2DiagRect">
            <a:avLst/>
          </a:prstGeom>
          <a:ln>
            <a:solidFill>
              <a:schemeClr val="bg2">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76.01 </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S83 </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Stephen</a:t>
            </a:r>
            <a:r>
              <a:rPr lang="en-US" sz="2000" baseline="-25000" dirty="0">
                <a:solidFill>
                  <a:srgbClr val="000000"/>
                </a:solidFill>
                <a:latin typeface="Times New Roman" panose="02020603050405020304" pitchFamily="18" charset="0"/>
                <a:cs typeface="Times New Roman" panose="02020603050405020304" pitchFamily="18" charset="0"/>
              </a:rPr>
              <a:t>. J.A.</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Global Journalism Ethics Montreal &amp; Kingston. </a:t>
            </a:r>
            <a:r>
              <a:rPr lang="en-US" sz="2000" baseline="-25000" dirty="0" smtClean="0">
                <a:solidFill>
                  <a:srgbClr val="000000"/>
                </a:solidFill>
                <a:latin typeface="Times New Roman" panose="02020603050405020304" pitchFamily="18" charset="0"/>
                <a:cs typeface="Times New Roman" panose="02020603050405020304" pitchFamily="18" charset="0"/>
              </a:rPr>
              <a:t>2010 5560THr</a:t>
            </a:r>
            <a:endParaRPr lang="en-US" sz="2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ru-RU" sz="2000" baseline="-25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McGill-Queen’s </a:t>
            </a:r>
            <a:r>
              <a:rPr lang="en-US" sz="2000" baseline="-25000" dirty="0">
                <a:solidFill>
                  <a:srgbClr val="000000"/>
                </a:solidFill>
                <a:latin typeface="Times New Roman" panose="02020603050405020304" pitchFamily="18" charset="0"/>
                <a:cs typeface="Times New Roman" panose="02020603050405020304" pitchFamily="18" charset="0"/>
              </a:rPr>
              <a:t>University Press 2010 </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 978-0-7735-3678-4 </a:t>
            </a:r>
            <a:r>
              <a:rPr lang="en-US" sz="2000" baseline="-25000" dirty="0">
                <a:solidFill>
                  <a:srgbClr val="000000"/>
                </a:solidFill>
                <a:latin typeface="Times New Roman" panose="02020603050405020304" pitchFamily="18" charset="0"/>
                <a:cs typeface="Times New Roman" panose="02020603050405020304" pitchFamily="18" charset="0"/>
              </a:rPr>
              <a:t>(cloth) </a:t>
            </a:r>
            <a:endParaRPr lang="ru-RU" sz="2000" baseline="-25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 </a:t>
            </a:r>
            <a:r>
              <a:rPr lang="en-US" sz="2000" baseline="-25000" dirty="0">
                <a:solidFill>
                  <a:srgbClr val="000000"/>
                </a:solidFill>
                <a:latin typeface="Times New Roman" panose="02020603050405020304" pitchFamily="18" charset="0"/>
                <a:cs typeface="Times New Roman" panose="02020603050405020304" pitchFamily="18" charset="0"/>
              </a:rPr>
              <a:t>978-0-7735-3693-7 (</a:t>
            </a:r>
            <a:r>
              <a:rPr lang="en-US" sz="2000" baseline="-25000" dirty="0" err="1">
                <a:solidFill>
                  <a:srgbClr val="000000"/>
                </a:solidFill>
                <a:latin typeface="Times New Roman" panose="02020603050405020304" pitchFamily="18" charset="0"/>
                <a:cs typeface="Times New Roman" panose="02020603050405020304" pitchFamily="18" charset="0"/>
              </a:rPr>
              <a:t>pbk</a:t>
            </a:r>
            <a:r>
              <a:rPr lang="en-US" sz="2000" baseline="-25000" dirty="0" smtClean="0">
                <a:solidFill>
                  <a:srgbClr val="000000"/>
                </a:solidFill>
                <a:latin typeface="Times New Roman" panose="02020603050405020304" pitchFamily="18" charset="0"/>
                <a:cs typeface="Times New Roman" panose="02020603050405020304" pitchFamily="18" charset="0"/>
              </a:rPr>
              <a:t>)</a:t>
            </a:r>
            <a:endParaRPr lang="ru-RU" sz="2000" baseline="-25000" dirty="0">
              <a:solidFill>
                <a:srgbClr val="000000"/>
              </a:solidFill>
              <a:latin typeface="Times New Roman" panose="02020603050405020304" pitchFamily="18" charset="0"/>
              <a:cs typeface="Times New Roman" panose="02020603050405020304" pitchFamily="18" charset="0"/>
            </a:endParaRPr>
          </a:p>
          <a:p>
            <a:pPr indent="457200" algn="just"/>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fr-FR" sz="2000" baseline="-25000" dirty="0">
                <a:solidFill>
                  <a:srgbClr val="000000"/>
                </a:solidFill>
                <a:latin typeface="Times New Roman" panose="02020603050405020304" pitchFamily="18" charset="0"/>
                <a:cs typeface="Times New Roman" panose="02020603050405020304" pitchFamily="18" charset="0"/>
              </a:rPr>
              <a:t>Legal deposit second quarter 1010 Bibhotheque nationale du Quebec</a:t>
            </a:r>
            <a:endParaRPr lang="fr-FR"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Printed in Canada on acid-free paper that is 100% ancient forest free (100% post-consumer recycled), processed chlorine free</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McGill-Queen’s University Press acknowledges the support of the Canada Council for the Arts for our publishing program. We also acknowledge the financial support of the Government of Canada through the Book Publishing Industry Development Program (</a:t>
            </a:r>
            <a:r>
              <a:rPr lang="en-US" sz="2000" baseline="-25000" dirty="0" err="1">
                <a:solidFill>
                  <a:srgbClr val="000000"/>
                </a:solidFill>
                <a:latin typeface="Times New Roman" panose="02020603050405020304" pitchFamily="18" charset="0"/>
                <a:cs typeface="Times New Roman" panose="02020603050405020304" pitchFamily="18" charset="0"/>
              </a:rPr>
              <a:t>bpidp</a:t>
            </a:r>
            <a:r>
              <a:rPr lang="en-US" sz="2000" baseline="-25000" dirty="0">
                <a:solidFill>
                  <a:srgbClr val="000000"/>
                </a:solidFill>
                <a:latin typeface="Times New Roman" panose="02020603050405020304" pitchFamily="18" charset="0"/>
                <a:cs typeface="Times New Roman" panose="02020603050405020304" pitchFamily="18" charset="0"/>
              </a:rPr>
              <a:t>) for our publishing activities.</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Library and Archives Canada Cataloguing in Publication</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Ward, Stephen J. A. (Stephen John Anthony), 1951- Global journalism ethics / Stephen J.A. Ward</a:t>
            </a:r>
            <a:r>
              <a:rPr lang="en-US" sz="2000" baseline="-25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a:off x="5143819" y="239486"/>
            <a:ext cx="30044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2800" b="1" dirty="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657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162800" y="45720"/>
            <a:ext cx="5029200" cy="681228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283029" y="1654942"/>
            <a:ext cx="6692045" cy="3363372"/>
          </a:xfrm>
          <a:prstGeom prst="round2DiagRect">
            <a:avLst/>
          </a:prstGeom>
          <a:ln>
            <a:solidFill>
              <a:schemeClr val="bg2">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pt-BR" sz="2000" baseline="-25000" dirty="0">
                <a:solidFill>
                  <a:srgbClr val="000000"/>
                </a:solidFill>
                <a:latin typeface="Times New Roman" panose="02020603050405020304" pitchFamily="18" charset="0"/>
                <a:cs typeface="Times New Roman" panose="02020603050405020304" pitchFamily="18" charset="0"/>
              </a:rPr>
              <a:t>76.0 </a:t>
            </a:r>
            <a:r>
              <a:rPr lang="ru-RU" sz="2000" baseline="-25000" dirty="0" smtClean="0">
                <a:solidFill>
                  <a:srgbClr val="000000"/>
                </a:solidFill>
                <a:latin typeface="Times New Roman" panose="02020603050405020304" pitchFamily="18" charset="0"/>
                <a:cs typeface="Times New Roman" panose="02020603050405020304" pitchFamily="18" charset="0"/>
              </a:rPr>
              <a:t>я</a:t>
            </a:r>
            <a:r>
              <a:rPr lang="pt-BR" sz="2000" baseline="-25000" dirty="0" smtClean="0">
                <a:solidFill>
                  <a:srgbClr val="000000"/>
                </a:solidFill>
                <a:latin typeface="Times New Roman" panose="02020603050405020304" pitchFamily="18" charset="0"/>
                <a:cs typeface="Times New Roman" panose="02020603050405020304" pitchFamily="18" charset="0"/>
              </a:rPr>
              <a:t>73</a:t>
            </a:r>
            <a:endParaRPr lang="ru-RU" sz="2000" dirty="0">
              <a:latin typeface="Times New Roman" panose="02020603050405020304" pitchFamily="18" charset="0"/>
              <a:cs typeface="Times New Roman" panose="02020603050405020304" pitchFamily="18" charset="0"/>
            </a:endParaRPr>
          </a:p>
          <a:p>
            <a:pPr indent="457200" algn="just"/>
            <a:r>
              <a:rPr lang="en-US" sz="2000" baseline="-25000" dirty="0" err="1" smtClean="0">
                <a:solidFill>
                  <a:srgbClr val="000000"/>
                </a:solidFill>
                <a:latin typeface="Times New Roman" panose="02020603050405020304" pitchFamily="18" charset="0"/>
                <a:cs typeface="Times New Roman" panose="02020603050405020304" pitchFamily="18" charset="0"/>
              </a:rPr>
              <a:t>Sultanbayeva</a:t>
            </a:r>
            <a:r>
              <a:rPr lang="en-US" sz="2000" baseline="-25000" dirty="0" smtClean="0">
                <a:solidFill>
                  <a:srgbClr val="000000"/>
                </a:solidFill>
                <a:latin typeface="Times New Roman" panose="02020603050405020304" pitchFamily="18" charset="0"/>
                <a:cs typeface="Times New Roman" panose="02020603050405020304" pitchFamily="18" charset="0"/>
              </a:rPr>
              <a:t> G.</a:t>
            </a:r>
            <a:endParaRPr lang="en-US" sz="2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Political </a:t>
            </a:r>
            <a:r>
              <a:rPr lang="en-US" sz="2000" baseline="-25000" dirty="0">
                <a:solidFill>
                  <a:srgbClr val="000000"/>
                </a:solidFill>
                <a:latin typeface="Times New Roman" panose="02020603050405020304" pitchFamily="18" charset="0"/>
                <a:cs typeface="Times New Roman" panose="02020603050405020304" pitchFamily="18" charset="0"/>
              </a:rPr>
              <a:t>Communication in Mass media, monograph </a:t>
            </a:r>
            <a:r>
              <a:rPr lang="en-US" sz="2000" i="1" baseline="-25000" dirty="0">
                <a:solidFill>
                  <a:srgbClr val="000000"/>
                </a:solidFill>
                <a:latin typeface="Times New Roman" panose="02020603050405020304" pitchFamily="18" charset="0"/>
                <a:cs typeface="Times New Roman" panose="02020603050405020304" pitchFamily="18" charset="0"/>
              </a:rPr>
              <a:t>'</a:t>
            </a:r>
            <a:r>
              <a:rPr lang="en-US" sz="2000" baseline="-25000" dirty="0">
                <a:solidFill>
                  <a:srgbClr val="000000"/>
                </a:solidFill>
                <a:latin typeface="Times New Roman" panose="02020603050405020304" pitchFamily="18" charset="0"/>
                <a:cs typeface="Times New Roman" panose="02020603050405020304" pitchFamily="18" charset="0"/>
              </a:rPr>
              <a:t> G. </a:t>
            </a:r>
            <a:r>
              <a:rPr lang="en-US" sz="2000" baseline="-25000" dirty="0" err="1">
                <a:solidFill>
                  <a:srgbClr val="000000"/>
                </a:solidFill>
                <a:latin typeface="Times New Roman" panose="02020603050405020304" pitchFamily="18" charset="0"/>
                <a:cs typeface="Times New Roman" panose="02020603050405020304" pitchFamily="18" charset="0"/>
              </a:rPr>
              <a:t>Sul</a:t>
            </a:r>
            <a:r>
              <a:rPr lang="en-US" sz="2000" baseline="-25000" dirty="0">
                <a:solidFill>
                  <a:srgbClr val="000000"/>
                </a:solidFill>
                <a:latin typeface="Times New Roman" panose="02020603050405020304" pitchFamily="18" charset="0"/>
                <a:cs typeface="Times New Roman" panose="02020603050405020304" pitchFamily="18" charset="0"/>
              </a:rPr>
              <a:t>- </a:t>
            </a:r>
            <a:r>
              <a:rPr lang="en-US" sz="2000" baseline="-25000" dirty="0">
                <a:solidFill>
                  <a:srgbClr val="B79D82"/>
                </a:solidFill>
                <a:latin typeface="Times New Roman" panose="02020603050405020304" pitchFamily="18" charset="0"/>
                <a:cs typeface="Times New Roman" panose="02020603050405020304" pitchFamily="18" charset="0"/>
              </a:rPr>
              <a:t>- </a:t>
            </a:r>
            <a:r>
              <a:rPr lang="en-US" sz="2000" baseline="-25000" dirty="0" err="1">
                <a:solidFill>
                  <a:srgbClr val="000000"/>
                </a:solidFill>
                <a:latin typeface="Times New Roman" panose="02020603050405020304" pitchFamily="18" charset="0"/>
                <a:cs typeface="Times New Roman" panose="02020603050405020304" pitchFamily="18" charset="0"/>
              </a:rPr>
              <a:t>tanbayeva</a:t>
            </a:r>
            <a:r>
              <a:rPr lang="en-US" sz="2000" baseline="-25000" dirty="0">
                <a:solidFill>
                  <a:srgbClr val="000000"/>
                </a:solidFill>
                <a:latin typeface="Times New Roman" panose="02020603050405020304" pitchFamily="18" charset="0"/>
                <a:cs typeface="Times New Roman" panose="02020603050405020304" pitchFamily="18" charset="0"/>
              </a:rPr>
              <a:t>; trans. </a:t>
            </a:r>
            <a:r>
              <a:rPr lang="en-US" sz="2000" baseline="-25000" dirty="0" err="1">
                <a:solidFill>
                  <a:srgbClr val="000000"/>
                </a:solidFill>
                <a:latin typeface="Times New Roman" panose="02020603050405020304" pitchFamily="18" charset="0"/>
                <a:cs typeface="Times New Roman" panose="02020603050405020304" pitchFamily="18" charset="0"/>
              </a:rPr>
              <a:t>L.Yu</a:t>
            </a:r>
            <a:r>
              <a:rPr lang="en-US" sz="2000" baseline="-25000" dirty="0">
                <a:solidFill>
                  <a:srgbClr val="000000"/>
                </a:solidFill>
                <a:latin typeface="Times New Roman" panose="02020603050405020304" pitchFamily="18" charset="0"/>
                <a:cs typeface="Times New Roman" panose="02020603050405020304" pitchFamily="18" charset="0"/>
              </a:rPr>
              <a:t>. </a:t>
            </a:r>
            <a:r>
              <a:rPr lang="en-US" sz="2000" baseline="-25000" dirty="0" err="1">
                <a:solidFill>
                  <a:srgbClr val="000000"/>
                </a:solidFill>
                <a:latin typeface="Times New Roman" panose="02020603050405020304" pitchFamily="18" charset="0"/>
                <a:cs typeface="Times New Roman" panose="02020603050405020304" pitchFamily="18" charset="0"/>
              </a:rPr>
              <a:t>Mirzoyeva</a:t>
            </a:r>
            <a:r>
              <a:rPr lang="en-US" sz="2000" baseline="-25000" dirty="0">
                <a:solidFill>
                  <a:srgbClr val="000000"/>
                </a:solidFill>
                <a:latin typeface="Times New Roman" panose="02020603050405020304" pitchFamily="18" charset="0"/>
                <a:cs typeface="Times New Roman" panose="02020603050405020304" pitchFamily="18" charset="0"/>
              </a:rPr>
              <a:t>. - Almaty: Kazakh university, 2015.-374 p.</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978-601 -</a:t>
            </a:r>
            <a:r>
              <a:rPr lang="en-US" sz="2000" baseline="-25000" dirty="0" smtClean="0">
                <a:solidFill>
                  <a:srgbClr val="000000"/>
                </a:solidFill>
                <a:latin typeface="Times New Roman" panose="02020603050405020304" pitchFamily="18" charset="0"/>
                <a:cs typeface="Times New Roman" panose="02020603050405020304" pitchFamily="18" charset="0"/>
              </a:rPr>
              <a:t>04-1390-0</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The monograph is devoted to the issues of political communication in Mass media in particular the experience abroad and in Kazakhstan is considered.</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It is designed for students, master and PhD students of faculties of Journalism, </a:t>
            </a:r>
            <a:r>
              <a:rPr lang="en-US" sz="2000" baseline="-25000" dirty="0" err="1">
                <a:solidFill>
                  <a:srgbClr val="000000"/>
                </a:solidFill>
                <a:latin typeface="Times New Roman" panose="02020603050405020304" pitchFamily="18" charset="0"/>
                <a:cs typeface="Times New Roman" panose="02020603050405020304" pitchFamily="18" charset="0"/>
              </a:rPr>
              <a:t>Politology</a:t>
            </a:r>
            <a:r>
              <a:rPr lang="en-US" sz="2000" baseline="-25000" dirty="0">
                <a:solidFill>
                  <a:srgbClr val="000000"/>
                </a:solidFill>
                <a:latin typeface="Times New Roman" panose="02020603050405020304" pitchFamily="18" charset="0"/>
                <a:cs typeface="Times New Roman" panose="02020603050405020304" pitchFamily="18" charset="0"/>
              </a:rPr>
              <a:t> Sociology Departments of Public Relations and International Relations, as well as mass communication researchers, PR-specialists. political consultants and journalists</a:t>
            </a:r>
            <a:r>
              <a:rPr lang="en-US" sz="2000" baseline="-25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70617" y="348343"/>
            <a:ext cx="30044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9463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63582"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Прямоугольник с двумя скругленными противолежащими углами 2"/>
          <p:cNvSpPr/>
          <p:nvPr/>
        </p:nvSpPr>
        <p:spPr>
          <a:xfrm>
            <a:off x="5135592" y="857736"/>
            <a:ext cx="6762494" cy="3847862"/>
          </a:xfrm>
          <a:prstGeom prst="round2DiagRect">
            <a:avLst/>
          </a:prstGeom>
          <a:ln>
            <a:solidFill>
              <a:schemeClr val="bg2">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76.0я73</a:t>
            </a: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Z</a:t>
            </a:r>
            <a:r>
              <a:rPr lang="en-US" sz="2000" baseline="-25000" dirty="0" smtClean="0">
                <a:solidFill>
                  <a:srgbClr val="000000"/>
                </a:solidFill>
                <a:latin typeface="Times New Roman" panose="02020603050405020304" pitchFamily="18" charset="0"/>
                <a:cs typeface="Times New Roman" panose="02020603050405020304" pitchFamily="18" charset="0"/>
              </a:rPr>
              <a:t>18 </a:t>
            </a:r>
            <a:endParaRPr lang="ru-RU" sz="2000" baseline="-25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err="1" smtClean="0">
                <a:solidFill>
                  <a:srgbClr val="000000"/>
                </a:solidFill>
                <a:latin typeface="Times New Roman" panose="02020603050405020304" pitchFamily="18" charset="0"/>
                <a:cs typeface="Times New Roman" panose="02020603050405020304" pitchFamily="18" charset="0"/>
              </a:rPr>
              <a:t>Zhanabekova</a:t>
            </a:r>
            <a:r>
              <a:rPr lang="en-US" sz="2000" baseline="-25000" dirty="0" smtClean="0">
                <a:solidFill>
                  <a:srgbClr val="000000"/>
                </a:solidFill>
                <a:latin typeface="Times New Roman" panose="02020603050405020304" pitchFamily="18" charset="0"/>
                <a:cs typeface="Times New Roman" panose="02020603050405020304" pitchFamily="18" charset="0"/>
              </a:rPr>
              <a:t> </a:t>
            </a:r>
            <a:r>
              <a:rPr lang="en-US" sz="2000" baseline="-25000" dirty="0">
                <a:solidFill>
                  <a:srgbClr val="000000"/>
                </a:solidFill>
                <a:latin typeface="Times New Roman" panose="02020603050405020304" pitchFamily="18" charset="0"/>
                <a:cs typeface="Times New Roman" panose="02020603050405020304" pitchFamily="18" charset="0"/>
              </a:rPr>
              <a:t>M.A., </a:t>
            </a:r>
            <a:r>
              <a:rPr lang="en-US" sz="2000" baseline="-25000" dirty="0" err="1">
                <a:solidFill>
                  <a:srgbClr val="000000"/>
                </a:solidFill>
                <a:latin typeface="Times New Roman" panose="02020603050405020304" pitchFamily="18" charset="0"/>
                <a:cs typeface="Times New Roman" panose="02020603050405020304" pitchFamily="18" charset="0"/>
              </a:rPr>
              <a:t>Kolesnv</a:t>
            </a:r>
            <a:r>
              <a:rPr lang="en-US" sz="2000" baseline="-25000" dirty="0">
                <a:solidFill>
                  <a:srgbClr val="000000"/>
                </a:solidFill>
                <a:latin typeface="Times New Roman" panose="02020603050405020304" pitchFamily="18" charset="0"/>
                <a:cs typeface="Times New Roman" panose="02020603050405020304" pitchFamily="18" charset="0"/>
              </a:rPr>
              <a:t> </a:t>
            </a:r>
            <a:r>
              <a:rPr lang="en-US" sz="2000" baseline="-25000" dirty="0" err="1">
                <a:solidFill>
                  <a:srgbClr val="000000"/>
                </a:solidFill>
                <a:latin typeface="Times New Roman" panose="02020603050405020304" pitchFamily="18" charset="0"/>
                <a:cs typeface="Times New Roman" panose="02020603050405020304" pitchFamily="18" charset="0"/>
              </a:rPr>
              <a:t>kova</a:t>
            </a:r>
            <a:r>
              <a:rPr lang="en-US" sz="2000" baseline="-25000" dirty="0">
                <a:solidFill>
                  <a:srgbClr val="000000"/>
                </a:solidFill>
                <a:latin typeface="Times New Roman" panose="02020603050405020304" pitchFamily="18" charset="0"/>
                <a:cs typeface="Times New Roman" panose="02020603050405020304" pitchFamily="18" charset="0"/>
              </a:rPr>
              <a:t> T.P.</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Mass </a:t>
            </a:r>
            <a:r>
              <a:rPr lang="en-US" sz="2000" baseline="-25000" dirty="0">
                <a:solidFill>
                  <a:srgbClr val="000000"/>
                </a:solidFill>
                <a:latin typeface="Times New Roman" panose="02020603050405020304" pitchFamily="18" charset="0"/>
                <a:cs typeface="Times New Roman" panose="02020603050405020304" pitchFamily="18" charset="0"/>
              </a:rPr>
              <a:t>media: educational manual. - Almaty: Kazakh University, 2014. - 80 p.</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en-US" sz="2000" baseline="-25000" dirty="0" smtClean="0">
                <a:solidFill>
                  <a:srgbClr val="000000"/>
                </a:solidFill>
                <a:latin typeface="Times New Roman" panose="02020603050405020304" pitchFamily="18" charset="0"/>
                <a:cs typeface="Times New Roman" panose="02020603050405020304" pitchFamily="18" charset="0"/>
              </a:rPr>
              <a:t>978-601-04-0441-0</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This educational manual «Mass Media» is based on the elective subjects as «Language of Press», «Socio-political Vocabulary», «Methods of Work with Mass Media Publication)) to use the students of philology and journalism faculties. The manual contains topical vocabulary, different types of reading and speaking activities, samples of written exercises and media professional texts with various contents of information as well as articles of popular newspapers and magazines.</a:t>
            </a:r>
            <a:endParaRPr lang="en-US"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It is also addressed to the audience who are interested in Media developments, new means of communications and other sources of obtaining information</a:t>
            </a:r>
            <a:r>
              <a:rPr lang="en-US" sz="2000" baseline="-25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135591" y="174172"/>
            <a:ext cx="314843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5352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440" y="0"/>
            <a:ext cx="5242560"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602987" y="234873"/>
            <a:ext cx="30044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232475" y="1014274"/>
            <a:ext cx="6545967" cy="5209937"/>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rPr>
              <a:t>76.01.я73</a:t>
            </a:r>
          </a:p>
          <a:p>
            <a:pPr indent="457200" algn="just"/>
            <a:r>
              <a:rPr lang="ru-RU" sz="2000" baseline="-25000" dirty="0" smtClean="0">
                <a:solidFill>
                  <a:srgbClr val="000000"/>
                </a:solidFill>
                <a:latin typeface="Times New Roman" panose="02020603050405020304" pitchFamily="18" charset="0"/>
              </a:rPr>
              <a:t>Ш26</a:t>
            </a:r>
          </a:p>
          <a:p>
            <a:pPr indent="457200" algn="just"/>
            <a:r>
              <a:rPr lang="ru-RU" sz="2000" baseline="-25000" dirty="0" smtClean="0">
                <a:solidFill>
                  <a:srgbClr val="000000"/>
                </a:solidFill>
                <a:latin typeface="Times New Roman" panose="02020603050405020304" pitchFamily="18" charset="0"/>
              </a:rPr>
              <a:t>Шарков </a:t>
            </a:r>
            <a:r>
              <a:rPr lang="ru-RU" sz="2000" baseline="-25000" dirty="0">
                <a:solidFill>
                  <a:srgbClr val="000000"/>
                </a:solidFill>
                <a:latin typeface="Times New Roman" panose="02020603050405020304" pitchFamily="18" charset="0"/>
              </a:rPr>
              <a:t>Ф. И. </a:t>
            </a:r>
            <a:endParaRPr lang="ru-RU" sz="2000" baseline="-25000" dirty="0" smtClean="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Интегрированные </a:t>
            </a:r>
            <a:r>
              <a:rPr lang="ru-RU" sz="2000" baseline="-25000" dirty="0">
                <a:solidFill>
                  <a:srgbClr val="000000"/>
                </a:solidFill>
                <a:latin typeface="Times New Roman" panose="02020603050405020304" pitchFamily="18" charset="0"/>
              </a:rPr>
              <a:t>коммуникации: Массовые </a:t>
            </a:r>
            <a:r>
              <a:rPr lang="ru-RU" sz="2000" baseline="-25000" dirty="0" smtClean="0">
                <a:solidFill>
                  <a:srgbClr val="000000"/>
                </a:solidFill>
                <a:latin typeface="Times New Roman" panose="02020603050405020304" pitchFamily="18" charset="0"/>
              </a:rPr>
              <a:t>коммуникации </a:t>
            </a:r>
            <a:r>
              <a:rPr lang="ru-RU" sz="2000" baseline="-25000" dirty="0">
                <a:solidFill>
                  <a:srgbClr val="000000"/>
                </a:solidFill>
                <a:latin typeface="Times New Roman" panose="02020603050405020304" pitchFamily="18" charset="0"/>
              </a:rPr>
              <a:t>и </a:t>
            </a:r>
            <a:r>
              <a:rPr lang="ru-RU" sz="2000" baseline="-25000" dirty="0" smtClean="0">
                <a:solidFill>
                  <a:srgbClr val="000000"/>
                </a:solidFill>
                <a:latin typeface="Times New Roman" panose="02020603050405020304" pitchFamily="18" charset="0"/>
              </a:rPr>
              <a:t>медиа планирование: </a:t>
            </a:r>
            <a:r>
              <a:rPr lang="ru-RU" sz="2000" baseline="-25000" dirty="0">
                <a:solidFill>
                  <a:srgbClr val="000000"/>
                </a:solidFill>
                <a:latin typeface="Times New Roman" panose="02020603050405020304" pitchFamily="18" charset="0"/>
              </a:rPr>
              <a:t>Учебник / Ф. И. Шарков,</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Н. Бузин; под общ. ред. проф. Ф. И. </a:t>
            </a:r>
            <a:r>
              <a:rPr lang="ru-RU" sz="2000" baseline="-25000" dirty="0" err="1">
                <a:solidFill>
                  <a:srgbClr val="000000"/>
                </a:solidFill>
                <a:latin typeface="Times New Roman" panose="02020603050405020304" pitchFamily="18" charset="0"/>
              </a:rPr>
              <a:t>Шаркова</a:t>
            </a:r>
            <a:r>
              <a:rPr lang="ru-RU" sz="2000" baseline="-25000" dirty="0">
                <a:solidFill>
                  <a:srgbClr val="000000"/>
                </a:solidFill>
                <a:latin typeface="Times New Roman" panose="02020603050405020304" pitchFamily="18" charset="0"/>
              </a:rPr>
              <a:t>. — М.: </a:t>
            </a:r>
            <a:r>
              <a:rPr lang="ru-RU" sz="2000" baseline="-25000" dirty="0" smtClean="0">
                <a:solidFill>
                  <a:srgbClr val="000000"/>
                </a:solidFill>
                <a:latin typeface="Times New Roman" panose="02020603050405020304" pitchFamily="18" charset="0"/>
              </a:rPr>
              <a:t>Издательско-торговая </a:t>
            </a:r>
            <a:r>
              <a:rPr lang="ru-RU" sz="2000" baseline="-25000" dirty="0">
                <a:solidFill>
                  <a:srgbClr val="000000"/>
                </a:solidFill>
                <a:latin typeface="Times New Roman" panose="02020603050405020304" pitchFamily="18" charset="0"/>
              </a:rPr>
              <a:t>корпорация «Дашков и К“», 2015. — 488 с.</a:t>
            </a:r>
            <a:endParaRPr lang="ru-RU" sz="2000" dirty="0">
              <a:solidFill>
                <a:srgbClr val="000000"/>
              </a:solidFill>
              <a:latin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978-5-394-01185-6</a:t>
            </a:r>
          </a:p>
          <a:p>
            <a:pPr indent="457200" algn="just"/>
            <a:endParaRPr lang="kk-KZ"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учебнике раскрываются теоретические основы </a:t>
            </a:r>
            <a:r>
              <a:rPr lang="ru-RU" sz="2000" baseline="-25000" dirty="0" smtClean="0">
                <a:solidFill>
                  <a:srgbClr val="000000"/>
                </a:solidFill>
                <a:latin typeface="Times New Roman" panose="02020603050405020304" pitchFamily="18" charset="0"/>
              </a:rPr>
              <a:t>развития </a:t>
            </a:r>
            <a:r>
              <a:rPr lang="ru-RU" sz="2000" baseline="-25000" dirty="0" err="1">
                <a:solidFill>
                  <a:srgbClr val="000000"/>
                </a:solidFill>
                <a:latin typeface="Times New Roman" panose="02020603050405020304" pitchFamily="18" charset="0"/>
              </a:rPr>
              <a:t>коммуникологии</a:t>
            </a:r>
            <a:r>
              <a:rPr lang="ru-RU" sz="2000" baseline="-25000" dirty="0">
                <a:solidFill>
                  <a:srgbClr val="000000"/>
                </a:solidFill>
                <a:latin typeface="Times New Roman" panose="02020603050405020304" pitchFamily="18" charset="0"/>
              </a:rPr>
              <a:t>, генезис, парадигмы, функции и </a:t>
            </a:r>
            <a:r>
              <a:rPr lang="ru-RU" sz="2000" baseline="-25000" dirty="0" smtClean="0">
                <a:solidFill>
                  <a:srgbClr val="000000"/>
                </a:solidFill>
                <a:latin typeface="Times New Roman" panose="02020603050405020304" pitchFamily="18" charset="0"/>
              </a:rPr>
              <a:t>характеристики </a:t>
            </a:r>
            <a:r>
              <a:rPr lang="ru-RU" sz="2000" baseline="-25000" dirty="0">
                <a:solidFill>
                  <a:srgbClr val="000000"/>
                </a:solidFill>
                <a:latin typeface="Times New Roman" panose="02020603050405020304" pitchFamily="18" charset="0"/>
              </a:rPr>
              <a:t>массовой коммуникации. Подробно рассмотрены </a:t>
            </a:r>
            <a:r>
              <a:rPr lang="ru-RU" sz="2000" baseline="-25000" dirty="0" smtClean="0">
                <a:solidFill>
                  <a:srgbClr val="000000"/>
                </a:solidFill>
                <a:latin typeface="Times New Roman" panose="02020603050405020304" pitchFamily="18" charset="0"/>
              </a:rPr>
              <a:t>методические </a:t>
            </a:r>
            <a:r>
              <a:rPr lang="ru-RU" sz="2000" baseline="-25000" dirty="0">
                <a:solidFill>
                  <a:srgbClr val="000000"/>
                </a:solidFill>
                <a:latin typeface="Times New Roman" panose="02020603050405020304" pitchFamily="18" charset="0"/>
              </a:rPr>
              <a:t>и организационные основы </a:t>
            </a:r>
            <a:r>
              <a:rPr lang="ru-RU" sz="2000" baseline="-25000" dirty="0" smtClean="0">
                <a:solidFill>
                  <a:srgbClr val="000000"/>
                </a:solidFill>
                <a:latin typeface="Times New Roman" panose="02020603050405020304" pitchFamily="18" charset="0"/>
              </a:rPr>
              <a:t>медиа планирования, </a:t>
            </a:r>
            <a:r>
              <a:rPr lang="ru-RU" sz="2000" baseline="-25000" dirty="0">
                <a:solidFill>
                  <a:srgbClr val="000000"/>
                </a:solidFill>
                <a:latin typeface="Times New Roman" panose="02020603050405020304" pitchFamily="18" charset="0"/>
              </a:rPr>
              <a:t>приводятся примеры из практики составления </a:t>
            </a:r>
            <a:r>
              <a:rPr lang="ru-RU" sz="2000" baseline="-25000" dirty="0" smtClean="0">
                <a:solidFill>
                  <a:srgbClr val="000000"/>
                </a:solidFill>
                <a:latin typeface="Times New Roman" panose="02020603050405020304" pitchFamily="18" charset="0"/>
              </a:rPr>
              <a:t>медиаплан </a:t>
            </a:r>
            <a:r>
              <a:rPr lang="ru-RU" sz="2000" baseline="-25000" dirty="0">
                <a:solidFill>
                  <a:srgbClr val="000000"/>
                </a:solidFill>
                <a:latin typeface="Times New Roman" panose="02020603050405020304" pitchFamily="18" charset="0"/>
              </a:rPr>
              <a:t>и даются рекомендации по реализации конкретных планов </a:t>
            </a:r>
            <a:r>
              <a:rPr lang="ru-RU" sz="2000" baseline="-25000" dirty="0" smtClean="0">
                <a:solidFill>
                  <a:srgbClr val="000000"/>
                </a:solidFill>
                <a:latin typeface="Times New Roman" panose="02020603050405020304" pitchFamily="18" charset="0"/>
              </a:rPr>
              <a:t>размещения </a:t>
            </a:r>
            <a:r>
              <a:rPr lang="ru-RU" sz="2000" baseline="-25000" dirty="0">
                <a:solidFill>
                  <a:srgbClr val="000000"/>
                </a:solidFill>
                <a:latin typeface="Times New Roman" panose="02020603050405020304" pitchFamily="18" charset="0"/>
              </a:rPr>
              <a:t>рекламы в </a:t>
            </a:r>
            <a:r>
              <a:rPr lang="ru-RU" sz="2000" baseline="-25000" dirty="0" smtClean="0">
                <a:solidFill>
                  <a:srgbClr val="000000"/>
                </a:solidFill>
                <a:latin typeface="Times New Roman" panose="02020603050405020304" pitchFamily="18" charset="0"/>
              </a:rPr>
              <a:t>масс-медиа.</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Для студентов </a:t>
            </a:r>
            <a:r>
              <a:rPr lang="ru-RU" sz="2000" baseline="-25000" dirty="0" err="1">
                <a:solidFill>
                  <a:srgbClr val="000000"/>
                </a:solidFill>
                <a:latin typeface="Times New Roman" panose="02020603050405020304" pitchFamily="18" charset="0"/>
              </a:rPr>
              <a:t>бакалавриата</a:t>
            </a:r>
            <a:r>
              <a:rPr lang="ru-RU" sz="2000" baseline="-25000" dirty="0">
                <a:solidFill>
                  <a:srgbClr val="000000"/>
                </a:solidFill>
                <a:latin typeface="Times New Roman" panose="02020603050405020304" pitchFamily="18" charset="0"/>
              </a:rPr>
              <a:t> ВПО, обучающихся по на- правлению подготовки “Реклама и связи с общественностью”, а также магистрантов, аспирантов и преподавателей высших учебных заведений, исследователей и специалистов, связанных с теорией и практикой коммуникации, особенно социальной коммуникации.</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0078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92505"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638616" y="245759"/>
            <a:ext cx="30044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448300" y="756881"/>
            <a:ext cx="6489700" cy="4188381"/>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71я73</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Т41</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Тимашева </a:t>
            </a:r>
            <a:r>
              <a:rPr lang="kk-KZ" sz="2000" baseline="-25000" dirty="0">
                <a:solidFill>
                  <a:srgbClr val="000000"/>
                </a:solidFill>
                <a:latin typeface="Times New Roman" panose="02020603050405020304" pitchFamily="18" charset="0"/>
                <a:cs typeface="Times New Roman" panose="02020603050405020304" pitchFamily="18" charset="0"/>
              </a:rPr>
              <a:t>О.В.</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Введение </a:t>
            </a:r>
            <a:r>
              <a:rPr lang="ru-RU" sz="2000" baseline="-25000" dirty="0">
                <a:solidFill>
                  <a:srgbClr val="000000"/>
                </a:solidFill>
                <a:latin typeface="Times New Roman" panose="02020603050405020304" pitchFamily="18" charset="0"/>
                <a:cs typeface="Times New Roman" panose="02020603050405020304" pitchFamily="18" charset="0"/>
              </a:rPr>
              <a:t>в теорию межкультурной коммуникации : учеб. </a:t>
            </a:r>
            <a:r>
              <a:rPr lang="ru-RU" sz="2000" baseline="-25000" dirty="0" smtClean="0">
                <a:solidFill>
                  <a:srgbClr val="000000"/>
                </a:solidFill>
                <a:latin typeface="Times New Roman" panose="02020603050405020304" pitchFamily="18" charset="0"/>
                <a:cs typeface="Times New Roman" panose="02020603050405020304" pitchFamily="18" charset="0"/>
              </a:rPr>
              <a:t>пособие </a:t>
            </a:r>
            <a:r>
              <a:rPr lang="ru-RU" sz="2000" baseline="-25000" dirty="0">
                <a:solidFill>
                  <a:srgbClr val="000000"/>
                </a:solidFill>
                <a:latin typeface="Times New Roman" panose="02020603050405020304" pitchFamily="18" charset="0"/>
                <a:cs typeface="Times New Roman" panose="02020603050405020304" pitchFamily="18" charset="0"/>
              </a:rPr>
              <a:t>/ О.В. Тимашева. 4-с </a:t>
            </a:r>
            <a:r>
              <a:rPr lang="ru-RU" sz="2000" baseline="-25000" dirty="0" smtClean="0">
                <a:solidFill>
                  <a:srgbClr val="000000"/>
                </a:solidFill>
                <a:latin typeface="Times New Roman" panose="02020603050405020304" pitchFamily="18" charset="0"/>
                <a:cs typeface="Times New Roman" panose="02020603050405020304" pitchFamily="18" charset="0"/>
              </a:rPr>
              <a:t>изд</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стер</a:t>
            </a:r>
            <a:r>
              <a:rPr lang="ru-RU" sz="2000" baseline="-25000" dirty="0">
                <a:solidFill>
                  <a:srgbClr val="000000"/>
                </a:solidFill>
                <a:latin typeface="Times New Roman" panose="02020603050405020304" pitchFamily="18" charset="0"/>
                <a:cs typeface="Times New Roman" panose="02020603050405020304" pitchFamily="18" charset="0"/>
              </a:rPr>
              <a:t>. М. : ФЛИНТА : Наука. 2017. - 192 с. І8ВЫ 978-5-9765-1777-6 (ФЛИНТА</a:t>
            </a:r>
            <a:r>
              <a:rPr lang="ru-RU" sz="2000" baseline="-25000" dirty="0" smtClean="0">
                <a:solidFill>
                  <a:srgbClr val="000000"/>
                </a:solidFill>
                <a:latin typeface="Times New Roman" panose="02020603050405020304" pitchFamily="18" charset="0"/>
                <a:cs typeface="Times New Roman" panose="02020603050405020304" pitchFamily="18" charset="0"/>
              </a:rPr>
              <a:t>)</a:t>
            </a:r>
          </a:p>
          <a:p>
            <a:pPr indent="457200" algn="just"/>
            <a:r>
              <a:rPr lang="en-US" sz="2000" baseline="-25000" dirty="0">
                <a:solidFill>
                  <a:srgbClr val="000000"/>
                </a:solidFill>
                <a:latin typeface="Times New Roman" panose="02020603050405020304" pitchFamily="18" charset="0"/>
              </a:rPr>
              <a:t>ISBN </a:t>
            </a:r>
            <a:r>
              <a:rPr lang="ru-RU" sz="2000" baseline="-25000" dirty="0" smtClean="0">
                <a:solidFill>
                  <a:srgbClr val="000000"/>
                </a:solidFill>
                <a:latin typeface="Times New Roman" panose="02020603050405020304" pitchFamily="18" charset="0"/>
                <a:cs typeface="Times New Roman" panose="02020603050405020304" pitchFamily="18" charset="0"/>
              </a:rPr>
              <a:t>978-5-02-037948-0 </a:t>
            </a:r>
            <a:r>
              <a:rPr lang="ru-RU" sz="2000" baseline="-25000" dirty="0">
                <a:solidFill>
                  <a:srgbClr val="000000"/>
                </a:solidFill>
                <a:latin typeface="Times New Roman" panose="02020603050405020304" pitchFamily="18" charset="0"/>
                <a:cs typeface="Times New Roman" panose="02020603050405020304" pitchFamily="18" charset="0"/>
              </a:rPr>
              <a:t>(Наука</a:t>
            </a:r>
            <a:r>
              <a:rPr lang="ru-RU" sz="2000" baseline="-25000" dirty="0" smtClean="0">
                <a:solidFill>
                  <a:srgbClr val="000000"/>
                </a:solidFill>
                <a:latin typeface="Times New Roman" panose="02020603050405020304" pitchFamily="18" charset="0"/>
                <a:cs typeface="Times New Roman" panose="02020603050405020304" pitchFamily="18" charset="0"/>
              </a:rPr>
              <a:t>)</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Объектная и </a:t>
            </a:r>
            <a:r>
              <a:rPr lang="ru-RU" sz="2000" baseline="-25000" dirty="0" smtClean="0">
                <a:solidFill>
                  <a:srgbClr val="000000"/>
                </a:solidFill>
                <a:latin typeface="Times New Roman" panose="02020603050405020304" pitchFamily="18" charset="0"/>
                <a:cs typeface="Times New Roman" panose="02020603050405020304" pitchFamily="18" charset="0"/>
              </a:rPr>
              <a:t>предметная </a:t>
            </a:r>
            <a:r>
              <a:rPr lang="ru-RU" sz="2000" baseline="-25000" dirty="0">
                <a:solidFill>
                  <a:srgbClr val="000000"/>
                </a:solidFill>
                <a:latin typeface="Times New Roman" panose="02020603050405020304" pitchFamily="18" charset="0"/>
                <a:cs typeface="Times New Roman" panose="02020603050405020304" pitchFamily="18" charset="0"/>
              </a:rPr>
              <a:t>область </a:t>
            </a:r>
            <a:r>
              <a:rPr lang="ru-RU" sz="2000" baseline="-25000" dirty="0" smtClean="0">
                <a:solidFill>
                  <a:srgbClr val="000000"/>
                </a:solidFill>
                <a:latin typeface="Times New Roman" panose="02020603050405020304" pitchFamily="18" charset="0"/>
                <a:cs typeface="Times New Roman" panose="02020603050405020304" pitchFamily="18" charset="0"/>
              </a:rPr>
              <a:t>межкультурной </a:t>
            </a:r>
            <a:r>
              <a:rPr lang="ru-RU" sz="2000" baseline="-25000" dirty="0">
                <a:solidFill>
                  <a:srgbClr val="000000"/>
                </a:solidFill>
                <a:latin typeface="Times New Roman" panose="02020603050405020304" pitchFamily="18" charset="0"/>
                <a:cs typeface="Times New Roman" panose="02020603050405020304" pitchFamily="18" charset="0"/>
              </a:rPr>
              <a:t>коммуникации очень широка, так как новая дисциплина (</a:t>
            </a:r>
            <a:r>
              <a:rPr lang="ru-RU" sz="2000" baseline="-25000" dirty="0" err="1" smtClean="0">
                <a:solidFill>
                  <a:srgbClr val="000000"/>
                </a:solidFill>
                <a:latin typeface="Times New Roman" panose="02020603050405020304" pitchFamily="18" charset="0"/>
                <a:cs typeface="Times New Roman" panose="02020603050405020304" pitchFamily="18" charset="0"/>
              </a:rPr>
              <a:t>межкул</a:t>
            </a:r>
            <a:r>
              <a:rPr lang="kk-KZ" sz="2000" baseline="-25000" dirty="0" smtClean="0">
                <a:solidFill>
                  <a:srgbClr val="000000"/>
                </a:solidFill>
                <a:latin typeface="Times New Roman" panose="02020603050405020304" pitchFamily="18" charset="0"/>
                <a:cs typeface="Times New Roman" panose="02020603050405020304" pitchFamily="18" charset="0"/>
              </a:rPr>
              <a:t>ьт</a:t>
            </a:r>
            <a:r>
              <a:rPr lang="ru-RU" sz="2000" baseline="-25000" dirty="0" err="1" smtClean="0">
                <a:solidFill>
                  <a:srgbClr val="000000"/>
                </a:solidFill>
                <a:latin typeface="Times New Roman" panose="02020603050405020304" pitchFamily="18" charset="0"/>
                <a:cs typeface="Times New Roman" panose="02020603050405020304" pitchFamily="18" charset="0"/>
              </a:rPr>
              <a:t>урная</a:t>
            </a:r>
            <a:r>
              <a:rPr lang="ru-RU" sz="2000" baseline="-25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a:solidFill>
                  <a:srgbClr val="000000"/>
                </a:solidFill>
                <a:latin typeface="Times New Roman" panose="02020603050405020304" pitchFamily="18" charset="0"/>
                <a:cs typeface="Times New Roman" panose="02020603050405020304" pitchFamily="18" charset="0"/>
              </a:rPr>
              <a:t>коммуникация) является «перекрестком» </a:t>
            </a:r>
            <a:r>
              <a:rPr lang="ru-RU" sz="2000" baseline="-25000" dirty="0" smtClean="0">
                <a:solidFill>
                  <a:srgbClr val="000000"/>
                </a:solidFill>
                <a:latin typeface="Times New Roman" panose="02020603050405020304" pitchFamily="18" charset="0"/>
                <a:cs typeface="Times New Roman" panose="02020603050405020304" pitchFamily="18" charset="0"/>
              </a:rPr>
              <a:t>разнонаправленных </a:t>
            </a:r>
            <a:r>
              <a:rPr lang="ru-RU" sz="2000" baseline="-25000" dirty="0">
                <a:solidFill>
                  <a:srgbClr val="000000"/>
                </a:solidFill>
                <a:latin typeface="Times New Roman" panose="02020603050405020304" pitchFamily="18" charset="0"/>
                <a:cs typeface="Times New Roman" panose="02020603050405020304" pitchFamily="18" charset="0"/>
              </a:rPr>
              <a:t>исследований, </a:t>
            </a:r>
            <a:r>
              <a:rPr lang="ru-RU" sz="2000" baseline="-25000" dirty="0" smtClean="0">
                <a:solidFill>
                  <a:srgbClr val="000000"/>
                </a:solidFill>
                <a:latin typeface="Times New Roman" panose="02020603050405020304" pitchFamily="18" charset="0"/>
                <a:cs typeface="Times New Roman" panose="02020603050405020304" pitchFamily="18" charset="0"/>
              </a:rPr>
              <a:t>тяготеющих </a:t>
            </a:r>
            <a:r>
              <a:rPr lang="ru-RU" sz="2000" baseline="-25000" dirty="0">
                <a:solidFill>
                  <a:srgbClr val="000000"/>
                </a:solidFill>
                <a:latin typeface="Times New Roman" panose="02020603050405020304" pitchFamily="18" charset="0"/>
                <a:cs typeface="Times New Roman" panose="02020603050405020304" pitchFamily="18" charset="0"/>
              </a:rPr>
              <a:t>к «единству» и «пересечению». В книге </a:t>
            </a:r>
            <a:r>
              <a:rPr lang="ru-RU" sz="2000" baseline="-25000" dirty="0" smtClean="0">
                <a:solidFill>
                  <a:srgbClr val="000000"/>
                </a:solidFill>
                <a:latin typeface="Times New Roman" panose="02020603050405020304" pitchFamily="18" charset="0"/>
                <a:cs typeface="Times New Roman" panose="02020603050405020304" pitchFamily="18" charset="0"/>
              </a:rPr>
              <a:t>затронуты </a:t>
            </a:r>
            <a:r>
              <a:rPr lang="ru-RU" sz="2000" baseline="-25000" dirty="0">
                <a:solidFill>
                  <a:srgbClr val="000000"/>
                </a:solidFill>
                <a:latin typeface="Times New Roman" panose="02020603050405020304" pitchFamily="18" charset="0"/>
                <a:cs typeface="Times New Roman" panose="02020603050405020304" pitchFamily="18" charset="0"/>
              </a:rPr>
              <a:t>вопросы </a:t>
            </a:r>
            <a:r>
              <a:rPr lang="ru-RU" sz="2000" baseline="-25000" dirty="0" smtClean="0">
                <a:solidFill>
                  <a:srgbClr val="000000"/>
                </a:solidFill>
                <a:latin typeface="Times New Roman" panose="02020603050405020304" pitchFamily="18" charset="0"/>
                <a:cs typeface="Times New Roman" panose="02020603050405020304" pitchFamily="18" charset="0"/>
              </a:rPr>
              <a:t>трансляции </a:t>
            </a:r>
            <a:r>
              <a:rPr lang="ru-RU" sz="2000" baseline="-25000" dirty="0">
                <a:solidFill>
                  <a:srgbClr val="000000"/>
                </a:solidFill>
                <a:latin typeface="Times New Roman" panose="02020603050405020304" pitchFamily="18" charset="0"/>
                <a:cs typeface="Times New Roman" panose="02020603050405020304" pitchFamily="18" charset="0"/>
              </a:rPr>
              <a:t>и диалога культур, восприятия и понимания </a:t>
            </a:r>
            <a:r>
              <a:rPr lang="ru-RU" sz="2000" baseline="-25000" dirty="0" smtClean="0">
                <a:solidFill>
                  <a:srgbClr val="000000"/>
                </a:solidFill>
                <a:latin typeface="Times New Roman" panose="02020603050405020304" pitchFamily="18" charset="0"/>
                <a:cs typeface="Times New Roman" panose="02020603050405020304" pitchFamily="18" charset="0"/>
              </a:rPr>
              <a:t>текстовой </a:t>
            </a:r>
            <a:r>
              <a:rPr lang="ru-RU" sz="2000" baseline="-25000" dirty="0">
                <a:solidFill>
                  <a:srgbClr val="000000"/>
                </a:solidFill>
                <a:latin typeface="Times New Roman" panose="02020603050405020304" pitchFamily="18" charset="0"/>
                <a:cs typeface="Times New Roman" panose="02020603050405020304" pitchFamily="18" charset="0"/>
              </a:rPr>
              <a:t>деятельности, способов репрезентации знаний, дискурса </a:t>
            </a:r>
            <a:r>
              <a:rPr lang="ru-RU" sz="2000" baseline="-25000" dirty="0" smtClean="0">
                <a:solidFill>
                  <a:srgbClr val="000000"/>
                </a:solidFill>
                <a:latin typeface="Times New Roman" panose="02020603050405020304" pitchFamily="18" charset="0"/>
                <a:cs typeface="Times New Roman" panose="02020603050405020304" pitchFamily="18" charset="0"/>
              </a:rPr>
              <a:t>межкультурного общения</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национально-культурной </a:t>
            </a:r>
            <a:r>
              <a:rPr lang="ru-RU" sz="2000" baseline="-25000" dirty="0">
                <a:solidFill>
                  <a:srgbClr val="000000"/>
                </a:solidFill>
                <a:latin typeface="Times New Roman" panose="02020603050405020304" pitchFamily="18" charset="0"/>
                <a:cs typeface="Times New Roman" panose="02020603050405020304" pitchFamily="18" charset="0"/>
              </a:rPr>
              <a:t>и </a:t>
            </a:r>
            <a:r>
              <a:rPr lang="ru-RU" sz="2000" baseline="-25000" dirty="0" smtClean="0">
                <a:solidFill>
                  <a:srgbClr val="000000"/>
                </a:solidFill>
                <a:latin typeface="Times New Roman" panose="02020603050405020304" pitchFamily="18" charset="0"/>
                <a:cs typeface="Times New Roman" panose="02020603050405020304" pitchFamily="18" charset="0"/>
              </a:rPr>
              <a:t>этнографической специфики, национального менталитета</a:t>
            </a:r>
            <a:r>
              <a:rPr lang="ru-RU" sz="2000" baseline="-25000" dirty="0">
                <a:solidFill>
                  <a:srgbClr val="000000"/>
                </a:solidFill>
                <a:latin typeface="Times New Roman" panose="02020603050405020304" pitchFamily="18" charset="0"/>
                <a:cs typeface="Times New Roman" panose="02020603050405020304" pitchFamily="18" charset="0"/>
              </a:rPr>
              <a:t>, соотношения </a:t>
            </a:r>
            <a:r>
              <a:rPr lang="ru-RU" sz="2000" baseline="-25000" dirty="0" smtClean="0">
                <a:solidFill>
                  <a:srgbClr val="000000"/>
                </a:solidFill>
                <a:latin typeface="Times New Roman" panose="02020603050405020304" pitchFamily="18" charset="0"/>
                <a:cs typeface="Times New Roman" panose="02020603050405020304" pitchFamily="18" charset="0"/>
              </a:rPr>
              <a:t>стандартизации </a:t>
            </a:r>
            <a:r>
              <a:rPr lang="ru-RU" sz="2000" baseline="-25000" dirty="0">
                <a:solidFill>
                  <a:srgbClr val="000000"/>
                </a:solidFill>
                <a:latin typeface="Times New Roman" panose="02020603050405020304" pitchFamily="18" charset="0"/>
                <a:cs typeface="Times New Roman" panose="02020603050405020304" pitchFamily="18" charset="0"/>
              </a:rPr>
              <a:t>и глобализма</a:t>
            </a:r>
            <a:r>
              <a:rPr lang="ru-RU" sz="2000" baseline="-25000" dirty="0" smtClean="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46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512" y="0"/>
            <a:ext cx="5047488"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842473" y="223987"/>
            <a:ext cx="30044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2</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19100" y="911224"/>
            <a:ext cx="6427830" cy="3393837"/>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a:t>
            </a:r>
            <a:r>
              <a:rPr lang="ru-RU" sz="2000" baseline="-25000" dirty="0" smtClean="0">
                <a:solidFill>
                  <a:srgbClr val="000000"/>
                </a:solidFill>
                <a:latin typeface="Times New Roman" panose="02020603050405020304" pitchFamily="18" charset="0"/>
                <a:cs typeface="Times New Roman" panose="02020603050405020304" pitchFamily="18" charset="0"/>
              </a:rPr>
              <a:t>.291.34</a:t>
            </a: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Г</a:t>
            </a:r>
            <a:r>
              <a:rPr lang="ru-RU" sz="2000" baseline="-25000" dirty="0" smtClean="0">
                <a:solidFill>
                  <a:srgbClr val="000000"/>
                </a:solidFill>
                <a:latin typeface="Times New Roman" panose="02020603050405020304" pitchFamily="18" charset="0"/>
                <a:cs typeface="Times New Roman" panose="02020603050405020304" pitchFamily="18" charset="0"/>
              </a:rPr>
              <a:t>78</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Грачев </a:t>
            </a:r>
            <a:r>
              <a:rPr lang="kk-KZ" sz="2000" baseline="-25000" dirty="0">
                <a:solidFill>
                  <a:srgbClr val="000000"/>
                </a:solidFill>
                <a:latin typeface="Times New Roman" panose="02020603050405020304" pitchFamily="18" charset="0"/>
                <a:cs typeface="Times New Roman" panose="02020603050405020304" pitchFamily="18" charset="0"/>
              </a:rPr>
              <a:t>А. С.</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Р</a:t>
            </a:r>
            <a:r>
              <a:rPr lang="en-US" sz="2000" baseline="-25000" dirty="0" smtClean="0">
                <a:solidFill>
                  <a:srgbClr val="000000"/>
                </a:solidFill>
                <a:latin typeface="Times New Roman" panose="02020603050405020304" pitchFamily="18" charset="0"/>
                <a:cs typeface="Times New Roman" panose="02020603050405020304" pitchFamily="18" charset="0"/>
              </a:rPr>
              <a:t>R</a:t>
            </a:r>
            <a:r>
              <a:rPr lang="kk-KZ" sz="2000" baseline="-25000" dirty="0" smtClean="0">
                <a:solidFill>
                  <a:srgbClr val="000000"/>
                </a:solidFill>
                <a:latin typeface="Times New Roman" panose="02020603050405020304" pitchFamily="18" charset="0"/>
                <a:cs typeface="Times New Roman" panose="02020603050405020304" pitchFamily="18" charset="0"/>
              </a:rPr>
              <a:t>-служба </a:t>
            </a:r>
            <a:r>
              <a:rPr lang="kk-KZ" sz="2000" baseline="-25000" dirty="0">
                <a:solidFill>
                  <a:srgbClr val="000000"/>
                </a:solidFill>
                <a:latin typeface="Times New Roman" panose="02020603050405020304" pitchFamily="18" charset="0"/>
                <a:cs typeface="Times New Roman" panose="02020603050405020304" pitchFamily="18" charset="0"/>
              </a:rPr>
              <a:t>компании: </a:t>
            </a:r>
            <a:r>
              <a:rPr lang="kk-KZ" sz="2000" baseline="-25000" dirty="0" smtClean="0">
                <a:solidFill>
                  <a:srgbClr val="000000"/>
                </a:solidFill>
                <a:latin typeface="Times New Roman" panose="02020603050405020304" pitchFamily="18" charset="0"/>
                <a:cs typeface="Times New Roman" panose="02020603050405020304" pitchFamily="18" charset="0"/>
              </a:rPr>
              <a:t>Практичес</a:t>
            </a:r>
            <a:r>
              <a:rPr lang="ru-RU" sz="2000" baseline="-25000" dirty="0" smtClean="0">
                <a:solidFill>
                  <a:srgbClr val="000000"/>
                </a:solidFill>
                <a:latin typeface="Times New Roman" panose="02020603050405020304" pitchFamily="18" charset="0"/>
                <a:cs typeface="Times New Roman" panose="02020603050405020304" pitchFamily="18" charset="0"/>
              </a:rPr>
              <a:t>кое пособие</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А.	С. Грачев, С. А. Грачева, Е. Г. Спирина. </a:t>
            </a:r>
            <a:r>
              <a:rPr lang="ru-RU" sz="2000" baseline="-25000" dirty="0" err="1">
                <a:solidFill>
                  <a:srgbClr val="000000"/>
                </a:solidFill>
                <a:latin typeface="Times New Roman" panose="02020603050405020304" pitchFamily="18" charset="0"/>
                <a:cs typeface="Times New Roman" panose="02020603050405020304" pitchFamily="18" charset="0"/>
              </a:rPr>
              <a:t>иг</a:t>
            </a:r>
            <a:r>
              <a:rPr lang="ru-RU" sz="2000" baseline="-25000" dirty="0">
                <a:solidFill>
                  <a:srgbClr val="000000"/>
                </a:solidFill>
                <a:latin typeface="Times New Roman" panose="02020603050405020304" pitchFamily="18" charset="0"/>
                <a:cs typeface="Times New Roman" panose="02020603050405020304" pitchFamily="18" charset="0"/>
              </a:rPr>
              <a:t> М.: Издательско-торговая </a:t>
            </a:r>
            <a:r>
              <a:rPr lang="ru-RU" sz="2000" baseline="-25000" dirty="0" smtClean="0">
                <a:solidFill>
                  <a:srgbClr val="000000"/>
                </a:solidFill>
                <a:latin typeface="Times New Roman" panose="02020603050405020304" pitchFamily="18" charset="0"/>
                <a:cs typeface="Times New Roman" panose="02020603050405020304" pitchFamily="18" charset="0"/>
              </a:rPr>
              <a:t>корпорация  </a:t>
            </a:r>
            <a:r>
              <a:rPr lang="ru-RU" sz="2000" baseline="-25000" dirty="0">
                <a:solidFill>
                  <a:srgbClr val="000000"/>
                </a:solidFill>
                <a:latin typeface="Times New Roman" panose="02020603050405020304" pitchFamily="18" charset="0"/>
                <a:cs typeface="Times New Roman" panose="02020603050405020304" pitchFamily="18" charset="0"/>
              </a:rPr>
              <a:t>2016.— 160 с.</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rPr>
              <a:t>ISBN</a:t>
            </a:r>
            <a:r>
              <a:rPr lang="kk-KZ" sz="2000" baseline="-25000" dirty="0" smtClean="0">
                <a:solidFill>
                  <a:srgbClr val="000000"/>
                </a:solidFill>
                <a:latin typeface="Times New Roman" panose="02020603050405020304" pitchFamily="18" charset="0"/>
                <a:cs typeface="Times New Roman" panose="02020603050405020304" pitchFamily="18" charset="0"/>
              </a:rPr>
              <a:t> 978-5-394-01534-2</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Книга </a:t>
            </a:r>
            <a:r>
              <a:rPr lang="ru-RU" sz="2000" baseline="-25000" dirty="0">
                <a:solidFill>
                  <a:srgbClr val="000000"/>
                </a:solidFill>
                <a:latin typeface="Times New Roman" panose="02020603050405020304" pitchFamily="18" charset="0"/>
                <a:cs typeface="Times New Roman" panose="02020603050405020304" pitchFamily="18" charset="0"/>
              </a:rPr>
              <a:t>содержит большое количество </a:t>
            </a:r>
            <a:r>
              <a:rPr lang="ru-RU" sz="2000" baseline="-25000" dirty="0" smtClean="0">
                <a:solidFill>
                  <a:srgbClr val="000000"/>
                </a:solidFill>
                <a:latin typeface="Times New Roman" panose="02020603050405020304" pitchFamily="18" charset="0"/>
                <a:cs typeface="Times New Roman" panose="02020603050405020304" pitchFamily="18" charset="0"/>
              </a:rPr>
              <a:t>примеров</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и рекомендаций.</a:t>
            </a:r>
            <a:r>
              <a:rPr lang="ru-RU" sz="2000" dirty="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Для </a:t>
            </a:r>
            <a:r>
              <a:rPr lang="ru-RU" sz="2000" baseline="-25000" dirty="0">
                <a:solidFill>
                  <a:srgbClr val="000000"/>
                </a:solidFill>
                <a:latin typeface="Times New Roman" panose="02020603050405020304" pitchFamily="18" charset="0"/>
                <a:cs typeface="Times New Roman" panose="02020603050405020304" pitchFamily="18" charset="0"/>
              </a:rPr>
              <a:t>руководителей организаций, начальников </a:t>
            </a:r>
            <a:r>
              <a:rPr lang="ru-RU" sz="2000" baseline="-25000" dirty="0" smtClean="0">
                <a:solidFill>
                  <a:srgbClr val="000000"/>
                </a:solidFill>
                <a:latin typeface="Times New Roman" panose="02020603050405020304" pitchFamily="18" charset="0"/>
                <a:cs typeface="Times New Roman" panose="02020603050405020304" pitchFamily="18" charset="0"/>
              </a:rPr>
              <a:t>и</a:t>
            </a:r>
            <a:r>
              <a:rPr lang="ru-RU" sz="2000" dirty="0" smtClean="0">
                <a:solidFill>
                  <a:srgbClr val="000000"/>
                </a:solidFill>
                <a:latin typeface="Times New Roman" panose="02020603050405020304" pitchFamily="18" charset="0"/>
                <a:cs typeface="Times New Roman" panose="02020603050405020304" pitchFamily="18" charset="0"/>
              </a:rPr>
              <a:t> </a:t>
            </a:r>
            <a:r>
              <a:rPr lang="en-US" sz="2000" baseline="-25000" dirty="0" smtClean="0">
                <a:solidFill>
                  <a:srgbClr val="000000"/>
                </a:solidFill>
                <a:latin typeface="Times New Roman" panose="02020603050405020304" pitchFamily="18" charset="0"/>
                <a:cs typeface="Times New Roman" panose="02020603050405020304" pitchFamily="18" charset="0"/>
              </a:rPr>
              <a:t>PR-</a:t>
            </a:r>
            <a:r>
              <a:rPr lang="ru-RU" sz="2000" baseline="-25000" dirty="0" smtClean="0">
                <a:solidFill>
                  <a:srgbClr val="000000"/>
                </a:solidFill>
                <a:latin typeface="Times New Roman" panose="02020603050405020304" pitchFamily="18" charset="0"/>
                <a:cs typeface="Times New Roman" panose="02020603050405020304" pitchFamily="18" charset="0"/>
              </a:rPr>
              <a:t>служб</a:t>
            </a:r>
            <a:r>
              <a:rPr lang="ru-RU" sz="2000" baseline="-25000" dirty="0">
                <a:solidFill>
                  <a:srgbClr val="000000"/>
                </a:solidFill>
                <a:latin typeface="Times New Roman" panose="02020603050405020304" pitchFamily="18" charset="0"/>
                <a:cs typeface="Times New Roman" panose="02020603050405020304" pitchFamily="18" charset="0"/>
              </a:rPr>
              <a:t>, бизнес-консультантов и </a:t>
            </a:r>
            <a:r>
              <a:rPr lang="ru-RU" sz="2000" baseline="-25000" dirty="0" smtClean="0">
                <a:solidFill>
                  <a:srgbClr val="000000"/>
                </a:solidFill>
                <a:latin typeface="Times New Roman" panose="02020603050405020304" pitchFamily="18" charset="0"/>
                <a:cs typeface="Times New Roman" panose="02020603050405020304" pitchFamily="18" charset="0"/>
              </a:rPr>
              <a:t>бизнес-тренер</a:t>
            </a:r>
            <a:r>
              <a:rPr lang="ru-RU" sz="2000" baseline="-25000" dirty="0">
                <a:solidFill>
                  <a:srgbClr val="000000"/>
                </a:solidFill>
                <a:latin typeface="Times New Roman" panose="02020603050405020304" pitchFamily="18" charset="0"/>
                <a:cs typeface="Times New Roman" panose="02020603050405020304" pitchFamily="18" charset="0"/>
              </a:rPr>
              <a:t>о</a:t>
            </a:r>
            <a:r>
              <a:rPr lang="ru-RU" sz="2000" baseline="-25000" dirty="0" smtClean="0">
                <a:solidFill>
                  <a:srgbClr val="000000"/>
                </a:solidFill>
                <a:latin typeface="Times New Roman" panose="02020603050405020304" pitchFamily="18" charset="0"/>
                <a:cs typeface="Times New Roman" panose="02020603050405020304" pitchFamily="18" charset="0"/>
              </a:rPr>
              <a:t>в</a:t>
            </a:r>
            <a:r>
              <a:rPr lang="ru-RU" sz="2000" baseline="-25000" dirty="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41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5214258" y="278416"/>
            <a:ext cx="30044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89342"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2" name="Прямоугольник с двумя скругленными противолежащими углами 1"/>
          <p:cNvSpPr/>
          <p:nvPr/>
        </p:nvSpPr>
        <p:spPr>
          <a:xfrm>
            <a:off x="5214258" y="1046592"/>
            <a:ext cx="6809014" cy="3961368"/>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rPr>
              <a:t>76.01я73</a:t>
            </a:r>
          </a:p>
          <a:p>
            <a:pPr indent="457200" algn="just"/>
            <a:r>
              <a:rPr lang="kk-KZ" sz="2000" baseline="-25000" dirty="0" smtClean="0">
                <a:solidFill>
                  <a:srgbClr val="000000"/>
                </a:solidFill>
                <a:latin typeface="Times New Roman" panose="02020603050405020304" pitchFamily="18" charset="0"/>
              </a:rPr>
              <a:t>И15</a:t>
            </a:r>
            <a:endParaRPr lang="ru-RU" sz="2000" baseline="-25000" dirty="0" smtClean="0">
              <a:solidFill>
                <a:srgbClr val="000000"/>
              </a:solidFill>
              <a:latin typeface="Times New Roman" panose="02020603050405020304" pitchFamily="18" charset="0"/>
            </a:endParaRPr>
          </a:p>
          <a:p>
            <a:pPr indent="457200" algn="just"/>
            <a:r>
              <a:rPr lang="ru-RU" sz="2000" baseline="-25000" dirty="0" err="1" smtClean="0">
                <a:solidFill>
                  <a:srgbClr val="000000"/>
                </a:solidFill>
                <a:latin typeface="Times New Roman" panose="02020603050405020304" pitchFamily="18" charset="0"/>
              </a:rPr>
              <a:t>Ибраева</a:t>
            </a:r>
            <a:r>
              <a:rPr lang="ru-RU" sz="2000" baseline="-25000" dirty="0" smtClean="0">
                <a:solidFill>
                  <a:srgbClr val="000000"/>
                </a:solidFill>
                <a:latin typeface="Times New Roman" panose="02020603050405020304" pitchFamily="18" charset="0"/>
              </a:rPr>
              <a:t> </a:t>
            </a:r>
            <a:r>
              <a:rPr lang="ru-RU" sz="2000" baseline="-25000" dirty="0" err="1" smtClean="0">
                <a:solidFill>
                  <a:srgbClr val="000000"/>
                </a:solidFill>
                <a:latin typeface="Times New Roman" panose="02020603050405020304" pitchFamily="18" charset="0"/>
              </a:rPr>
              <a:t>Галия</a:t>
            </a:r>
            <a:r>
              <a:rPr lang="ru-RU" sz="2000" baseline="-25000" dirty="0" smtClean="0">
                <a:solidFill>
                  <a:srgbClr val="000000"/>
                </a:solidFill>
                <a:latin typeface="Times New Roman" panose="02020603050405020304" pitchFamily="18" charset="0"/>
              </a:rPr>
              <a:t> </a:t>
            </a:r>
            <a:r>
              <a:rPr lang="ru-RU" sz="2000" baseline="-25000" dirty="0">
                <a:solidFill>
                  <a:srgbClr val="000000"/>
                </a:solidFill>
                <a:latin typeface="Times New Roman" panose="02020603050405020304" pitchFamily="18" charset="0"/>
              </a:rPr>
              <a:t>Зарубежная журналистика. история, </a:t>
            </a:r>
            <a:r>
              <a:rPr lang="ru-RU" sz="2000" baseline="-25000" dirty="0" smtClean="0">
                <a:solidFill>
                  <a:srgbClr val="000000"/>
                </a:solidFill>
                <a:latin typeface="Times New Roman" panose="02020603050405020304" pitchFamily="18" charset="0"/>
              </a:rPr>
              <a:t>теория </a:t>
            </a:r>
            <a:r>
              <a:rPr lang="ru-RU" sz="2000" baseline="-25000" dirty="0">
                <a:solidFill>
                  <a:srgbClr val="000000"/>
                </a:solidFill>
                <a:latin typeface="Times New Roman" panose="02020603050405020304" pitchFamily="18" charset="0"/>
              </a:rPr>
              <a:t>и практика зарубежных СМИ: учебное пособие / Г. </a:t>
            </a:r>
            <a:r>
              <a:rPr lang="ru-RU" sz="2000" baseline="-25000" dirty="0" err="1">
                <a:solidFill>
                  <a:srgbClr val="000000"/>
                </a:solidFill>
                <a:latin typeface="Times New Roman" panose="02020603050405020304" pitchFamily="18" charset="0"/>
              </a:rPr>
              <a:t>Ибраева</a:t>
            </a:r>
            <a:r>
              <a:rPr lang="ru-RU" sz="2000" baseline="-25000" dirty="0">
                <a:solidFill>
                  <a:srgbClr val="000000"/>
                </a:solidFill>
                <a:latin typeface="Times New Roman" panose="02020603050405020304" pitchFamily="18" charset="0"/>
              </a:rPr>
              <a:t>. - </a:t>
            </a:r>
            <a:r>
              <a:rPr lang="ru-RU" sz="2000" baseline="-25000" dirty="0" smtClean="0">
                <a:solidFill>
                  <a:srgbClr val="000000"/>
                </a:solidFill>
                <a:latin typeface="Times New Roman" panose="02020603050405020304" pitchFamily="18" charset="0"/>
              </a:rPr>
              <a:t>Алматы</a:t>
            </a:r>
            <a:r>
              <a:rPr lang="ru-RU" sz="2000" baseline="-25000" dirty="0">
                <a:solidFill>
                  <a:srgbClr val="000000"/>
                </a:solidFill>
                <a:latin typeface="Times New Roman" panose="02020603050405020304" pitchFamily="18" charset="0"/>
              </a:rPr>
              <a:t>: Казак </a:t>
            </a:r>
            <a:r>
              <a:rPr lang="ru-RU" sz="2000" baseline="-25000" dirty="0" smtClean="0">
                <a:solidFill>
                  <a:srgbClr val="000000"/>
                </a:solidFill>
                <a:latin typeface="Times New Roman" panose="02020603050405020304" pitchFamily="18" charset="0"/>
              </a:rPr>
              <a:t>университет. </a:t>
            </a:r>
            <a:r>
              <a:rPr lang="ru-RU" sz="2000" baseline="-25000" dirty="0">
                <a:solidFill>
                  <a:srgbClr val="000000"/>
                </a:solidFill>
                <a:latin typeface="Times New Roman" panose="02020603050405020304" pitchFamily="18" charset="0"/>
              </a:rPr>
              <a:t>2015. - 310 с</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978-601-247-656-9</a:t>
            </a:r>
          </a:p>
          <a:p>
            <a:pPr indent="457200" algn="just"/>
            <a:endParaRPr lang="kk-KZ"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учебном </a:t>
            </a:r>
            <a:r>
              <a:rPr lang="ru-RU" sz="2000" baseline="-25000" dirty="0" smtClean="0">
                <a:solidFill>
                  <a:srgbClr val="000000"/>
                </a:solidFill>
                <a:latin typeface="Times New Roman" panose="02020603050405020304" pitchFamily="18" charset="0"/>
              </a:rPr>
              <a:t>пособи </a:t>
            </a:r>
            <a:r>
              <a:rPr lang="ru-RU" sz="2000" baseline="-25000" dirty="0">
                <a:solidFill>
                  <a:srgbClr val="000000"/>
                </a:solidFill>
                <a:latin typeface="Times New Roman" panose="02020603050405020304" pitchFamily="18" charset="0"/>
              </a:rPr>
              <a:t>раскрывается </a:t>
            </a:r>
            <a:r>
              <a:rPr lang="ru-RU" sz="2000" baseline="-25000" dirty="0" smtClean="0">
                <a:solidFill>
                  <a:srgbClr val="000000"/>
                </a:solidFill>
                <a:latin typeface="Times New Roman" panose="02020603050405020304" pitchFamily="18" charset="0"/>
              </a:rPr>
              <a:t>сущность международных стандартов журналистики </a:t>
            </a:r>
            <a:r>
              <a:rPr lang="ru-RU" sz="2000" baseline="-25000" dirty="0">
                <a:solidFill>
                  <a:srgbClr val="000000"/>
                </a:solidFill>
                <a:latin typeface="Times New Roman" panose="02020603050405020304" pitchFamily="18" charset="0"/>
              </a:rPr>
              <a:t>стран Запада и Востока, исторические и </a:t>
            </a:r>
            <a:r>
              <a:rPr lang="ru-RU" sz="2000" baseline="-25000" dirty="0" smtClean="0">
                <a:solidFill>
                  <a:srgbClr val="000000"/>
                </a:solidFill>
                <a:latin typeface="Times New Roman" panose="02020603050405020304" pitchFamily="18" charset="0"/>
              </a:rPr>
              <a:t>современные </a:t>
            </a:r>
            <a:r>
              <a:rPr lang="ru-RU" sz="2000" baseline="-25000" dirty="0">
                <a:solidFill>
                  <a:srgbClr val="000000"/>
                </a:solidFill>
                <a:latin typeface="Times New Roman" panose="02020603050405020304" pitchFamily="18" charset="0"/>
              </a:rPr>
              <a:t>аспекты становления </a:t>
            </a:r>
            <a:r>
              <a:rPr lang="ru-RU" sz="2000" baseline="-25000" dirty="0" smtClean="0">
                <a:solidFill>
                  <a:srgbClr val="000000"/>
                </a:solidFill>
                <a:latin typeface="Times New Roman" panose="02020603050405020304" pitchFamily="18" charset="0"/>
              </a:rPr>
              <a:t>журналистики </a:t>
            </a:r>
            <a:r>
              <a:rPr lang="ru-RU" sz="2000" baseline="-25000" dirty="0">
                <a:solidFill>
                  <a:srgbClr val="000000"/>
                </a:solidFill>
                <a:latin typeface="Times New Roman" panose="02020603050405020304" pitchFamily="18" charset="0"/>
              </a:rPr>
              <a:t>за рубежом. В основе </a:t>
            </a:r>
            <a:r>
              <a:rPr lang="ru-RU" sz="2000" baseline="-25000" dirty="0" smtClean="0">
                <a:solidFill>
                  <a:srgbClr val="000000"/>
                </a:solidFill>
                <a:latin typeface="Times New Roman" panose="02020603050405020304" pitchFamily="18" charset="0"/>
              </a:rPr>
              <a:t>пособия лежит курс лекций, неоднократно прочитанный автором на факультете журналистики </a:t>
            </a:r>
            <a:r>
              <a:rPr lang="ru-RU" sz="2000" baseline="-25000" dirty="0" err="1">
                <a:solidFill>
                  <a:srgbClr val="000000"/>
                </a:solidFill>
                <a:latin typeface="Times New Roman" panose="02020603050405020304" pitchFamily="18" charset="0"/>
              </a:rPr>
              <a:t>КазНУ</a:t>
            </a:r>
            <a:r>
              <a:rPr lang="ru-RU" sz="2000" baseline="-25000" dirty="0">
                <a:solidFill>
                  <a:srgbClr val="000000"/>
                </a:solidFill>
                <a:latin typeface="Times New Roman" panose="02020603050405020304" pitchFamily="18" charset="0"/>
              </a:rPr>
              <a:t> им. аль-</a:t>
            </a:r>
            <a:r>
              <a:rPr lang="ru-RU" sz="2000" baseline="-25000" dirty="0" err="1">
                <a:solidFill>
                  <a:srgbClr val="000000"/>
                </a:solidFill>
                <a:latin typeface="Times New Roman" panose="02020603050405020304" pitchFamily="18" charset="0"/>
              </a:rPr>
              <a:t>Фараби</a:t>
            </a:r>
            <a:r>
              <a:rPr lang="ru-RU" sz="2000" baseline="-25000" dirty="0">
                <a:solidFill>
                  <a:srgbClr val="000000"/>
                </a:solidFill>
                <a:latin typeface="Times New Roman" panose="02020603050405020304" pitchFamily="18" charset="0"/>
              </a:rPr>
              <a:t> для бакалавров, магистров. докторантов </a:t>
            </a:r>
            <a:r>
              <a:rPr lang="ru-RU" sz="2000" baseline="-25000" dirty="0" smtClean="0">
                <a:solidFill>
                  <a:srgbClr val="000000"/>
                </a:solidFill>
                <a:latin typeface="Times New Roman" panose="02020603050405020304" pitchFamily="18" charset="0"/>
              </a:rPr>
              <a:t>РҺ</a:t>
            </a:r>
            <a:r>
              <a:rPr lang="en-US" sz="2000" baseline="-25000" dirty="0" smtClean="0">
                <a:solidFill>
                  <a:srgbClr val="000000"/>
                </a:solidFill>
                <a:latin typeface="Times New Roman" panose="02020603050405020304" pitchFamily="18" charset="0"/>
              </a:rPr>
              <a:t>D</a:t>
            </a:r>
            <a:r>
              <a:rPr lang="ru-RU" sz="2000" baseline="-25000" dirty="0" smtClean="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Предназначено для </a:t>
            </a:r>
            <a:r>
              <a:rPr lang="ru-RU" sz="2000" baseline="-25000" dirty="0" smtClean="0">
                <a:solidFill>
                  <a:srgbClr val="000000"/>
                </a:solidFill>
                <a:latin typeface="Times New Roman" panose="02020603050405020304" pitchFamily="18" charset="0"/>
              </a:rPr>
              <a:t>студентов </a:t>
            </a:r>
            <a:r>
              <a:rPr lang="ru-RU" sz="2000" baseline="-25000" dirty="0">
                <a:solidFill>
                  <a:srgbClr val="000000"/>
                </a:solidFill>
                <a:latin typeface="Times New Roman" panose="02020603050405020304" pitchFamily="18" charset="0"/>
              </a:rPr>
              <a:t>факультетов журналистики, </a:t>
            </a:r>
            <a:r>
              <a:rPr lang="ru-RU" sz="2000" baseline="-25000" dirty="0" smtClean="0">
                <a:solidFill>
                  <a:srgbClr val="000000"/>
                </a:solidFill>
                <a:latin typeface="Times New Roman" panose="02020603050405020304" pitchFamily="18" charset="0"/>
              </a:rPr>
              <a:t>международных отношений </a:t>
            </a:r>
            <a:r>
              <a:rPr lang="ru-RU" sz="2000" baseline="-25000" dirty="0">
                <a:solidFill>
                  <a:srgbClr val="000000"/>
                </a:solidFill>
                <a:latin typeface="Times New Roman" panose="02020603050405020304" pitchFamily="18" charset="0"/>
              </a:rPr>
              <a:t>и </a:t>
            </a:r>
            <a:r>
              <a:rPr lang="kk-KZ" sz="2000" baseline="-25000" dirty="0" err="1">
                <a:solidFill>
                  <a:srgbClr val="000000"/>
                </a:solidFill>
                <a:latin typeface="Times New Roman" panose="02020603050405020304" pitchFamily="18" charset="0"/>
              </a:rPr>
              <a:t>п</a:t>
            </a:r>
            <a:r>
              <a:rPr lang="ru-RU" sz="2000" baseline="-25000" dirty="0" smtClean="0">
                <a:solidFill>
                  <a:srgbClr val="000000"/>
                </a:solidFill>
                <a:latin typeface="Times New Roman" panose="02020603050405020304" pitchFamily="18" charset="0"/>
              </a:rPr>
              <a:t>рава</a:t>
            </a:r>
            <a:r>
              <a:rPr lang="ru-RU" sz="2000" baseline="-25000" dirty="0">
                <a:solidFill>
                  <a:srgbClr val="000000"/>
                </a:solidFill>
                <a:latin typeface="Times New Roman" panose="02020603050405020304" pitchFamily="18" charset="0"/>
              </a:rPr>
              <a:t>. политологии, а также всех, кто </a:t>
            </a:r>
            <a:r>
              <a:rPr lang="ru-RU" sz="2000" baseline="-25000" dirty="0" smtClean="0">
                <a:solidFill>
                  <a:srgbClr val="000000"/>
                </a:solidFill>
                <a:latin typeface="Times New Roman" panose="02020603050405020304" pitchFamily="18" charset="0"/>
              </a:rPr>
              <a:t>интересуется </a:t>
            </a:r>
            <a:r>
              <a:rPr lang="ru-RU" sz="2000" baseline="-25000" dirty="0">
                <a:solidFill>
                  <a:srgbClr val="000000"/>
                </a:solidFill>
                <a:latin typeface="Times New Roman" panose="02020603050405020304" pitchFamily="18" charset="0"/>
              </a:rPr>
              <a:t>зарубежной журналистикой</a:t>
            </a:r>
            <a:r>
              <a:rPr lang="ru-RU" sz="2000" baseline="-25000" dirty="0" smtClean="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06768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1866" y="251543"/>
            <a:ext cx="3166762"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nchor="ctr">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614"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2" name="Прямоугольник с двумя скругленными противолежащими углами 1"/>
          <p:cNvSpPr/>
          <p:nvPr/>
        </p:nvSpPr>
        <p:spPr>
          <a:xfrm>
            <a:off x="260967" y="1110181"/>
            <a:ext cx="6727661" cy="3280331"/>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a:solidFill>
                  <a:srgbClr val="000000"/>
                </a:solidFill>
                <a:latin typeface="Times New Roman" panose="02020603050405020304" pitchFamily="18" charset="0"/>
              </a:rPr>
              <a:t>76.01я73</a:t>
            </a:r>
            <a:endParaRPr lang="ru-RU" sz="2000" dirty="0"/>
          </a:p>
          <a:p>
            <a:pPr indent="457200" algn="just"/>
            <a:r>
              <a:rPr lang="ru-RU" sz="2000" baseline="-25000" dirty="0" smtClean="0">
                <a:solidFill>
                  <a:srgbClr val="000000"/>
                </a:solidFill>
                <a:latin typeface="Times New Roman" panose="02020603050405020304" pitchFamily="18" charset="0"/>
              </a:rPr>
              <a:t>Л </a:t>
            </a:r>
            <a:r>
              <a:rPr lang="ru-RU" sz="2000" baseline="-25000" dirty="0">
                <a:solidFill>
                  <a:srgbClr val="000000"/>
                </a:solidFill>
                <a:latin typeface="Times New Roman" panose="02020603050405020304" pitchFamily="18" charset="0"/>
              </a:rPr>
              <a:t>71 </a:t>
            </a:r>
            <a:endParaRPr lang="en-US"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Ложникова </a:t>
            </a:r>
            <a:r>
              <a:rPr lang="kk-KZ" sz="2000" baseline="-25000" dirty="0">
                <a:solidFill>
                  <a:srgbClr val="000000"/>
                </a:solidFill>
                <a:latin typeface="Times New Roman" panose="02020603050405020304" pitchFamily="18" charset="0"/>
              </a:rPr>
              <a:t>О.П.</a:t>
            </a:r>
            <a:endParaRPr lang="kk-KZ" sz="2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Методика </a:t>
            </a:r>
            <a:r>
              <a:rPr lang="ru-RU" sz="2000" baseline="-25000" dirty="0">
                <a:solidFill>
                  <a:srgbClr val="000000"/>
                </a:solidFill>
                <a:latin typeface="Times New Roman" panose="02020603050405020304" pitchFamily="18" charset="0"/>
              </a:rPr>
              <a:t>редактирования журналистского текста на </a:t>
            </a:r>
            <a:r>
              <a:rPr lang="ru-RU" sz="2000" baseline="-25000" dirty="0" smtClean="0">
                <a:solidFill>
                  <a:srgbClr val="000000"/>
                </a:solidFill>
                <a:latin typeface="Times New Roman" panose="02020603050405020304" pitchFamily="18" charset="0"/>
              </a:rPr>
              <a:t>радио </a:t>
            </a:r>
            <a:r>
              <a:rPr lang="ru-RU" sz="2000" baseline="-25000" dirty="0">
                <a:solidFill>
                  <a:srgbClr val="000000"/>
                </a:solidFill>
                <a:latin typeface="Times New Roman" panose="02020603050405020304" pitchFamily="18" charset="0"/>
              </a:rPr>
              <a:t>и телевидении: учебное пособие / О.П. </a:t>
            </a:r>
            <a:r>
              <a:rPr lang="ru-RU" sz="2000" baseline="-25000" dirty="0" err="1">
                <a:solidFill>
                  <a:srgbClr val="000000"/>
                </a:solidFill>
                <a:latin typeface="Times New Roman" panose="02020603050405020304" pitchFamily="18" charset="0"/>
              </a:rPr>
              <a:t>Ложникова</a:t>
            </a:r>
            <a:r>
              <a:rPr lang="ru-RU" sz="2000" baseline="-25000" dirty="0">
                <a:solidFill>
                  <a:srgbClr val="000000"/>
                </a:solidFill>
                <a:latin typeface="Times New Roman" panose="02020603050405020304" pitchFamily="18" charset="0"/>
              </a:rPr>
              <a:t>. - Алматы: </a:t>
            </a:r>
            <a:r>
              <a:rPr lang="ru-RU" sz="2000" baseline="-25000" dirty="0" err="1">
                <a:solidFill>
                  <a:srgbClr val="000000"/>
                </a:solidFill>
                <a:latin typeface="Times New Roman" panose="02020603050405020304" pitchFamily="18" charset="0"/>
              </a:rPr>
              <a:t>Қазак</a:t>
            </a:r>
            <a:r>
              <a:rPr lang="ru-RU" sz="2000" baseline="-25000" dirty="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университет, </a:t>
            </a:r>
            <a:r>
              <a:rPr lang="ru-RU" sz="2000" baseline="-25000" dirty="0">
                <a:solidFill>
                  <a:srgbClr val="000000"/>
                </a:solidFill>
                <a:latin typeface="Times New Roman" panose="02020603050405020304" pitchFamily="18" charset="0"/>
              </a:rPr>
              <a:t>2015. - 108 с.</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rPr>
              <a:t>ISBN</a:t>
            </a:r>
            <a:r>
              <a:rPr lang="kk-KZ" sz="2000" baseline="-25000" dirty="0" smtClean="0">
                <a:solidFill>
                  <a:srgbClr val="000000"/>
                </a:solidFill>
                <a:latin typeface="Times New Roman" panose="02020603050405020304" pitchFamily="18" charset="0"/>
              </a:rPr>
              <a:t> </a:t>
            </a:r>
            <a:r>
              <a:rPr lang="kk-KZ" sz="2000" baseline="-25000" dirty="0">
                <a:solidFill>
                  <a:srgbClr val="000000"/>
                </a:solidFill>
                <a:latin typeface="Times New Roman" panose="02020603050405020304" pitchFamily="18" charset="0"/>
              </a:rPr>
              <a:t>978-601-04-1127-2</a:t>
            </a:r>
            <a:endParaRPr lang="kk-KZ"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учебном пособии рассматриваются особенности работы редактора на радио и телевидении, выявляются особенности </a:t>
            </a:r>
            <a:r>
              <a:rPr lang="ru-RU" sz="2000" baseline="-25000" dirty="0" smtClean="0">
                <a:solidFill>
                  <a:srgbClr val="000000"/>
                </a:solidFill>
                <a:latin typeface="Times New Roman" panose="02020603050405020304" pitchFamily="18" charset="0"/>
              </a:rPr>
              <a:t>работы </a:t>
            </a:r>
            <a:r>
              <a:rPr lang="ru-RU" sz="2000" baseline="-25000" dirty="0">
                <a:solidFill>
                  <a:srgbClr val="000000"/>
                </a:solidFill>
                <a:latin typeface="Times New Roman" panose="02020603050405020304" pitchFamily="18" charset="0"/>
              </a:rPr>
              <a:t>редактора на разных этапах создания передач. Делается по- пытка привить студентам практические навыки и умения </a:t>
            </a:r>
            <a:r>
              <a:rPr lang="ru-RU" sz="2000" baseline="-25000" dirty="0" smtClean="0">
                <a:solidFill>
                  <a:srgbClr val="000000"/>
                </a:solidFill>
                <a:latin typeface="Times New Roman" panose="02020603050405020304" pitchFamily="18" charset="0"/>
              </a:rPr>
              <a:t>редактирования </a:t>
            </a:r>
            <a:r>
              <a:rPr lang="ru-RU" sz="2000" baseline="-25000" dirty="0">
                <a:solidFill>
                  <a:srgbClr val="000000"/>
                </a:solidFill>
                <a:latin typeface="Times New Roman" panose="02020603050405020304" pitchFamily="18" charset="0"/>
              </a:rPr>
              <a:t>текстов в передачах разных жанров.</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Учебное пособие предназначено для студентов факультета журналистики</a:t>
            </a:r>
            <a:r>
              <a:rPr lang="ru-RU" sz="2000" baseline="-25000" dirty="0" smtClean="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0825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5105400" y="317195"/>
            <a:ext cx="298268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7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2" name="Прямоугольник с двумя скругленными противолежащими углами 1"/>
          <p:cNvSpPr/>
          <p:nvPr/>
        </p:nvSpPr>
        <p:spPr>
          <a:xfrm>
            <a:off x="5105400" y="1122297"/>
            <a:ext cx="6850743" cy="3961368"/>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a:solidFill>
                  <a:srgbClr val="000000"/>
                </a:solidFill>
                <a:latin typeface="Times New Roman" panose="02020603050405020304" pitchFamily="18" charset="0"/>
              </a:rPr>
              <a:t>67.40</a:t>
            </a:r>
            <a:r>
              <a:rPr lang="en-US" sz="2000" baseline="-25000" dirty="0">
                <a:solidFill>
                  <a:srgbClr val="000000"/>
                </a:solidFill>
                <a:latin typeface="Times New Roman" panose="02020603050405020304" pitchFamily="18" charset="0"/>
              </a:rPr>
              <a:t>0(5</a:t>
            </a:r>
            <a:r>
              <a:rPr lang="ru-RU" sz="2000" baseline="-25000" dirty="0" err="1">
                <a:solidFill>
                  <a:srgbClr val="000000"/>
                </a:solidFill>
                <a:latin typeface="Times New Roman" panose="02020603050405020304" pitchFamily="18" charset="0"/>
              </a:rPr>
              <a:t>каз</a:t>
            </a:r>
            <a:r>
              <a:rPr lang="en-US" sz="2000" baseline="-25000" dirty="0">
                <a:solidFill>
                  <a:srgbClr val="000000"/>
                </a:solidFill>
                <a:latin typeface="Times New Roman" panose="02020603050405020304" pitchFamily="18" charset="0"/>
              </a:rPr>
              <a:t>)</a:t>
            </a:r>
            <a:r>
              <a:rPr lang="kk-KZ" sz="2000" baseline="-25000" dirty="0">
                <a:solidFill>
                  <a:srgbClr val="000000"/>
                </a:solidFill>
                <a:latin typeface="Times New Roman" panose="02020603050405020304" pitchFamily="18" charset="0"/>
              </a:rPr>
              <a:t>я73</a:t>
            </a:r>
            <a:endParaRPr lang="ru-RU" sz="2000" dirty="0"/>
          </a:p>
          <a:p>
            <a:pPr indent="457200" algn="just"/>
            <a:r>
              <a:rPr lang="ru-RU" sz="2000" baseline="-25000" dirty="0" smtClean="0">
                <a:solidFill>
                  <a:srgbClr val="000000"/>
                </a:solidFill>
                <a:latin typeface="Times New Roman" panose="02020603050405020304" pitchFamily="18" charset="0"/>
              </a:rPr>
              <a:t>В </a:t>
            </a:r>
            <a:r>
              <a:rPr lang="ru-RU" sz="2000" baseline="-25000" dirty="0">
                <a:solidFill>
                  <a:srgbClr val="000000"/>
                </a:solidFill>
                <a:latin typeface="Times New Roman" panose="02020603050405020304" pitchFamily="18" charset="0"/>
              </a:rPr>
              <a:t>27 </a:t>
            </a:r>
            <a:endParaRPr lang="en-US"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Велитченко </a:t>
            </a:r>
            <a:r>
              <a:rPr lang="kk-KZ" sz="2000" baseline="-25000" dirty="0">
                <a:solidFill>
                  <a:srgbClr val="000000"/>
                </a:solidFill>
                <a:latin typeface="Times New Roman" panose="02020603050405020304" pitchFamily="18" charset="0"/>
              </a:rPr>
              <a:t>С. Н.</a:t>
            </a:r>
            <a:endParaRPr lang="kk-KZ" sz="2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Правовые </a:t>
            </a:r>
            <a:r>
              <a:rPr lang="ru-RU" sz="2000" baseline="-25000" dirty="0">
                <a:solidFill>
                  <a:srgbClr val="000000"/>
                </a:solidFill>
                <a:latin typeface="Times New Roman" panose="02020603050405020304" pitchFamily="18" charset="0"/>
              </a:rPr>
              <a:t>основы журналистики: учебное пособие / С.Н. </a:t>
            </a:r>
            <a:r>
              <a:rPr lang="ru-RU" sz="2000" baseline="-25000" dirty="0" err="1">
                <a:solidFill>
                  <a:srgbClr val="000000"/>
                </a:solidFill>
                <a:latin typeface="Times New Roman" panose="02020603050405020304" pitchFamily="18" charset="0"/>
              </a:rPr>
              <a:t>Велитченко</a:t>
            </a:r>
            <a:r>
              <a:rPr lang="ru-RU" sz="2000" baseline="-25000" dirty="0">
                <a:solidFill>
                  <a:srgbClr val="000000"/>
                </a:solidFill>
                <a:latin typeface="Times New Roman" panose="02020603050405020304" pitchFamily="18" charset="0"/>
              </a:rPr>
              <a:t>. - Алматы: </a:t>
            </a:r>
            <a:r>
              <a:rPr lang="ru-RU" sz="2000" baseline="-25000" dirty="0" err="1">
                <a:solidFill>
                  <a:srgbClr val="000000"/>
                </a:solidFill>
                <a:latin typeface="Times New Roman" panose="02020603050405020304" pitchFamily="18" charset="0"/>
              </a:rPr>
              <a:t>Қазақ</a:t>
            </a:r>
            <a:r>
              <a:rPr lang="ru-RU" sz="2000" baseline="-25000" dirty="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университет, </a:t>
            </a:r>
            <a:r>
              <a:rPr lang="ru-RU" sz="2000" baseline="-25000" dirty="0">
                <a:solidFill>
                  <a:srgbClr val="000000"/>
                </a:solidFill>
                <a:latin typeface="Times New Roman" panose="02020603050405020304" pitchFamily="18" charset="0"/>
              </a:rPr>
              <a:t>2015. -229 с.</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978-601-04-0995-8</a:t>
            </a:r>
            <a:endParaRPr lang="en-US" sz="2000" baseline="-25000" dirty="0" smtClean="0">
              <a:solidFill>
                <a:srgbClr val="000000"/>
              </a:solidFill>
              <a:latin typeface="Times New Roman" panose="02020603050405020304" pitchFamily="18" charset="0"/>
            </a:endParaRPr>
          </a:p>
          <a:p>
            <a:pPr indent="457200" algn="just"/>
            <a:endParaRPr lang="kk-KZ"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пособии рассматривается роль журналистики в формировании правовой культуры общества, средств массовой информации как </a:t>
            </a:r>
            <a:r>
              <a:rPr lang="ru-RU" sz="2000" baseline="-25000" dirty="0" smtClean="0">
                <a:solidFill>
                  <a:srgbClr val="000000"/>
                </a:solidFill>
                <a:latin typeface="Times New Roman" panose="02020603050405020304" pitchFamily="18" charset="0"/>
              </a:rPr>
              <a:t>основного </a:t>
            </a:r>
            <a:r>
              <a:rPr lang="ru-RU" sz="2000" baseline="-25000" dirty="0">
                <a:solidFill>
                  <a:srgbClr val="000000"/>
                </a:solidFill>
                <a:latin typeface="Times New Roman" panose="02020603050405020304" pitchFamily="18" charset="0"/>
              </a:rPr>
              <a:t>источника правового информирования граждан, дается </a:t>
            </a:r>
            <a:r>
              <a:rPr lang="ru-RU" sz="2000" baseline="-25000" dirty="0" smtClean="0">
                <a:solidFill>
                  <a:srgbClr val="000000"/>
                </a:solidFill>
                <a:latin typeface="Times New Roman" panose="02020603050405020304" pitchFamily="18" charset="0"/>
              </a:rPr>
              <a:t>представление </a:t>
            </a:r>
            <a:r>
              <a:rPr lang="ru-RU" sz="2000" baseline="-25000" dirty="0">
                <a:solidFill>
                  <a:srgbClr val="000000"/>
                </a:solidFill>
                <a:latin typeface="Times New Roman" panose="02020603050405020304" pitchFamily="18" charset="0"/>
              </a:rPr>
              <a:t>о законодательной и правоохранительной деятельности, </a:t>
            </a:r>
            <a:r>
              <a:rPr lang="ru-RU" sz="2000" baseline="-25000" dirty="0" smtClean="0">
                <a:solidFill>
                  <a:srgbClr val="000000"/>
                </a:solidFill>
                <a:latin typeface="Times New Roman" panose="02020603050405020304" pitchFamily="18" charset="0"/>
              </a:rPr>
              <a:t>методах </a:t>
            </a:r>
            <a:r>
              <a:rPr lang="ru-RU" sz="2000" baseline="-25000" dirty="0">
                <a:solidFill>
                  <a:srgbClr val="000000"/>
                </a:solidFill>
                <a:latin typeface="Times New Roman" panose="02020603050405020304" pitchFamily="18" charset="0"/>
              </a:rPr>
              <a:t>освещения средствами массовой информации правовых проблем.</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Пособие предназначено студентам факультетов журналистики, </a:t>
            </a:r>
            <a:r>
              <a:rPr lang="ru-RU" sz="2000" baseline="-25000" dirty="0" smtClean="0">
                <a:solidFill>
                  <a:srgbClr val="000000"/>
                </a:solidFill>
                <a:latin typeface="Times New Roman" panose="02020603050405020304" pitchFamily="18" charset="0"/>
              </a:rPr>
              <a:t>сотрудникам </a:t>
            </a:r>
            <a:r>
              <a:rPr lang="ru-RU" sz="2000" baseline="-25000" dirty="0">
                <a:solidFill>
                  <a:srgbClr val="000000"/>
                </a:solidFill>
                <a:latin typeface="Times New Roman" panose="02020603050405020304" pitchFamily="18" charset="0"/>
              </a:rPr>
              <a:t>редакций СМИ</a:t>
            </a:r>
            <a:r>
              <a:rPr lang="ru-RU" sz="2000" baseline="-25000" dirty="0" smtClean="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42088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0294" y="257182"/>
            <a:ext cx="2959933"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3</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614"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2" name="Прямоугольник с двумя скругленными противолежащими углами 1"/>
          <p:cNvSpPr/>
          <p:nvPr/>
        </p:nvSpPr>
        <p:spPr>
          <a:xfrm>
            <a:off x="218692" y="992921"/>
            <a:ext cx="6871535" cy="4188381"/>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a:solidFill>
                  <a:srgbClr val="000000"/>
                </a:solidFill>
                <a:latin typeface="Times New Roman" panose="02020603050405020304" pitchFamily="18" charset="0"/>
              </a:rPr>
              <a:t>76.01</a:t>
            </a:r>
            <a:endParaRPr lang="kk-KZ" sz="2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И </a:t>
            </a:r>
            <a:r>
              <a:rPr lang="ru-RU" sz="2000" baseline="-25000" dirty="0">
                <a:solidFill>
                  <a:srgbClr val="000000"/>
                </a:solidFill>
                <a:latin typeface="Times New Roman" panose="02020603050405020304" pitchFamily="18" charset="0"/>
              </a:rPr>
              <a:t>15 </a:t>
            </a:r>
            <a:endParaRPr lang="en-US" sz="2000"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Ибраева </a:t>
            </a:r>
            <a:r>
              <a:rPr lang="kk-KZ" sz="2000" baseline="-25000" dirty="0">
                <a:solidFill>
                  <a:srgbClr val="000000"/>
                </a:solidFill>
                <a:latin typeface="Times New Roman" panose="02020603050405020304" pitchFamily="18" charset="0"/>
              </a:rPr>
              <a:t>Г.</a:t>
            </a:r>
            <a:endParaRPr lang="kk-KZ" sz="2000" dirty="0">
              <a:solidFill>
                <a:srgbClr val="000000"/>
              </a:solidFill>
              <a:latin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rPr>
              <a:t>На </a:t>
            </a:r>
            <a:r>
              <a:rPr lang="ru-RU" sz="2000" baseline="-25000" dirty="0">
                <a:solidFill>
                  <a:srgbClr val="000000"/>
                </a:solidFill>
                <a:latin typeface="Times New Roman" panose="02020603050405020304" pitchFamily="18" charset="0"/>
              </a:rPr>
              <a:t>перекрестке коммуникаций: журналистика, медиа Казахстана. - Алматы: </a:t>
            </a:r>
            <a:r>
              <a:rPr lang="ru-RU" sz="2000" baseline="-25000" dirty="0" err="1">
                <a:solidFill>
                  <a:srgbClr val="000000"/>
                </a:solidFill>
                <a:latin typeface="Times New Roman" panose="02020603050405020304" pitchFamily="18" charset="0"/>
              </a:rPr>
              <a:t>Қазақ</a:t>
            </a:r>
            <a:r>
              <a:rPr lang="ru-RU" sz="2000" baseline="-25000" dirty="0">
                <a:solidFill>
                  <a:srgbClr val="000000"/>
                </a:solidFill>
                <a:latin typeface="Times New Roman" panose="02020603050405020304" pitchFamily="18" charset="0"/>
              </a:rPr>
              <a:t> </a:t>
            </a:r>
            <a:r>
              <a:rPr lang="ru-RU" sz="2000" baseline="-25000" dirty="0" smtClean="0">
                <a:solidFill>
                  <a:srgbClr val="000000"/>
                </a:solidFill>
                <a:latin typeface="Times New Roman" panose="02020603050405020304" pitchFamily="18" charset="0"/>
              </a:rPr>
              <a:t>университет, </a:t>
            </a:r>
            <a:r>
              <a:rPr lang="ru-RU" sz="2000" baseline="-25000" dirty="0">
                <a:solidFill>
                  <a:srgbClr val="000000"/>
                </a:solidFill>
                <a:latin typeface="Times New Roman" panose="02020603050405020304" pitchFamily="18" charset="0"/>
              </a:rPr>
              <a:t>2013. - 238 с.</a:t>
            </a:r>
            <a:endParaRPr lang="ru-RU" sz="2000" dirty="0">
              <a:solidFill>
                <a:srgbClr val="000000"/>
              </a:solidFill>
              <a:latin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rPr>
              <a:t>ISBN </a:t>
            </a:r>
            <a:r>
              <a:rPr lang="kk-KZ" sz="2000" baseline="-25000" dirty="0" smtClean="0">
                <a:solidFill>
                  <a:srgbClr val="000000"/>
                </a:solidFill>
                <a:latin typeface="Times New Roman" panose="02020603050405020304" pitchFamily="18" charset="0"/>
              </a:rPr>
              <a:t>978-601-04-0188-4</a:t>
            </a:r>
            <a:endParaRPr lang="en-US" sz="2000" baseline="-25000" dirty="0" smtClean="0">
              <a:solidFill>
                <a:srgbClr val="000000"/>
              </a:solidFill>
              <a:latin typeface="Times New Roman" panose="02020603050405020304" pitchFamily="18" charset="0"/>
            </a:endParaRPr>
          </a:p>
          <a:p>
            <a:pPr indent="457200" algn="just"/>
            <a:endParaRPr lang="kk-KZ"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В предлагаемой монографии автор анализирует процесс формирования нового информационного пространства в </a:t>
            </a:r>
            <a:r>
              <a:rPr lang="ru-RU" sz="2000" baseline="-25000" dirty="0" smtClean="0">
                <a:solidFill>
                  <a:srgbClr val="000000"/>
                </a:solidFill>
                <a:latin typeface="Times New Roman" panose="02020603050405020304" pitchFamily="18" charset="0"/>
              </a:rPr>
              <a:t>государствах </a:t>
            </a:r>
            <a:r>
              <a:rPr lang="ru-RU" sz="2000" baseline="-25000" dirty="0">
                <a:solidFill>
                  <a:srgbClr val="000000"/>
                </a:solidFill>
                <a:latin typeface="Times New Roman" panose="02020603050405020304" pitchFamily="18" charset="0"/>
              </a:rPr>
              <a:t>Центральной Азии и Казахстане, показывает взаимосвязь журналистики как общественно-политического и социального института общества, раскрывает роль журналистики в осознании обществом новых экономических и политических реалий.</a:t>
            </a:r>
            <a:endParaRPr lang="ru-RU" sz="2000" dirty="0">
              <a:solidFill>
                <a:srgbClr val="000000"/>
              </a:solidFill>
              <a:latin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rPr>
              <a:t>Предназначена для журналистов, политологов, </a:t>
            </a:r>
            <a:r>
              <a:rPr lang="ru-RU" sz="2000" baseline="-25000" dirty="0" smtClean="0">
                <a:solidFill>
                  <a:srgbClr val="000000"/>
                </a:solidFill>
                <a:latin typeface="Times New Roman" panose="02020603050405020304" pitchFamily="18" charset="0"/>
              </a:rPr>
              <a:t>исследователей </a:t>
            </a:r>
            <a:r>
              <a:rPr lang="ru-RU" sz="2000" baseline="-25000" dirty="0">
                <a:solidFill>
                  <a:srgbClr val="000000"/>
                </a:solidFill>
                <a:latin typeface="Times New Roman" panose="02020603050405020304" pitchFamily="18" charset="0"/>
              </a:rPr>
              <a:t>теории массовой коммуникации, а также студентов, магистров и докторантов </a:t>
            </a:r>
            <a:r>
              <a:rPr lang="ru-RU" sz="2000" baseline="-25000" dirty="0" smtClean="0">
                <a:solidFill>
                  <a:srgbClr val="000000"/>
                </a:solidFill>
                <a:latin typeface="Times New Roman" panose="02020603050405020304" pitchFamily="18" charset="0"/>
              </a:rPr>
              <a:t>РҺ</a:t>
            </a:r>
            <a:r>
              <a:rPr lang="en-US" sz="2000" baseline="-25000" dirty="0" smtClean="0">
                <a:solidFill>
                  <a:srgbClr val="000000"/>
                </a:solidFill>
                <a:latin typeface="Times New Roman" panose="02020603050405020304" pitchFamily="18" charset="0"/>
              </a:rPr>
              <a:t>D</a:t>
            </a:r>
            <a:r>
              <a:rPr lang="ru-RU" sz="2000" baseline="-25000" dirty="0" smtClean="0">
                <a:solidFill>
                  <a:srgbClr val="000000"/>
                </a:solidFill>
                <a:latin typeface="Times New Roman" panose="02020603050405020304" pitchFamily="18" charset="0"/>
              </a:rPr>
              <a:t> </a:t>
            </a:r>
            <a:r>
              <a:rPr lang="ru-RU" sz="2000" baseline="-25000" dirty="0">
                <a:solidFill>
                  <a:srgbClr val="000000"/>
                </a:solidFill>
                <a:latin typeface="Times New Roman" panose="02020603050405020304" pitchFamily="18" charset="0"/>
              </a:rPr>
              <a:t>факультетов журналистики, </a:t>
            </a:r>
            <a:r>
              <a:rPr lang="ru-RU" sz="2000" baseline="-25000" dirty="0" smtClean="0">
                <a:solidFill>
                  <a:srgbClr val="000000"/>
                </a:solidFill>
                <a:latin typeface="Times New Roman" panose="02020603050405020304" pitchFamily="18" charset="0"/>
              </a:rPr>
              <a:t>политологии.</a:t>
            </a:r>
            <a:endParaRPr lang="ru-RU"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0529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5107215" y="341085"/>
            <a:ext cx="30044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en-US" sz="16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7386"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2" name="Прямоугольник с двумя скругленными противолежащими углами 1"/>
          <p:cNvSpPr/>
          <p:nvPr/>
        </p:nvSpPr>
        <p:spPr>
          <a:xfrm>
            <a:off x="5107215" y="857711"/>
            <a:ext cx="6877956" cy="4726660"/>
          </a:xfrm>
          <a:prstGeom prst="round2DiagRect">
            <a:avLst/>
          </a:prstGeom>
          <a:ln>
            <a:solidFill>
              <a:schemeClr val="bg1">
                <a:lumMod val="50000"/>
              </a:schemeClr>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76.01</a:t>
            </a:r>
            <a:endParaRPr lang="ru-RU" sz="2000" dirty="0">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Ж 92</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Журналистика и Р</a:t>
            </a:r>
            <a:r>
              <a:rPr lang="en-US" sz="2000" baseline="-25000" dirty="0">
                <a:solidFill>
                  <a:srgbClr val="000000"/>
                </a:solidFill>
                <a:latin typeface="Times New Roman" panose="02020603050405020304" pitchFamily="18" charset="0"/>
                <a:cs typeface="Times New Roman" panose="02020603050405020304" pitchFamily="18" charset="0"/>
              </a:rPr>
              <a:t>R</a:t>
            </a:r>
            <a:r>
              <a:rPr lang="ru-RU" sz="2000" baseline="-25000" dirty="0" smtClean="0">
                <a:solidFill>
                  <a:srgbClr val="000000"/>
                </a:solidFill>
                <a:latin typeface="Times New Roman" panose="02020603050405020304" pitchFamily="18" charset="0"/>
                <a:cs typeface="Times New Roman" panose="02020603050405020304" pitchFamily="18" charset="0"/>
              </a:rPr>
              <a:t>: глоссарий/ </a:t>
            </a:r>
            <a:r>
              <a:rPr lang="ru-RU" sz="2000" baseline="-25000" dirty="0">
                <a:solidFill>
                  <a:srgbClr val="000000"/>
                </a:solidFill>
                <a:latin typeface="Times New Roman" panose="02020603050405020304" pitchFamily="18" charset="0"/>
                <a:cs typeface="Times New Roman" panose="02020603050405020304" pitchFamily="18" charset="0"/>
              </a:rPr>
              <a:t>сост.: А.А. </a:t>
            </a:r>
            <a:r>
              <a:rPr lang="ru-RU" sz="2000" baseline="-25000" dirty="0" err="1">
                <a:solidFill>
                  <a:srgbClr val="000000"/>
                </a:solidFill>
                <a:latin typeface="Times New Roman" panose="02020603050405020304" pitchFamily="18" charset="0"/>
                <a:cs typeface="Times New Roman" panose="02020603050405020304" pitchFamily="18" charset="0"/>
              </a:rPr>
              <a:t>Мусинова</a:t>
            </a:r>
            <a:r>
              <a:rPr lang="ru-RU" sz="2000" baseline="-25000" dirty="0">
                <a:solidFill>
                  <a:srgbClr val="000000"/>
                </a:solidFill>
                <a:latin typeface="Times New Roman" panose="02020603050405020304" pitchFamily="18" charset="0"/>
                <a:cs typeface="Times New Roman" panose="02020603050405020304" pitchFamily="18" charset="0"/>
              </a:rPr>
              <a:t>, М.О. </a:t>
            </a:r>
            <a:r>
              <a:rPr lang="ru-RU" sz="2000" baseline="-25000" dirty="0" err="1">
                <a:solidFill>
                  <a:srgbClr val="000000"/>
                </a:solidFill>
                <a:latin typeface="Times New Roman" panose="02020603050405020304" pitchFamily="18" charset="0"/>
                <a:cs typeface="Times New Roman" panose="02020603050405020304" pitchFamily="18" charset="0"/>
              </a:rPr>
              <a:t>Негизбаева</a:t>
            </a:r>
            <a:r>
              <a:rPr lang="ru-RU" sz="2000" baseline="-25000" dirty="0">
                <a:solidFill>
                  <a:srgbClr val="000000"/>
                </a:solidFill>
                <a:latin typeface="Times New Roman" panose="02020603050405020304" pitchFamily="18" charset="0"/>
                <a:cs typeface="Times New Roman" panose="02020603050405020304" pitchFamily="18" charset="0"/>
              </a:rPr>
              <a:t>, А.Б. </a:t>
            </a:r>
            <a:r>
              <a:rPr lang="ru-RU" sz="2000" baseline="-25000" dirty="0" err="1">
                <a:solidFill>
                  <a:srgbClr val="000000"/>
                </a:solidFill>
                <a:latin typeface="Times New Roman" panose="02020603050405020304" pitchFamily="18" charset="0"/>
                <a:cs typeface="Times New Roman" panose="02020603050405020304" pitchFamily="18" charset="0"/>
              </a:rPr>
              <a:t>Альжанова</a:t>
            </a:r>
            <a:r>
              <a:rPr lang="ru-RU" sz="2000" baseline="-25000" dirty="0">
                <a:solidFill>
                  <a:srgbClr val="000000"/>
                </a:solidFill>
                <a:latin typeface="Times New Roman" panose="02020603050405020304" pitchFamily="18" charset="0"/>
                <a:cs typeface="Times New Roman" panose="02020603050405020304" pitchFamily="18" charset="0"/>
              </a:rPr>
              <a:t>, Н.Т. </a:t>
            </a:r>
            <a:r>
              <a:rPr lang="ru-RU" sz="2000" baseline="-25000" dirty="0" err="1" smtClean="0">
                <a:solidFill>
                  <a:srgbClr val="000000"/>
                </a:solidFill>
                <a:latin typeface="Times New Roman" panose="02020603050405020304" pitchFamily="18" charset="0"/>
                <a:cs typeface="Times New Roman" panose="02020603050405020304" pitchFamily="18" charset="0"/>
              </a:rPr>
              <a:t>Шынгысова</a:t>
            </a:r>
            <a:r>
              <a:rPr lang="ru-RU" sz="2000" baseline="-25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a:solidFill>
                  <a:srgbClr val="000000"/>
                </a:solidFill>
                <a:latin typeface="Times New Roman" panose="02020603050405020304" pitchFamily="18" charset="0"/>
                <a:cs typeface="Times New Roman" panose="02020603050405020304" pitchFamily="18" charset="0"/>
              </a:rPr>
              <a:t>- Алма- ты: </a:t>
            </a:r>
            <a:r>
              <a:rPr lang="ru-RU" sz="2000" baseline="-25000" dirty="0" smtClean="0">
                <a:solidFill>
                  <a:srgbClr val="000000"/>
                </a:solidFill>
                <a:latin typeface="Times New Roman" panose="02020603050405020304" pitchFamily="18" charset="0"/>
                <a:cs typeface="Times New Roman" panose="02020603050405020304" pitchFamily="18" charset="0"/>
              </a:rPr>
              <a:t>Казак университет, </a:t>
            </a:r>
            <a:r>
              <a:rPr lang="ru-RU" sz="2000" baseline="-25000" dirty="0">
                <a:solidFill>
                  <a:srgbClr val="000000"/>
                </a:solidFill>
                <a:latin typeface="Times New Roman" panose="02020603050405020304" pitchFamily="18" charset="0"/>
                <a:cs typeface="Times New Roman" panose="02020603050405020304" pitchFamily="18" charset="0"/>
              </a:rPr>
              <a:t>2014. - 211 с.</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cs typeface="Times New Roman" panose="02020603050405020304" pitchFamily="18" charset="0"/>
              </a:rPr>
              <a:t> 978-601-04-1395-5</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Первая часть глоссария включает в себя научную и профессиональную </a:t>
            </a:r>
            <a:r>
              <a:rPr lang="ru-RU" sz="2000" baseline="-25000" dirty="0" smtClean="0">
                <a:solidFill>
                  <a:srgbClr val="000000"/>
                </a:solidFill>
                <a:latin typeface="Times New Roman" panose="02020603050405020304" pitchFamily="18" charset="0"/>
                <a:cs typeface="Times New Roman" panose="02020603050405020304" pitchFamily="18" charset="0"/>
              </a:rPr>
              <a:t>терминологию </a:t>
            </a:r>
            <a:r>
              <a:rPr lang="ru-RU" sz="2000" baseline="-25000" dirty="0">
                <a:solidFill>
                  <a:srgbClr val="000000"/>
                </a:solidFill>
                <a:latin typeface="Times New Roman" panose="02020603050405020304" pitchFamily="18" charset="0"/>
                <a:cs typeface="Times New Roman" panose="02020603050405020304" pitchFamily="18" charset="0"/>
              </a:rPr>
              <a:t>по языку, стилю, телевизионной, </a:t>
            </a:r>
            <a:r>
              <a:rPr lang="ru-RU" sz="2000" baseline="-25000" dirty="0" smtClean="0">
                <a:solidFill>
                  <a:srgbClr val="000000"/>
                </a:solidFill>
                <a:latin typeface="Times New Roman" panose="02020603050405020304" pitchFamily="18" charset="0"/>
                <a:cs typeface="Times New Roman" panose="02020603050405020304" pitchFamily="18" charset="0"/>
              </a:rPr>
              <a:t>радио</a:t>
            </a:r>
            <a:r>
              <a:rPr lang="en-US" sz="2000" baseline="-25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smtClean="0">
                <a:solidFill>
                  <a:srgbClr val="000000"/>
                </a:solidFill>
                <a:latin typeface="Times New Roman" panose="02020603050405020304" pitchFamily="18" charset="0"/>
                <a:cs typeface="Times New Roman" panose="02020603050405020304" pitchFamily="18" charset="0"/>
              </a:rPr>
              <a:t>и </a:t>
            </a:r>
            <a:r>
              <a:rPr lang="ru-RU" sz="2000" baseline="-25000" dirty="0">
                <a:solidFill>
                  <a:srgbClr val="000000"/>
                </a:solidFill>
                <a:latin typeface="Times New Roman" panose="02020603050405020304" pitchFamily="18" charset="0"/>
                <a:cs typeface="Times New Roman" panose="02020603050405020304" pitchFamily="18" charset="0"/>
              </a:rPr>
              <a:t>интернет-журналистике, охватывает </a:t>
            </a:r>
            <a:r>
              <a:rPr lang="ru-RU" sz="2000" baseline="-25000" dirty="0" smtClean="0">
                <a:solidFill>
                  <a:srgbClr val="000000"/>
                </a:solidFill>
                <a:latin typeface="Times New Roman" panose="02020603050405020304" pitchFamily="18" charset="0"/>
                <a:cs typeface="Times New Roman" panose="02020603050405020304" pitchFamily="18" charset="0"/>
              </a:rPr>
              <a:t>категории </a:t>
            </a:r>
            <a:r>
              <a:rPr lang="ru-RU" sz="2000" baseline="-25000" dirty="0">
                <a:solidFill>
                  <a:srgbClr val="000000"/>
                </a:solidFill>
                <a:latin typeface="Times New Roman" panose="02020603050405020304" pitchFamily="18" charset="0"/>
                <a:cs typeface="Times New Roman" panose="02020603050405020304" pitchFamily="18" charset="0"/>
              </a:rPr>
              <a:t>жанров. видов и других аспектов средств массовой информации.</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Содержание второй части посвящено специализированным терминам в области </a:t>
            </a:r>
            <a:r>
              <a:rPr lang="ru-RU" sz="2000" baseline="-25000" dirty="0" smtClean="0">
                <a:solidFill>
                  <a:srgbClr val="000000"/>
                </a:solidFill>
                <a:latin typeface="Times New Roman" panose="02020603050405020304" pitchFamily="18" charset="0"/>
                <a:cs typeface="Times New Roman" panose="02020603050405020304" pitchFamily="18" charset="0"/>
              </a:rPr>
              <a:t>связей </a:t>
            </a:r>
            <a:r>
              <a:rPr lang="ru-RU" sz="2000" baseline="-25000" dirty="0">
                <a:solidFill>
                  <a:srgbClr val="000000"/>
                </a:solidFill>
                <a:latin typeface="Times New Roman" panose="02020603050405020304" pitchFamily="18" charset="0"/>
                <a:cs typeface="Times New Roman" panose="02020603050405020304" pitchFamily="18" charset="0"/>
              </a:rPr>
              <a:t>с общественностью, коммуникации, рекламы, определениям видов и методов </a:t>
            </a:r>
            <a:r>
              <a:rPr lang="ru-RU" sz="2000" baseline="-25000" dirty="0" smtClean="0">
                <a:solidFill>
                  <a:srgbClr val="000000"/>
                </a:solidFill>
                <a:latin typeface="Times New Roman" panose="02020603050405020304" pitchFamily="18" charset="0"/>
                <a:cs typeface="Times New Roman" panose="02020603050405020304" pitchFamily="18" charset="0"/>
              </a:rPr>
              <a:t>социологических </a:t>
            </a:r>
            <a:r>
              <a:rPr lang="ru-RU" sz="2000" baseline="-25000" dirty="0">
                <a:solidFill>
                  <a:srgbClr val="000000"/>
                </a:solidFill>
                <a:latin typeface="Times New Roman" panose="02020603050405020304" pitchFamily="18" charset="0"/>
                <a:cs typeface="Times New Roman" panose="02020603050405020304" pitchFamily="18" charset="0"/>
              </a:rPr>
              <a:t>и маркетинговых исследований. Через объяснение сути терминов раскрываются профессиональные стороны работы пресс-служб и РК-отделов учреждений и организаций.</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a:solidFill>
                  <a:srgbClr val="000000"/>
                </a:solidFill>
                <a:latin typeface="Times New Roman" panose="02020603050405020304" pitchFamily="18" charset="0"/>
                <a:cs typeface="Times New Roman" panose="02020603050405020304" pitchFamily="18" charset="0"/>
              </a:rPr>
              <a:t>Пособие предназначено для студентов и магистрантов факультетов и специальностей «Журналистика» и «Связи с общественностью</a:t>
            </a:r>
            <a:r>
              <a:rPr lang="ru-RU" sz="2000" baseline="-25000" dirty="0" smtClean="0">
                <a:solidFill>
                  <a:srgbClr val="000000"/>
                </a:solidFill>
                <a:latin typeface="Times New Roman" panose="02020603050405020304" pitchFamily="18" charset="0"/>
                <a:cs typeface="Times New Roman" panose="02020603050405020304" pitchFamily="18" charset="0"/>
              </a:rPr>
              <a:t>».</a:t>
            </a:r>
            <a:endParaRPr lang="ru-RU"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759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1276</Words>
  <Application>Microsoft Office PowerPoint</Application>
  <PresentationFormat>Широкоэкранный</PresentationFormat>
  <Paragraphs>149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48</cp:revision>
  <dcterms:created xsi:type="dcterms:W3CDTF">2016-11-25T10:35:59Z</dcterms:created>
  <dcterms:modified xsi:type="dcterms:W3CDTF">2019-11-29T11:25:55Z</dcterms:modified>
</cp:coreProperties>
</file>