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57" r:id="rId12"/>
    <p:sldId id="270" r:id="rId13"/>
    <p:sldId id="267" r:id="rId14"/>
    <p:sldId id="275" r:id="rId15"/>
    <p:sldId id="271" r:id="rId16"/>
    <p:sldId id="276"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27" autoAdjust="0"/>
  </p:normalViewPr>
  <p:slideViewPr>
    <p:cSldViewPr snapToGrid="0">
      <p:cViewPr varScale="1">
        <p:scale>
          <a:sx n="86" d="100"/>
          <a:sy n="86" d="100"/>
        </p:scale>
        <p:origin x="300"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C9335CC-AA62-4E3D-9601-357AC59A1F81}" type="datetimeFigureOut">
              <a:rPr lang="ru-RU" smtClean="0"/>
              <a:pPr/>
              <a:t>28.11.2019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C74F742-2914-4956-B5E9-F8341D2A65AF}" type="slidenum">
              <a:rPr lang="ru-RU" smtClean="0"/>
              <a:pPr/>
              <a:t>‹#›</a:t>
            </a:fld>
            <a:endParaRPr lang="ru-RU"/>
          </a:p>
        </p:txBody>
      </p:sp>
    </p:spTree>
    <p:extLst>
      <p:ext uri="{BB962C8B-B14F-4D97-AF65-F5344CB8AC3E}">
        <p14:creationId xmlns:p14="http://schemas.microsoft.com/office/powerpoint/2010/main" val="1948361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C9335CC-AA62-4E3D-9601-357AC59A1F81}" type="datetimeFigureOut">
              <a:rPr lang="ru-RU" smtClean="0"/>
              <a:pPr/>
              <a:t>28.11.2019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C74F742-2914-4956-B5E9-F8341D2A65AF}" type="slidenum">
              <a:rPr lang="ru-RU" smtClean="0"/>
              <a:pPr/>
              <a:t>‹#›</a:t>
            </a:fld>
            <a:endParaRPr lang="ru-RU"/>
          </a:p>
        </p:txBody>
      </p:sp>
    </p:spTree>
    <p:extLst>
      <p:ext uri="{BB962C8B-B14F-4D97-AF65-F5344CB8AC3E}">
        <p14:creationId xmlns:p14="http://schemas.microsoft.com/office/powerpoint/2010/main" val="4122602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C9335CC-AA62-4E3D-9601-357AC59A1F81}" type="datetimeFigureOut">
              <a:rPr lang="ru-RU" smtClean="0"/>
              <a:pPr/>
              <a:t>28.11.2019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C74F742-2914-4956-B5E9-F8341D2A65AF}" type="slidenum">
              <a:rPr lang="ru-RU" smtClean="0"/>
              <a:pPr/>
              <a:t>‹#›</a:t>
            </a:fld>
            <a:endParaRPr lang="ru-RU"/>
          </a:p>
        </p:txBody>
      </p:sp>
    </p:spTree>
    <p:extLst>
      <p:ext uri="{BB962C8B-B14F-4D97-AF65-F5344CB8AC3E}">
        <p14:creationId xmlns:p14="http://schemas.microsoft.com/office/powerpoint/2010/main" val="1131468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C9335CC-AA62-4E3D-9601-357AC59A1F81}" type="datetimeFigureOut">
              <a:rPr lang="ru-RU" smtClean="0"/>
              <a:pPr/>
              <a:t>28.11.2019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C74F742-2914-4956-B5E9-F8341D2A65AF}" type="slidenum">
              <a:rPr lang="ru-RU" smtClean="0"/>
              <a:pPr/>
              <a:t>‹#›</a:t>
            </a:fld>
            <a:endParaRPr lang="ru-RU"/>
          </a:p>
        </p:txBody>
      </p:sp>
    </p:spTree>
    <p:extLst>
      <p:ext uri="{BB962C8B-B14F-4D97-AF65-F5344CB8AC3E}">
        <p14:creationId xmlns:p14="http://schemas.microsoft.com/office/powerpoint/2010/main" val="1833437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C9335CC-AA62-4E3D-9601-357AC59A1F81}" type="datetimeFigureOut">
              <a:rPr lang="ru-RU" smtClean="0"/>
              <a:pPr/>
              <a:t>28.11.2019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C74F742-2914-4956-B5E9-F8341D2A65AF}" type="slidenum">
              <a:rPr lang="ru-RU" smtClean="0"/>
              <a:pPr/>
              <a:t>‹#›</a:t>
            </a:fld>
            <a:endParaRPr lang="ru-RU"/>
          </a:p>
        </p:txBody>
      </p:sp>
    </p:spTree>
    <p:extLst>
      <p:ext uri="{BB962C8B-B14F-4D97-AF65-F5344CB8AC3E}">
        <p14:creationId xmlns:p14="http://schemas.microsoft.com/office/powerpoint/2010/main" val="2063637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C9335CC-AA62-4E3D-9601-357AC59A1F81}" type="datetimeFigureOut">
              <a:rPr lang="ru-RU" smtClean="0"/>
              <a:pPr/>
              <a:t>28.11.2019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C74F742-2914-4956-B5E9-F8341D2A65AF}" type="slidenum">
              <a:rPr lang="ru-RU" smtClean="0"/>
              <a:pPr/>
              <a:t>‹#›</a:t>
            </a:fld>
            <a:endParaRPr lang="ru-RU"/>
          </a:p>
        </p:txBody>
      </p:sp>
    </p:spTree>
    <p:extLst>
      <p:ext uri="{BB962C8B-B14F-4D97-AF65-F5344CB8AC3E}">
        <p14:creationId xmlns:p14="http://schemas.microsoft.com/office/powerpoint/2010/main" val="221002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C9335CC-AA62-4E3D-9601-357AC59A1F81}" type="datetimeFigureOut">
              <a:rPr lang="ru-RU" smtClean="0"/>
              <a:pPr/>
              <a:t>28.11.2019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C74F742-2914-4956-B5E9-F8341D2A65AF}" type="slidenum">
              <a:rPr lang="ru-RU" smtClean="0"/>
              <a:pPr/>
              <a:t>‹#›</a:t>
            </a:fld>
            <a:endParaRPr lang="ru-RU"/>
          </a:p>
        </p:txBody>
      </p:sp>
    </p:spTree>
    <p:extLst>
      <p:ext uri="{BB962C8B-B14F-4D97-AF65-F5344CB8AC3E}">
        <p14:creationId xmlns:p14="http://schemas.microsoft.com/office/powerpoint/2010/main" val="767777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C9335CC-AA62-4E3D-9601-357AC59A1F81}" type="datetimeFigureOut">
              <a:rPr lang="ru-RU" smtClean="0"/>
              <a:pPr/>
              <a:t>28.11.2019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C74F742-2914-4956-B5E9-F8341D2A65AF}" type="slidenum">
              <a:rPr lang="ru-RU" smtClean="0"/>
              <a:pPr/>
              <a:t>‹#›</a:t>
            </a:fld>
            <a:endParaRPr lang="ru-RU"/>
          </a:p>
        </p:txBody>
      </p:sp>
    </p:spTree>
    <p:extLst>
      <p:ext uri="{BB962C8B-B14F-4D97-AF65-F5344CB8AC3E}">
        <p14:creationId xmlns:p14="http://schemas.microsoft.com/office/powerpoint/2010/main" val="412627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C9335CC-AA62-4E3D-9601-357AC59A1F81}" type="datetimeFigureOut">
              <a:rPr lang="ru-RU" smtClean="0"/>
              <a:pPr/>
              <a:t>28.11.2019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C74F742-2914-4956-B5E9-F8341D2A65AF}" type="slidenum">
              <a:rPr lang="ru-RU" smtClean="0"/>
              <a:pPr/>
              <a:t>‹#›</a:t>
            </a:fld>
            <a:endParaRPr lang="ru-RU"/>
          </a:p>
        </p:txBody>
      </p:sp>
    </p:spTree>
    <p:extLst>
      <p:ext uri="{BB962C8B-B14F-4D97-AF65-F5344CB8AC3E}">
        <p14:creationId xmlns:p14="http://schemas.microsoft.com/office/powerpoint/2010/main" val="2515359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C9335CC-AA62-4E3D-9601-357AC59A1F81}" type="datetimeFigureOut">
              <a:rPr lang="ru-RU" smtClean="0"/>
              <a:pPr/>
              <a:t>28.11.2019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C74F742-2914-4956-B5E9-F8341D2A65AF}" type="slidenum">
              <a:rPr lang="ru-RU" smtClean="0"/>
              <a:pPr/>
              <a:t>‹#›</a:t>
            </a:fld>
            <a:endParaRPr lang="ru-RU"/>
          </a:p>
        </p:txBody>
      </p:sp>
    </p:spTree>
    <p:extLst>
      <p:ext uri="{BB962C8B-B14F-4D97-AF65-F5344CB8AC3E}">
        <p14:creationId xmlns:p14="http://schemas.microsoft.com/office/powerpoint/2010/main" val="2859532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C9335CC-AA62-4E3D-9601-357AC59A1F81}" type="datetimeFigureOut">
              <a:rPr lang="ru-RU" smtClean="0"/>
              <a:pPr/>
              <a:t>28.11.2019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C74F742-2914-4956-B5E9-F8341D2A65AF}" type="slidenum">
              <a:rPr lang="ru-RU" smtClean="0"/>
              <a:pPr/>
              <a:t>‹#›</a:t>
            </a:fld>
            <a:endParaRPr lang="ru-RU"/>
          </a:p>
        </p:txBody>
      </p:sp>
    </p:spTree>
    <p:extLst>
      <p:ext uri="{BB962C8B-B14F-4D97-AF65-F5344CB8AC3E}">
        <p14:creationId xmlns:p14="http://schemas.microsoft.com/office/powerpoint/2010/main" val="2924510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39000"/>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9335CC-AA62-4E3D-9601-357AC59A1F81}" type="datetimeFigureOut">
              <a:rPr lang="ru-RU" smtClean="0"/>
              <a:pPr/>
              <a:t>28.11.2019</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74F742-2914-4956-B5E9-F8341D2A65AF}" type="slidenum">
              <a:rPr lang="ru-RU" smtClean="0"/>
              <a:pPr/>
              <a:t>‹#›</a:t>
            </a:fld>
            <a:endParaRPr lang="ru-RU"/>
          </a:p>
        </p:txBody>
      </p:sp>
    </p:spTree>
    <p:extLst>
      <p:ext uri="{BB962C8B-B14F-4D97-AF65-F5344CB8AC3E}">
        <p14:creationId xmlns:p14="http://schemas.microsoft.com/office/powerpoint/2010/main" val="3657312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144085" y="1402840"/>
            <a:ext cx="6096000" cy="4270528"/>
          </a:xfrm>
          <a:prstGeom prst="rect">
            <a:avLst/>
          </a:prstGeom>
        </p:spPr>
        <p:txBody>
          <a:bodyPr>
            <a:spAutoFit/>
          </a:bodyPr>
          <a:lstStyle/>
          <a:p>
            <a:pPr algn="ctr">
              <a:lnSpc>
                <a:spcPct val="107000"/>
              </a:lnSpc>
              <a:spcAft>
                <a:spcPts val="800"/>
              </a:spcAft>
            </a:pPr>
            <a:r>
              <a:rPr lang="ru-RU" sz="12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УВАЖАЕМЫЕ ПРЕПОДАВАТЕЛИ И СТУДЕНТЫ!</a:t>
            </a:r>
          </a:p>
          <a:p>
            <a:pPr algn="ctr"/>
            <a:r>
              <a:rPr lang="ru-RU" sz="12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В 2016 году университетом приобретено 5946 экземпляров (606 наименований) учебной и научной литературы. Большой ассортимент изданий приобретен для специальности «Журналистика» (76 наименований). Представляем Вашему вниманию новинки литературы </a:t>
            </a:r>
            <a:r>
              <a:rPr lang="ru-RU" sz="1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для вышеуказанной специальности на </a:t>
            </a:r>
            <a:r>
              <a:rPr lang="ru-RU" sz="12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государственном языке.</a:t>
            </a:r>
            <a:endParaRPr lang="ru-RU" sz="1200" b="1"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ru-RU" sz="12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endParaRPr lang="ru-RU" sz="1200" b="1" dirty="0" smtClean="0">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r>
              <a:rPr lang="ru-RU" sz="12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Ждем Вас по адресу:</a:t>
            </a:r>
            <a:endParaRPr lang="ru-RU" sz="1200" b="1" dirty="0" smtClean="0">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r>
              <a:rPr lang="ru-RU" sz="12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пр. Абая 28, </a:t>
            </a:r>
            <a:r>
              <a:rPr lang="kk-KZ" sz="12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НБ </a:t>
            </a:r>
            <a:r>
              <a:rPr lang="ru-RU" sz="12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r>
              <a:rPr lang="kk-KZ" sz="12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Білім орталығы</a:t>
            </a:r>
            <a:r>
              <a:rPr lang="ru-RU" sz="12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ru-RU" sz="1200" b="1" dirty="0" smtClean="0">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r>
              <a:rPr lang="ru-RU" sz="12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ежедневно: с 9.00 до 19.00 ч.</a:t>
            </a:r>
            <a:endParaRPr lang="ru-RU" sz="1200" b="1" dirty="0" smtClean="0">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endParaRPr lang="ru-RU" sz="12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ru-RU" sz="1200" b="1" dirty="0" smtClean="0">
                <a:solidFill>
                  <a:srgbClr val="C00000"/>
                </a:solidFill>
                <a:latin typeface="Times New Roman" panose="02020603050405020304" pitchFamily="18" charset="0"/>
                <a:cs typeface="Times New Roman" panose="02020603050405020304" pitchFamily="18" charset="0"/>
              </a:rPr>
              <a:t>ҚҰРМЕТТІ ОҚЫТУШЫЛАР МЕН СТУДЕНТТЕР!</a:t>
            </a:r>
          </a:p>
          <a:p>
            <a:pPr algn="ctr"/>
            <a:r>
              <a:rPr lang="ru-RU" sz="1200" b="1" dirty="0">
                <a:solidFill>
                  <a:srgbClr val="002060"/>
                </a:solidFill>
                <a:latin typeface="Times New Roman" panose="02020603050405020304" pitchFamily="18" charset="0"/>
                <a:cs typeface="Times New Roman" panose="02020603050405020304" pitchFamily="18" charset="0"/>
              </a:rPr>
              <a:t> </a:t>
            </a:r>
          </a:p>
          <a:p>
            <a:pPr algn="just"/>
            <a:r>
              <a:rPr lang="ru-RU" sz="1200" b="1" dirty="0">
                <a:solidFill>
                  <a:srgbClr val="002060"/>
                </a:solidFill>
                <a:latin typeface="Times New Roman" panose="02020603050405020304" pitchFamily="18" charset="0"/>
                <a:cs typeface="Times New Roman" panose="02020603050405020304" pitchFamily="18" charset="0"/>
              </a:rPr>
              <a:t>2016 </a:t>
            </a:r>
            <a:r>
              <a:rPr lang="ru-RU" sz="1200" b="1" dirty="0" err="1">
                <a:solidFill>
                  <a:srgbClr val="002060"/>
                </a:solidFill>
                <a:latin typeface="Times New Roman" panose="02020603050405020304" pitchFamily="18" charset="0"/>
                <a:cs typeface="Times New Roman" panose="02020603050405020304" pitchFamily="18" charset="0"/>
              </a:rPr>
              <a:t>жылы</a:t>
            </a:r>
            <a:r>
              <a:rPr lang="ru-RU" sz="1200" b="1" dirty="0">
                <a:solidFill>
                  <a:srgbClr val="002060"/>
                </a:solidFill>
                <a:latin typeface="Times New Roman" panose="02020603050405020304" pitchFamily="18" charset="0"/>
                <a:cs typeface="Times New Roman" panose="02020603050405020304" pitchFamily="18" charset="0"/>
              </a:rPr>
              <a:t> </a:t>
            </a:r>
            <a:r>
              <a:rPr lang="ru-RU" sz="1200" b="1" dirty="0" err="1">
                <a:solidFill>
                  <a:srgbClr val="002060"/>
                </a:solidFill>
                <a:latin typeface="Times New Roman" panose="02020603050405020304" pitchFamily="18" charset="0"/>
                <a:cs typeface="Times New Roman" panose="02020603050405020304" pitchFamily="18" charset="0"/>
              </a:rPr>
              <a:t>университетте</a:t>
            </a:r>
            <a:r>
              <a:rPr lang="ru-RU" sz="1200" b="1" dirty="0">
                <a:solidFill>
                  <a:srgbClr val="002060"/>
                </a:solidFill>
                <a:latin typeface="Times New Roman" panose="02020603050405020304" pitchFamily="18" charset="0"/>
                <a:cs typeface="Times New Roman" panose="02020603050405020304" pitchFamily="18" charset="0"/>
              </a:rPr>
              <a:t> 5946 дана(606 </a:t>
            </a:r>
            <a:r>
              <a:rPr lang="ru-RU" sz="1200" b="1" dirty="0" err="1">
                <a:solidFill>
                  <a:srgbClr val="002060"/>
                </a:solidFill>
                <a:latin typeface="Times New Roman" panose="02020603050405020304" pitchFamily="18" charset="0"/>
                <a:cs typeface="Times New Roman" panose="02020603050405020304" pitchFamily="18" charset="0"/>
              </a:rPr>
              <a:t>атау</a:t>
            </a:r>
            <a:r>
              <a:rPr lang="ru-RU" sz="1200" b="1" dirty="0">
                <a:solidFill>
                  <a:srgbClr val="002060"/>
                </a:solidFill>
                <a:latin typeface="Times New Roman" panose="02020603050405020304" pitchFamily="18" charset="0"/>
                <a:cs typeface="Times New Roman" panose="02020603050405020304" pitchFamily="18" charset="0"/>
              </a:rPr>
              <a:t>) </a:t>
            </a:r>
            <a:r>
              <a:rPr lang="kk-KZ" sz="1200" b="1" dirty="0">
                <a:solidFill>
                  <a:srgbClr val="002060"/>
                </a:solidFill>
                <a:latin typeface="Times New Roman" panose="02020603050405020304" pitchFamily="18" charset="0"/>
                <a:cs typeface="Times New Roman" panose="02020603050405020304" pitchFamily="18" charset="0"/>
              </a:rPr>
              <a:t>оқулықтар мен ғылыми әдебиеттер келіп түсті</a:t>
            </a:r>
            <a:r>
              <a:rPr lang="ru-RU" sz="1200" b="1" dirty="0">
                <a:solidFill>
                  <a:srgbClr val="002060"/>
                </a:solidFill>
                <a:latin typeface="Times New Roman" panose="02020603050405020304" pitchFamily="18" charset="0"/>
                <a:cs typeface="Times New Roman" panose="02020603050405020304" pitchFamily="18" charset="0"/>
              </a:rPr>
              <a:t>. «</a:t>
            </a:r>
            <a:r>
              <a:rPr lang="kk-KZ" sz="1200" b="1" dirty="0">
                <a:solidFill>
                  <a:srgbClr val="002060"/>
                </a:solidFill>
                <a:latin typeface="Times New Roman" panose="02020603050405020304" pitchFamily="18" charset="0"/>
                <a:cs typeface="Times New Roman" panose="02020603050405020304" pitchFamily="18" charset="0"/>
              </a:rPr>
              <a:t>Журналистика» мамандығы бойынша көптеген басылымдар алынды</a:t>
            </a:r>
            <a:r>
              <a:rPr lang="ru-RU" sz="1200" b="1" dirty="0">
                <a:solidFill>
                  <a:srgbClr val="002060"/>
                </a:solidFill>
                <a:latin typeface="Times New Roman" panose="02020603050405020304" pitchFamily="18" charset="0"/>
                <a:cs typeface="Times New Roman" panose="02020603050405020304" pitchFamily="18" charset="0"/>
              </a:rPr>
              <a:t>(76атау).</a:t>
            </a:r>
            <a:r>
              <a:rPr lang="kk-KZ" sz="1200" b="1" dirty="0">
                <a:solidFill>
                  <a:srgbClr val="002060"/>
                </a:solidFill>
                <a:latin typeface="Times New Roman" panose="02020603050405020304" pitchFamily="18" charset="0"/>
                <a:cs typeface="Times New Roman" panose="02020603050405020304" pitchFamily="18" charset="0"/>
              </a:rPr>
              <a:t>Жоғарыда көрсетілген мамандық үшін м</a:t>
            </a:r>
            <a:r>
              <a:rPr lang="ru-RU" sz="1200" b="1" dirty="0" err="1">
                <a:solidFill>
                  <a:srgbClr val="002060"/>
                </a:solidFill>
                <a:latin typeface="Times New Roman" panose="02020603050405020304" pitchFamily="18" charset="0"/>
                <a:cs typeface="Times New Roman" panose="02020603050405020304" pitchFamily="18" charset="0"/>
              </a:rPr>
              <a:t>емлекетт</a:t>
            </a:r>
            <a:r>
              <a:rPr lang="kk-KZ" sz="1200" b="1" dirty="0">
                <a:solidFill>
                  <a:srgbClr val="002060"/>
                </a:solidFill>
                <a:latin typeface="Times New Roman" panose="02020603050405020304" pitchFamily="18" charset="0"/>
                <a:cs typeface="Times New Roman" panose="02020603050405020304" pitchFamily="18" charset="0"/>
              </a:rPr>
              <a:t>і</a:t>
            </a:r>
            <a:r>
              <a:rPr lang="ru-RU" sz="1200" b="1" dirty="0">
                <a:solidFill>
                  <a:srgbClr val="002060"/>
                </a:solidFill>
                <a:latin typeface="Times New Roman" panose="02020603050405020304" pitchFamily="18" charset="0"/>
                <a:cs typeface="Times New Roman" panose="02020603050405020304" pitchFamily="18" charset="0"/>
              </a:rPr>
              <a:t>к т</a:t>
            </a:r>
            <a:r>
              <a:rPr lang="kk-KZ" sz="1200" b="1" dirty="0">
                <a:solidFill>
                  <a:srgbClr val="002060"/>
                </a:solidFill>
                <a:latin typeface="Times New Roman" panose="02020603050405020304" pitchFamily="18" charset="0"/>
                <a:cs typeface="Times New Roman" panose="02020603050405020304" pitchFamily="18" charset="0"/>
              </a:rPr>
              <a:t>і</a:t>
            </a:r>
            <a:r>
              <a:rPr lang="ru-RU" sz="1200" b="1" dirty="0" err="1">
                <a:solidFill>
                  <a:srgbClr val="002060"/>
                </a:solidFill>
                <a:latin typeface="Times New Roman" panose="02020603050405020304" pitchFamily="18" charset="0"/>
                <a:cs typeface="Times New Roman" panose="02020603050405020304" pitchFamily="18" charset="0"/>
              </a:rPr>
              <a:t>лде</a:t>
            </a:r>
            <a:r>
              <a:rPr lang="kk-KZ" sz="1200" b="1" dirty="0">
                <a:solidFill>
                  <a:srgbClr val="002060"/>
                </a:solidFill>
                <a:latin typeface="Times New Roman" panose="02020603050405020304" pitchFamily="18" charset="0"/>
                <a:cs typeface="Times New Roman" panose="02020603050405020304" pitchFamily="18" charset="0"/>
              </a:rPr>
              <a:t>гі жаңа оқулықтарды Сіздердің назарларыңызға ұсынамыз.</a:t>
            </a:r>
            <a:endParaRPr lang="ru-RU" sz="1200" b="1" dirty="0">
              <a:solidFill>
                <a:srgbClr val="002060"/>
              </a:solidFill>
              <a:latin typeface="Times New Roman" panose="02020603050405020304" pitchFamily="18" charset="0"/>
              <a:cs typeface="Times New Roman" panose="02020603050405020304" pitchFamily="18" charset="0"/>
            </a:endParaRPr>
          </a:p>
          <a:p>
            <a:pPr algn="ctr"/>
            <a:r>
              <a:rPr lang="kk-KZ" sz="1200" b="1" dirty="0">
                <a:solidFill>
                  <a:srgbClr val="002060"/>
                </a:solidFill>
                <a:latin typeface="Times New Roman" panose="02020603050405020304" pitchFamily="18" charset="0"/>
                <a:cs typeface="Times New Roman" panose="02020603050405020304" pitchFamily="18" charset="0"/>
              </a:rPr>
              <a:t> </a:t>
            </a:r>
            <a:endParaRPr lang="ru-RU" sz="1200" b="1" dirty="0">
              <a:solidFill>
                <a:srgbClr val="002060"/>
              </a:solidFill>
              <a:latin typeface="Times New Roman" panose="02020603050405020304" pitchFamily="18" charset="0"/>
              <a:cs typeface="Times New Roman" panose="02020603050405020304" pitchFamily="18" charset="0"/>
            </a:endParaRPr>
          </a:p>
          <a:p>
            <a:pPr algn="ctr"/>
            <a:r>
              <a:rPr lang="kk-KZ" sz="1200" b="1" dirty="0">
                <a:solidFill>
                  <a:srgbClr val="002060"/>
                </a:solidFill>
                <a:latin typeface="Times New Roman" panose="02020603050405020304" pitchFamily="18" charset="0"/>
                <a:cs typeface="Times New Roman" panose="02020603050405020304" pitchFamily="18" charset="0"/>
              </a:rPr>
              <a:t>Сіздерді мына мекен-жай бойынша күтеміз:</a:t>
            </a:r>
            <a:endParaRPr lang="ru-RU" sz="1200" b="1" dirty="0">
              <a:solidFill>
                <a:srgbClr val="002060"/>
              </a:solidFill>
              <a:latin typeface="Times New Roman" panose="02020603050405020304" pitchFamily="18" charset="0"/>
              <a:cs typeface="Times New Roman" panose="02020603050405020304" pitchFamily="18" charset="0"/>
            </a:endParaRPr>
          </a:p>
          <a:p>
            <a:pPr algn="ctr"/>
            <a:r>
              <a:rPr lang="kk-KZ" sz="1200" b="1" dirty="0">
                <a:solidFill>
                  <a:srgbClr val="002060"/>
                </a:solidFill>
                <a:latin typeface="Times New Roman" panose="02020603050405020304" pitchFamily="18" charset="0"/>
                <a:cs typeface="Times New Roman" panose="02020603050405020304" pitchFamily="18" charset="0"/>
              </a:rPr>
              <a:t>Абай даңғылы 28, ҒК «Білім орталығы»</a:t>
            </a:r>
            <a:endParaRPr lang="ru-RU" sz="1200" b="1" dirty="0">
              <a:solidFill>
                <a:srgbClr val="002060"/>
              </a:solidFill>
              <a:latin typeface="Times New Roman" panose="02020603050405020304" pitchFamily="18" charset="0"/>
              <a:cs typeface="Times New Roman" panose="02020603050405020304" pitchFamily="18" charset="0"/>
            </a:endParaRPr>
          </a:p>
          <a:p>
            <a:pPr algn="ctr"/>
            <a:r>
              <a:rPr lang="ru-RU" sz="1200" b="1" dirty="0" err="1">
                <a:solidFill>
                  <a:srgbClr val="002060"/>
                </a:solidFill>
                <a:latin typeface="Times New Roman" panose="02020603050405020304" pitchFamily="18" charset="0"/>
                <a:cs typeface="Times New Roman" panose="02020603050405020304" pitchFamily="18" charset="0"/>
              </a:rPr>
              <a:t>Күнделікті</a:t>
            </a:r>
            <a:r>
              <a:rPr lang="ru-RU" sz="1200" b="1" dirty="0">
                <a:solidFill>
                  <a:srgbClr val="002060"/>
                </a:solidFill>
                <a:latin typeface="Times New Roman" panose="02020603050405020304" pitchFamily="18" charset="0"/>
                <a:cs typeface="Times New Roman" panose="02020603050405020304" pitchFamily="18" charset="0"/>
              </a:rPr>
              <a:t>: 9.00 – 18.00</a:t>
            </a:r>
          </a:p>
          <a:p>
            <a:pPr algn="ctr">
              <a:spcAft>
                <a:spcPts val="0"/>
              </a:spcAft>
            </a:pPr>
            <a:endParaRPr lang="ru-RU" sz="12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1670" y="1402840"/>
            <a:ext cx="3262358" cy="3330182"/>
          </a:xfrm>
          <a:prstGeom prst="rect">
            <a:avLst/>
          </a:prstGeom>
        </p:spPr>
      </p:pic>
    </p:spTree>
    <p:extLst>
      <p:ext uri="{BB962C8B-B14F-4D97-AF65-F5344CB8AC3E}">
        <p14:creationId xmlns:p14="http://schemas.microsoft.com/office/powerpoint/2010/main" val="1749093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cstate="print">
            <a:extLst>
              <a:ext uri="{28A0092B-C50C-407E-A947-70E740481C1C}">
                <a14:useLocalDpi xmlns:a14="http://schemas.microsoft.com/office/drawing/2010/main" val="0"/>
              </a:ext>
            </a:extLst>
          </a:blip>
          <a:srcRect l="1266" t="953"/>
          <a:stretch/>
        </p:blipFill>
        <p:spPr>
          <a:xfrm>
            <a:off x="7406253" y="0"/>
            <a:ext cx="4785747" cy="6858000"/>
          </a:xfrm>
          <a:prstGeom prst="rect">
            <a:avLst/>
          </a:prstGeom>
          <a:effectLst>
            <a:outerShdw blurRad="50800" dist="38100" dir="13500000" algn="br" rotWithShape="0">
              <a:prstClr val="black">
                <a:alpha val="40000"/>
              </a:prstClr>
            </a:outerShdw>
          </a:effectLst>
          <a:scene3d>
            <a:camera prst="orthographicFront"/>
            <a:lightRig rig="threePt" dir="t"/>
          </a:scene3d>
          <a:sp3d contourW="19050">
            <a:bevelT w="203200" h="266700"/>
          </a:sp3d>
        </p:spPr>
      </p:pic>
      <p:sp>
        <p:nvSpPr>
          <p:cNvPr id="3" name="TextBox 2"/>
          <p:cNvSpPr txBox="1"/>
          <p:nvPr/>
        </p:nvSpPr>
        <p:spPr>
          <a:xfrm>
            <a:off x="3809999" y="194627"/>
            <a:ext cx="3254830" cy="523220"/>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a:t>
            </a:r>
            <a:r>
              <a:rPr lang="ru-RU" sz="1600" b="1" dirty="0">
                <a:solidFill>
                  <a:srgbClr val="C00000"/>
                </a:solidFill>
                <a:latin typeface="Times New Roman" pitchFamily="18" charset="0"/>
                <a:cs typeface="Times New Roman" pitchFamily="18" charset="0"/>
              </a:rPr>
              <a:t>я</a:t>
            </a:r>
            <a:r>
              <a:rPr lang="en-US" sz="1600" b="1" dirty="0" smtClean="0">
                <a:solidFill>
                  <a:srgbClr val="C00000"/>
                </a:solidFill>
                <a:latin typeface="Times New Roman" pitchFamily="18" charset="0"/>
                <a:cs typeface="Times New Roman" pitchFamily="18" charset="0"/>
              </a:rPr>
              <a:t> </a:t>
            </a:r>
            <a:r>
              <a:rPr lang="ru-RU" sz="2800" b="1" dirty="0" smtClean="0">
                <a:solidFill>
                  <a:srgbClr val="C00000"/>
                </a:solidFill>
                <a:latin typeface="Times New Roman" pitchFamily="18" charset="0"/>
                <a:cs typeface="Times New Roman" pitchFamily="18" charset="0"/>
              </a:rPr>
              <a:t>6 </a:t>
            </a:r>
            <a:r>
              <a:rPr lang="ru-RU" sz="1600" b="1" dirty="0" smtClean="0">
                <a:solidFill>
                  <a:srgbClr val="C00000"/>
                </a:solidFill>
                <a:latin typeface="Times New Roman" pitchFamily="18" charset="0"/>
                <a:cs typeface="Times New Roman" pitchFamily="18" charset="0"/>
              </a:rPr>
              <a:t>экз.</a:t>
            </a:r>
            <a:endParaRPr lang="ru-RU" sz="1600" b="1" dirty="0">
              <a:solidFill>
                <a:srgbClr val="C00000"/>
              </a:solidFill>
              <a:latin typeface="Times New Roman" pitchFamily="18" charset="0"/>
              <a:cs typeface="Times New Roman" pitchFamily="18" charset="0"/>
            </a:endParaRPr>
          </a:p>
        </p:txBody>
      </p:sp>
      <p:sp>
        <p:nvSpPr>
          <p:cNvPr id="4" name="Прямоугольник с двумя скругленными противолежащими углами 3"/>
          <p:cNvSpPr/>
          <p:nvPr/>
        </p:nvSpPr>
        <p:spPr>
          <a:xfrm>
            <a:off x="283026" y="840468"/>
            <a:ext cx="6868887" cy="4301887"/>
          </a:xfrm>
          <a:prstGeom prst="round2DiagRect">
            <a:avLst/>
          </a:prstGeom>
          <a:ln>
            <a:solidFill>
              <a:srgbClr val="0070C0"/>
            </a:solidFill>
          </a:ln>
          <a:effectLst>
            <a:outerShdw blurRad="50800" dist="38100" dir="13500000" algn="br" rotWithShape="0">
              <a:prstClr val="black">
                <a:alpha val="40000"/>
              </a:prstClr>
            </a:outerShdw>
          </a:effectLst>
        </p:spPr>
        <p:txBody>
          <a:bodyPr wrap="square">
            <a:spAutoFit/>
          </a:bodyPr>
          <a:lstStyle/>
          <a:p>
            <a:pPr indent="457200" algn="just"/>
            <a:r>
              <a:rPr lang="kk-KZ" sz="2000" baseline="-25000" dirty="0" smtClean="0">
                <a:solidFill>
                  <a:srgbClr val="000000"/>
                </a:solidFill>
                <a:latin typeface="Times New Roman" panose="02020603050405020304" pitchFamily="18" charset="0"/>
              </a:rPr>
              <a:t>76.17</a:t>
            </a:r>
          </a:p>
          <a:p>
            <a:pPr indent="457200" algn="just"/>
            <a:r>
              <a:rPr lang="kk-KZ" sz="2000" baseline="-25000" dirty="0" smtClean="0">
                <a:solidFill>
                  <a:srgbClr val="000000"/>
                </a:solidFill>
                <a:latin typeface="Times New Roman" panose="02020603050405020304" pitchFamily="18" charset="0"/>
              </a:rPr>
              <a:t>М </a:t>
            </a:r>
            <a:r>
              <a:rPr lang="kk-KZ" sz="2000" baseline="-25000" dirty="0">
                <a:solidFill>
                  <a:srgbClr val="000000"/>
                </a:solidFill>
                <a:latin typeface="Times New Roman" panose="02020603050405020304" pitchFamily="18" charset="0"/>
              </a:rPr>
              <a:t>46</a:t>
            </a:r>
            <a:endParaRPr lang="kk-KZ" sz="2000" baseline="-25000" dirty="0" smtClean="0">
              <a:solidFill>
                <a:srgbClr val="000000"/>
              </a:solidFill>
              <a:latin typeface="Times New Roman" panose="02020603050405020304" pitchFamily="18" charset="0"/>
            </a:endParaRPr>
          </a:p>
          <a:p>
            <a:pPr indent="457200" algn="just"/>
            <a:r>
              <a:rPr lang="kk-KZ" sz="2000" baseline="-25000" dirty="0" smtClean="0">
                <a:solidFill>
                  <a:srgbClr val="000000"/>
                </a:solidFill>
                <a:latin typeface="Times New Roman" panose="02020603050405020304" pitchFamily="18" charset="0"/>
              </a:rPr>
              <a:t>Мергенбаева </a:t>
            </a:r>
            <a:r>
              <a:rPr lang="kk-KZ" sz="2000" baseline="-25000" dirty="0">
                <a:solidFill>
                  <a:srgbClr val="000000"/>
                </a:solidFill>
                <a:latin typeface="Times New Roman" panose="02020603050405020304" pitchFamily="18" charset="0"/>
              </a:rPr>
              <a:t>К.К.</a:t>
            </a:r>
            <a:endParaRPr lang="kk-KZ" sz="2000" dirty="0">
              <a:solidFill>
                <a:srgbClr val="000000"/>
              </a:solidFill>
              <a:latin typeface="Times New Roman" panose="02020603050405020304" pitchFamily="18" charset="0"/>
            </a:endParaRPr>
          </a:p>
          <a:p>
            <a:pPr indent="457200" algn="just"/>
            <a:r>
              <a:rPr lang="kk-KZ" sz="2000" baseline="-25000" dirty="0" smtClean="0">
                <a:solidFill>
                  <a:srgbClr val="000000"/>
                </a:solidFill>
                <a:latin typeface="Times New Roman" panose="02020603050405020304" pitchFamily="18" charset="0"/>
              </a:rPr>
              <a:t>Басуға </a:t>
            </a:r>
            <a:r>
              <a:rPr lang="kk-KZ" sz="2000" baseline="-25000" dirty="0">
                <a:solidFill>
                  <a:srgbClr val="000000"/>
                </a:solidFill>
                <a:latin typeface="Times New Roman" panose="02020603050405020304" pitchFamily="18" charset="0"/>
              </a:rPr>
              <a:t>дейінгі үдерістердің технологиясы: оку-әдістеме- лік күралы / К.К. Мергенбаева. - Алматы: Қазак университеті, 2015.-100 6.</a:t>
            </a:r>
            <a:endParaRPr lang="kk-KZ" sz="2000" dirty="0">
              <a:solidFill>
                <a:srgbClr val="000000"/>
              </a:solidFill>
              <a:latin typeface="Times New Roman" panose="02020603050405020304" pitchFamily="18" charset="0"/>
            </a:endParaRPr>
          </a:p>
          <a:p>
            <a:pPr indent="457200" algn="just"/>
            <a:r>
              <a:rPr lang="en-US" sz="2000" baseline="-25000" dirty="0">
                <a:solidFill>
                  <a:srgbClr val="000000"/>
                </a:solidFill>
                <a:latin typeface="Times New Roman" panose="02020603050405020304" pitchFamily="18" charset="0"/>
                <a:cs typeface="Times New Roman" panose="02020603050405020304" pitchFamily="18" charset="0"/>
              </a:rPr>
              <a:t>ISBN </a:t>
            </a:r>
            <a:r>
              <a:rPr lang="kk-KZ" sz="2000" baseline="-25000" dirty="0" smtClean="0">
                <a:solidFill>
                  <a:srgbClr val="000000"/>
                </a:solidFill>
                <a:latin typeface="Times New Roman" panose="02020603050405020304" pitchFamily="18" charset="0"/>
              </a:rPr>
              <a:t>978-601-04-1393-1</a:t>
            </a:r>
          </a:p>
          <a:p>
            <a:pPr indent="457200" algn="just"/>
            <a:endParaRPr lang="kk-KZ" sz="2000" dirty="0">
              <a:solidFill>
                <a:srgbClr val="000000"/>
              </a:solidFill>
              <a:latin typeface="Times New Roman" panose="02020603050405020304" pitchFamily="18" charset="0"/>
            </a:endParaRPr>
          </a:p>
          <a:p>
            <a:pPr indent="457200" algn="just"/>
            <a:r>
              <a:rPr lang="kk-KZ" sz="2000" baseline="-25000" dirty="0">
                <a:solidFill>
                  <a:srgbClr val="000000"/>
                </a:solidFill>
                <a:latin typeface="Times New Roman" panose="02020603050405020304" pitchFamily="18" charset="0"/>
              </a:rPr>
              <a:t>Бүл </a:t>
            </a:r>
            <a:r>
              <a:rPr lang="kk-KZ" sz="2000" baseline="-25000" dirty="0" smtClean="0">
                <a:solidFill>
                  <a:srgbClr val="000000"/>
                </a:solidFill>
                <a:latin typeface="Times New Roman" panose="02020603050405020304" pitchFamily="18" charset="0"/>
              </a:rPr>
              <a:t>оку</a:t>
            </a:r>
            <a:r>
              <a:rPr lang="kk-KZ" sz="2000" dirty="0" smtClean="0">
                <a:solidFill>
                  <a:srgbClr val="000000"/>
                </a:solidFill>
                <a:latin typeface="Times New Roman" panose="02020603050405020304" pitchFamily="18" charset="0"/>
              </a:rPr>
              <a:t> </a:t>
            </a:r>
            <a:r>
              <a:rPr lang="kk-KZ" sz="2000" baseline="-25000" dirty="0">
                <a:solidFill>
                  <a:srgbClr val="000000"/>
                </a:solidFill>
                <a:latin typeface="Times New Roman" panose="02020603050405020304" pitchFamily="18" charset="0"/>
              </a:rPr>
              <a:t>ә</a:t>
            </a:r>
            <a:r>
              <a:rPr lang="kk-KZ" sz="2000" baseline="-25000" dirty="0" smtClean="0">
                <a:solidFill>
                  <a:srgbClr val="000000"/>
                </a:solidFill>
                <a:latin typeface="Times New Roman" panose="02020603050405020304" pitchFamily="18" charset="0"/>
              </a:rPr>
              <a:t>дістемелік </a:t>
            </a:r>
            <a:r>
              <a:rPr lang="kk-KZ" sz="2000" baseline="-25000" dirty="0">
                <a:solidFill>
                  <a:srgbClr val="000000"/>
                </a:solidFill>
                <a:latin typeface="Times New Roman" panose="02020603050405020304" pitchFamily="18" charset="0"/>
              </a:rPr>
              <a:t>күралы «Баспа ісі», «Дизайн» мамандығынын </a:t>
            </a:r>
            <a:r>
              <a:rPr lang="kk-KZ" sz="2000" baseline="-25000" dirty="0" smtClean="0">
                <a:solidFill>
                  <a:srgbClr val="000000"/>
                </a:solidFill>
                <a:latin typeface="Times New Roman" panose="02020603050405020304" pitchFamily="18" charset="0"/>
              </a:rPr>
              <a:t>окытушыларына</a:t>
            </a:r>
            <a:r>
              <a:rPr lang="kk-KZ" sz="2000" baseline="-25000" dirty="0">
                <a:solidFill>
                  <a:srgbClr val="000000"/>
                </a:solidFill>
                <a:latin typeface="Times New Roman" panose="02020603050405020304" pitchFamily="18" charset="0"/>
              </a:rPr>
              <a:t>, студенттеріне арналған зертханалык жүмыстарға әдістемелік нүскаулар жинағы болып табылады.</a:t>
            </a:r>
            <a:endParaRPr lang="kk-KZ" sz="2000" dirty="0">
              <a:solidFill>
                <a:srgbClr val="000000"/>
              </a:solidFill>
              <a:latin typeface="Times New Roman" panose="02020603050405020304" pitchFamily="18" charset="0"/>
            </a:endParaRPr>
          </a:p>
          <a:p>
            <a:pPr indent="457200" algn="just"/>
            <a:r>
              <a:rPr lang="kk-KZ" sz="2000" baseline="-25000" dirty="0">
                <a:solidFill>
                  <a:srgbClr val="000000"/>
                </a:solidFill>
                <a:latin typeface="Times New Roman" panose="02020603050405020304" pitchFamily="18" charset="0"/>
              </a:rPr>
              <a:t>Мүнда баспа ісін окыту үдерісінде студенттердің білім мен іскерлік кабілетін калыптастыруға арналған жеке такырыптар түрінде карастырылып. </a:t>
            </a:r>
            <a:r>
              <a:rPr lang="kk-KZ" sz="2000" baseline="-25000" dirty="0" smtClean="0">
                <a:solidFill>
                  <a:srgbClr val="000000"/>
                </a:solidFill>
                <a:latin typeface="Times New Roman" panose="02020603050405020304" pitchFamily="18" charset="0"/>
              </a:rPr>
              <a:t>окыпүйрену </a:t>
            </a:r>
            <a:r>
              <a:rPr lang="kk-KZ" sz="2000" baseline="-25000" dirty="0">
                <a:solidFill>
                  <a:srgbClr val="000000"/>
                </a:solidFill>
                <a:latin typeface="Times New Roman" panose="02020603050405020304" pitchFamily="18" charset="0"/>
              </a:rPr>
              <a:t>өдістемелері көрсетілген.</a:t>
            </a:r>
            <a:endParaRPr lang="kk-KZ" sz="2000" dirty="0">
              <a:solidFill>
                <a:srgbClr val="000000"/>
              </a:solidFill>
              <a:latin typeface="Times New Roman" panose="02020603050405020304" pitchFamily="18" charset="0"/>
            </a:endParaRPr>
          </a:p>
          <a:p>
            <a:pPr indent="457200" algn="just"/>
            <a:r>
              <a:rPr lang="kk-KZ" sz="2000" baseline="-25000" dirty="0">
                <a:solidFill>
                  <a:srgbClr val="000000"/>
                </a:solidFill>
                <a:latin typeface="Times New Roman" panose="02020603050405020304" pitchFamily="18" charset="0"/>
              </a:rPr>
              <a:t>Атал.мыш оку-әдістемелік күралы жоғары оку орындарынын «Баспа ісі», «</a:t>
            </a:r>
            <a:r>
              <a:rPr lang="kk-KZ" sz="2000" baseline="-25000" dirty="0" smtClean="0">
                <a:solidFill>
                  <a:srgbClr val="000000"/>
                </a:solidFill>
                <a:latin typeface="Times New Roman" panose="02020603050405020304" pitchFamily="18" charset="0"/>
              </a:rPr>
              <a:t>Дизайн</a:t>
            </a:r>
            <a:r>
              <a:rPr lang="kk-KZ" sz="2000" baseline="-25000" dirty="0">
                <a:solidFill>
                  <a:srgbClr val="000000"/>
                </a:solidFill>
                <a:latin typeface="Times New Roman" panose="02020603050405020304" pitchFamily="18" charset="0"/>
              </a:rPr>
              <a:t>» мамандығы окьггушыларына, студенттеріне пайдалануға үсынылады</a:t>
            </a:r>
            <a:r>
              <a:rPr lang="kk-KZ" sz="2000" baseline="-25000" dirty="0" smtClean="0">
                <a:solidFill>
                  <a:srgbClr val="000000"/>
                </a:solidFill>
                <a:latin typeface="Times New Roman" panose="02020603050405020304" pitchFamily="18" charset="0"/>
              </a:rPr>
              <a:t>.</a:t>
            </a:r>
            <a:endParaRPr lang="kk-KZ" sz="20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036330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5009578" cy="6858000"/>
          </a:xfrm>
          <a:prstGeom prst="rect">
            <a:avLst/>
          </a:prstGeom>
          <a:effectLst>
            <a:outerShdw blurRad="50800" dist="38100" dir="13500000" algn="br" rotWithShape="0">
              <a:prstClr val="black">
                <a:alpha val="40000"/>
              </a:prstClr>
            </a:outerShdw>
            <a:softEdge rad="0"/>
          </a:effectLst>
          <a:scene3d>
            <a:camera prst="orthographicFront"/>
            <a:lightRig rig="threePt" dir="t"/>
          </a:scene3d>
          <a:sp3d contourW="19050">
            <a:bevelT w="203200" h="266700"/>
          </a:sp3d>
        </p:spPr>
      </p:pic>
      <p:sp>
        <p:nvSpPr>
          <p:cNvPr id="3" name="TextBox 2"/>
          <p:cNvSpPr txBox="1"/>
          <p:nvPr/>
        </p:nvSpPr>
        <p:spPr>
          <a:xfrm flipH="1">
            <a:off x="5377542" y="161970"/>
            <a:ext cx="3233057" cy="523220"/>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имеется </a:t>
            </a:r>
            <a:r>
              <a:rPr lang="ru-RU" sz="2800" b="1" dirty="0" smtClean="0">
                <a:solidFill>
                  <a:srgbClr val="C00000"/>
                </a:solidFill>
                <a:latin typeface="Times New Roman" pitchFamily="18" charset="0"/>
                <a:cs typeface="Times New Roman" pitchFamily="18" charset="0"/>
              </a:rPr>
              <a:t>10 </a:t>
            </a:r>
            <a:r>
              <a:rPr lang="ru-RU" sz="1600" b="1" dirty="0" smtClean="0">
                <a:solidFill>
                  <a:srgbClr val="C00000"/>
                </a:solidFill>
                <a:latin typeface="Times New Roman" pitchFamily="18" charset="0"/>
                <a:cs typeface="Times New Roman" pitchFamily="18" charset="0"/>
              </a:rPr>
              <a:t>экз.</a:t>
            </a:r>
            <a:endParaRPr lang="ru-RU" sz="1600" b="1" dirty="0">
              <a:solidFill>
                <a:srgbClr val="C00000"/>
              </a:solidFill>
              <a:latin typeface="Times New Roman" pitchFamily="18" charset="0"/>
              <a:cs typeface="Times New Roman" pitchFamily="18" charset="0"/>
            </a:endParaRPr>
          </a:p>
        </p:txBody>
      </p:sp>
      <p:sp>
        <p:nvSpPr>
          <p:cNvPr id="5" name="Прямоугольник с двумя скругленными противолежащими углами 4"/>
          <p:cNvSpPr/>
          <p:nvPr/>
        </p:nvSpPr>
        <p:spPr>
          <a:xfrm>
            <a:off x="5377542" y="1374339"/>
            <a:ext cx="6814457" cy="3337361"/>
          </a:xfrm>
          <a:prstGeom prst="round2DiagRect">
            <a:avLst/>
          </a:prstGeom>
          <a:ln>
            <a:solidFill>
              <a:srgbClr val="0070C0"/>
            </a:solidFill>
          </a:ln>
          <a:effectLst>
            <a:outerShdw blurRad="50800" dist="38100" dir="13500000" algn="br" rotWithShape="0">
              <a:prstClr val="black">
                <a:alpha val="40000"/>
              </a:prstClr>
            </a:outerShdw>
          </a:effectLst>
        </p:spPr>
        <p:txBody>
          <a:bodyPr wrap="square">
            <a:spAutoFit/>
          </a:bodyPr>
          <a:lstStyle/>
          <a:p>
            <a:pPr indent="457200"/>
            <a:r>
              <a:rPr lang="kk-KZ" sz="2000" i="0" u="none" strike="noStrike" baseline="-25000" dirty="0" smtClean="0">
                <a:solidFill>
                  <a:srgbClr val="000000"/>
                </a:solidFill>
                <a:latin typeface="Times New Roman" panose="02020603050405020304" pitchFamily="18" charset="0"/>
                <a:cs typeface="Times New Roman" panose="02020603050405020304" pitchFamily="18" charset="0"/>
              </a:rPr>
              <a:t>76.0я73</a:t>
            </a:r>
          </a:p>
          <a:p>
            <a:pPr indent="457200"/>
            <a:r>
              <a:rPr lang="kk-KZ" sz="2000" i="0" u="none" strike="noStrike" baseline="-25000" dirty="0" smtClean="0">
                <a:solidFill>
                  <a:srgbClr val="000000"/>
                </a:solidFill>
                <a:latin typeface="Times New Roman" panose="02020603050405020304" pitchFamily="18" charset="0"/>
                <a:cs typeface="Times New Roman" panose="02020603050405020304" pitchFamily="18" charset="0"/>
              </a:rPr>
              <a:t>С 89 </a:t>
            </a:r>
          </a:p>
          <a:p>
            <a:pPr indent="457200"/>
            <a:r>
              <a:rPr lang="kk-KZ" sz="2000" i="0" u="none" strike="noStrike" baseline="-25000" dirty="0" smtClean="0">
                <a:solidFill>
                  <a:srgbClr val="000000"/>
                </a:solidFill>
                <a:latin typeface="Times New Roman" panose="02020603050405020304" pitchFamily="18" charset="0"/>
                <a:cs typeface="Times New Roman" panose="02020603050405020304" pitchFamily="18" charset="0"/>
              </a:rPr>
              <a:t>Сұлтанбаева Г.С.</a:t>
            </a:r>
            <a:endParaRPr lang="kk-KZ" sz="2000" i="0" u="none" strike="noStrike" baseline="0" dirty="0" smtClean="0">
              <a:solidFill>
                <a:srgbClr val="000000"/>
              </a:solidFill>
              <a:latin typeface="Times New Roman" panose="02020603050405020304" pitchFamily="18" charset="0"/>
              <a:cs typeface="Times New Roman" panose="02020603050405020304" pitchFamily="18" charset="0"/>
            </a:endParaRPr>
          </a:p>
          <a:p>
            <a:pPr indent="457200"/>
            <a:r>
              <a:rPr lang="kk-KZ" sz="2000" i="0" u="none" strike="noStrike" baseline="-25000" dirty="0" smtClean="0">
                <a:solidFill>
                  <a:srgbClr val="000000"/>
                </a:solidFill>
                <a:latin typeface="Times New Roman" panose="02020603050405020304" pitchFamily="18" charset="0"/>
                <a:cs typeface="Times New Roman" panose="02020603050405020304" pitchFamily="18" charset="0"/>
              </a:rPr>
              <a:t>Бұқаралық коммуникацияны зерттеудің қазіргі эдістері: оқу кұралы / Г.С. Сұлтанбаева. - Алматы: Қазақ универси- теті, 2014.- 192 бет.</a:t>
            </a:r>
            <a:endParaRPr lang="kk-KZ" sz="2000" i="0" u="none" strike="noStrike" baseline="0" dirty="0" smtClean="0">
              <a:solidFill>
                <a:srgbClr val="000000"/>
              </a:solidFill>
              <a:latin typeface="Times New Roman" panose="02020603050405020304" pitchFamily="18" charset="0"/>
              <a:cs typeface="Times New Roman" panose="02020603050405020304" pitchFamily="18" charset="0"/>
            </a:endParaRPr>
          </a:p>
          <a:p>
            <a:pPr indent="457200"/>
            <a:r>
              <a:rPr lang="kk-KZ" sz="2000" i="0" u="none" strike="noStrike" baseline="-25000" dirty="0" smtClean="0">
                <a:solidFill>
                  <a:srgbClr val="000000"/>
                </a:solidFill>
                <a:latin typeface="Times New Roman" panose="02020603050405020304" pitchFamily="18" charset="0"/>
                <a:cs typeface="Times New Roman" panose="02020603050405020304" pitchFamily="18" charset="0"/>
              </a:rPr>
              <a:t>І</a:t>
            </a:r>
            <a:r>
              <a:rPr lang="en-US" sz="2000" i="0" u="none" strike="noStrike" baseline="-25000" dirty="0" smtClean="0">
                <a:solidFill>
                  <a:srgbClr val="000000"/>
                </a:solidFill>
                <a:latin typeface="Times New Roman" panose="02020603050405020304" pitchFamily="18" charset="0"/>
                <a:cs typeface="Times New Roman" panose="02020603050405020304" pitchFamily="18" charset="0"/>
              </a:rPr>
              <a:t>S</a:t>
            </a:r>
            <a:r>
              <a:rPr lang="kk-KZ" sz="2000" i="0" u="none" strike="noStrike" baseline="-25000" dirty="0" smtClean="0">
                <a:solidFill>
                  <a:srgbClr val="000000"/>
                </a:solidFill>
                <a:latin typeface="Times New Roman" panose="02020603050405020304" pitchFamily="18" charset="0"/>
                <a:cs typeface="Times New Roman" panose="02020603050405020304" pitchFamily="18" charset="0"/>
              </a:rPr>
              <a:t>В</a:t>
            </a:r>
            <a:r>
              <a:rPr lang="en-US" sz="2000" i="0" u="none" strike="noStrike" baseline="-25000" dirty="0" smtClean="0">
                <a:solidFill>
                  <a:srgbClr val="000000"/>
                </a:solidFill>
                <a:latin typeface="Times New Roman" panose="02020603050405020304" pitchFamily="18" charset="0"/>
                <a:cs typeface="Times New Roman" panose="02020603050405020304" pitchFamily="18" charset="0"/>
              </a:rPr>
              <a:t>N</a:t>
            </a:r>
            <a:r>
              <a:rPr lang="kk-KZ" sz="2000" i="0" u="none" strike="noStrike" baseline="-25000" dirty="0" smtClean="0">
                <a:solidFill>
                  <a:srgbClr val="000000"/>
                </a:solidFill>
                <a:latin typeface="Times New Roman" panose="02020603050405020304" pitchFamily="18" charset="0"/>
                <a:cs typeface="Times New Roman" panose="02020603050405020304" pitchFamily="18" charset="0"/>
              </a:rPr>
              <a:t> 978-601-04-0884-5</a:t>
            </a:r>
          </a:p>
          <a:p>
            <a:pPr indent="457200"/>
            <a:endParaRPr lang="kk-KZ" sz="2000" i="0" u="none" strike="noStrike" baseline="0" dirty="0" smtClean="0">
              <a:solidFill>
                <a:srgbClr val="000000"/>
              </a:solidFill>
              <a:latin typeface="Times New Roman" panose="02020603050405020304" pitchFamily="18" charset="0"/>
              <a:cs typeface="Times New Roman" panose="02020603050405020304" pitchFamily="18" charset="0"/>
            </a:endParaRPr>
          </a:p>
          <a:p>
            <a:pPr indent="457200" algn="just"/>
            <a:r>
              <a:rPr lang="kk-KZ" sz="2000" i="0" u="none" strike="noStrike" baseline="-25000" dirty="0" smtClean="0">
                <a:solidFill>
                  <a:srgbClr val="000000"/>
                </a:solidFill>
                <a:latin typeface="Times New Roman" panose="02020603050405020304" pitchFamily="18" charset="0"/>
                <a:cs typeface="Times New Roman" panose="02020603050405020304" pitchFamily="18" charset="0"/>
              </a:rPr>
              <a:t>Оку кұралы журналистика, коғаммен байланыс, саясаттану, </a:t>
            </a:r>
            <a:r>
              <a:rPr lang="kk-KZ" sz="2000" baseline="-25000" dirty="0">
                <a:solidFill>
                  <a:srgbClr val="000000"/>
                </a:solidFill>
                <a:latin typeface="Times New Roman" panose="02020603050405020304" pitchFamily="18" charset="0"/>
                <a:cs typeface="Times New Roman" panose="02020603050405020304" pitchFamily="18" charset="0"/>
              </a:rPr>
              <a:t>ә</a:t>
            </a:r>
            <a:r>
              <a:rPr lang="kk-KZ" sz="2000" i="0" u="none" strike="noStrike" baseline="-25000" dirty="0" smtClean="0">
                <a:solidFill>
                  <a:srgbClr val="000000"/>
                </a:solidFill>
                <a:latin typeface="Times New Roman" panose="02020603050405020304" pitchFamily="18" charset="0"/>
                <a:cs typeface="Times New Roman" panose="02020603050405020304" pitchFamily="18" charset="0"/>
              </a:rPr>
              <a:t>леуметтану факультеттері мен бөлімдерінде окитын жоғары оку орындары студенттері, магистранттары мен РҺ</a:t>
            </a:r>
            <a:r>
              <a:rPr lang="en-US" sz="2000" i="0" u="none" strike="noStrike" baseline="-25000" dirty="0" smtClean="0">
                <a:solidFill>
                  <a:srgbClr val="000000"/>
                </a:solidFill>
                <a:latin typeface="Times New Roman" panose="02020603050405020304" pitchFamily="18" charset="0"/>
                <a:cs typeface="Times New Roman" panose="02020603050405020304" pitchFamily="18" charset="0"/>
              </a:rPr>
              <a:t>D</a:t>
            </a:r>
            <a:r>
              <a:rPr lang="kk-KZ" sz="2000" i="0" u="none" strike="noStrike" baseline="-25000" dirty="0" smtClean="0">
                <a:solidFill>
                  <a:srgbClr val="000000"/>
                </a:solidFill>
                <a:latin typeface="Times New Roman" panose="02020603050405020304" pitchFamily="18" charset="0"/>
                <a:cs typeface="Times New Roman" panose="02020603050405020304" pitchFamily="18" charset="0"/>
              </a:rPr>
              <a:t> докторанттарына, сон- дай-ак бұкаралык коммуникация саласын зерттеушілер, мемлекеттік кызметкерлер, саясаттанушылар, саяситехнологтар, коғаммен байланыс мамандары мен журналистерге арналған.</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9207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7664" y="0"/>
            <a:ext cx="4974336" cy="6858000"/>
          </a:xfrm>
          <a:prstGeom prst="rect">
            <a:avLst/>
          </a:prstGeom>
          <a:effectLst>
            <a:outerShdw blurRad="50800" dist="38100" dir="13500000" algn="br" rotWithShape="0">
              <a:prstClr val="black">
                <a:alpha val="40000"/>
              </a:prstClr>
            </a:outerShdw>
          </a:effectLst>
          <a:scene3d>
            <a:camera prst="orthographicFront"/>
            <a:lightRig rig="threePt" dir="t"/>
          </a:scene3d>
          <a:sp3d contourW="19050">
            <a:bevelT w="203200" h="266700"/>
          </a:sp3d>
        </p:spPr>
      </p:pic>
      <p:sp>
        <p:nvSpPr>
          <p:cNvPr id="3" name="TextBox 2"/>
          <p:cNvSpPr txBox="1"/>
          <p:nvPr/>
        </p:nvSpPr>
        <p:spPr>
          <a:xfrm>
            <a:off x="3744685" y="194627"/>
            <a:ext cx="3254830" cy="523220"/>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a:t>
            </a:r>
            <a:r>
              <a:rPr lang="ru-RU" sz="1600" b="1" dirty="0">
                <a:solidFill>
                  <a:srgbClr val="C00000"/>
                </a:solidFill>
                <a:latin typeface="Times New Roman" pitchFamily="18" charset="0"/>
                <a:cs typeface="Times New Roman" pitchFamily="18" charset="0"/>
              </a:rPr>
              <a:t>я</a:t>
            </a:r>
            <a:r>
              <a:rPr lang="en-US" sz="1600" b="1" dirty="0" smtClean="0">
                <a:solidFill>
                  <a:srgbClr val="C00000"/>
                </a:solidFill>
                <a:latin typeface="Times New Roman" pitchFamily="18" charset="0"/>
                <a:cs typeface="Times New Roman" pitchFamily="18" charset="0"/>
              </a:rPr>
              <a:t> </a:t>
            </a:r>
            <a:r>
              <a:rPr lang="kk-KZ" sz="2800" b="1" dirty="0" smtClean="0">
                <a:solidFill>
                  <a:srgbClr val="C00000"/>
                </a:solidFill>
                <a:latin typeface="Times New Roman" pitchFamily="18" charset="0"/>
                <a:cs typeface="Times New Roman" pitchFamily="18" charset="0"/>
              </a:rPr>
              <a:t>2</a:t>
            </a:r>
            <a:r>
              <a:rPr lang="ru-RU" sz="1600" b="1" dirty="0" smtClean="0">
                <a:solidFill>
                  <a:srgbClr val="C00000"/>
                </a:solidFill>
                <a:latin typeface="Times New Roman" pitchFamily="18" charset="0"/>
                <a:cs typeface="Times New Roman" pitchFamily="18" charset="0"/>
              </a:rPr>
              <a:t> экз.</a:t>
            </a:r>
            <a:endParaRPr lang="ru-RU" sz="1600" b="1" dirty="0">
              <a:solidFill>
                <a:srgbClr val="C00000"/>
              </a:solidFill>
              <a:latin typeface="Times New Roman" pitchFamily="18" charset="0"/>
              <a:cs typeface="Times New Roman" pitchFamily="18" charset="0"/>
            </a:endParaRPr>
          </a:p>
        </p:txBody>
      </p:sp>
      <p:sp>
        <p:nvSpPr>
          <p:cNvPr id="4" name="Прямоугольник с двумя скругленными противолежащими углами 3"/>
          <p:cNvSpPr/>
          <p:nvPr/>
        </p:nvSpPr>
        <p:spPr>
          <a:xfrm>
            <a:off x="119743" y="884714"/>
            <a:ext cx="6879772" cy="3847862"/>
          </a:xfrm>
          <a:prstGeom prst="round2DiagRect">
            <a:avLst/>
          </a:prstGeom>
          <a:ln>
            <a:solidFill>
              <a:srgbClr val="0070C0"/>
            </a:solidFill>
          </a:ln>
          <a:effectLst>
            <a:outerShdw blurRad="50800" dist="38100" dir="13500000" algn="br" rotWithShape="0">
              <a:prstClr val="black">
                <a:alpha val="40000"/>
              </a:prstClr>
            </a:outerShdw>
          </a:effectLst>
        </p:spPr>
        <p:txBody>
          <a:bodyPr wrap="square">
            <a:spAutoFit/>
          </a:bodyPr>
          <a:lstStyle/>
          <a:p>
            <a:pPr indent="457200" algn="just"/>
            <a:r>
              <a:rPr lang="kk-KZ" sz="2000" baseline="-25000" dirty="0" smtClean="0">
                <a:solidFill>
                  <a:srgbClr val="000000"/>
                </a:solidFill>
                <a:latin typeface="Times New Roman" panose="02020603050405020304" pitchFamily="18" charset="0"/>
              </a:rPr>
              <a:t>76.032я73</a:t>
            </a:r>
          </a:p>
          <a:p>
            <a:pPr indent="457200" algn="just"/>
            <a:r>
              <a:rPr lang="kk-KZ" sz="2000" baseline="-25000" dirty="0" smtClean="0">
                <a:solidFill>
                  <a:srgbClr val="000000"/>
                </a:solidFill>
                <a:latin typeface="Times New Roman" panose="02020603050405020304" pitchFamily="18" charset="0"/>
              </a:rPr>
              <a:t>Ә20</a:t>
            </a:r>
            <a:endParaRPr lang="kk-KZ" sz="2000" baseline="-25000" dirty="0">
              <a:solidFill>
                <a:srgbClr val="000000"/>
              </a:solidFill>
              <a:latin typeface="Times New Roman" panose="02020603050405020304" pitchFamily="18" charset="0"/>
            </a:endParaRPr>
          </a:p>
          <a:p>
            <a:pPr indent="457200" algn="just"/>
            <a:r>
              <a:rPr lang="kk-KZ" sz="2000" baseline="-25000" dirty="0" smtClean="0">
                <a:solidFill>
                  <a:srgbClr val="000000"/>
                </a:solidFill>
                <a:latin typeface="Times New Roman" panose="02020603050405020304" pitchFamily="18" charset="0"/>
              </a:rPr>
              <a:t>Әбілдина </a:t>
            </a:r>
            <a:r>
              <a:rPr lang="kk-KZ" sz="2000" baseline="-25000" dirty="0">
                <a:solidFill>
                  <a:srgbClr val="000000"/>
                </a:solidFill>
                <a:latin typeface="Times New Roman" panose="02020603050405020304" pitchFamily="18" charset="0"/>
              </a:rPr>
              <a:t>Ғайнижамал </a:t>
            </a:r>
            <a:endParaRPr lang="kk-KZ" sz="2000" baseline="-25000" dirty="0" smtClean="0">
              <a:solidFill>
                <a:srgbClr val="000000"/>
              </a:solidFill>
              <a:latin typeface="Times New Roman" panose="02020603050405020304" pitchFamily="18" charset="0"/>
            </a:endParaRPr>
          </a:p>
          <a:p>
            <a:pPr indent="457200" algn="just"/>
            <a:r>
              <a:rPr lang="kk-KZ" sz="2000" baseline="-25000" dirty="0" smtClean="0">
                <a:solidFill>
                  <a:srgbClr val="000000"/>
                </a:solidFill>
                <a:latin typeface="Times New Roman" panose="02020603050405020304" pitchFamily="18" charset="0"/>
              </a:rPr>
              <a:t>Телевизия </a:t>
            </a:r>
            <a:r>
              <a:rPr lang="kk-KZ" sz="2000" baseline="-25000" dirty="0">
                <a:solidFill>
                  <a:srgbClr val="000000"/>
                </a:solidFill>
                <a:latin typeface="Times New Roman" panose="02020603050405020304" pitchFamily="18" charset="0"/>
              </a:rPr>
              <a:t>өнері: теориясы мен технологиясы: оқу қүраты. - Алматы: Қалак универеитеті, 2012. - 390 б. </a:t>
            </a:r>
            <a:endParaRPr lang="kk-KZ" sz="2000" baseline="-25000" dirty="0" smtClean="0">
              <a:solidFill>
                <a:srgbClr val="000000"/>
              </a:solidFill>
              <a:latin typeface="Times New Roman" panose="02020603050405020304" pitchFamily="18" charset="0"/>
            </a:endParaRPr>
          </a:p>
          <a:p>
            <a:pPr indent="457200" algn="just"/>
            <a:r>
              <a:rPr lang="en-US" sz="2000" baseline="-25000" dirty="0" smtClean="0">
                <a:solidFill>
                  <a:srgbClr val="000000"/>
                </a:solidFill>
                <a:latin typeface="Times New Roman" panose="02020603050405020304" pitchFamily="18" charset="0"/>
                <a:cs typeface="Times New Roman" panose="02020603050405020304" pitchFamily="18" charset="0"/>
              </a:rPr>
              <a:t>ISBN </a:t>
            </a:r>
            <a:r>
              <a:rPr lang="kk-KZ" sz="2000" baseline="-25000" dirty="0" smtClean="0">
                <a:solidFill>
                  <a:srgbClr val="000000"/>
                </a:solidFill>
                <a:latin typeface="Times New Roman" panose="02020603050405020304" pitchFamily="18" charset="0"/>
              </a:rPr>
              <a:t>978-601-247-664-4</a:t>
            </a:r>
          </a:p>
          <a:p>
            <a:pPr indent="457200" algn="just"/>
            <a:endParaRPr lang="kk-KZ" sz="2000" dirty="0">
              <a:solidFill>
                <a:srgbClr val="000000"/>
              </a:solidFill>
              <a:latin typeface="Times New Roman" panose="02020603050405020304" pitchFamily="18" charset="0"/>
            </a:endParaRPr>
          </a:p>
          <a:p>
            <a:pPr indent="457200" algn="just"/>
            <a:r>
              <a:rPr lang="kk-KZ" sz="2000" baseline="-25000" dirty="0">
                <a:solidFill>
                  <a:srgbClr val="000000"/>
                </a:solidFill>
                <a:latin typeface="Times New Roman" panose="02020603050405020304" pitchFamily="18" charset="0"/>
              </a:rPr>
              <a:t>Ақпараттык кеңістікте бәсекеге лаиықты маман даярлау - уакыт </a:t>
            </a:r>
            <a:r>
              <a:rPr lang="kk-KZ" sz="2000" baseline="-25000" dirty="0" smtClean="0">
                <a:solidFill>
                  <a:srgbClr val="000000"/>
                </a:solidFill>
                <a:latin typeface="Times New Roman" panose="02020603050405020304" pitchFamily="18" charset="0"/>
              </a:rPr>
              <a:t>талабы</a:t>
            </a:r>
            <a:r>
              <a:rPr lang="kk-KZ" sz="2000" baseline="-25000" dirty="0">
                <a:solidFill>
                  <a:srgbClr val="000000"/>
                </a:solidFill>
                <a:latin typeface="Times New Roman" panose="02020603050405020304" pitchFamily="18" charset="0"/>
              </a:rPr>
              <a:t>. Оку кұралында кино мен телевизия өндірісі үдерісініц қалаи жүзеге асатыны, оныц ерекшелігі, оратуан кырлары талданган. Сонымен қатар телевизия технодотясыныц классикалык үлгіспдарсетілген.</a:t>
            </a:r>
            <a:endParaRPr lang="kk-KZ" sz="2000" dirty="0">
              <a:solidFill>
                <a:srgbClr val="000000"/>
              </a:solidFill>
              <a:latin typeface="Times New Roman" panose="02020603050405020304" pitchFamily="18" charset="0"/>
            </a:endParaRPr>
          </a:p>
          <a:p>
            <a:pPr indent="457200" algn="just"/>
            <a:r>
              <a:rPr lang="kk-KZ" sz="2000" baseline="-25000" dirty="0">
                <a:solidFill>
                  <a:srgbClr val="000000"/>
                </a:solidFill>
                <a:latin typeface="Times New Roman" panose="02020603050405020304" pitchFamily="18" charset="0"/>
              </a:rPr>
              <a:t>Бүл - телевизия режиссері мамандыгы бойынша казақ тіліңде зылып отырган алгашкы енбек. Кітап студенттер мен жас окытушыларга, телевизия саласына алгаш кызметке барушы мамандар, </a:t>
            </a:r>
            <a:r>
              <a:rPr lang="kk-KZ" sz="2000" baseline="-25000" dirty="0" smtClean="0">
                <a:solidFill>
                  <a:srgbClr val="000000"/>
                </a:solidFill>
                <a:latin typeface="Times New Roman" panose="02020603050405020304" pitchFamily="18" charset="0"/>
              </a:rPr>
              <a:t>сондай-ак телеакпараты жсткізу өндірісіне кызығушылык танытушы</a:t>
            </a:r>
            <a:r>
              <a:rPr lang="kk-KZ" sz="2000" dirty="0" smtClean="0">
                <a:solidFill>
                  <a:srgbClr val="000000"/>
                </a:solidFill>
                <a:latin typeface="Times New Roman" panose="02020603050405020304" pitchFamily="18" charset="0"/>
              </a:rPr>
              <a:t> </a:t>
            </a:r>
            <a:r>
              <a:rPr lang="kk-KZ" sz="2000" baseline="-25000" dirty="0" smtClean="0">
                <a:solidFill>
                  <a:srgbClr val="000000"/>
                </a:solidFill>
                <a:latin typeface="Times New Roman" panose="02020603050405020304" pitchFamily="18" charset="0"/>
              </a:rPr>
              <a:t>оқырмандарға </a:t>
            </a:r>
            <a:r>
              <a:rPr lang="kk-KZ" sz="2000" baseline="-25000" dirty="0">
                <a:solidFill>
                  <a:srgbClr val="000000"/>
                </a:solidFill>
                <a:latin typeface="Times New Roman" panose="02020603050405020304" pitchFamily="18" charset="0"/>
              </a:rPr>
              <a:t>арншіған</a:t>
            </a:r>
            <a:r>
              <a:rPr lang="kk-KZ" sz="2000" baseline="-25000" dirty="0" smtClean="0">
                <a:solidFill>
                  <a:srgbClr val="000000"/>
                </a:solidFill>
                <a:latin typeface="Times New Roman" panose="02020603050405020304" pitchFamily="18" charset="0"/>
              </a:rPr>
              <a:t>.</a:t>
            </a:r>
            <a:endParaRPr lang="kk-KZ" sz="20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335094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857386" cy="6858000"/>
          </a:xfrm>
          <a:prstGeom prst="rect">
            <a:avLst/>
          </a:prstGeom>
          <a:effectLst>
            <a:outerShdw blurRad="50800" dist="38100" dir="13500000" algn="br" rotWithShape="0">
              <a:prstClr val="black">
                <a:alpha val="40000"/>
              </a:prstClr>
            </a:outerShdw>
          </a:effectLst>
          <a:scene3d>
            <a:camera prst="orthographicFront"/>
            <a:lightRig rig="threePt" dir="t"/>
          </a:scene3d>
          <a:sp3d contourW="19050">
            <a:bevelT w="203200" h="266700"/>
          </a:sp3d>
        </p:spPr>
      </p:pic>
      <p:sp>
        <p:nvSpPr>
          <p:cNvPr id="3" name="TextBox 2"/>
          <p:cNvSpPr txBox="1"/>
          <p:nvPr/>
        </p:nvSpPr>
        <p:spPr>
          <a:xfrm flipH="1">
            <a:off x="5257799" y="183741"/>
            <a:ext cx="3254830" cy="523220"/>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a:t>
            </a:r>
            <a:r>
              <a:rPr lang="ru-RU" sz="1600" b="1" dirty="0">
                <a:solidFill>
                  <a:srgbClr val="C00000"/>
                </a:solidFill>
                <a:latin typeface="Times New Roman" pitchFamily="18" charset="0"/>
                <a:cs typeface="Times New Roman" pitchFamily="18" charset="0"/>
              </a:rPr>
              <a:t>я</a:t>
            </a:r>
            <a:r>
              <a:rPr lang="en-US" sz="1600" b="1" dirty="0" smtClean="0">
                <a:solidFill>
                  <a:srgbClr val="C00000"/>
                </a:solidFill>
                <a:latin typeface="Times New Roman" pitchFamily="18" charset="0"/>
                <a:cs typeface="Times New Roman" pitchFamily="18" charset="0"/>
              </a:rPr>
              <a:t> </a:t>
            </a:r>
            <a:r>
              <a:rPr lang="ru-RU" sz="2800" b="1" dirty="0" smtClean="0">
                <a:solidFill>
                  <a:srgbClr val="C00000"/>
                </a:solidFill>
                <a:latin typeface="Times New Roman" pitchFamily="18" charset="0"/>
                <a:cs typeface="Times New Roman" pitchFamily="18" charset="0"/>
              </a:rPr>
              <a:t>10</a:t>
            </a:r>
            <a:r>
              <a:rPr lang="ru-RU" sz="1600" b="1" dirty="0" smtClean="0">
                <a:solidFill>
                  <a:srgbClr val="C00000"/>
                </a:solidFill>
                <a:latin typeface="Times New Roman" pitchFamily="18" charset="0"/>
                <a:cs typeface="Times New Roman" pitchFamily="18" charset="0"/>
              </a:rPr>
              <a:t> экз.</a:t>
            </a:r>
            <a:endParaRPr lang="ru-RU" sz="1600" b="1" dirty="0">
              <a:solidFill>
                <a:srgbClr val="C00000"/>
              </a:solidFill>
              <a:latin typeface="Times New Roman" pitchFamily="18" charset="0"/>
              <a:cs typeface="Times New Roman" pitchFamily="18" charset="0"/>
            </a:endParaRPr>
          </a:p>
        </p:txBody>
      </p:sp>
      <p:sp>
        <p:nvSpPr>
          <p:cNvPr id="4" name="Прямоугольник с двумя скругленными противолежащими углами 3"/>
          <p:cNvSpPr/>
          <p:nvPr/>
        </p:nvSpPr>
        <p:spPr>
          <a:xfrm>
            <a:off x="5138056" y="980808"/>
            <a:ext cx="6826635" cy="3095245"/>
          </a:xfrm>
          <a:prstGeom prst="round2DiagRect">
            <a:avLst/>
          </a:prstGeom>
          <a:ln>
            <a:solidFill>
              <a:srgbClr val="0070C0"/>
            </a:solidFill>
          </a:ln>
          <a:effectLst>
            <a:outerShdw blurRad="50800" dist="38100" dir="13500000" algn="br" rotWithShape="0">
              <a:prstClr val="black">
                <a:alpha val="40000"/>
              </a:prstClr>
            </a:outerShdw>
          </a:effectLst>
        </p:spPr>
        <p:txBody>
          <a:bodyPr wrap="square">
            <a:spAutoFit/>
          </a:bodyPr>
          <a:lstStyle/>
          <a:p>
            <a:pPr indent="457200" algn="just"/>
            <a:r>
              <a:rPr lang="kk-KZ" sz="2000" baseline="-25000" dirty="0" smtClean="0">
                <a:solidFill>
                  <a:srgbClr val="000000"/>
                </a:solidFill>
                <a:latin typeface="Times New Roman" panose="02020603050405020304" pitchFamily="18" charset="0"/>
              </a:rPr>
              <a:t>76.02я73</a:t>
            </a:r>
          </a:p>
          <a:p>
            <a:pPr indent="457200" algn="just"/>
            <a:r>
              <a:rPr lang="kk-KZ" sz="2000" baseline="-25000" dirty="0" smtClean="0">
                <a:solidFill>
                  <a:srgbClr val="000000"/>
                </a:solidFill>
                <a:latin typeface="Times New Roman" panose="02020603050405020304" pitchFamily="18" charset="0"/>
              </a:rPr>
              <a:t>Ш </a:t>
            </a:r>
            <a:r>
              <a:rPr lang="kk-KZ" sz="2000" baseline="-25000" dirty="0">
                <a:solidFill>
                  <a:srgbClr val="000000"/>
                </a:solidFill>
                <a:latin typeface="Times New Roman" panose="02020603050405020304" pitchFamily="18" charset="0"/>
              </a:rPr>
              <a:t>97 </a:t>
            </a:r>
            <a:endParaRPr lang="kk-KZ" sz="2000" baseline="-25000" dirty="0" smtClean="0">
              <a:solidFill>
                <a:srgbClr val="000000"/>
              </a:solidFill>
              <a:latin typeface="Times New Roman" panose="02020603050405020304" pitchFamily="18" charset="0"/>
            </a:endParaRPr>
          </a:p>
          <a:p>
            <a:pPr indent="457200" algn="just"/>
            <a:r>
              <a:rPr lang="kk-KZ" sz="2000" baseline="-25000" dirty="0" smtClean="0">
                <a:solidFill>
                  <a:srgbClr val="000000"/>
                </a:solidFill>
                <a:latin typeface="Times New Roman" panose="02020603050405020304" pitchFamily="18" charset="0"/>
              </a:rPr>
              <a:t>Шынғысова </a:t>
            </a:r>
            <a:r>
              <a:rPr lang="kk-KZ" sz="2000" baseline="-25000" dirty="0">
                <a:solidFill>
                  <a:srgbClr val="000000"/>
                </a:solidFill>
                <a:latin typeface="Times New Roman" panose="02020603050405020304" pitchFamily="18" charset="0"/>
              </a:rPr>
              <a:t>Н.Т.</a:t>
            </a:r>
            <a:endParaRPr lang="kk-KZ" sz="2000" dirty="0">
              <a:solidFill>
                <a:srgbClr val="000000"/>
              </a:solidFill>
              <a:latin typeface="Times New Roman" panose="02020603050405020304" pitchFamily="18" charset="0"/>
            </a:endParaRPr>
          </a:p>
          <a:p>
            <a:pPr indent="457200" algn="just"/>
            <a:r>
              <a:rPr lang="kk-KZ" sz="2000" baseline="-25000" dirty="0" smtClean="0">
                <a:solidFill>
                  <a:srgbClr val="000000"/>
                </a:solidFill>
                <a:latin typeface="Times New Roman" panose="02020603050405020304" pitchFamily="18" charset="0"/>
              </a:rPr>
              <a:t>Өңірлік </a:t>
            </a:r>
            <a:r>
              <a:rPr lang="kk-KZ" sz="2000" baseline="-25000" dirty="0">
                <a:solidFill>
                  <a:srgbClr val="000000"/>
                </a:solidFill>
                <a:latin typeface="Times New Roman" panose="02020603050405020304" pitchFamily="18" charset="0"/>
              </a:rPr>
              <a:t>мерзімді баспасөздін менеджменті жэне </a:t>
            </a:r>
            <a:r>
              <a:rPr lang="kk-KZ" sz="2000" baseline="-25000" dirty="0" smtClean="0">
                <a:solidFill>
                  <a:srgbClr val="000000"/>
                </a:solidFill>
                <a:latin typeface="Times New Roman" panose="02020603050405020304" pitchFamily="18" charset="0"/>
              </a:rPr>
              <a:t>маркетингі</a:t>
            </a:r>
            <a:r>
              <a:rPr lang="kk-KZ" sz="2000" baseline="-25000" dirty="0">
                <a:solidFill>
                  <a:srgbClr val="000000"/>
                </a:solidFill>
                <a:latin typeface="Times New Roman" panose="02020603050405020304" pitchFamily="18" charset="0"/>
              </a:rPr>
              <a:t>: оқу кұралы / Н.Т. Шыңғысова. - Алматы: Қазак </a:t>
            </a:r>
            <a:r>
              <a:rPr lang="kk-KZ" sz="2000" baseline="-25000" dirty="0" smtClean="0">
                <a:solidFill>
                  <a:srgbClr val="000000"/>
                </a:solidFill>
                <a:latin typeface="Times New Roman" panose="02020603050405020304" pitchFamily="18" charset="0"/>
              </a:rPr>
              <a:t>университеті</a:t>
            </a:r>
            <a:r>
              <a:rPr lang="kk-KZ" sz="2000" baseline="-25000" dirty="0">
                <a:solidFill>
                  <a:srgbClr val="000000"/>
                </a:solidFill>
                <a:latin typeface="Times New Roman" panose="02020603050405020304" pitchFamily="18" charset="0"/>
              </a:rPr>
              <a:t>, 2015. - 303 бет.</a:t>
            </a:r>
            <a:endParaRPr lang="kk-KZ" sz="2000" dirty="0">
              <a:solidFill>
                <a:srgbClr val="000000"/>
              </a:solidFill>
              <a:latin typeface="Times New Roman" panose="02020603050405020304" pitchFamily="18" charset="0"/>
            </a:endParaRPr>
          </a:p>
          <a:p>
            <a:pPr indent="457200" algn="just"/>
            <a:r>
              <a:rPr lang="en-US" sz="2000" baseline="-25000" dirty="0">
                <a:solidFill>
                  <a:srgbClr val="000000"/>
                </a:solidFill>
                <a:latin typeface="Times New Roman" panose="02020603050405020304" pitchFamily="18" charset="0"/>
                <a:cs typeface="Times New Roman" panose="02020603050405020304" pitchFamily="18" charset="0"/>
              </a:rPr>
              <a:t>ISBN </a:t>
            </a:r>
            <a:r>
              <a:rPr lang="kk-KZ" sz="2000" baseline="-25000" dirty="0" smtClean="0">
                <a:solidFill>
                  <a:srgbClr val="000000"/>
                </a:solidFill>
                <a:latin typeface="Times New Roman" panose="02020603050405020304" pitchFamily="18" charset="0"/>
              </a:rPr>
              <a:t>978-601-04-1040-4</a:t>
            </a:r>
          </a:p>
          <a:p>
            <a:pPr indent="457200" algn="just"/>
            <a:endParaRPr lang="kk-KZ" sz="2000" dirty="0">
              <a:solidFill>
                <a:srgbClr val="000000"/>
              </a:solidFill>
              <a:latin typeface="Times New Roman" panose="02020603050405020304" pitchFamily="18" charset="0"/>
            </a:endParaRPr>
          </a:p>
          <a:p>
            <a:pPr indent="457200" algn="just"/>
            <a:r>
              <a:rPr lang="kk-KZ" sz="2000" baseline="-25000" dirty="0">
                <a:solidFill>
                  <a:srgbClr val="000000"/>
                </a:solidFill>
                <a:latin typeface="Times New Roman" panose="02020603050405020304" pitchFamily="18" charset="0"/>
              </a:rPr>
              <a:t>Оку кұралы журналистика, коғаммен байланыс, әлеуметтану </a:t>
            </a:r>
            <a:r>
              <a:rPr lang="kk-KZ" sz="2000" baseline="-25000" dirty="0" smtClean="0">
                <a:solidFill>
                  <a:srgbClr val="000000"/>
                </a:solidFill>
                <a:latin typeface="Times New Roman" panose="02020603050405020304" pitchFamily="18" charset="0"/>
              </a:rPr>
              <a:t>факультеттері </a:t>
            </a:r>
            <a:r>
              <a:rPr lang="kk-KZ" sz="2000" baseline="-25000" dirty="0">
                <a:solidFill>
                  <a:srgbClr val="000000"/>
                </a:solidFill>
                <a:latin typeface="Times New Roman" panose="02020603050405020304" pitchFamily="18" charset="0"/>
              </a:rPr>
              <a:t>мен бөлімдерінде окитын жоғары оку орындары, </a:t>
            </a:r>
            <a:r>
              <a:rPr lang="kk-KZ" sz="2000" baseline="-25000" dirty="0" smtClean="0">
                <a:solidFill>
                  <a:srgbClr val="000000"/>
                </a:solidFill>
                <a:latin typeface="Times New Roman" panose="02020603050405020304" pitchFamily="18" charset="0"/>
              </a:rPr>
              <a:t>магистранттары </a:t>
            </a:r>
            <a:r>
              <a:rPr lang="kk-KZ" sz="2000" baseline="-25000" dirty="0">
                <a:solidFill>
                  <a:srgbClr val="000000"/>
                </a:solidFill>
                <a:latin typeface="Times New Roman" panose="02020603050405020304" pitchFamily="18" charset="0"/>
              </a:rPr>
              <a:t>мен </a:t>
            </a:r>
            <a:r>
              <a:rPr lang="kk-KZ" sz="2000" baseline="-25000" dirty="0" smtClean="0">
                <a:solidFill>
                  <a:srgbClr val="000000"/>
                </a:solidFill>
                <a:latin typeface="Times New Roman" panose="02020603050405020304" pitchFamily="18" charset="0"/>
              </a:rPr>
              <a:t>докторанттарына</a:t>
            </a:r>
            <a:r>
              <a:rPr lang="kk-KZ" sz="2000" baseline="-25000" dirty="0">
                <a:solidFill>
                  <a:srgbClr val="000000"/>
                </a:solidFill>
                <a:latin typeface="Times New Roman" panose="02020603050405020304" pitchFamily="18" charset="0"/>
              </a:rPr>
              <a:t>, сонымен катар өнірлік БАҚ </a:t>
            </a:r>
            <a:r>
              <a:rPr lang="kk-KZ" sz="2000" baseline="-25000" dirty="0" smtClean="0">
                <a:solidFill>
                  <a:srgbClr val="000000"/>
                </a:solidFill>
                <a:latin typeface="Times New Roman" panose="02020603050405020304" pitchFamily="18" charset="0"/>
              </a:rPr>
              <a:t>журналистеріне</a:t>
            </a:r>
            <a:r>
              <a:rPr lang="kk-KZ" sz="2000" baseline="-25000" dirty="0">
                <a:solidFill>
                  <a:srgbClr val="000000"/>
                </a:solidFill>
                <a:latin typeface="Times New Roman" panose="02020603050405020304" pitchFamily="18" charset="0"/>
              </a:rPr>
              <a:t>, коғаммен байланыс мамандарына арналған</a:t>
            </a:r>
            <a:r>
              <a:rPr lang="kk-KZ" sz="2000" baseline="-25000" dirty="0" smtClean="0">
                <a:solidFill>
                  <a:srgbClr val="000000"/>
                </a:solidFill>
                <a:latin typeface="Times New Roman" panose="02020603050405020304" pitchFamily="18" charset="0"/>
              </a:rPr>
              <a:t>.</a:t>
            </a:r>
            <a:endParaRPr lang="kk-KZ" sz="20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936647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5640" y="0"/>
            <a:ext cx="5166360" cy="6858000"/>
          </a:xfrm>
          <a:prstGeom prst="rect">
            <a:avLst/>
          </a:prstGeom>
          <a:effectLst>
            <a:outerShdw blurRad="50800" dist="38100" dir="13500000" algn="br" rotWithShape="0">
              <a:prstClr val="black">
                <a:alpha val="40000"/>
              </a:prstClr>
            </a:outerShdw>
          </a:effectLst>
          <a:scene3d>
            <a:camera prst="orthographicFront"/>
            <a:lightRig rig="threePt" dir="t"/>
          </a:scene3d>
          <a:sp3d contourW="19050">
            <a:bevelT w="203200" h="266700"/>
          </a:sp3d>
        </p:spPr>
      </p:pic>
      <p:sp>
        <p:nvSpPr>
          <p:cNvPr id="3" name="TextBox 2"/>
          <p:cNvSpPr txBox="1"/>
          <p:nvPr/>
        </p:nvSpPr>
        <p:spPr>
          <a:xfrm>
            <a:off x="3516085" y="183742"/>
            <a:ext cx="3254830" cy="523220"/>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a:t>
            </a:r>
            <a:r>
              <a:rPr lang="ru-RU" sz="1600" b="1" dirty="0">
                <a:solidFill>
                  <a:srgbClr val="C00000"/>
                </a:solidFill>
                <a:latin typeface="Times New Roman" pitchFamily="18" charset="0"/>
                <a:cs typeface="Times New Roman" pitchFamily="18" charset="0"/>
              </a:rPr>
              <a:t>я</a:t>
            </a:r>
            <a:r>
              <a:rPr lang="en-US" sz="1600" b="1" dirty="0" smtClean="0">
                <a:solidFill>
                  <a:srgbClr val="C00000"/>
                </a:solidFill>
                <a:latin typeface="Times New Roman" pitchFamily="18" charset="0"/>
                <a:cs typeface="Times New Roman" pitchFamily="18" charset="0"/>
              </a:rPr>
              <a:t> </a:t>
            </a:r>
            <a:r>
              <a:rPr lang="kk-KZ" sz="2800" b="1" dirty="0" smtClean="0">
                <a:solidFill>
                  <a:srgbClr val="C00000"/>
                </a:solidFill>
                <a:latin typeface="Times New Roman" pitchFamily="18" charset="0"/>
                <a:cs typeface="Times New Roman" pitchFamily="18" charset="0"/>
              </a:rPr>
              <a:t>10</a:t>
            </a:r>
            <a:r>
              <a:rPr lang="ru-RU" sz="1600" b="1" dirty="0" smtClean="0">
                <a:solidFill>
                  <a:srgbClr val="C00000"/>
                </a:solidFill>
                <a:latin typeface="Times New Roman" pitchFamily="18" charset="0"/>
                <a:cs typeface="Times New Roman" pitchFamily="18" charset="0"/>
              </a:rPr>
              <a:t> экз.</a:t>
            </a:r>
            <a:endParaRPr lang="ru-RU" sz="1600" b="1" dirty="0">
              <a:solidFill>
                <a:srgbClr val="C00000"/>
              </a:solidFill>
              <a:latin typeface="Times New Roman" pitchFamily="18" charset="0"/>
              <a:cs typeface="Times New Roman" pitchFamily="18" charset="0"/>
            </a:endParaRPr>
          </a:p>
        </p:txBody>
      </p:sp>
      <p:sp>
        <p:nvSpPr>
          <p:cNvPr id="4" name="Прямоугольник с двумя скругленными противолежащими углами 3"/>
          <p:cNvSpPr/>
          <p:nvPr/>
        </p:nvSpPr>
        <p:spPr>
          <a:xfrm>
            <a:off x="468085" y="1052897"/>
            <a:ext cx="6096000" cy="3053318"/>
          </a:xfrm>
          <a:prstGeom prst="round2DiagRect">
            <a:avLst/>
          </a:prstGeom>
          <a:ln>
            <a:solidFill>
              <a:srgbClr val="0070C0"/>
            </a:solidFill>
          </a:ln>
          <a:effectLst>
            <a:outerShdw blurRad="50800" dist="38100" dir="13500000" algn="br" rotWithShape="0">
              <a:prstClr val="black">
                <a:alpha val="40000"/>
              </a:prstClr>
            </a:outerShdw>
          </a:effectLst>
        </p:spPr>
        <p:txBody>
          <a:bodyPr>
            <a:spAutoFit/>
          </a:bodyPr>
          <a:lstStyle/>
          <a:p>
            <a:pPr indent="457200" algn="just"/>
            <a:r>
              <a:rPr lang="kk-KZ" sz="2000" baseline="-25000" dirty="0" smtClean="0">
                <a:solidFill>
                  <a:srgbClr val="000000"/>
                </a:solidFill>
                <a:latin typeface="Times New Roman" panose="02020603050405020304" pitchFamily="18" charset="0"/>
              </a:rPr>
              <a:t>76.17я73</a:t>
            </a:r>
          </a:p>
          <a:p>
            <a:pPr indent="457200" algn="just"/>
            <a:r>
              <a:rPr lang="kk-KZ" sz="2000" baseline="-25000" dirty="0" smtClean="0">
                <a:solidFill>
                  <a:srgbClr val="000000"/>
                </a:solidFill>
                <a:latin typeface="Times New Roman" panose="02020603050405020304" pitchFamily="18" charset="0"/>
              </a:rPr>
              <a:t>Ә13</a:t>
            </a:r>
            <a:endParaRPr lang="kk-KZ" sz="2000" baseline="-25000" dirty="0">
              <a:solidFill>
                <a:srgbClr val="000000"/>
              </a:solidFill>
              <a:latin typeface="Times New Roman" panose="02020603050405020304" pitchFamily="18" charset="0"/>
            </a:endParaRPr>
          </a:p>
          <a:p>
            <a:pPr indent="457200" algn="just"/>
            <a:r>
              <a:rPr lang="kk-KZ" sz="2000" baseline="-25000" dirty="0" smtClean="0">
                <a:solidFill>
                  <a:srgbClr val="000000"/>
                </a:solidFill>
                <a:latin typeface="Times New Roman" panose="02020603050405020304" pitchFamily="18" charset="0"/>
              </a:rPr>
              <a:t>Әбдиева </a:t>
            </a:r>
            <a:r>
              <a:rPr lang="kk-KZ" sz="2000" baseline="-25000" dirty="0">
                <a:solidFill>
                  <a:srgbClr val="000000"/>
                </a:solidFill>
                <a:latin typeface="Times New Roman" panose="02020603050405020304" pitchFamily="18" charset="0"/>
              </a:rPr>
              <a:t>Р.С</a:t>
            </a:r>
            <a:r>
              <a:rPr lang="kk-KZ" sz="2000" baseline="-25000" dirty="0" smtClean="0">
                <a:solidFill>
                  <a:srgbClr val="000000"/>
                </a:solidFill>
                <a:latin typeface="Times New Roman" panose="02020603050405020304" pitchFamily="18" charset="0"/>
              </a:rPr>
              <a:t>.</a:t>
            </a:r>
            <a:endParaRPr lang="ru-RU" sz="2000" baseline="-25000" dirty="0" smtClean="0">
              <a:solidFill>
                <a:srgbClr val="000000"/>
              </a:solidFill>
              <a:latin typeface="Times New Roman" panose="02020603050405020304" pitchFamily="18" charset="0"/>
            </a:endParaRPr>
          </a:p>
          <a:p>
            <a:pPr indent="457200" algn="just"/>
            <a:r>
              <a:rPr lang="kk-KZ" sz="2000" baseline="-25000" dirty="0" err="1">
                <a:solidFill>
                  <a:srgbClr val="000000"/>
                </a:solidFill>
                <a:latin typeface="Times New Roman" panose="02020603050405020304" pitchFamily="18" charset="0"/>
              </a:rPr>
              <a:t>Қ</a:t>
            </a:r>
            <a:r>
              <a:rPr lang="ru-RU" sz="2000" baseline="-25000" dirty="0" err="1" smtClean="0">
                <a:solidFill>
                  <a:srgbClr val="000000"/>
                </a:solidFill>
                <a:latin typeface="Times New Roman" panose="02020603050405020304" pitchFamily="18" charset="0"/>
              </a:rPr>
              <a:t>азіргі</a:t>
            </a:r>
            <a:r>
              <a:rPr lang="ru-RU" sz="2000" baseline="-25000" dirty="0" smtClean="0">
                <a:solidFill>
                  <a:srgbClr val="000000"/>
                </a:solidFill>
                <a:latin typeface="Times New Roman" panose="02020603050405020304" pitchFamily="18" charset="0"/>
              </a:rPr>
              <a:t> </a:t>
            </a:r>
            <a:r>
              <a:rPr lang="ru-RU" sz="2000" baseline="-25000" dirty="0" err="1">
                <a:solidFill>
                  <a:srgbClr val="000000"/>
                </a:solidFill>
                <a:latin typeface="Times New Roman" panose="02020603050405020304" pitchFamily="18" charset="0"/>
              </a:rPr>
              <a:t>баспа</a:t>
            </a:r>
            <a:r>
              <a:rPr lang="ru-RU" sz="2000" baseline="-25000" dirty="0">
                <a:solidFill>
                  <a:srgbClr val="000000"/>
                </a:solidFill>
                <a:latin typeface="Times New Roman" panose="02020603050405020304" pitchFamily="18" charset="0"/>
              </a:rPr>
              <a:t> </a:t>
            </a:r>
            <a:r>
              <a:rPr lang="ru-RU" sz="2000" baseline="-25000" dirty="0" err="1">
                <a:solidFill>
                  <a:srgbClr val="000000"/>
                </a:solidFill>
                <a:latin typeface="Times New Roman" panose="02020603050405020304" pitchFamily="18" charset="0"/>
              </a:rPr>
              <a:t>ісі</a:t>
            </a:r>
            <a:r>
              <a:rPr lang="ru-RU" sz="2000" baseline="-25000" dirty="0">
                <a:solidFill>
                  <a:srgbClr val="000000"/>
                </a:solidFill>
                <a:latin typeface="Times New Roman" panose="02020603050405020304" pitchFamily="18" charset="0"/>
              </a:rPr>
              <a:t>: </a:t>
            </a:r>
            <a:r>
              <a:rPr lang="ru-RU" sz="2000" baseline="-25000" dirty="0" err="1" smtClean="0">
                <a:solidFill>
                  <a:srgbClr val="000000"/>
                </a:solidFill>
                <a:latin typeface="Times New Roman" panose="02020603050405020304" pitchFamily="18" charset="0"/>
              </a:rPr>
              <a:t>Оқу</a:t>
            </a:r>
            <a:r>
              <a:rPr lang="ru-RU" sz="2000" baseline="-25000" dirty="0" smtClean="0">
                <a:solidFill>
                  <a:srgbClr val="000000"/>
                </a:solidFill>
                <a:latin typeface="Times New Roman" panose="02020603050405020304" pitchFamily="18" charset="0"/>
              </a:rPr>
              <a:t> </a:t>
            </a:r>
            <a:r>
              <a:rPr lang="ru-RU" sz="2000" baseline="-25000" dirty="0" err="1" smtClean="0">
                <a:solidFill>
                  <a:srgbClr val="000000"/>
                </a:solidFill>
                <a:latin typeface="Times New Roman" panose="02020603050405020304" pitchFamily="18" charset="0"/>
              </a:rPr>
              <a:t>құралы</a:t>
            </a:r>
            <a:r>
              <a:rPr lang="ru-RU" sz="2000" baseline="-25000" dirty="0" smtClean="0">
                <a:solidFill>
                  <a:srgbClr val="000000"/>
                </a:solidFill>
                <a:latin typeface="Times New Roman" panose="02020603050405020304" pitchFamily="18" charset="0"/>
              </a:rPr>
              <a:t>. </a:t>
            </a:r>
            <a:r>
              <a:rPr lang="ru-RU" sz="2000" baseline="-25000" dirty="0">
                <a:solidFill>
                  <a:srgbClr val="000000"/>
                </a:solidFill>
                <a:latin typeface="Times New Roman" panose="02020603050405020304" pitchFamily="18" charset="0"/>
              </a:rPr>
              <a:t>- </a:t>
            </a:r>
            <a:r>
              <a:rPr lang="ru-RU" sz="2000" baseline="-25000" dirty="0" smtClean="0">
                <a:solidFill>
                  <a:srgbClr val="000000"/>
                </a:solidFill>
                <a:latin typeface="Times New Roman" panose="02020603050405020304" pitchFamily="18" charset="0"/>
              </a:rPr>
              <a:t>Алматы</a:t>
            </a:r>
            <a:r>
              <a:rPr lang="ru-RU" sz="2000" baseline="-25000" dirty="0">
                <a:solidFill>
                  <a:srgbClr val="000000"/>
                </a:solidFill>
                <a:latin typeface="Times New Roman" panose="02020603050405020304" pitchFamily="18" charset="0"/>
              </a:rPr>
              <a:t>: </a:t>
            </a:r>
            <a:r>
              <a:rPr lang="ru-RU" sz="2000" baseline="-25000" dirty="0" err="1" smtClean="0">
                <a:solidFill>
                  <a:srgbClr val="000000"/>
                </a:solidFill>
                <a:latin typeface="Times New Roman" panose="02020603050405020304" pitchFamily="18" charset="0"/>
              </a:rPr>
              <a:t>Қазақ</a:t>
            </a:r>
            <a:r>
              <a:rPr lang="ru-RU" sz="2000" baseline="-25000" dirty="0" smtClean="0">
                <a:solidFill>
                  <a:srgbClr val="000000"/>
                </a:solidFill>
                <a:latin typeface="Times New Roman" panose="02020603050405020304" pitchFamily="18" charset="0"/>
              </a:rPr>
              <a:t> </a:t>
            </a:r>
            <a:r>
              <a:rPr lang="ru-RU" sz="2000" baseline="-25000" dirty="0" err="1" smtClean="0">
                <a:solidFill>
                  <a:srgbClr val="000000"/>
                </a:solidFill>
                <a:latin typeface="Times New Roman" panose="02020603050405020304" pitchFamily="18" charset="0"/>
              </a:rPr>
              <a:t>Университеті</a:t>
            </a:r>
            <a:r>
              <a:rPr lang="ru-RU" sz="2000" baseline="-25000" dirty="0">
                <a:solidFill>
                  <a:srgbClr val="000000"/>
                </a:solidFill>
                <a:latin typeface="Times New Roman" panose="02020603050405020304" pitchFamily="18" charset="0"/>
              </a:rPr>
              <a:t>, 2013. — 134 </a:t>
            </a:r>
            <a:r>
              <a:rPr lang="ru-RU" sz="2000" baseline="-25000" dirty="0" smtClean="0">
                <a:solidFill>
                  <a:srgbClr val="000000"/>
                </a:solidFill>
                <a:latin typeface="Times New Roman" panose="02020603050405020304" pitchFamily="18" charset="0"/>
              </a:rPr>
              <a:t>б.</a:t>
            </a:r>
            <a:endParaRPr lang="ru-RU" sz="2000" dirty="0">
              <a:solidFill>
                <a:srgbClr val="000000"/>
              </a:solidFill>
              <a:latin typeface="Times New Roman" panose="02020603050405020304" pitchFamily="18" charset="0"/>
            </a:endParaRPr>
          </a:p>
          <a:p>
            <a:pPr indent="457200" algn="just"/>
            <a:r>
              <a:rPr lang="en-US" sz="2000" baseline="-25000" dirty="0">
                <a:solidFill>
                  <a:srgbClr val="000000"/>
                </a:solidFill>
                <a:latin typeface="Times New Roman" panose="02020603050405020304" pitchFamily="18" charset="0"/>
                <a:cs typeface="Times New Roman" panose="02020603050405020304" pitchFamily="18" charset="0"/>
              </a:rPr>
              <a:t>ISBN</a:t>
            </a:r>
            <a:r>
              <a:rPr lang="kk-KZ" sz="2000" baseline="-25000" dirty="0" smtClean="0">
                <a:solidFill>
                  <a:srgbClr val="000000"/>
                </a:solidFill>
                <a:latin typeface="Times New Roman" panose="02020603050405020304" pitchFamily="18" charset="0"/>
              </a:rPr>
              <a:t> 978-601-04-0223-2</a:t>
            </a:r>
          </a:p>
          <a:p>
            <a:pPr indent="457200" algn="just"/>
            <a:endParaRPr lang="kk-KZ" sz="2000" dirty="0">
              <a:solidFill>
                <a:srgbClr val="000000"/>
              </a:solidFill>
              <a:latin typeface="Times New Roman" panose="02020603050405020304" pitchFamily="18" charset="0"/>
            </a:endParaRPr>
          </a:p>
          <a:p>
            <a:pPr indent="457200" algn="just"/>
            <a:r>
              <a:rPr lang="kk-KZ" sz="2000" baseline="-25000" dirty="0">
                <a:solidFill>
                  <a:srgbClr val="000000"/>
                </a:solidFill>
                <a:latin typeface="Times New Roman" panose="02020603050405020304" pitchFamily="18" charset="0"/>
              </a:rPr>
              <a:t>Оку кұралында баспа саласындагы бастапкы тімікти, . жабдыктар айтылады. Әр такырыптын </a:t>
            </a:r>
            <a:r>
              <a:rPr lang="kk-KZ" sz="2000" baseline="-25000" dirty="0" smtClean="0">
                <a:solidFill>
                  <a:srgbClr val="000000"/>
                </a:solidFill>
                <a:latin typeface="Times New Roman" panose="02020603050405020304" pitchFamily="18" charset="0"/>
              </a:rPr>
              <a:t>соңында баспа полиграфиялық аталымдардың</a:t>
            </a:r>
            <a:r>
              <a:rPr lang="kk-KZ" sz="2000" dirty="0" smtClean="0">
                <a:solidFill>
                  <a:srgbClr val="000000"/>
                </a:solidFill>
                <a:latin typeface="Times New Roman" panose="02020603050405020304" pitchFamily="18" charset="0"/>
              </a:rPr>
              <a:t> </a:t>
            </a:r>
            <a:r>
              <a:rPr lang="kk-KZ" sz="2000" baseline="-25000" dirty="0" smtClean="0">
                <a:solidFill>
                  <a:srgbClr val="000000"/>
                </a:solidFill>
                <a:latin typeface="Times New Roman" panose="02020603050405020304" pitchFamily="18" charset="0"/>
              </a:rPr>
              <a:t>түсініктемесі</a:t>
            </a:r>
            <a:r>
              <a:rPr lang="kk-KZ" sz="2000" baseline="-25000" dirty="0">
                <a:solidFill>
                  <a:srgbClr val="000000"/>
                </a:solidFill>
                <a:latin typeface="Times New Roman" panose="02020603050405020304" pitchFamily="18" charset="0"/>
              </a:rPr>
              <a:t>, бакылау және </a:t>
            </a:r>
            <a:r>
              <a:rPr lang="kk-KZ" sz="2000" baseline="-25000" dirty="0" smtClean="0">
                <a:solidFill>
                  <a:srgbClr val="000000"/>
                </a:solidFill>
                <a:latin typeface="Times New Roman" panose="02020603050405020304" pitchFamily="18" charset="0"/>
              </a:rPr>
              <a:t>тест сұрактары, студенттерге берілет </a:t>
            </a:r>
            <a:r>
              <a:rPr lang="kk-KZ" sz="2000" baseline="-25000" dirty="0">
                <a:solidFill>
                  <a:srgbClr val="000000"/>
                </a:solidFill>
                <a:latin typeface="Times New Roman" panose="02020603050405020304" pitchFamily="18" charset="0"/>
              </a:rPr>
              <a:t>тапсырмалар мен колданылган </a:t>
            </a:r>
            <a:r>
              <a:rPr lang="kk-KZ" sz="2000" baseline="-25000" dirty="0" smtClean="0">
                <a:solidFill>
                  <a:srgbClr val="000000"/>
                </a:solidFill>
                <a:latin typeface="Times New Roman" panose="02020603050405020304" pitchFamily="18" charset="0"/>
              </a:rPr>
              <a:t>әдебиеттердін </a:t>
            </a:r>
            <a:r>
              <a:rPr lang="kk-KZ" sz="2000" baseline="-25000" dirty="0">
                <a:solidFill>
                  <a:srgbClr val="000000"/>
                </a:solidFill>
                <a:latin typeface="Times New Roman" panose="02020603050405020304" pitchFamily="18" charset="0"/>
              </a:rPr>
              <a:t>тізімлері </a:t>
            </a:r>
            <a:r>
              <a:rPr lang="kk-KZ" sz="2000" baseline="-25000" dirty="0" smtClean="0">
                <a:solidFill>
                  <a:srgbClr val="000000"/>
                </a:solidFill>
                <a:latin typeface="Times New Roman" panose="02020603050405020304" pitchFamily="18" charset="0"/>
              </a:rPr>
              <a:t>ұсынылған.</a:t>
            </a:r>
            <a:endParaRPr lang="kk-KZ" sz="20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696121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5138928" cy="6858000"/>
          </a:xfrm>
          <a:prstGeom prst="rect">
            <a:avLst/>
          </a:prstGeom>
          <a:effectLst>
            <a:outerShdw blurRad="50800" dist="38100" dir="13500000" algn="br" rotWithShape="0">
              <a:prstClr val="black">
                <a:alpha val="40000"/>
              </a:prstClr>
            </a:outerShdw>
          </a:effectLst>
          <a:scene3d>
            <a:camera prst="orthographicFront"/>
            <a:lightRig rig="threePt" dir="t"/>
          </a:scene3d>
          <a:sp3d contourW="19050">
            <a:bevelT w="203200" h="266700"/>
          </a:sp3d>
        </p:spPr>
      </p:pic>
      <p:sp>
        <p:nvSpPr>
          <p:cNvPr id="3" name="TextBox 2"/>
          <p:cNvSpPr txBox="1"/>
          <p:nvPr/>
        </p:nvSpPr>
        <p:spPr>
          <a:xfrm flipH="1">
            <a:off x="5399313" y="183741"/>
            <a:ext cx="3254830" cy="523220"/>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a:t>
            </a:r>
            <a:r>
              <a:rPr lang="ru-RU" sz="1600" b="1" dirty="0">
                <a:solidFill>
                  <a:srgbClr val="C00000"/>
                </a:solidFill>
                <a:latin typeface="Times New Roman" pitchFamily="18" charset="0"/>
                <a:cs typeface="Times New Roman" pitchFamily="18" charset="0"/>
              </a:rPr>
              <a:t>я</a:t>
            </a:r>
            <a:r>
              <a:rPr lang="en-US" sz="1600" b="1" dirty="0" smtClean="0">
                <a:solidFill>
                  <a:srgbClr val="C00000"/>
                </a:solidFill>
                <a:latin typeface="Times New Roman" pitchFamily="18" charset="0"/>
                <a:cs typeface="Times New Roman" pitchFamily="18" charset="0"/>
              </a:rPr>
              <a:t> </a:t>
            </a:r>
            <a:r>
              <a:rPr lang="kk-KZ" sz="2800" b="1" dirty="0" smtClean="0">
                <a:solidFill>
                  <a:srgbClr val="C00000"/>
                </a:solidFill>
                <a:latin typeface="Times New Roman" pitchFamily="18" charset="0"/>
                <a:cs typeface="Times New Roman" pitchFamily="18" charset="0"/>
              </a:rPr>
              <a:t>2</a:t>
            </a:r>
            <a:r>
              <a:rPr lang="ru-RU" sz="1600" b="1" dirty="0" smtClean="0">
                <a:solidFill>
                  <a:srgbClr val="C00000"/>
                </a:solidFill>
                <a:latin typeface="Times New Roman" pitchFamily="18" charset="0"/>
                <a:cs typeface="Times New Roman" pitchFamily="18" charset="0"/>
              </a:rPr>
              <a:t> экз.</a:t>
            </a:r>
            <a:endParaRPr lang="ru-RU" sz="1600" b="1" dirty="0">
              <a:solidFill>
                <a:srgbClr val="C00000"/>
              </a:solidFill>
              <a:latin typeface="Times New Roman" pitchFamily="18" charset="0"/>
              <a:cs typeface="Times New Roman" pitchFamily="18" charset="0"/>
            </a:endParaRPr>
          </a:p>
        </p:txBody>
      </p:sp>
      <p:sp>
        <p:nvSpPr>
          <p:cNvPr id="8" name="Rectangle 4"/>
          <p:cNvSpPr>
            <a:spLocks noChangeArrowheads="1"/>
          </p:cNvSpPr>
          <p:nvPr/>
        </p:nvSpPr>
        <p:spPr bwMode="auto">
          <a:xfrm>
            <a:off x="5437412" y="1240871"/>
            <a:ext cx="6597112" cy="1770698"/>
          </a:xfrm>
          <a:prstGeom prst="round2DiagRect">
            <a:avLst/>
          </a:prstGeom>
          <a:noFill/>
          <a:ln w="9525">
            <a:solidFill>
              <a:schemeClr val="accent1"/>
            </a:solidFill>
            <a:miter lim="800000"/>
            <a:headEnd/>
            <a:tailEnd/>
          </a:ln>
          <a:effectLst>
            <a:outerShdw blurRad="50800" dist="38100" dir="13500000" algn="br" rotWithShape="0">
              <a:prstClr val="black">
                <a:alpha val="40000"/>
              </a:prstClr>
            </a:outerShdw>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ctr" anchorCtr="0" compatLnSpc="1">
            <a:prstTxWarp prst="textNoShape">
              <a:avLst/>
            </a:prstTxWarp>
            <a:spAutoFit/>
          </a:bodyPr>
          <a:lstStyle/>
          <a:p>
            <a:pPr marL="457200" marR="0" lvl="1" indent="0" defTabSz="914400" rtl="0" eaLnBrk="0" fontAlgn="base" latinLnBrk="0" hangingPunct="0">
              <a:lnSpc>
                <a:spcPct val="100000"/>
              </a:lnSpc>
              <a:spcBef>
                <a:spcPct val="0"/>
              </a:spcBef>
              <a:spcAft>
                <a:spcPct val="0"/>
              </a:spcAft>
              <a:buClrTx/>
              <a:buSzTx/>
              <a:buFontTx/>
              <a:buNone/>
              <a:tabLst/>
            </a:pPr>
            <a:r>
              <a:rPr kumimoji="0" lang="ru-RU" sz="1400" i="0" u="none" strike="noStrike" cap="none" normalizeH="0" baseline="0" dirty="0" smtClean="0">
                <a:ln>
                  <a:noFill/>
                </a:ln>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76.01(5Қаз)я73</a:t>
            </a:r>
            <a:r>
              <a:rPr kumimoji="0" lang="ru-RU" sz="1400" i="0" u="none" strike="noStrike" cap="none" normalizeH="0" baseline="0" dirty="0" smtClean="0">
                <a:ln>
                  <a:noFill/>
                </a:ln>
                <a:effectLst/>
                <a:latin typeface="Times New Roman" panose="02020603050405020304" pitchFamily="18" charset="0"/>
                <a:cs typeface="Times New Roman" panose="02020603050405020304" pitchFamily="18" charset="0"/>
              </a:rPr>
              <a:t/>
            </a:r>
            <a:br>
              <a:rPr kumimoji="0" lang="ru-RU" sz="1400" i="0" u="none" strike="noStrike" cap="none" normalizeH="0" baseline="0" dirty="0" smtClean="0">
                <a:ln>
                  <a:noFill/>
                </a:ln>
                <a:effectLst/>
                <a:latin typeface="Times New Roman" panose="02020603050405020304" pitchFamily="18" charset="0"/>
                <a:cs typeface="Times New Roman" panose="02020603050405020304" pitchFamily="18" charset="0"/>
              </a:rPr>
            </a:br>
            <a:r>
              <a:rPr kumimoji="0" lang="ru-RU" sz="1400" i="0" u="none" strike="noStrike" cap="none" normalizeH="0" baseline="0" dirty="0" smtClean="0">
                <a:ln>
                  <a:noFill/>
                </a:ln>
                <a:effectLst/>
                <a:latin typeface="Times New Roman" panose="02020603050405020304" pitchFamily="18" charset="0"/>
                <a:cs typeface="Times New Roman" panose="02020603050405020304" pitchFamily="18" charset="0"/>
              </a:rPr>
              <a:t>А 44</a:t>
            </a:r>
            <a:br>
              <a:rPr kumimoji="0" lang="ru-RU" sz="1400" i="0" u="none" strike="noStrike" cap="none" normalizeH="0" baseline="0" dirty="0" smtClean="0">
                <a:ln>
                  <a:noFill/>
                </a:ln>
                <a:effectLst/>
                <a:latin typeface="Times New Roman" panose="02020603050405020304" pitchFamily="18" charset="0"/>
                <a:cs typeface="Times New Roman" panose="02020603050405020304" pitchFamily="18" charset="0"/>
              </a:rPr>
            </a:br>
            <a:r>
              <a:rPr kumimoji="0" lang="ru-RU" sz="1400" i="0" u="none" strike="noStrike" cap="none" normalizeH="0" baseline="0" dirty="0" err="1" smtClean="0">
                <a:ln>
                  <a:noFill/>
                </a:ln>
                <a:effectLst/>
                <a:latin typeface="Times New Roman" panose="02020603050405020304" pitchFamily="18" charset="0"/>
                <a:cs typeface="Times New Roman" panose="02020603050405020304" pitchFamily="18" charset="0"/>
              </a:rPr>
              <a:t>Аллаберген</a:t>
            </a:r>
            <a:r>
              <a:rPr kumimoji="0" lang="ru-RU" sz="1400" i="0" u="none" strike="noStrike" cap="none" normalizeH="0" baseline="0" dirty="0" smtClean="0">
                <a:ln>
                  <a:noFill/>
                </a:ln>
                <a:effectLst/>
                <a:latin typeface="Times New Roman" panose="02020603050405020304" pitchFamily="18" charset="0"/>
                <a:cs typeface="Times New Roman" panose="02020603050405020304" pitchFamily="18" charset="0"/>
              </a:rPr>
              <a:t>, Қ. </a:t>
            </a:r>
            <a:r>
              <a:rPr kumimoji="0" lang="ru-RU" sz="1400" i="0" u="none" strike="noStrike" cap="none" normalizeH="0" baseline="0" dirty="0" err="1" smtClean="0">
                <a:ln>
                  <a:noFill/>
                </a:ln>
                <a:effectLst/>
                <a:latin typeface="Times New Roman" panose="02020603050405020304" pitchFamily="18" charset="0"/>
                <a:cs typeface="Times New Roman" panose="02020603050405020304" pitchFamily="18" charset="0"/>
              </a:rPr>
              <a:t>Қазақ</a:t>
            </a:r>
            <a:r>
              <a:rPr kumimoji="0" lang="ru-RU" sz="1400" i="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ru-RU" sz="1400" i="0" u="none" strike="noStrike" cap="none" normalizeH="0" baseline="0" dirty="0" err="1" smtClean="0">
                <a:ln>
                  <a:noFill/>
                </a:ln>
                <a:effectLst/>
                <a:latin typeface="Times New Roman" panose="02020603050405020304" pitchFamily="18" charset="0"/>
                <a:cs typeface="Times New Roman" panose="02020603050405020304" pitchFamily="18" charset="0"/>
              </a:rPr>
              <a:t>журналистикасының</a:t>
            </a:r>
            <a:r>
              <a:rPr kumimoji="0" lang="ru-RU" sz="1400" i="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ru-RU" sz="1400" i="0" u="none" strike="noStrike" cap="none" normalizeH="0" baseline="0" dirty="0" err="1" smtClean="0">
                <a:ln>
                  <a:noFill/>
                </a:ln>
                <a:effectLst/>
                <a:latin typeface="Times New Roman" panose="02020603050405020304" pitchFamily="18" charset="0"/>
                <a:cs typeface="Times New Roman" panose="02020603050405020304" pitchFamily="18" charset="0"/>
              </a:rPr>
              <a:t>тарихы</a:t>
            </a:r>
            <a:r>
              <a:rPr kumimoji="0" lang="ru-RU" sz="1400" i="0" u="none" strike="noStrike" cap="none" normalizeH="0" baseline="0" dirty="0" smtClean="0">
                <a:ln>
                  <a:noFill/>
                </a:ln>
                <a:effectLst/>
                <a:latin typeface="Times New Roman" panose="02020603050405020304" pitchFamily="18" charset="0"/>
                <a:cs typeface="Times New Roman" panose="02020603050405020304" pitchFamily="18" charset="0"/>
              </a:rPr>
              <a:t> (1870-2008 </a:t>
            </a:r>
            <a:r>
              <a:rPr kumimoji="0" lang="ru-RU" sz="1400" i="0" u="none" strike="noStrike" cap="none" normalizeH="0" baseline="0" dirty="0" err="1" smtClean="0">
                <a:ln>
                  <a:noFill/>
                </a:ln>
                <a:effectLst/>
                <a:latin typeface="Times New Roman" panose="02020603050405020304" pitchFamily="18" charset="0"/>
                <a:cs typeface="Times New Roman" panose="02020603050405020304" pitchFamily="18" charset="0"/>
              </a:rPr>
              <a:t>жылдар</a:t>
            </a:r>
            <a:r>
              <a:rPr kumimoji="0" lang="ru-RU" sz="1400" i="0" u="none" strike="noStrike" cap="none" normalizeH="0" baseline="0" dirty="0" smtClean="0">
                <a:ln>
                  <a:noFill/>
                </a:ln>
                <a:effectLst/>
                <a:latin typeface="Times New Roman" panose="02020603050405020304" pitchFamily="18" charset="0"/>
                <a:cs typeface="Times New Roman" panose="02020603050405020304" pitchFamily="18" charset="0"/>
              </a:rPr>
              <a:t>) [Текст] / Қ. </a:t>
            </a:r>
            <a:r>
              <a:rPr kumimoji="0" lang="ru-RU" sz="1400" i="0" u="none" strike="noStrike" cap="none" normalizeH="0" baseline="0" dirty="0" err="1" smtClean="0">
                <a:ln>
                  <a:noFill/>
                </a:ln>
                <a:effectLst/>
                <a:latin typeface="Times New Roman" panose="02020603050405020304" pitchFamily="18" charset="0"/>
                <a:cs typeface="Times New Roman" panose="02020603050405020304" pitchFamily="18" charset="0"/>
              </a:rPr>
              <a:t>Аллаберген</a:t>
            </a:r>
            <a:r>
              <a:rPr kumimoji="0" lang="ru-RU" sz="1400" i="0" u="none" strike="noStrike" cap="none" normalizeH="0" baseline="0" dirty="0" smtClean="0">
                <a:ln>
                  <a:noFill/>
                </a:ln>
                <a:effectLst/>
                <a:latin typeface="Times New Roman" panose="02020603050405020304" pitchFamily="18" charset="0"/>
                <a:cs typeface="Times New Roman" panose="02020603050405020304" pitchFamily="18" charset="0"/>
              </a:rPr>
              <a:t>, Ж. </a:t>
            </a:r>
            <a:r>
              <a:rPr kumimoji="0" lang="ru-RU" sz="1400" i="0" u="none" strike="noStrike" cap="none" normalizeH="0" baseline="0" dirty="0" err="1" smtClean="0">
                <a:ln>
                  <a:noFill/>
                </a:ln>
                <a:effectLst/>
                <a:latin typeface="Times New Roman" panose="02020603050405020304" pitchFamily="18" charset="0"/>
                <a:cs typeface="Times New Roman" panose="02020603050405020304" pitchFamily="18" charset="0"/>
              </a:rPr>
              <a:t>Нұсқабайұлы</a:t>
            </a:r>
            <a:r>
              <a:rPr kumimoji="0" lang="ru-RU" sz="1400" i="0" u="none" strike="noStrike" cap="none" normalizeH="0" baseline="0" dirty="0" smtClean="0">
                <a:ln>
                  <a:noFill/>
                </a:ln>
                <a:effectLst/>
                <a:latin typeface="Times New Roman" panose="02020603050405020304" pitchFamily="18" charset="0"/>
                <a:cs typeface="Times New Roman" panose="02020603050405020304" pitchFamily="18" charset="0"/>
              </a:rPr>
              <a:t>, Ф. </a:t>
            </a:r>
            <a:r>
              <a:rPr kumimoji="0" lang="ru-RU" sz="1400" i="0" u="none" strike="noStrike" cap="none" normalizeH="0" baseline="0" dirty="0" err="1" smtClean="0">
                <a:ln>
                  <a:noFill/>
                </a:ln>
                <a:effectLst/>
                <a:latin typeface="Times New Roman" panose="02020603050405020304" pitchFamily="18" charset="0"/>
                <a:cs typeface="Times New Roman" panose="02020603050405020304" pitchFamily="18" charset="0"/>
              </a:rPr>
              <a:t>Оразаев</a:t>
            </a:r>
            <a:r>
              <a:rPr kumimoji="0" lang="ru-RU" sz="1400" i="0" u="none" strike="noStrike" cap="none" normalizeH="0" baseline="0" dirty="0" smtClean="0">
                <a:ln>
                  <a:noFill/>
                </a:ln>
                <a:effectLst/>
                <a:latin typeface="Times New Roman" panose="02020603050405020304" pitchFamily="18" charset="0"/>
                <a:cs typeface="Times New Roman" panose="02020603050405020304" pitchFamily="18" charset="0"/>
              </a:rPr>
              <a:t>. - Алматы : </a:t>
            </a:r>
            <a:r>
              <a:rPr kumimoji="0" lang="ru-RU" sz="1400" i="0" u="none" strike="noStrike" cap="none" normalizeH="0" baseline="0" dirty="0" err="1" smtClean="0">
                <a:ln>
                  <a:noFill/>
                </a:ln>
                <a:effectLst/>
                <a:latin typeface="Times New Roman" panose="02020603050405020304" pitchFamily="18" charset="0"/>
                <a:cs typeface="Times New Roman" panose="02020603050405020304" pitchFamily="18" charset="0"/>
              </a:rPr>
              <a:t>Білім</a:t>
            </a:r>
            <a:r>
              <a:rPr kumimoji="0" lang="ru-RU" sz="1400" i="0" u="none" strike="noStrike" cap="none" normalizeH="0" baseline="0" dirty="0" smtClean="0">
                <a:ln>
                  <a:noFill/>
                </a:ln>
                <a:effectLst/>
                <a:latin typeface="Times New Roman" panose="02020603050405020304" pitchFamily="18" charset="0"/>
                <a:cs typeface="Times New Roman" panose="02020603050405020304" pitchFamily="18" charset="0"/>
              </a:rPr>
              <a:t>, 2014. - 308 б. </a:t>
            </a:r>
            <a:endParaRPr lang="ru-RU" sz="1400" dirty="0">
              <a:latin typeface="Times New Roman" panose="02020603050405020304" pitchFamily="18" charset="0"/>
              <a:cs typeface="Times New Roman" panose="02020603050405020304" pitchFamily="18" charset="0"/>
            </a:endParaRPr>
          </a:p>
          <a:p>
            <a:pPr marL="457200" marR="0" lvl="1" indent="0" defTabSz="914400" rtl="0" eaLnBrk="0" fontAlgn="base" latinLnBrk="0" hangingPunct="0">
              <a:lnSpc>
                <a:spcPct val="100000"/>
              </a:lnSpc>
              <a:spcBef>
                <a:spcPct val="0"/>
              </a:spcBef>
              <a:spcAft>
                <a:spcPct val="0"/>
              </a:spcAft>
              <a:buClrTx/>
              <a:buSzTx/>
              <a:buFontTx/>
              <a:buNone/>
              <a:tabLst/>
            </a:pPr>
            <a:r>
              <a:rPr kumimoji="0" lang="ru-RU" sz="1400" i="0" u="none" strike="noStrike" cap="none" normalizeH="0" baseline="0" dirty="0" smtClean="0">
                <a:ln>
                  <a:noFill/>
                </a:ln>
                <a:effectLst/>
                <a:latin typeface="Times New Roman" panose="02020603050405020304" pitchFamily="18" charset="0"/>
                <a:cs typeface="Times New Roman" panose="02020603050405020304" pitchFamily="18" charset="0"/>
              </a:rPr>
              <a:t>ISBN 978-9965-09-802-4</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400" i="0" u="none" strike="noStrike" cap="none" normalizeH="0" baseline="0" dirty="0" smtClean="0">
              <a:ln>
                <a:noFill/>
              </a:ln>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1225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07352" y="0"/>
            <a:ext cx="5184648" cy="6858000"/>
          </a:xfrm>
          <a:prstGeom prst="rect">
            <a:avLst/>
          </a:prstGeom>
          <a:effectLst>
            <a:outerShdw blurRad="50800" dist="38100" dir="13500000" algn="br" rotWithShape="0">
              <a:prstClr val="black">
                <a:alpha val="40000"/>
              </a:prstClr>
            </a:outerShdw>
          </a:effectLst>
          <a:scene3d>
            <a:camera prst="orthographicFront"/>
            <a:lightRig rig="threePt" dir="t"/>
          </a:scene3d>
          <a:sp3d contourW="19050">
            <a:bevelT w="203200" h="266700"/>
          </a:sp3d>
        </p:spPr>
      </p:pic>
      <p:sp>
        <p:nvSpPr>
          <p:cNvPr id="3" name="TextBox 2"/>
          <p:cNvSpPr txBox="1"/>
          <p:nvPr/>
        </p:nvSpPr>
        <p:spPr>
          <a:xfrm>
            <a:off x="3505198" y="194627"/>
            <a:ext cx="3254830" cy="523220"/>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a:t>
            </a:r>
            <a:r>
              <a:rPr lang="ru-RU" sz="1600" b="1" dirty="0">
                <a:solidFill>
                  <a:srgbClr val="C00000"/>
                </a:solidFill>
                <a:latin typeface="Times New Roman" pitchFamily="18" charset="0"/>
                <a:cs typeface="Times New Roman" pitchFamily="18" charset="0"/>
              </a:rPr>
              <a:t>я</a:t>
            </a:r>
            <a:r>
              <a:rPr lang="en-US" sz="1600" b="1" dirty="0" smtClean="0">
                <a:solidFill>
                  <a:srgbClr val="C00000"/>
                </a:solidFill>
                <a:latin typeface="Times New Roman" pitchFamily="18" charset="0"/>
                <a:cs typeface="Times New Roman" pitchFamily="18" charset="0"/>
              </a:rPr>
              <a:t> </a:t>
            </a:r>
            <a:r>
              <a:rPr lang="kk-KZ" sz="2800" b="1" dirty="0" smtClean="0">
                <a:solidFill>
                  <a:srgbClr val="C00000"/>
                </a:solidFill>
                <a:latin typeface="Times New Roman" pitchFamily="18" charset="0"/>
                <a:cs typeface="Times New Roman" pitchFamily="18" charset="0"/>
              </a:rPr>
              <a:t>2</a:t>
            </a:r>
            <a:r>
              <a:rPr lang="ru-RU" sz="1600" b="1" dirty="0" smtClean="0">
                <a:solidFill>
                  <a:srgbClr val="C00000"/>
                </a:solidFill>
                <a:latin typeface="Times New Roman" pitchFamily="18" charset="0"/>
                <a:cs typeface="Times New Roman" pitchFamily="18" charset="0"/>
              </a:rPr>
              <a:t> экз.</a:t>
            </a:r>
            <a:endParaRPr lang="ru-RU" sz="1600" b="1" dirty="0">
              <a:solidFill>
                <a:srgbClr val="C00000"/>
              </a:solidFill>
              <a:latin typeface="Times New Roman" pitchFamily="18" charset="0"/>
              <a:cs typeface="Times New Roman" pitchFamily="18" charset="0"/>
            </a:endParaRPr>
          </a:p>
        </p:txBody>
      </p:sp>
      <p:sp>
        <p:nvSpPr>
          <p:cNvPr id="4" name="Прямоугольник с двумя скругленными противолежащими углами 3"/>
          <p:cNvSpPr/>
          <p:nvPr/>
        </p:nvSpPr>
        <p:spPr>
          <a:xfrm>
            <a:off x="293913" y="897479"/>
            <a:ext cx="6466115" cy="4188381"/>
          </a:xfrm>
          <a:prstGeom prst="round2DiagRect">
            <a:avLst/>
          </a:prstGeom>
          <a:ln>
            <a:solidFill>
              <a:srgbClr val="0070C0"/>
            </a:solidFill>
          </a:ln>
          <a:effectLst>
            <a:outerShdw blurRad="50800" dist="38100" dir="13500000" algn="br" rotWithShape="0">
              <a:prstClr val="black">
                <a:alpha val="40000"/>
              </a:prstClr>
            </a:outerShdw>
          </a:effectLst>
        </p:spPr>
        <p:txBody>
          <a:bodyPr wrap="square">
            <a:spAutoFit/>
          </a:bodyPr>
          <a:lstStyle/>
          <a:p>
            <a:pPr indent="457200" algn="just"/>
            <a:r>
              <a:rPr lang="en-US" sz="2000" baseline="-25000" dirty="0" smtClean="0">
                <a:solidFill>
                  <a:srgbClr val="000000"/>
                </a:solidFill>
                <a:latin typeface="Times New Roman" panose="02020603050405020304" pitchFamily="18" charset="0"/>
                <a:cs typeface="Times New Roman" panose="02020603050405020304" pitchFamily="18" charset="0"/>
              </a:rPr>
              <a:t>76.01</a:t>
            </a:r>
          </a:p>
          <a:p>
            <a:pPr indent="457200" algn="just"/>
            <a:r>
              <a:rPr lang="ru-RU" sz="2000" baseline="-25000" dirty="0" smtClean="0">
                <a:solidFill>
                  <a:srgbClr val="000000"/>
                </a:solidFill>
                <a:latin typeface="Times New Roman" panose="02020603050405020304" pitchFamily="18" charset="0"/>
                <a:cs typeface="Times New Roman" panose="02020603050405020304" pitchFamily="18" charset="0"/>
              </a:rPr>
              <a:t>А37</a:t>
            </a:r>
            <a:r>
              <a:rPr lang="kk-KZ" sz="2000" baseline="-25000" dirty="0" smtClean="0">
                <a:solidFill>
                  <a:srgbClr val="000000"/>
                </a:solidFill>
                <a:latin typeface="Times New Roman" panose="02020603050405020304" pitchFamily="18" charset="0"/>
                <a:cs typeface="Times New Roman" panose="02020603050405020304" pitchFamily="18" charset="0"/>
              </a:rPr>
              <a:t> </a:t>
            </a:r>
          </a:p>
          <a:p>
            <a:pPr indent="457200" algn="just"/>
            <a:endParaRPr lang="kk-KZ" sz="2000" baseline="-25000" dirty="0">
              <a:solidFill>
                <a:srgbClr val="000000"/>
              </a:solidFill>
              <a:latin typeface="Times New Roman" panose="02020603050405020304" pitchFamily="18" charset="0"/>
              <a:cs typeface="Times New Roman" panose="02020603050405020304" pitchFamily="18" charset="0"/>
            </a:endParaRPr>
          </a:p>
          <a:p>
            <a:pPr indent="457200" algn="just"/>
            <a:r>
              <a:rPr lang="kk-KZ" sz="2000" baseline="-25000" dirty="0" smtClean="0">
                <a:solidFill>
                  <a:srgbClr val="000000"/>
                </a:solidFill>
                <a:latin typeface="Times New Roman" panose="02020603050405020304" pitchFamily="18" charset="0"/>
                <a:cs typeface="Times New Roman" panose="02020603050405020304" pitchFamily="18" charset="0"/>
              </a:rPr>
              <a:t>Ақпараттык </a:t>
            </a:r>
            <a:r>
              <a:rPr lang="kk-KZ" sz="2000" baseline="-25000" dirty="0">
                <a:solidFill>
                  <a:srgbClr val="000000"/>
                </a:solidFill>
                <a:latin typeface="Times New Roman" panose="02020603050405020304" pitchFamily="18" charset="0"/>
                <a:cs typeface="Times New Roman" panose="02020603050405020304" pitchFamily="18" charset="0"/>
              </a:rPr>
              <a:t>себеп: имидждік басылымдарды </a:t>
            </a:r>
            <a:r>
              <a:rPr lang="kk-KZ" sz="2000" baseline="-25000" dirty="0" smtClean="0">
                <a:solidFill>
                  <a:srgbClr val="000000"/>
                </a:solidFill>
                <a:latin typeface="Times New Roman" panose="02020603050405020304" pitchFamily="18" charset="0"/>
                <a:cs typeface="Times New Roman" panose="02020603050405020304" pitchFamily="18" charset="0"/>
              </a:rPr>
              <a:t>дайындау</a:t>
            </a:r>
            <a:r>
              <a:rPr lang="kk-KZ" sz="2000" baseline="-25000" dirty="0">
                <a:solidFill>
                  <a:srgbClr val="000000"/>
                </a:solidFill>
                <a:latin typeface="Times New Roman" panose="02020603050405020304" pitchFamily="18" charset="0"/>
                <a:cs typeface="Times New Roman" panose="02020603050405020304" pitchFamily="18" charset="0"/>
              </a:rPr>
              <a:t>. Жас оқытушы мектебі. Семинар-тренинг. 19 наурыз, 20І4жыл: </a:t>
            </a:r>
            <a:r>
              <a:rPr lang="kk-KZ" sz="2000" baseline="-25000" dirty="0" smtClean="0">
                <a:solidFill>
                  <a:srgbClr val="000000"/>
                </a:solidFill>
                <a:latin typeface="Times New Roman" panose="02020603050405020304" pitchFamily="18" charset="0"/>
                <a:cs typeface="Times New Roman" panose="02020603050405020304" pitchFamily="18" charset="0"/>
              </a:rPr>
              <a:t>оқу-әдістемелік </a:t>
            </a:r>
            <a:r>
              <a:rPr lang="kk-KZ" sz="2000" baseline="-25000" dirty="0">
                <a:solidFill>
                  <a:srgbClr val="000000"/>
                </a:solidFill>
                <a:latin typeface="Times New Roman" panose="02020603050405020304" pitchFamily="18" charset="0"/>
                <a:cs typeface="Times New Roman" panose="02020603050405020304" pitchFamily="18" charset="0"/>
              </a:rPr>
              <a:t>қүрал / жалпы </a:t>
            </a:r>
            <a:r>
              <a:rPr lang="kk-KZ" sz="2000" baseline="-25000" dirty="0" smtClean="0">
                <a:solidFill>
                  <a:srgbClr val="000000"/>
                </a:solidFill>
                <a:latin typeface="Times New Roman" panose="02020603050405020304" pitchFamily="18" charset="0"/>
                <a:cs typeface="Times New Roman" panose="02020603050405020304" pitchFamily="18" charset="0"/>
              </a:rPr>
              <a:t>редакциясын </a:t>
            </a:r>
            <a:r>
              <a:rPr lang="kk-KZ" sz="2000" baseline="-25000" dirty="0">
                <a:solidFill>
                  <a:srgbClr val="000000"/>
                </a:solidFill>
                <a:latin typeface="Times New Roman" panose="02020603050405020304" pitchFamily="18" charset="0"/>
                <a:cs typeface="Times New Roman" panose="02020603050405020304" pitchFamily="18" charset="0"/>
              </a:rPr>
              <a:t>басқаргансаяси гылымдарынын докторы, </a:t>
            </a:r>
            <a:r>
              <a:rPr lang="kk-KZ" sz="2000" baseline="-25000" dirty="0" smtClean="0">
                <a:solidFill>
                  <a:srgbClr val="000000"/>
                </a:solidFill>
                <a:latin typeface="Times New Roman" panose="02020603050405020304" pitchFamily="18" charset="0"/>
                <a:cs typeface="Times New Roman" panose="02020603050405020304" pitchFamily="18" charset="0"/>
              </a:rPr>
              <a:t>профессор </a:t>
            </a:r>
            <a:r>
              <a:rPr lang="kk-KZ" sz="2000" baseline="-25000" dirty="0">
                <a:solidFill>
                  <a:srgbClr val="000000"/>
                </a:solidFill>
                <a:latin typeface="Times New Roman" panose="02020603050405020304" pitchFamily="18" charset="0"/>
                <a:cs typeface="Times New Roman" panose="02020603050405020304" pitchFamily="18" charset="0"/>
              </a:rPr>
              <a:t>Гүлмира Сүлганбаева. - Алматы: Қазак университеті, 2014. — 110 бет.</a:t>
            </a:r>
            <a:endParaRPr lang="kk-KZ" sz="2000" dirty="0">
              <a:solidFill>
                <a:srgbClr val="000000"/>
              </a:solidFill>
              <a:latin typeface="Times New Roman" panose="02020603050405020304" pitchFamily="18" charset="0"/>
              <a:cs typeface="Times New Roman" panose="02020603050405020304" pitchFamily="18" charset="0"/>
            </a:endParaRPr>
          </a:p>
          <a:p>
            <a:pPr indent="457200" algn="just"/>
            <a:r>
              <a:rPr lang="en-US" sz="2000" baseline="-25000" dirty="0" smtClean="0">
                <a:solidFill>
                  <a:srgbClr val="000000"/>
                </a:solidFill>
                <a:latin typeface="Times New Roman" panose="02020603050405020304" pitchFamily="18" charset="0"/>
                <a:cs typeface="Times New Roman" panose="02020603050405020304" pitchFamily="18" charset="0"/>
              </a:rPr>
              <a:t>ISBN </a:t>
            </a:r>
            <a:r>
              <a:rPr lang="kk-KZ" sz="2000" baseline="-25000" dirty="0" smtClean="0">
                <a:solidFill>
                  <a:srgbClr val="000000"/>
                </a:solidFill>
                <a:latin typeface="Times New Roman" panose="02020603050405020304" pitchFamily="18" charset="0"/>
                <a:cs typeface="Times New Roman" panose="02020603050405020304" pitchFamily="18" charset="0"/>
              </a:rPr>
              <a:t>978-601-04-0613-1</a:t>
            </a:r>
          </a:p>
          <a:p>
            <a:pPr indent="457200" algn="just"/>
            <a:endParaRPr lang="kk-KZ" sz="2000" dirty="0">
              <a:solidFill>
                <a:srgbClr val="000000"/>
              </a:solidFill>
              <a:latin typeface="Times New Roman" panose="02020603050405020304" pitchFamily="18" charset="0"/>
              <a:cs typeface="Times New Roman" panose="02020603050405020304" pitchFamily="18" charset="0"/>
            </a:endParaRPr>
          </a:p>
          <a:p>
            <a:pPr indent="457200" algn="just"/>
            <a:r>
              <a:rPr lang="kk-KZ" sz="2000" baseline="-25000" dirty="0" smtClean="0">
                <a:solidFill>
                  <a:srgbClr val="000000"/>
                </a:solidFill>
                <a:latin typeface="Times New Roman" panose="02020603050405020304" pitchFamily="18" charset="0"/>
                <a:cs typeface="Times New Roman" panose="02020603050405020304" pitchFamily="18" charset="0"/>
              </a:rPr>
              <a:t>Әл-Фараби атындағы ҚазҰУ </a:t>
            </a:r>
            <a:r>
              <a:rPr lang="kk-KZ" sz="2000" baseline="-25000" dirty="0">
                <a:solidFill>
                  <a:srgbClr val="000000"/>
                </a:solidFill>
                <a:latin typeface="Times New Roman" panose="02020603050405020304" pitchFamily="18" charset="0"/>
                <a:cs typeface="Times New Roman" panose="02020603050405020304" pitchFamily="18" charset="0"/>
              </a:rPr>
              <a:t>Баспасөз </a:t>
            </a:r>
            <a:r>
              <a:rPr lang="kk-KZ" sz="2000" baseline="-25000" dirty="0" smtClean="0">
                <a:solidFill>
                  <a:srgbClr val="000000"/>
                </a:solidFill>
                <a:latin typeface="Times New Roman" panose="02020603050405020304" pitchFamily="18" charset="0"/>
                <a:cs typeface="Times New Roman" panose="02020603050405020304" pitchFamily="18" charset="0"/>
              </a:rPr>
              <a:t>кызмстінің колдауымен </a:t>
            </a:r>
            <a:r>
              <a:rPr lang="kk-KZ" sz="2000" baseline="-25000" dirty="0">
                <a:solidFill>
                  <a:srgbClr val="000000"/>
                </a:solidFill>
                <a:latin typeface="Times New Roman" panose="02020603050405020304" pitchFamily="18" charset="0"/>
                <a:cs typeface="Times New Roman" panose="02020603050405020304" pitchFamily="18" charset="0"/>
              </a:rPr>
              <a:t>«Акпараггық себеп: имидждік басылымдарды дайындау» жас окытушы мектебі медиа-кенесшілерінін </a:t>
            </a:r>
            <a:r>
              <a:rPr lang="kk-KZ" sz="2000" baseline="-25000" dirty="0" smtClean="0">
                <a:solidFill>
                  <a:srgbClr val="000000"/>
                </a:solidFill>
                <a:latin typeface="Times New Roman" panose="02020603050405020304" pitchFamily="18" charset="0"/>
                <a:cs typeface="Times New Roman" panose="02020603050405020304" pitchFamily="18" charset="0"/>
              </a:rPr>
              <a:t>оку-әдістемелік материалдары </a:t>
            </a:r>
            <a:r>
              <a:rPr lang="kk-KZ" sz="2000" baseline="-25000" dirty="0">
                <a:solidFill>
                  <a:srgbClr val="000000"/>
                </a:solidFill>
                <a:latin typeface="Times New Roman" panose="02020603050405020304" pitchFamily="18" charset="0"/>
                <a:cs typeface="Times New Roman" panose="02020603050405020304" pitchFamily="18" charset="0"/>
              </a:rPr>
              <a:t>жинақ ретінде үсынылыгі отыр.</a:t>
            </a:r>
            <a:endParaRPr lang="kk-KZ" sz="2000" dirty="0">
              <a:solidFill>
                <a:srgbClr val="000000"/>
              </a:solidFill>
              <a:latin typeface="Times New Roman" panose="02020603050405020304" pitchFamily="18" charset="0"/>
              <a:cs typeface="Times New Roman" panose="02020603050405020304" pitchFamily="18" charset="0"/>
            </a:endParaRPr>
          </a:p>
          <a:p>
            <a:pPr indent="457200" algn="just"/>
            <a:r>
              <a:rPr lang="kk-KZ" sz="2000" baseline="-25000" dirty="0">
                <a:solidFill>
                  <a:srgbClr val="000000"/>
                </a:solidFill>
                <a:latin typeface="Times New Roman" panose="02020603050405020304" pitchFamily="18" charset="0"/>
                <a:cs typeface="Times New Roman" panose="02020603050405020304" pitchFamily="18" charset="0"/>
              </a:rPr>
              <a:t>Оқу-әдістемелік күрал элеуметтік </a:t>
            </a:r>
            <a:r>
              <a:rPr lang="kk-KZ" sz="2000" baseline="-25000" dirty="0" smtClean="0">
                <a:solidFill>
                  <a:srgbClr val="000000"/>
                </a:solidFill>
                <a:latin typeface="Times New Roman" panose="02020603050405020304" pitchFamily="18" charset="0"/>
                <a:cs typeface="Times New Roman" panose="02020603050405020304" pitchFamily="18" charset="0"/>
              </a:rPr>
              <a:t>және </a:t>
            </a:r>
            <a:r>
              <a:rPr lang="kk-KZ" sz="2000" baseline="-25000" dirty="0">
                <a:solidFill>
                  <a:srgbClr val="000000"/>
                </a:solidFill>
                <a:latin typeface="Times New Roman" panose="02020603050405020304" pitchFamily="18" charset="0"/>
                <a:cs typeface="Times New Roman" panose="02020603050405020304" pitchFamily="18" charset="0"/>
              </a:rPr>
              <a:t>гуманитарлық </a:t>
            </a:r>
            <a:r>
              <a:rPr lang="kk-KZ" sz="2000" baseline="-25000" dirty="0" smtClean="0">
                <a:solidFill>
                  <a:srgbClr val="000000"/>
                </a:solidFill>
                <a:latin typeface="Times New Roman" panose="02020603050405020304" pitchFamily="18" charset="0"/>
                <a:cs typeface="Times New Roman" panose="02020603050405020304" pitchFamily="18" charset="0"/>
              </a:rPr>
              <a:t>салада дәріс </a:t>
            </a:r>
            <a:r>
              <a:rPr lang="kk-KZ" sz="2000" baseline="-25000" dirty="0">
                <a:solidFill>
                  <a:srgbClr val="000000"/>
                </a:solidFill>
                <a:latin typeface="Times New Roman" panose="02020603050405020304" pitchFamily="18" charset="0"/>
                <a:cs typeface="Times New Roman" panose="02020603050405020304" pitchFamily="18" charset="0"/>
              </a:rPr>
              <a:t>берстін окытушыларга, сондай-ак студенттерге, </a:t>
            </a:r>
            <a:r>
              <a:rPr lang="kk-KZ" sz="2000" baseline="-25000" dirty="0" smtClean="0">
                <a:solidFill>
                  <a:srgbClr val="000000"/>
                </a:solidFill>
                <a:latin typeface="Times New Roman" panose="02020603050405020304" pitchFamily="18" charset="0"/>
                <a:cs typeface="Times New Roman" panose="02020603050405020304" pitchFamily="18" charset="0"/>
              </a:rPr>
              <a:t>магистранттар </a:t>
            </a:r>
            <a:r>
              <a:rPr lang="kk-KZ" sz="2000" baseline="-25000" dirty="0">
                <a:solidFill>
                  <a:srgbClr val="000000"/>
                </a:solidFill>
                <a:latin typeface="Times New Roman" panose="02020603050405020304" pitchFamily="18" charset="0"/>
                <a:cs typeface="Times New Roman" panose="02020603050405020304" pitchFamily="18" charset="0"/>
              </a:rPr>
              <a:t>мен </a:t>
            </a:r>
            <a:r>
              <a:rPr lang="kk-KZ" sz="2000" baseline="-25000" dirty="0" smtClean="0">
                <a:solidFill>
                  <a:srgbClr val="000000"/>
                </a:solidFill>
                <a:latin typeface="Times New Roman" panose="02020603050405020304" pitchFamily="18" charset="0"/>
                <a:cs typeface="Times New Roman" panose="02020603050405020304" pitchFamily="18" charset="0"/>
              </a:rPr>
              <a:t>РҺ</a:t>
            </a:r>
            <a:r>
              <a:rPr lang="en-US" sz="2000" baseline="-25000" dirty="0">
                <a:solidFill>
                  <a:srgbClr val="000000"/>
                </a:solidFill>
                <a:latin typeface="Times New Roman" panose="02020603050405020304" pitchFamily="18" charset="0"/>
                <a:cs typeface="Times New Roman" panose="02020603050405020304" pitchFamily="18" charset="0"/>
              </a:rPr>
              <a:t>D</a:t>
            </a:r>
            <a:r>
              <a:rPr lang="kk-KZ" sz="2000" baseline="-25000" dirty="0" smtClean="0">
                <a:solidFill>
                  <a:srgbClr val="000000"/>
                </a:solidFill>
                <a:latin typeface="Times New Roman" panose="02020603050405020304" pitchFamily="18" charset="0"/>
                <a:cs typeface="Times New Roman" panose="02020603050405020304" pitchFamily="18" charset="0"/>
              </a:rPr>
              <a:t> </a:t>
            </a:r>
            <a:r>
              <a:rPr lang="kk-KZ" sz="2000" baseline="-25000" dirty="0">
                <a:solidFill>
                  <a:srgbClr val="000000"/>
                </a:solidFill>
                <a:latin typeface="Times New Roman" panose="02020603050405020304" pitchFamily="18" charset="0"/>
                <a:cs typeface="Times New Roman" panose="02020603050405020304" pitchFamily="18" charset="0"/>
              </a:rPr>
              <a:t>докторанттарға арналган</a:t>
            </a:r>
            <a:r>
              <a:rPr lang="kk-KZ" sz="2000" baseline="-25000" dirty="0" smtClean="0">
                <a:solidFill>
                  <a:srgbClr val="000000"/>
                </a:solidFill>
                <a:latin typeface="Times New Roman" panose="02020603050405020304" pitchFamily="18" charset="0"/>
                <a:cs typeface="Times New Roman" panose="02020603050405020304" pitchFamily="18" charset="0"/>
              </a:rPr>
              <a:t>.</a:t>
            </a:r>
            <a:endParaRPr lang="kk-KZ" sz="20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1437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cstate="print">
            <a:extLst>
              <a:ext uri="{28A0092B-C50C-407E-A947-70E740481C1C}">
                <a14:useLocalDpi xmlns:a14="http://schemas.microsoft.com/office/drawing/2010/main" val="0"/>
              </a:ext>
            </a:extLst>
          </a:blip>
          <a:srcRect l="1238"/>
          <a:stretch/>
        </p:blipFill>
        <p:spPr>
          <a:xfrm>
            <a:off x="6822830" y="0"/>
            <a:ext cx="5369169" cy="6858000"/>
          </a:xfrm>
          <a:prstGeom prst="rect">
            <a:avLst/>
          </a:prstGeom>
          <a:effectLst>
            <a:outerShdw blurRad="50800" dist="38100" dir="13500000" algn="br" rotWithShape="0">
              <a:prstClr val="black">
                <a:alpha val="40000"/>
              </a:prstClr>
            </a:outerShdw>
          </a:effectLst>
          <a:scene3d>
            <a:camera prst="orthographicFront"/>
            <a:lightRig rig="threePt" dir="t"/>
          </a:scene3d>
          <a:sp3d contourW="19050">
            <a:bevelT w="203200" h="266700"/>
          </a:sp3d>
        </p:spPr>
      </p:pic>
      <p:sp>
        <p:nvSpPr>
          <p:cNvPr id="3" name="Прямоугольник с двумя скругленными противолежащими углами 2"/>
          <p:cNvSpPr/>
          <p:nvPr/>
        </p:nvSpPr>
        <p:spPr>
          <a:xfrm>
            <a:off x="424877" y="922424"/>
            <a:ext cx="6096000" cy="4642406"/>
          </a:xfrm>
          <a:prstGeom prst="round2DiagRect">
            <a:avLst/>
          </a:prstGeom>
          <a:ln>
            <a:solidFill>
              <a:srgbClr val="0070C0"/>
            </a:solidFill>
          </a:ln>
          <a:effectLst>
            <a:outerShdw blurRad="50800" dist="38100" dir="13500000" algn="br" rotWithShape="0">
              <a:prstClr val="black">
                <a:alpha val="40000"/>
              </a:prstClr>
            </a:outerShdw>
          </a:effectLst>
        </p:spPr>
        <p:txBody>
          <a:bodyPr>
            <a:spAutoFit/>
          </a:bodyPr>
          <a:lstStyle/>
          <a:p>
            <a:pPr indent="457200" algn="just"/>
            <a:r>
              <a:rPr lang="en-US" sz="2000" i="0" u="none" strike="noStrike" baseline="-25000" dirty="0" smtClean="0">
                <a:solidFill>
                  <a:srgbClr val="000000"/>
                </a:solidFill>
                <a:latin typeface="Times New Roman" panose="02020603050405020304" pitchFamily="18" charset="0"/>
                <a:cs typeface="Times New Roman" panose="02020603050405020304" pitchFamily="18" charset="0"/>
              </a:rPr>
              <a:t>76.01</a:t>
            </a:r>
            <a:r>
              <a:rPr lang="ru-RU" sz="2000" i="0" u="none" strike="noStrike" baseline="-25000" dirty="0" smtClean="0">
                <a:solidFill>
                  <a:srgbClr val="000000"/>
                </a:solidFill>
                <a:latin typeface="Times New Roman" panose="02020603050405020304" pitchFamily="18" charset="0"/>
                <a:cs typeface="Times New Roman" panose="02020603050405020304" pitchFamily="18" charset="0"/>
              </a:rPr>
              <a:t>я73</a:t>
            </a:r>
            <a:endParaRPr lang="en-US" sz="2000" i="0" u="none" strike="noStrike" baseline="-25000" dirty="0" smtClean="0">
              <a:solidFill>
                <a:srgbClr val="000000"/>
              </a:solidFill>
              <a:latin typeface="Times New Roman" panose="02020603050405020304" pitchFamily="18" charset="0"/>
              <a:cs typeface="Times New Roman" panose="02020603050405020304" pitchFamily="18" charset="0"/>
            </a:endParaRPr>
          </a:p>
          <a:p>
            <a:pPr indent="457200" algn="just"/>
            <a:r>
              <a:rPr lang="kk-KZ" sz="2000" i="0" u="none" strike="noStrike" baseline="-25000" dirty="0" smtClean="0">
                <a:solidFill>
                  <a:srgbClr val="000000"/>
                </a:solidFill>
                <a:latin typeface="Times New Roman" panose="02020603050405020304" pitchFamily="18" charset="0"/>
                <a:cs typeface="Times New Roman" panose="02020603050405020304" pitchFamily="18" charset="0"/>
              </a:rPr>
              <a:t>Б 52 </a:t>
            </a:r>
            <a:endParaRPr lang="en-US" sz="2000" i="0" u="none" strike="noStrike" baseline="-25000" dirty="0" smtClean="0">
              <a:solidFill>
                <a:srgbClr val="000000"/>
              </a:solidFill>
              <a:latin typeface="Times New Roman" panose="02020603050405020304" pitchFamily="18" charset="0"/>
              <a:cs typeface="Times New Roman" panose="02020603050405020304" pitchFamily="18" charset="0"/>
            </a:endParaRPr>
          </a:p>
          <a:p>
            <a:pPr indent="457200" algn="just"/>
            <a:r>
              <a:rPr lang="kk-KZ" sz="2000" i="0" u="none" strike="noStrike" baseline="-25000" dirty="0" smtClean="0">
                <a:solidFill>
                  <a:srgbClr val="000000"/>
                </a:solidFill>
                <a:latin typeface="Times New Roman" panose="02020603050405020304" pitchFamily="18" charset="0"/>
                <a:cs typeface="Times New Roman" panose="02020603050405020304" pitchFamily="18" charset="0"/>
              </a:rPr>
              <a:t>Бижан Ж.</a:t>
            </a:r>
            <a:endParaRPr lang="kk-KZ" sz="2000" i="0" u="none" strike="noStrike" baseline="0" dirty="0" smtClean="0">
              <a:solidFill>
                <a:srgbClr val="000000"/>
              </a:solidFill>
              <a:latin typeface="Times New Roman" panose="02020603050405020304" pitchFamily="18" charset="0"/>
              <a:cs typeface="Times New Roman" panose="02020603050405020304" pitchFamily="18" charset="0"/>
            </a:endParaRPr>
          </a:p>
          <a:p>
            <a:pPr indent="457200" algn="just"/>
            <a:r>
              <a:rPr lang="ru-RU" sz="2000" i="0" u="none" strike="noStrike" baseline="-25000" dirty="0" smtClean="0">
                <a:solidFill>
                  <a:srgbClr val="000000"/>
                </a:solidFill>
                <a:latin typeface="Times New Roman" panose="02020603050405020304" pitchFamily="18" charset="0"/>
                <a:cs typeface="Times New Roman" panose="02020603050405020304" pitchFamily="18" charset="0"/>
              </a:rPr>
              <a:t>Журналист </a:t>
            </a:r>
            <a:r>
              <a:rPr lang="ru-RU" sz="2000" i="0" u="none" strike="noStrike" baseline="-25000" dirty="0" err="1" smtClean="0">
                <a:solidFill>
                  <a:srgbClr val="000000"/>
                </a:solidFill>
                <a:latin typeface="Times New Roman" panose="02020603050405020304" pitchFamily="18" charset="0"/>
                <a:cs typeface="Times New Roman" panose="02020603050405020304" pitchFamily="18" charset="0"/>
              </a:rPr>
              <a:t>шығармашылығындағы</a:t>
            </a:r>
            <a:r>
              <a:rPr lang="ru-RU" sz="2000" i="0" u="none" strike="noStrike" baseline="-25000" dirty="0" smtClean="0">
                <a:solidFill>
                  <a:srgbClr val="000000"/>
                </a:solidFill>
                <a:latin typeface="Times New Roman" panose="02020603050405020304" pitchFamily="18" charset="0"/>
                <a:cs typeface="Times New Roman" panose="02020603050405020304" pitchFamily="18" charset="0"/>
              </a:rPr>
              <a:t> </a:t>
            </a:r>
            <a:r>
              <a:rPr lang="ru-RU" sz="2000" i="0" u="none" strike="noStrike" baseline="-25000" dirty="0" err="1" smtClean="0">
                <a:solidFill>
                  <a:srgbClr val="000000"/>
                </a:solidFill>
                <a:latin typeface="Times New Roman" panose="02020603050405020304" pitchFamily="18" charset="0"/>
                <a:cs typeface="Times New Roman" panose="02020603050405020304" pitchFamily="18" charset="0"/>
              </a:rPr>
              <a:t>жаңа</a:t>
            </a:r>
            <a:r>
              <a:rPr lang="ru-RU" sz="2000" i="0" u="none" strike="noStrike" baseline="-25000" dirty="0" smtClean="0">
                <a:solidFill>
                  <a:srgbClr val="000000"/>
                </a:solidFill>
                <a:latin typeface="Times New Roman" panose="02020603050405020304" pitchFamily="18" charset="0"/>
                <a:cs typeface="Times New Roman" panose="02020603050405020304" pitchFamily="18" charset="0"/>
              </a:rPr>
              <a:t> </a:t>
            </a:r>
            <a:r>
              <a:rPr lang="ru-RU" sz="2000" i="0" u="none" strike="noStrike" baseline="-25000" dirty="0" err="1" smtClean="0">
                <a:solidFill>
                  <a:srgbClr val="000000"/>
                </a:solidFill>
                <a:latin typeface="Times New Roman" panose="02020603050405020304" pitchFamily="18" charset="0"/>
                <a:cs typeface="Times New Roman" panose="02020603050405020304" pitchFamily="18" charset="0"/>
              </a:rPr>
              <a:t>инновациилық</a:t>
            </a:r>
            <a:r>
              <a:rPr lang="ru-RU" sz="2000" i="0" u="none" strike="noStrike" baseline="-25000" dirty="0" smtClean="0">
                <a:solidFill>
                  <a:srgbClr val="000000"/>
                </a:solidFill>
                <a:latin typeface="Times New Roman" panose="02020603050405020304" pitchFamily="18" charset="0"/>
                <a:cs typeface="Times New Roman" panose="02020603050405020304" pitchFamily="18" charset="0"/>
              </a:rPr>
              <a:t> </a:t>
            </a:r>
            <a:r>
              <a:rPr lang="ru-RU" sz="2000" i="0" u="none" strike="noStrike" baseline="-25000" dirty="0" err="1" smtClean="0">
                <a:solidFill>
                  <a:srgbClr val="000000"/>
                </a:solidFill>
                <a:latin typeface="Times New Roman" panose="02020603050405020304" pitchFamily="18" charset="0"/>
                <a:cs typeface="Times New Roman" panose="02020603050405020304" pitchFamily="18" charset="0"/>
              </a:rPr>
              <a:t>технологиялар</a:t>
            </a:r>
            <a:r>
              <a:rPr lang="ru-RU" sz="2000" i="0" u="none" strike="noStrike" baseline="-25000" dirty="0" smtClean="0">
                <a:solidFill>
                  <a:srgbClr val="000000"/>
                </a:solidFill>
                <a:latin typeface="Times New Roman" panose="02020603050405020304" pitchFamily="18" charset="0"/>
                <a:cs typeface="Times New Roman" panose="02020603050405020304" pitchFamily="18" charset="0"/>
              </a:rPr>
              <a:t>:</a:t>
            </a:r>
            <a:r>
              <a:rPr lang="en-US" sz="2000" dirty="0">
                <a:solidFill>
                  <a:srgbClr val="000000"/>
                </a:solidFill>
                <a:latin typeface="Times New Roman" panose="02020603050405020304" pitchFamily="18" charset="0"/>
                <a:cs typeface="Times New Roman" panose="02020603050405020304" pitchFamily="18" charset="0"/>
              </a:rPr>
              <a:t> </a:t>
            </a:r>
            <a:r>
              <a:rPr lang="ru-RU" sz="2000" i="1" u="none" strike="noStrike" baseline="-25000" dirty="0" err="1" smtClean="0">
                <a:solidFill>
                  <a:srgbClr val="000000"/>
                </a:solidFill>
                <a:latin typeface="Times New Roman" panose="02020603050405020304" pitchFamily="18" charset="0"/>
                <a:cs typeface="Times New Roman" panose="02020603050405020304" pitchFamily="18" charset="0"/>
              </a:rPr>
              <a:t>Оқу</a:t>
            </a:r>
            <a:r>
              <a:rPr lang="ru-RU" sz="2000" i="1" u="none" strike="noStrike" baseline="-25000" dirty="0" smtClean="0">
                <a:solidFill>
                  <a:srgbClr val="000000"/>
                </a:solidFill>
                <a:latin typeface="Times New Roman" panose="02020603050405020304" pitchFamily="18" charset="0"/>
                <a:cs typeface="Times New Roman" panose="02020603050405020304" pitchFamily="18" charset="0"/>
              </a:rPr>
              <a:t> </a:t>
            </a:r>
            <a:r>
              <a:rPr lang="ru-RU" sz="2000" i="1" u="none" strike="noStrike" baseline="-25000" dirty="0" err="1" smtClean="0">
                <a:solidFill>
                  <a:srgbClr val="000000"/>
                </a:solidFill>
                <a:latin typeface="Times New Roman" panose="02020603050405020304" pitchFamily="18" charset="0"/>
                <a:cs typeface="Times New Roman" panose="02020603050405020304" pitchFamily="18" charset="0"/>
              </a:rPr>
              <a:t>құралы</a:t>
            </a:r>
            <a:r>
              <a:rPr lang="ru-RU" sz="2000" i="1" u="none" strike="noStrike" baseline="-25000" dirty="0" smtClean="0">
                <a:solidFill>
                  <a:srgbClr val="000000"/>
                </a:solidFill>
                <a:latin typeface="Times New Roman" panose="02020603050405020304" pitchFamily="18" charset="0"/>
                <a:cs typeface="Times New Roman" panose="02020603050405020304" pitchFamily="18" charset="0"/>
              </a:rPr>
              <a:t>.</a:t>
            </a:r>
            <a:r>
              <a:rPr lang="ru-RU" sz="2000" i="0" u="none" strike="noStrike" baseline="-25000" dirty="0" smtClean="0">
                <a:solidFill>
                  <a:srgbClr val="000000"/>
                </a:solidFill>
                <a:latin typeface="Times New Roman" panose="02020603050405020304" pitchFamily="18" charset="0"/>
                <a:cs typeface="Times New Roman" panose="02020603050405020304" pitchFamily="18" charset="0"/>
              </a:rPr>
              <a:t> - Астана: Фолиант, 2013. - 208 б.</a:t>
            </a:r>
            <a:endParaRPr lang="ru-RU" sz="2000" i="0" u="none" strike="noStrike" baseline="0" dirty="0" smtClean="0">
              <a:solidFill>
                <a:srgbClr val="000000"/>
              </a:solidFill>
              <a:latin typeface="Times New Roman" panose="02020603050405020304" pitchFamily="18" charset="0"/>
              <a:cs typeface="Times New Roman" panose="02020603050405020304" pitchFamily="18" charset="0"/>
            </a:endParaRPr>
          </a:p>
          <a:p>
            <a:pPr indent="457200" algn="just"/>
            <a:r>
              <a:rPr lang="kk-KZ" sz="2000" i="0" u="none" strike="noStrike" baseline="-25000" dirty="0" smtClean="0">
                <a:solidFill>
                  <a:srgbClr val="000000"/>
                </a:solidFill>
                <a:latin typeface="Times New Roman" panose="02020603050405020304" pitchFamily="18" charset="0"/>
                <a:cs typeface="Times New Roman" panose="02020603050405020304" pitchFamily="18" charset="0"/>
              </a:rPr>
              <a:t>І</a:t>
            </a:r>
            <a:r>
              <a:rPr lang="en-US" sz="2000" i="0" u="none" strike="noStrike" baseline="-25000" dirty="0" smtClean="0">
                <a:solidFill>
                  <a:srgbClr val="000000"/>
                </a:solidFill>
                <a:latin typeface="Times New Roman" panose="02020603050405020304" pitchFamily="18" charset="0"/>
                <a:cs typeface="Times New Roman" panose="02020603050405020304" pitchFamily="18" charset="0"/>
              </a:rPr>
              <a:t>SBN</a:t>
            </a:r>
            <a:r>
              <a:rPr lang="kk-KZ" sz="2000" i="0" u="none" strike="noStrike" baseline="-25000" dirty="0" smtClean="0">
                <a:solidFill>
                  <a:srgbClr val="000000"/>
                </a:solidFill>
                <a:latin typeface="Times New Roman" panose="02020603050405020304" pitchFamily="18" charset="0"/>
                <a:cs typeface="Times New Roman" panose="02020603050405020304" pitchFamily="18" charset="0"/>
              </a:rPr>
              <a:t> 978-601-292-733-7</a:t>
            </a:r>
            <a:endParaRPr lang="en-US" sz="2000" i="0" u="none" strike="noStrike" baseline="-25000" dirty="0" smtClean="0">
              <a:solidFill>
                <a:srgbClr val="000000"/>
              </a:solidFill>
              <a:latin typeface="Times New Roman" panose="02020603050405020304" pitchFamily="18" charset="0"/>
              <a:cs typeface="Times New Roman" panose="02020603050405020304" pitchFamily="18" charset="0"/>
            </a:endParaRPr>
          </a:p>
          <a:p>
            <a:pPr indent="457200" algn="just"/>
            <a:endParaRPr lang="kk-KZ" sz="2000" i="0" u="none" strike="noStrike" baseline="0" dirty="0" smtClean="0">
              <a:solidFill>
                <a:srgbClr val="000000"/>
              </a:solidFill>
              <a:latin typeface="Times New Roman" panose="02020603050405020304" pitchFamily="18" charset="0"/>
              <a:cs typeface="Times New Roman" panose="02020603050405020304" pitchFamily="18" charset="0"/>
            </a:endParaRPr>
          </a:p>
          <a:p>
            <a:pPr indent="457200" algn="just"/>
            <a:r>
              <a:rPr lang="kk-KZ" sz="2000" i="0" u="none" strike="noStrike" baseline="-25000" dirty="0" smtClean="0">
                <a:solidFill>
                  <a:srgbClr val="000000"/>
                </a:solidFill>
                <a:latin typeface="Times New Roman" panose="02020603050405020304" pitchFamily="18" charset="0"/>
                <a:cs typeface="Times New Roman" panose="02020603050405020304" pitchFamily="18" charset="0"/>
              </a:rPr>
              <a:t>Жо</a:t>
            </a:r>
            <a:r>
              <a:rPr lang="kk-KZ" sz="2000" baseline="-25000" dirty="0">
                <a:solidFill>
                  <a:srgbClr val="000000"/>
                </a:solidFill>
                <a:latin typeface="Times New Roman" panose="02020603050405020304" pitchFamily="18" charset="0"/>
                <a:cs typeface="Times New Roman" panose="02020603050405020304" pitchFamily="18" charset="0"/>
              </a:rPr>
              <a:t>ғ</a:t>
            </a:r>
            <a:r>
              <a:rPr lang="kk-KZ" sz="2000" i="0" u="none" strike="noStrike" baseline="-25000" dirty="0" smtClean="0">
                <a:solidFill>
                  <a:srgbClr val="000000"/>
                </a:solidFill>
                <a:latin typeface="Times New Roman" panose="02020603050405020304" pitchFamily="18" charset="0"/>
                <a:cs typeface="Times New Roman" panose="02020603050405020304" pitchFamily="18" charset="0"/>
              </a:rPr>
              <a:t>ары оқу орындарының журналистика факультетінің оқытушыларына, студенттеріне ұсынылып отырған бұл оқу кұралында әлем философтарының, педагогтарының жэне ойшылдарының ой түйіндері мен казақтың көне данышпандарының ұрпактан-ұрпакка жалғасып келе жатқан даналық ойларын салыстыру арқылы жүйелеудің теориясы мен практикалык жолдары зерделенеді. Қазақ ағартушыларының прагматикалық бағыттарының, еліміздің казіргі заманғы көрнекті ғалымдарының казақ халқының ділі, дэстүрлі тэлімі мен адамзат құндылықтарының деңгейлестігін сараптау жөніндегі гылыми түйіндерінің өміршеңдігі теориялық жэне практикалық негізде дэлелденеді.</a:t>
            </a:r>
            <a:endParaRPr lang="kk-KZ" sz="2000" i="0" u="none" strike="noStrike" baseline="0" dirty="0" smtClean="0">
              <a:solidFill>
                <a:srgbClr val="00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895601" y="227284"/>
            <a:ext cx="3323324" cy="523220"/>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имеется </a:t>
            </a:r>
            <a:r>
              <a:rPr lang="ru-RU" sz="2800" b="1" dirty="0" smtClean="0">
                <a:solidFill>
                  <a:srgbClr val="C00000"/>
                </a:solidFill>
                <a:latin typeface="Times New Roman" pitchFamily="18" charset="0"/>
                <a:cs typeface="Times New Roman" pitchFamily="18" charset="0"/>
              </a:rPr>
              <a:t>10 </a:t>
            </a:r>
            <a:r>
              <a:rPr lang="ru-RU" sz="1600" b="1" dirty="0" smtClean="0">
                <a:solidFill>
                  <a:srgbClr val="C00000"/>
                </a:solidFill>
                <a:latin typeface="Times New Roman" pitchFamily="18" charset="0"/>
                <a:cs typeface="Times New Roman" pitchFamily="18" charset="0"/>
              </a:rPr>
              <a:t>экз.</a:t>
            </a:r>
            <a:endParaRPr lang="ru-RU" sz="16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897421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5360215" cy="6858000"/>
          </a:xfrm>
          <a:prstGeom prst="rect">
            <a:avLst/>
          </a:prstGeom>
          <a:effectLst>
            <a:outerShdw blurRad="50800" dist="38100" dir="13500000" algn="br" rotWithShape="0">
              <a:prstClr val="black">
                <a:alpha val="40000"/>
              </a:prstClr>
            </a:outerShdw>
          </a:effectLst>
          <a:scene3d>
            <a:camera prst="orthographicFront"/>
            <a:lightRig rig="threePt" dir="t"/>
          </a:scene3d>
          <a:sp3d contourW="19050">
            <a:bevelT w="203200" h="266700"/>
          </a:sp3d>
        </p:spPr>
      </p:pic>
      <p:sp>
        <p:nvSpPr>
          <p:cNvPr id="3" name="Прямоугольник с двумя скругленными противолежащими углами 2"/>
          <p:cNvSpPr/>
          <p:nvPr/>
        </p:nvSpPr>
        <p:spPr>
          <a:xfrm>
            <a:off x="5747657" y="1399125"/>
            <a:ext cx="6096000" cy="3734356"/>
          </a:xfrm>
          <a:prstGeom prst="round2DiagRect">
            <a:avLst/>
          </a:prstGeom>
          <a:ln>
            <a:solidFill>
              <a:srgbClr val="0070C0"/>
            </a:solidFill>
          </a:ln>
          <a:effectLst>
            <a:outerShdw blurRad="50800" dist="38100" dir="13500000" algn="br" rotWithShape="0">
              <a:prstClr val="black">
                <a:alpha val="40000"/>
              </a:prstClr>
            </a:outerShdw>
          </a:effectLst>
        </p:spPr>
        <p:txBody>
          <a:bodyPr>
            <a:spAutoFit/>
          </a:bodyPr>
          <a:lstStyle/>
          <a:p>
            <a:pPr indent="457200"/>
            <a:r>
              <a:rPr lang="kk-KZ" sz="2000" i="0" u="none" strike="noStrike" baseline="-25000" dirty="0" smtClean="0">
                <a:solidFill>
                  <a:srgbClr val="000000"/>
                </a:solidFill>
                <a:latin typeface="Times New Roman" panose="02020603050405020304" pitchFamily="18" charset="0"/>
                <a:cs typeface="Times New Roman" panose="02020603050405020304" pitchFamily="18" charset="0"/>
              </a:rPr>
              <a:t>76.01я73</a:t>
            </a:r>
          </a:p>
          <a:p>
            <a:pPr indent="457200"/>
            <a:r>
              <a:rPr lang="kk-KZ" sz="2000" i="0" u="none" strike="noStrike" baseline="-25000" dirty="0" smtClean="0">
                <a:solidFill>
                  <a:srgbClr val="000000"/>
                </a:solidFill>
                <a:latin typeface="Times New Roman" panose="02020603050405020304" pitchFamily="18" charset="0"/>
                <a:cs typeface="Times New Roman" panose="02020603050405020304" pitchFamily="18" charset="0"/>
              </a:rPr>
              <a:t>Щ 97</a:t>
            </a:r>
          </a:p>
          <a:p>
            <a:pPr indent="457200"/>
            <a:r>
              <a:rPr lang="kk-KZ" sz="2000" i="0" u="none" strike="noStrike" baseline="-25000" dirty="0" smtClean="0">
                <a:solidFill>
                  <a:srgbClr val="000000"/>
                </a:solidFill>
                <a:latin typeface="Times New Roman" panose="02020603050405020304" pitchFamily="18" charset="0"/>
                <a:cs typeface="Times New Roman" panose="02020603050405020304" pitchFamily="18" charset="0"/>
              </a:rPr>
              <a:t>Шындалиева М.</a:t>
            </a:r>
            <a:endParaRPr lang="kk-KZ" sz="2000" i="0" u="none" strike="noStrike" baseline="0" dirty="0" smtClean="0">
              <a:solidFill>
                <a:srgbClr val="000000"/>
              </a:solidFill>
              <a:latin typeface="Times New Roman" panose="02020603050405020304" pitchFamily="18" charset="0"/>
              <a:cs typeface="Times New Roman" panose="02020603050405020304" pitchFamily="18" charset="0"/>
            </a:endParaRPr>
          </a:p>
          <a:p>
            <a:pPr indent="457200"/>
            <a:r>
              <a:rPr lang="ru-RU" sz="2000" i="0" u="none" strike="noStrike" baseline="-25000" dirty="0" err="1" smtClean="0">
                <a:solidFill>
                  <a:srgbClr val="000000"/>
                </a:solidFill>
                <a:latin typeface="Times New Roman" panose="02020603050405020304" pitchFamily="18" charset="0"/>
                <a:cs typeface="Times New Roman" panose="02020603050405020304" pitchFamily="18" charset="0"/>
              </a:rPr>
              <a:t>Шетел</a:t>
            </a:r>
            <a:r>
              <a:rPr lang="ru-RU" sz="2000" i="0" u="none" strike="noStrike" baseline="-25000" dirty="0" smtClean="0">
                <a:solidFill>
                  <a:srgbClr val="000000"/>
                </a:solidFill>
                <a:latin typeface="Times New Roman" panose="02020603050405020304" pitchFamily="18" charset="0"/>
                <a:cs typeface="Times New Roman" panose="02020603050405020304" pitchFamily="18" charset="0"/>
              </a:rPr>
              <a:t> </a:t>
            </a:r>
            <a:r>
              <a:rPr lang="ru-RU" sz="2000" i="0" u="none" strike="noStrike" baseline="-25000" dirty="0" err="1" smtClean="0">
                <a:solidFill>
                  <a:srgbClr val="000000"/>
                </a:solidFill>
                <a:latin typeface="Times New Roman" panose="02020603050405020304" pitchFamily="18" charset="0"/>
                <a:cs typeface="Times New Roman" panose="02020603050405020304" pitchFamily="18" charset="0"/>
              </a:rPr>
              <a:t>журналистикасы</a:t>
            </a:r>
            <a:r>
              <a:rPr lang="ru-RU" sz="2000" i="0" u="none" strike="noStrike" baseline="-25000" dirty="0" smtClean="0">
                <a:solidFill>
                  <a:srgbClr val="000000"/>
                </a:solidFill>
                <a:latin typeface="Times New Roman" panose="02020603050405020304" pitchFamily="18" charset="0"/>
                <a:cs typeface="Times New Roman" panose="02020603050405020304" pitchFamily="18" charset="0"/>
              </a:rPr>
              <a:t>: </a:t>
            </a:r>
            <a:r>
              <a:rPr lang="ru-RU" sz="2000" i="1" u="none" strike="noStrike" baseline="-25000" dirty="0" err="1" smtClean="0">
                <a:solidFill>
                  <a:srgbClr val="000000"/>
                </a:solidFill>
                <a:latin typeface="Times New Roman" panose="02020603050405020304" pitchFamily="18" charset="0"/>
                <a:cs typeface="Times New Roman" panose="02020603050405020304" pitchFamily="18" charset="0"/>
              </a:rPr>
              <a:t>Оқулық</a:t>
            </a:r>
            <a:r>
              <a:rPr lang="ru-RU" sz="2000" i="1" u="none" strike="noStrike" baseline="-25000" dirty="0" smtClean="0">
                <a:solidFill>
                  <a:srgbClr val="000000"/>
                </a:solidFill>
                <a:latin typeface="Times New Roman" panose="02020603050405020304" pitchFamily="18" charset="0"/>
                <a:cs typeface="Times New Roman" panose="02020603050405020304" pitchFamily="18" charset="0"/>
              </a:rPr>
              <a:t>. 2-басылым. -</a:t>
            </a:r>
            <a:r>
              <a:rPr lang="ru-RU" sz="2000" i="0" u="none" strike="noStrike" baseline="-25000" dirty="0" smtClean="0">
                <a:solidFill>
                  <a:srgbClr val="000000"/>
                </a:solidFill>
                <a:latin typeface="Times New Roman" panose="02020603050405020304" pitchFamily="18" charset="0"/>
                <a:cs typeface="Times New Roman" panose="02020603050405020304" pitchFamily="18" charset="0"/>
              </a:rPr>
              <a:t> Астана: Фолиант, 2013. -</a:t>
            </a:r>
            <a:r>
              <a:rPr lang="kk-KZ" sz="2000" i="0" u="none" strike="noStrike" baseline="-25000" dirty="0" smtClean="0">
                <a:solidFill>
                  <a:srgbClr val="000000"/>
                </a:solidFill>
                <a:latin typeface="Times New Roman" panose="02020603050405020304" pitchFamily="18" charset="0"/>
                <a:cs typeface="Times New Roman" panose="02020603050405020304" pitchFamily="18" charset="0"/>
              </a:rPr>
              <a:t>384 бет.</a:t>
            </a:r>
            <a:endParaRPr lang="kk-KZ" sz="2000" i="0" u="none" strike="noStrike" baseline="0" dirty="0" smtClean="0">
              <a:solidFill>
                <a:srgbClr val="000000"/>
              </a:solidFill>
              <a:latin typeface="Times New Roman" panose="02020603050405020304" pitchFamily="18" charset="0"/>
              <a:cs typeface="Times New Roman" panose="02020603050405020304" pitchFamily="18" charset="0"/>
            </a:endParaRPr>
          </a:p>
          <a:p>
            <a:pPr indent="457200"/>
            <a:r>
              <a:rPr lang="en-US" sz="2000" i="0" u="none" strike="noStrike" baseline="-25000" dirty="0" smtClean="0">
                <a:solidFill>
                  <a:srgbClr val="000000"/>
                </a:solidFill>
                <a:latin typeface="Times New Roman" panose="02020603050405020304" pitchFamily="18" charset="0"/>
                <a:cs typeface="Times New Roman" panose="02020603050405020304" pitchFamily="18" charset="0"/>
              </a:rPr>
              <a:t>ISBN</a:t>
            </a:r>
            <a:r>
              <a:rPr lang="kk-KZ" sz="2000" i="0" u="none" strike="noStrike" baseline="-25000" dirty="0" smtClean="0">
                <a:solidFill>
                  <a:srgbClr val="000000"/>
                </a:solidFill>
                <a:latin typeface="Times New Roman" panose="02020603050405020304" pitchFamily="18" charset="0"/>
                <a:cs typeface="Times New Roman" panose="02020603050405020304" pitchFamily="18" charset="0"/>
              </a:rPr>
              <a:t> 978-601-292-731-3</a:t>
            </a:r>
            <a:endParaRPr lang="en-US" sz="2000" i="0" u="none" strike="noStrike" baseline="-25000" dirty="0" smtClean="0">
              <a:solidFill>
                <a:srgbClr val="000000"/>
              </a:solidFill>
              <a:latin typeface="Times New Roman" panose="02020603050405020304" pitchFamily="18" charset="0"/>
              <a:cs typeface="Times New Roman" panose="02020603050405020304" pitchFamily="18" charset="0"/>
            </a:endParaRPr>
          </a:p>
          <a:p>
            <a:pPr indent="457200"/>
            <a:endParaRPr lang="kk-KZ" sz="2000" i="0" u="none" strike="noStrike" baseline="0" dirty="0" smtClean="0">
              <a:solidFill>
                <a:srgbClr val="000000"/>
              </a:solidFill>
              <a:latin typeface="Times New Roman" panose="02020603050405020304" pitchFamily="18" charset="0"/>
              <a:cs typeface="Times New Roman" panose="02020603050405020304" pitchFamily="18" charset="0"/>
            </a:endParaRPr>
          </a:p>
          <a:p>
            <a:pPr indent="457200"/>
            <a:r>
              <a:rPr lang="kk-KZ" sz="2000" i="0" u="none" strike="noStrike" baseline="-25000" dirty="0" smtClean="0">
                <a:solidFill>
                  <a:srgbClr val="000000"/>
                </a:solidFill>
                <a:latin typeface="Times New Roman" panose="02020603050405020304" pitchFamily="18" charset="0"/>
                <a:cs typeface="Times New Roman" panose="02020603050405020304" pitchFamily="18" charset="0"/>
              </a:rPr>
              <a:t>Бұл окулық соңғы бекітілген типтік оку бағдарламасына сәйкес шетел журналистикасының тарихы мен теориясына арналған. Окульщта тұрлі бағыттағы шетел бұқаралык ақпарат кұралдарының дамуы мен қалыптасу тарихы, тэжірибесі, теориясы туралы көп мағлұмат беріледі. Әлемдегі бұкаральщ ақпарат кұралдарының салаларына, ерекшеліктеріне токталып, шетел журналистикасындағы көп жылғы тәжірибе мен жаңа ізденістер кеңінен камтылған.</a:t>
            </a:r>
            <a:endParaRPr lang="kk-KZ" sz="2000" i="0" u="none" strike="noStrike" baseline="0" dirty="0" smtClean="0">
              <a:solidFill>
                <a:srgbClr val="00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flipH="1">
            <a:off x="5747656" y="161970"/>
            <a:ext cx="3254830" cy="523220"/>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a:t>
            </a:r>
            <a:r>
              <a:rPr lang="ru-RU" sz="1600" b="1" dirty="0">
                <a:solidFill>
                  <a:srgbClr val="C00000"/>
                </a:solidFill>
                <a:latin typeface="Times New Roman" pitchFamily="18" charset="0"/>
                <a:cs typeface="Times New Roman" pitchFamily="18" charset="0"/>
              </a:rPr>
              <a:t>я</a:t>
            </a:r>
            <a:r>
              <a:rPr lang="en-US" sz="1600" b="1" dirty="0" smtClean="0">
                <a:solidFill>
                  <a:srgbClr val="C00000"/>
                </a:solidFill>
                <a:latin typeface="Times New Roman" pitchFamily="18" charset="0"/>
                <a:cs typeface="Times New Roman" pitchFamily="18" charset="0"/>
              </a:rPr>
              <a:t> </a:t>
            </a:r>
            <a:r>
              <a:rPr lang="en-US" sz="2800" b="1" dirty="0" smtClean="0">
                <a:solidFill>
                  <a:srgbClr val="C00000"/>
                </a:solidFill>
                <a:latin typeface="Times New Roman" pitchFamily="18" charset="0"/>
                <a:cs typeface="Times New Roman" pitchFamily="18" charset="0"/>
              </a:rPr>
              <a:t>11</a:t>
            </a:r>
            <a:r>
              <a:rPr lang="ru-RU" sz="2800" b="1" dirty="0" smtClean="0">
                <a:solidFill>
                  <a:srgbClr val="C00000"/>
                </a:solidFill>
                <a:latin typeface="Times New Roman" pitchFamily="18" charset="0"/>
                <a:cs typeface="Times New Roman" pitchFamily="18" charset="0"/>
              </a:rPr>
              <a:t> </a:t>
            </a:r>
            <a:r>
              <a:rPr lang="ru-RU" sz="1600" b="1" dirty="0" smtClean="0">
                <a:solidFill>
                  <a:srgbClr val="C00000"/>
                </a:solidFill>
                <a:latin typeface="Times New Roman" pitchFamily="18" charset="0"/>
                <a:cs typeface="Times New Roman" pitchFamily="18" charset="0"/>
              </a:rPr>
              <a:t>экз.</a:t>
            </a:r>
            <a:endParaRPr lang="ru-RU" sz="16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52723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4711" y="0"/>
            <a:ext cx="4827289" cy="6858000"/>
          </a:xfrm>
          <a:prstGeom prst="rect">
            <a:avLst/>
          </a:prstGeom>
          <a:effectLst>
            <a:outerShdw blurRad="50800" dist="38100" dir="13500000" algn="br" rotWithShape="0">
              <a:prstClr val="black">
                <a:alpha val="40000"/>
              </a:prstClr>
            </a:outerShdw>
          </a:effectLst>
          <a:scene3d>
            <a:camera prst="orthographicFront"/>
            <a:lightRig rig="threePt" dir="t"/>
          </a:scene3d>
          <a:sp3d contourW="19050">
            <a:bevelT w="203200" h="266700"/>
          </a:sp3d>
        </p:spPr>
      </p:pic>
      <p:sp>
        <p:nvSpPr>
          <p:cNvPr id="5" name="TextBox 4"/>
          <p:cNvSpPr txBox="1"/>
          <p:nvPr/>
        </p:nvSpPr>
        <p:spPr>
          <a:xfrm>
            <a:off x="3809999" y="194627"/>
            <a:ext cx="3254830" cy="523220"/>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a:t>
            </a:r>
            <a:r>
              <a:rPr lang="ru-RU" sz="1600" b="1" dirty="0">
                <a:solidFill>
                  <a:srgbClr val="C00000"/>
                </a:solidFill>
                <a:latin typeface="Times New Roman" pitchFamily="18" charset="0"/>
                <a:cs typeface="Times New Roman" pitchFamily="18" charset="0"/>
              </a:rPr>
              <a:t>я</a:t>
            </a:r>
            <a:r>
              <a:rPr lang="en-US" sz="1600" b="1" dirty="0" smtClean="0">
                <a:solidFill>
                  <a:srgbClr val="C00000"/>
                </a:solidFill>
                <a:latin typeface="Times New Roman" pitchFamily="18" charset="0"/>
                <a:cs typeface="Times New Roman" pitchFamily="18" charset="0"/>
              </a:rPr>
              <a:t> </a:t>
            </a:r>
            <a:r>
              <a:rPr lang="ru-RU" sz="2800" b="1" dirty="0" smtClean="0">
                <a:solidFill>
                  <a:srgbClr val="C00000"/>
                </a:solidFill>
                <a:latin typeface="Times New Roman" pitchFamily="18" charset="0"/>
                <a:cs typeface="Times New Roman" pitchFamily="18" charset="0"/>
              </a:rPr>
              <a:t>10 </a:t>
            </a:r>
            <a:r>
              <a:rPr lang="ru-RU" sz="1600" b="1" dirty="0" smtClean="0">
                <a:solidFill>
                  <a:srgbClr val="C00000"/>
                </a:solidFill>
                <a:latin typeface="Times New Roman" pitchFamily="18" charset="0"/>
                <a:cs typeface="Times New Roman" pitchFamily="18" charset="0"/>
              </a:rPr>
              <a:t> экз.</a:t>
            </a:r>
            <a:endParaRPr lang="ru-RU" sz="1600" b="1" dirty="0">
              <a:solidFill>
                <a:srgbClr val="C00000"/>
              </a:solidFill>
              <a:latin typeface="Times New Roman" pitchFamily="18" charset="0"/>
              <a:cs typeface="Times New Roman" pitchFamily="18" charset="0"/>
            </a:endParaRPr>
          </a:p>
        </p:txBody>
      </p:sp>
      <p:sp>
        <p:nvSpPr>
          <p:cNvPr id="6" name="Прямоугольник с двумя скругленными противолежащими углами 5"/>
          <p:cNvSpPr/>
          <p:nvPr/>
        </p:nvSpPr>
        <p:spPr>
          <a:xfrm>
            <a:off x="108855" y="890002"/>
            <a:ext cx="7097488" cy="4415393"/>
          </a:xfrm>
          <a:prstGeom prst="round2DiagRect">
            <a:avLst/>
          </a:prstGeom>
          <a:noFill/>
          <a:ln>
            <a:solidFill>
              <a:srgbClr val="0070C0"/>
            </a:solidFill>
          </a:ln>
          <a:effectLst>
            <a:outerShdw blurRad="50800" dist="38100" dir="13500000" algn="b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indent="457200" algn="just"/>
            <a:r>
              <a:rPr lang="kk-KZ" sz="2000" baseline="-25000" dirty="0">
                <a:latin typeface="Times New Roman" panose="02020603050405020304" pitchFamily="18" charset="0"/>
                <a:cs typeface="Times New Roman" panose="02020603050405020304" pitchFamily="18" charset="0"/>
              </a:rPr>
              <a:t>76.01 </a:t>
            </a:r>
            <a:endParaRPr lang="kk-KZ" sz="2000" baseline="-25000" dirty="0" smtClean="0">
              <a:latin typeface="Times New Roman" panose="02020603050405020304" pitchFamily="18" charset="0"/>
              <a:cs typeface="Times New Roman" panose="02020603050405020304" pitchFamily="18" charset="0"/>
            </a:endParaRPr>
          </a:p>
          <a:p>
            <a:pPr indent="457200" algn="just"/>
            <a:r>
              <a:rPr lang="kk-KZ" sz="2000" baseline="-25000" dirty="0">
                <a:solidFill>
                  <a:srgbClr val="000000"/>
                </a:solidFill>
                <a:latin typeface="Times New Roman" panose="02020603050405020304" pitchFamily="18" charset="0"/>
                <a:cs typeface="Times New Roman" panose="02020603050405020304" pitchFamily="18" charset="0"/>
              </a:rPr>
              <a:t>Қ 31 </a:t>
            </a:r>
            <a:endParaRPr lang="kk-KZ" sz="2000" baseline="-25000" dirty="0" smtClean="0">
              <a:solidFill>
                <a:srgbClr val="000000"/>
              </a:solidFill>
              <a:latin typeface="Times New Roman" panose="02020603050405020304" pitchFamily="18" charset="0"/>
              <a:cs typeface="Times New Roman" panose="02020603050405020304" pitchFamily="18" charset="0"/>
            </a:endParaRPr>
          </a:p>
          <a:p>
            <a:pPr indent="457200" algn="just"/>
            <a:r>
              <a:rPr lang="kk-KZ" sz="2000" baseline="-25000" dirty="0" smtClean="0">
                <a:solidFill>
                  <a:srgbClr val="000000"/>
                </a:solidFill>
                <a:latin typeface="Times New Roman" panose="02020603050405020304" pitchFamily="18" charset="0"/>
                <a:cs typeface="Times New Roman" panose="02020603050405020304" pitchFamily="18" charset="0"/>
              </a:rPr>
              <a:t>Қамзин </a:t>
            </a:r>
            <a:r>
              <a:rPr lang="kk-KZ" sz="2000" baseline="-25000" dirty="0">
                <a:solidFill>
                  <a:srgbClr val="000000"/>
                </a:solidFill>
                <a:latin typeface="Times New Roman" panose="02020603050405020304" pitchFamily="18" charset="0"/>
                <a:cs typeface="Times New Roman" panose="02020603050405020304" pitchFamily="18" charset="0"/>
              </a:rPr>
              <a:t>Кәкен</a:t>
            </a:r>
            <a:endParaRPr lang="kk-KZ" sz="2000" dirty="0">
              <a:solidFill>
                <a:srgbClr val="000000"/>
              </a:solidFill>
              <a:latin typeface="Times New Roman" panose="02020603050405020304" pitchFamily="18" charset="0"/>
              <a:cs typeface="Times New Roman" panose="02020603050405020304" pitchFamily="18" charset="0"/>
            </a:endParaRPr>
          </a:p>
          <a:p>
            <a:pPr indent="457200" algn="just"/>
            <a:r>
              <a:rPr lang="kk-KZ" sz="2000" baseline="-25000" dirty="0" smtClean="0">
                <a:solidFill>
                  <a:srgbClr val="000000"/>
                </a:solidFill>
                <a:latin typeface="Times New Roman" panose="02020603050405020304" pitchFamily="18" charset="0"/>
                <a:cs typeface="Times New Roman" panose="02020603050405020304" pitchFamily="18" charset="0"/>
              </a:rPr>
              <a:t>Публицистика </a:t>
            </a:r>
            <a:r>
              <a:rPr lang="kk-KZ" sz="2000" baseline="-25000" dirty="0">
                <a:solidFill>
                  <a:srgbClr val="000000"/>
                </a:solidFill>
                <a:latin typeface="Times New Roman" panose="02020603050405020304" pitchFamily="18" charset="0"/>
                <a:cs typeface="Times New Roman" panose="02020603050405020304" pitchFamily="18" charset="0"/>
              </a:rPr>
              <a:t>жанрларының эволюциясы: оқу куралы / Кәкен Қамзин. - Алматы: Қазақ университеті. - 2015. - 425 б. </a:t>
            </a:r>
            <a:endParaRPr lang="kk-KZ" sz="2000" baseline="-25000" dirty="0" smtClean="0">
              <a:solidFill>
                <a:srgbClr val="000000"/>
              </a:solidFill>
              <a:latin typeface="Times New Roman" panose="02020603050405020304" pitchFamily="18" charset="0"/>
              <a:cs typeface="Times New Roman" panose="02020603050405020304" pitchFamily="18" charset="0"/>
            </a:endParaRPr>
          </a:p>
          <a:p>
            <a:pPr indent="457200" algn="just"/>
            <a:r>
              <a:rPr lang="en-US" sz="2000" baseline="-25000" dirty="0" smtClean="0">
                <a:solidFill>
                  <a:srgbClr val="000000"/>
                </a:solidFill>
                <a:latin typeface="Times New Roman" panose="02020603050405020304" pitchFamily="18" charset="0"/>
                <a:cs typeface="Times New Roman" panose="02020603050405020304" pitchFamily="18" charset="0"/>
              </a:rPr>
              <a:t>ISBN </a:t>
            </a:r>
            <a:r>
              <a:rPr lang="kk-KZ" sz="2000" baseline="-25000" dirty="0" smtClean="0">
                <a:solidFill>
                  <a:srgbClr val="000000"/>
                </a:solidFill>
                <a:latin typeface="Times New Roman" panose="02020603050405020304" pitchFamily="18" charset="0"/>
                <a:cs typeface="Times New Roman" panose="02020603050405020304" pitchFamily="18" charset="0"/>
              </a:rPr>
              <a:t>978-601-04-1464-8</a:t>
            </a:r>
          </a:p>
          <a:p>
            <a:pPr indent="457200" algn="just"/>
            <a:endParaRPr lang="kk-KZ" sz="2000" dirty="0">
              <a:solidFill>
                <a:srgbClr val="000000"/>
              </a:solidFill>
              <a:latin typeface="Times New Roman" panose="02020603050405020304" pitchFamily="18" charset="0"/>
              <a:cs typeface="Times New Roman" panose="02020603050405020304" pitchFamily="18" charset="0"/>
            </a:endParaRPr>
          </a:p>
          <a:p>
            <a:pPr indent="457200" algn="just"/>
            <a:r>
              <a:rPr lang="kk-KZ" sz="2000" baseline="-25000" dirty="0">
                <a:solidFill>
                  <a:srgbClr val="000000"/>
                </a:solidFill>
                <a:latin typeface="Times New Roman" panose="02020603050405020304" pitchFamily="18" charset="0"/>
                <a:cs typeface="Times New Roman" panose="02020603050405020304" pitchFamily="18" charset="0"/>
              </a:rPr>
              <a:t>Оку кұралында ұлттык көсемсөз жанрларының даму өрісі, өзіне тән сипаттары, кеңістік пен пен уакыт аясында өсіп-өркендеуі әлеумет еңселенуі жэне жаратылыс үдерісі контексінде карастырылады. Публицистика жанрларының пайда болуы, орнығуы, дәстүрлі </a:t>
            </a:r>
            <a:r>
              <a:rPr lang="kk-KZ" sz="2000" baseline="-25000" dirty="0" smtClean="0">
                <a:solidFill>
                  <a:srgbClr val="000000"/>
                </a:solidFill>
                <a:latin typeface="Times New Roman" panose="02020603050405020304" pitchFamily="18" charset="0"/>
                <a:cs typeface="Times New Roman" panose="02020603050405020304" pitchFamily="18" charset="0"/>
              </a:rPr>
              <a:t>жүйеге </a:t>
            </a:r>
            <a:r>
              <a:rPr lang="kk-KZ" sz="2000" baseline="-25000" dirty="0">
                <a:solidFill>
                  <a:srgbClr val="000000"/>
                </a:solidFill>
                <a:latin typeface="Times New Roman" panose="02020603050405020304" pitchFamily="18" charset="0"/>
                <a:cs typeface="Times New Roman" panose="02020603050405020304" pitchFamily="18" charset="0"/>
              </a:rPr>
              <a:t>айналуы, оның жаңа жіктелім түрлері мен пішіндері масс-медиа мәтіндерінің динамикалык көрінісі, акпарат алаңындағы үлттык кұбылыс ретінде түжырымдалады, журналистика жанрлары формала- рының түрленуі заманалы сана мен ғылым жетістігі, медиастратегия биігінен сараланады.</a:t>
            </a:r>
            <a:endParaRPr lang="kk-KZ" sz="2000" dirty="0">
              <a:solidFill>
                <a:srgbClr val="000000"/>
              </a:solidFill>
              <a:latin typeface="Times New Roman" panose="02020603050405020304" pitchFamily="18" charset="0"/>
              <a:cs typeface="Times New Roman" panose="02020603050405020304" pitchFamily="18" charset="0"/>
            </a:endParaRPr>
          </a:p>
          <a:p>
            <a:pPr indent="457200" algn="just"/>
            <a:r>
              <a:rPr lang="kk-KZ" sz="2000" baseline="-25000" dirty="0">
                <a:solidFill>
                  <a:srgbClr val="000000"/>
                </a:solidFill>
                <a:latin typeface="Times New Roman" panose="02020603050405020304" pitchFamily="18" charset="0"/>
                <a:cs typeface="Times New Roman" panose="02020603050405020304" pitchFamily="18" charset="0"/>
              </a:rPr>
              <a:t>Оку күралы жоғары курс студенттеріне, магистранттар мен </a:t>
            </a:r>
            <a:r>
              <a:rPr lang="kk-KZ" sz="2000" baseline="-25000" dirty="0" smtClean="0">
                <a:solidFill>
                  <a:srgbClr val="000000"/>
                </a:solidFill>
                <a:latin typeface="Times New Roman" panose="02020603050405020304" pitchFamily="18" charset="0"/>
                <a:cs typeface="Times New Roman" panose="02020603050405020304" pitchFamily="18" charset="0"/>
              </a:rPr>
              <a:t>РҺ</a:t>
            </a:r>
            <a:r>
              <a:rPr lang="en-US" sz="2000" baseline="-25000" dirty="0" smtClean="0">
                <a:solidFill>
                  <a:srgbClr val="000000"/>
                </a:solidFill>
                <a:latin typeface="Times New Roman" panose="02020603050405020304" pitchFamily="18" charset="0"/>
                <a:cs typeface="Times New Roman" panose="02020603050405020304" pitchFamily="18" charset="0"/>
              </a:rPr>
              <a:t>D</a:t>
            </a:r>
            <a:r>
              <a:rPr lang="kk-KZ" sz="2000" baseline="-25000" dirty="0" smtClean="0">
                <a:solidFill>
                  <a:srgbClr val="000000"/>
                </a:solidFill>
                <a:latin typeface="Times New Roman" panose="02020603050405020304" pitchFamily="18" charset="0"/>
                <a:cs typeface="Times New Roman" panose="02020603050405020304" pitchFamily="18" charset="0"/>
              </a:rPr>
              <a:t> </a:t>
            </a:r>
            <a:r>
              <a:rPr lang="kk-KZ" sz="2000" baseline="-25000" dirty="0">
                <a:solidFill>
                  <a:srgbClr val="000000"/>
                </a:solidFill>
                <a:latin typeface="Times New Roman" panose="02020603050405020304" pitchFamily="18" charset="0"/>
                <a:cs typeface="Times New Roman" panose="02020603050405020304" pitchFamily="18" charset="0"/>
              </a:rPr>
              <a:t>докторанттарға, окытушылар кауымына, баспасөз мэселелеріне назар аударып жүрген практик-журналистерге арналады.</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4218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514" y="-87086"/>
            <a:ext cx="4786792" cy="6858000"/>
          </a:xfrm>
          <a:prstGeom prst="rect">
            <a:avLst/>
          </a:prstGeom>
          <a:effectLst>
            <a:outerShdw blurRad="50800" dist="38100" dir="13500000" algn="br" rotWithShape="0">
              <a:prstClr val="black">
                <a:alpha val="40000"/>
              </a:prstClr>
            </a:outerShdw>
          </a:effectLst>
          <a:scene3d>
            <a:camera prst="orthographicFront"/>
            <a:lightRig rig="threePt" dir="t"/>
          </a:scene3d>
          <a:sp3d contourW="19050">
            <a:bevelT w="203200" h="266700"/>
          </a:sp3d>
        </p:spPr>
      </p:pic>
      <p:sp>
        <p:nvSpPr>
          <p:cNvPr id="3" name="TextBox 2"/>
          <p:cNvSpPr txBox="1"/>
          <p:nvPr/>
        </p:nvSpPr>
        <p:spPr>
          <a:xfrm flipH="1">
            <a:off x="5105399" y="227284"/>
            <a:ext cx="3254830" cy="523220"/>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a:t>
            </a:r>
            <a:r>
              <a:rPr lang="ru-RU" sz="1600" b="1" dirty="0">
                <a:solidFill>
                  <a:srgbClr val="C00000"/>
                </a:solidFill>
                <a:latin typeface="Times New Roman" pitchFamily="18" charset="0"/>
                <a:cs typeface="Times New Roman" pitchFamily="18" charset="0"/>
              </a:rPr>
              <a:t>я</a:t>
            </a:r>
            <a:r>
              <a:rPr lang="en-US" sz="1600" b="1" dirty="0" smtClean="0">
                <a:solidFill>
                  <a:srgbClr val="C00000"/>
                </a:solidFill>
                <a:latin typeface="Times New Roman" pitchFamily="18" charset="0"/>
                <a:cs typeface="Times New Roman" pitchFamily="18" charset="0"/>
              </a:rPr>
              <a:t> </a:t>
            </a:r>
            <a:r>
              <a:rPr lang="ru-RU" sz="2800" b="1" dirty="0" smtClean="0">
                <a:solidFill>
                  <a:srgbClr val="C00000"/>
                </a:solidFill>
                <a:latin typeface="Times New Roman" pitchFamily="18" charset="0"/>
                <a:cs typeface="Times New Roman" pitchFamily="18" charset="0"/>
              </a:rPr>
              <a:t>6</a:t>
            </a:r>
            <a:r>
              <a:rPr lang="ru-RU" sz="1600" b="1" dirty="0" smtClean="0">
                <a:solidFill>
                  <a:srgbClr val="C00000"/>
                </a:solidFill>
                <a:latin typeface="Times New Roman" pitchFamily="18" charset="0"/>
                <a:cs typeface="Times New Roman" pitchFamily="18" charset="0"/>
              </a:rPr>
              <a:t> экз.</a:t>
            </a:r>
            <a:endParaRPr lang="ru-RU" sz="1600" b="1" dirty="0">
              <a:solidFill>
                <a:srgbClr val="C00000"/>
              </a:solidFill>
              <a:latin typeface="Times New Roman" pitchFamily="18" charset="0"/>
              <a:cs typeface="Times New Roman" pitchFamily="18" charset="0"/>
            </a:endParaRPr>
          </a:p>
        </p:txBody>
      </p:sp>
      <p:sp>
        <p:nvSpPr>
          <p:cNvPr id="4" name="Прямоугольник с двумя скругленными противолежащими углами 3"/>
          <p:cNvSpPr/>
          <p:nvPr/>
        </p:nvSpPr>
        <p:spPr>
          <a:xfrm>
            <a:off x="5105399" y="827350"/>
            <a:ext cx="6814458" cy="4642406"/>
          </a:xfrm>
          <a:prstGeom prst="round2DiagRect">
            <a:avLst/>
          </a:prstGeom>
          <a:ln>
            <a:solidFill>
              <a:srgbClr val="0070C0"/>
            </a:solidFill>
          </a:ln>
          <a:effectLst>
            <a:outerShdw blurRad="50800" dist="38100" dir="13500000" algn="br" rotWithShape="0">
              <a:prstClr val="black">
                <a:alpha val="40000"/>
              </a:prstClr>
            </a:outerShdw>
          </a:effectLst>
        </p:spPr>
        <p:txBody>
          <a:bodyPr wrap="square">
            <a:spAutoFit/>
          </a:bodyPr>
          <a:lstStyle/>
          <a:p>
            <a:pPr indent="457200" algn="just"/>
            <a:r>
              <a:rPr lang="ru-RU" sz="2000" baseline="-25000" dirty="0" smtClean="0">
                <a:latin typeface="Times New Roman" panose="02020603050405020304" pitchFamily="18" charset="0"/>
                <a:cs typeface="Times New Roman" panose="02020603050405020304" pitchFamily="18" charset="0"/>
              </a:rPr>
              <a:t>76.031</a:t>
            </a:r>
          </a:p>
          <a:p>
            <a:pPr indent="457200" algn="just"/>
            <a:r>
              <a:rPr lang="ru-RU" sz="2000" baseline="-25000" dirty="0" smtClean="0">
                <a:latin typeface="Times New Roman" panose="02020603050405020304" pitchFamily="18" charset="0"/>
                <a:cs typeface="Times New Roman" panose="02020603050405020304" pitchFamily="18" charset="0"/>
              </a:rPr>
              <a:t> </a:t>
            </a:r>
            <a:r>
              <a:rPr lang="ru-RU" sz="2000" baseline="-25000" dirty="0">
                <a:solidFill>
                  <a:srgbClr val="000000"/>
                </a:solidFill>
                <a:latin typeface="Times New Roman" panose="02020603050405020304" pitchFamily="18" charset="0"/>
                <a:cs typeface="Times New Roman" panose="02020603050405020304" pitchFamily="18" charset="0"/>
              </a:rPr>
              <a:t>Қ </a:t>
            </a:r>
            <a:r>
              <a:rPr lang="ru-RU" sz="2000" baseline="-25000" dirty="0" smtClean="0">
                <a:solidFill>
                  <a:srgbClr val="000000"/>
                </a:solidFill>
                <a:latin typeface="Times New Roman" panose="02020603050405020304" pitchFamily="18" charset="0"/>
                <a:cs typeface="Times New Roman" panose="02020603050405020304" pitchFamily="18" charset="0"/>
              </a:rPr>
              <a:t>13</a:t>
            </a:r>
          </a:p>
          <a:p>
            <a:pPr indent="457200" algn="just"/>
            <a:r>
              <a:rPr lang="kk-KZ" sz="2000" baseline="-25000" dirty="0" smtClean="0">
                <a:solidFill>
                  <a:srgbClr val="000000"/>
                </a:solidFill>
                <a:latin typeface="Times New Roman" panose="02020603050405020304" pitchFamily="18" charset="0"/>
                <a:cs typeface="Times New Roman" panose="02020603050405020304" pitchFamily="18" charset="0"/>
              </a:rPr>
              <a:t>Қабылғазы </a:t>
            </a:r>
            <a:r>
              <a:rPr lang="kk-KZ" sz="2000" baseline="-25000" dirty="0">
                <a:solidFill>
                  <a:srgbClr val="000000"/>
                </a:solidFill>
                <a:latin typeface="Times New Roman" panose="02020603050405020304" pitchFamily="18" charset="0"/>
                <a:cs typeface="Times New Roman" panose="02020603050405020304" pitchFamily="18" charset="0"/>
              </a:rPr>
              <a:t>К.</a:t>
            </a:r>
            <a:endParaRPr lang="kk-KZ" sz="2000" dirty="0">
              <a:solidFill>
                <a:srgbClr val="000000"/>
              </a:solidFill>
              <a:latin typeface="Times New Roman" panose="02020603050405020304" pitchFamily="18" charset="0"/>
              <a:cs typeface="Times New Roman" panose="02020603050405020304" pitchFamily="18" charset="0"/>
            </a:endParaRPr>
          </a:p>
          <a:p>
            <a:pPr indent="457200" algn="just"/>
            <a:r>
              <a:rPr lang="ru-RU" sz="2000" baseline="-25000" dirty="0" smtClean="0">
                <a:solidFill>
                  <a:srgbClr val="000000"/>
                </a:solidFill>
                <a:latin typeface="Times New Roman" panose="02020603050405020304" pitchFamily="18" charset="0"/>
                <a:cs typeface="Times New Roman" panose="02020603050405020304" pitchFamily="18" charset="0"/>
              </a:rPr>
              <a:t>Радиожурналистика</a:t>
            </a:r>
            <a:r>
              <a:rPr lang="ru-RU" sz="2000" baseline="-25000" dirty="0">
                <a:solidFill>
                  <a:srgbClr val="000000"/>
                </a:solidFill>
                <a:latin typeface="Times New Roman" panose="02020603050405020304" pitchFamily="18" charset="0"/>
                <a:cs typeface="Times New Roman" panose="02020603050405020304" pitchFamily="18" charset="0"/>
              </a:rPr>
              <a:t>: </a:t>
            </a:r>
            <a:r>
              <a:rPr lang="ru-RU" sz="2000" baseline="-25000" dirty="0" err="1">
                <a:solidFill>
                  <a:srgbClr val="000000"/>
                </a:solidFill>
                <a:latin typeface="Times New Roman" panose="02020603050405020304" pitchFamily="18" charset="0"/>
                <a:cs typeface="Times New Roman" panose="02020603050405020304" pitchFamily="18" charset="0"/>
              </a:rPr>
              <a:t>әдістемелік</a:t>
            </a:r>
            <a:r>
              <a:rPr lang="ru-RU" sz="2000" baseline="-25000" dirty="0">
                <a:solidFill>
                  <a:srgbClr val="000000"/>
                </a:solidFill>
                <a:latin typeface="Times New Roman" panose="02020603050405020304" pitchFamily="18" charset="0"/>
                <a:cs typeface="Times New Roman" panose="02020603050405020304" pitchFamily="18" charset="0"/>
              </a:rPr>
              <a:t> </a:t>
            </a:r>
            <a:r>
              <a:rPr lang="ru-RU" sz="2000" baseline="-25000" dirty="0" err="1">
                <a:solidFill>
                  <a:srgbClr val="000000"/>
                </a:solidFill>
                <a:latin typeface="Times New Roman" panose="02020603050405020304" pitchFamily="18" charset="0"/>
                <a:cs typeface="Times New Roman" panose="02020603050405020304" pitchFamily="18" charset="0"/>
              </a:rPr>
              <a:t>нұскау</a:t>
            </a:r>
            <a:r>
              <a:rPr lang="ru-RU" sz="2000" baseline="-25000" dirty="0">
                <a:solidFill>
                  <a:srgbClr val="000000"/>
                </a:solidFill>
                <a:latin typeface="Times New Roman" panose="02020603050405020304" pitchFamily="18" charset="0"/>
                <a:cs typeface="Times New Roman" panose="02020603050405020304" pitchFamily="18" charset="0"/>
              </a:rPr>
              <a:t> / К. </a:t>
            </a:r>
            <a:r>
              <a:rPr lang="ru-RU" sz="2000" baseline="-25000" dirty="0" err="1">
                <a:solidFill>
                  <a:srgbClr val="000000"/>
                </a:solidFill>
                <a:latin typeface="Times New Roman" panose="02020603050405020304" pitchFamily="18" charset="0"/>
                <a:cs typeface="Times New Roman" panose="02020603050405020304" pitchFamily="18" charset="0"/>
              </a:rPr>
              <a:t>Қабылғазы</a:t>
            </a:r>
            <a:r>
              <a:rPr lang="ru-RU" sz="2000" baseline="-25000" dirty="0">
                <a:solidFill>
                  <a:srgbClr val="000000"/>
                </a:solidFill>
                <a:latin typeface="Times New Roman" panose="02020603050405020304" pitchFamily="18" charset="0"/>
                <a:cs typeface="Times New Roman" panose="02020603050405020304" pitchFamily="18" charset="0"/>
              </a:rPr>
              <a:t>. - Алматы: </a:t>
            </a:r>
            <a:r>
              <a:rPr lang="ru-RU" sz="2000" baseline="-25000" dirty="0" err="1">
                <a:solidFill>
                  <a:srgbClr val="000000"/>
                </a:solidFill>
                <a:latin typeface="Times New Roman" panose="02020603050405020304" pitchFamily="18" charset="0"/>
                <a:cs typeface="Times New Roman" panose="02020603050405020304" pitchFamily="18" charset="0"/>
              </a:rPr>
              <a:t>Қазак</a:t>
            </a:r>
            <a:r>
              <a:rPr lang="ru-RU" sz="2000" baseline="-25000" dirty="0">
                <a:solidFill>
                  <a:srgbClr val="000000"/>
                </a:solidFill>
                <a:latin typeface="Times New Roman" panose="02020603050405020304" pitchFamily="18" charset="0"/>
                <a:cs typeface="Times New Roman" panose="02020603050405020304" pitchFamily="18" charset="0"/>
              </a:rPr>
              <a:t> </a:t>
            </a:r>
            <a:r>
              <a:rPr lang="ru-RU" sz="2000" baseline="-25000" dirty="0" err="1">
                <a:solidFill>
                  <a:srgbClr val="000000"/>
                </a:solidFill>
                <a:latin typeface="Times New Roman" panose="02020603050405020304" pitchFamily="18" charset="0"/>
                <a:cs typeface="Times New Roman" panose="02020603050405020304" pitchFamily="18" charset="0"/>
              </a:rPr>
              <a:t>университеті</a:t>
            </a:r>
            <a:r>
              <a:rPr lang="ru-RU" sz="2000" baseline="-25000" dirty="0">
                <a:solidFill>
                  <a:srgbClr val="000000"/>
                </a:solidFill>
                <a:latin typeface="Times New Roman" panose="02020603050405020304" pitchFamily="18" charset="0"/>
                <a:cs typeface="Times New Roman" panose="02020603050405020304" pitchFamily="18" charset="0"/>
              </a:rPr>
              <a:t>, 2014. - 258 б.</a:t>
            </a:r>
            <a:endParaRPr lang="ru-RU" sz="2000" dirty="0">
              <a:solidFill>
                <a:srgbClr val="000000"/>
              </a:solidFill>
              <a:latin typeface="Times New Roman" panose="02020603050405020304" pitchFamily="18" charset="0"/>
              <a:cs typeface="Times New Roman" panose="02020603050405020304" pitchFamily="18" charset="0"/>
            </a:endParaRPr>
          </a:p>
          <a:p>
            <a:pPr indent="457200" algn="just"/>
            <a:r>
              <a:rPr lang="en-US" sz="2000" baseline="-25000" dirty="0">
                <a:solidFill>
                  <a:srgbClr val="000000"/>
                </a:solidFill>
                <a:latin typeface="Times New Roman" panose="02020603050405020304" pitchFamily="18" charset="0"/>
                <a:cs typeface="Times New Roman" panose="02020603050405020304" pitchFamily="18" charset="0"/>
              </a:rPr>
              <a:t>ISBN</a:t>
            </a:r>
            <a:r>
              <a:rPr lang="kk-KZ" sz="2000" baseline="-25000" dirty="0" smtClean="0">
                <a:solidFill>
                  <a:srgbClr val="000000"/>
                </a:solidFill>
                <a:latin typeface="Times New Roman" panose="02020603050405020304" pitchFamily="18" charset="0"/>
                <a:cs typeface="Times New Roman" panose="02020603050405020304" pitchFamily="18" charset="0"/>
              </a:rPr>
              <a:t> 978-601-04-0661-2</a:t>
            </a:r>
          </a:p>
          <a:p>
            <a:pPr indent="457200" algn="just"/>
            <a:endParaRPr lang="kk-KZ" sz="2000" dirty="0">
              <a:solidFill>
                <a:srgbClr val="000000"/>
              </a:solidFill>
              <a:latin typeface="Times New Roman" panose="02020603050405020304" pitchFamily="18" charset="0"/>
              <a:cs typeface="Times New Roman" panose="02020603050405020304" pitchFamily="18" charset="0"/>
            </a:endParaRPr>
          </a:p>
          <a:p>
            <a:pPr indent="457200" algn="just"/>
            <a:r>
              <a:rPr lang="kk-KZ" sz="2000" baseline="-25000" dirty="0">
                <a:solidFill>
                  <a:srgbClr val="000000"/>
                </a:solidFill>
                <a:latin typeface="Times New Roman" panose="02020603050405020304" pitchFamily="18" charset="0"/>
                <a:cs typeface="Times New Roman" panose="02020603050405020304" pitchFamily="18" charset="0"/>
              </a:rPr>
              <a:t>Енбекте радиохабар таратудын даму кезендері, кұрылымы, </a:t>
            </a:r>
            <a:r>
              <a:rPr lang="kk-KZ" sz="2000" baseline="-25000" dirty="0" smtClean="0">
                <a:solidFill>
                  <a:srgbClr val="000000"/>
                </a:solidFill>
                <a:latin typeface="Times New Roman" panose="02020603050405020304" pitchFamily="18" charset="0"/>
                <a:cs typeface="Times New Roman" panose="02020603050405020304" pitchFamily="18" charset="0"/>
              </a:rPr>
              <a:t>радиохабарларды әзірлеу әдісэсілдері</a:t>
            </a:r>
            <a:r>
              <a:rPr lang="kk-KZ" sz="2000" baseline="-25000" dirty="0">
                <a:solidFill>
                  <a:srgbClr val="000000"/>
                </a:solidFill>
                <a:latin typeface="Times New Roman" panose="02020603050405020304" pitchFamily="18" charset="0"/>
                <a:cs typeface="Times New Roman" panose="02020603050405020304" pitchFamily="18" charset="0"/>
              </a:rPr>
              <a:t>, </a:t>
            </a:r>
            <a:r>
              <a:rPr lang="kk-KZ" sz="2000" baseline="-25000" dirty="0" smtClean="0">
                <a:solidFill>
                  <a:srgbClr val="000000"/>
                </a:solidFill>
                <a:latin typeface="Times New Roman" panose="02020603050405020304" pitchFamily="18" charset="0"/>
                <a:cs typeface="Times New Roman" panose="02020603050405020304" pitchFamily="18" charset="0"/>
              </a:rPr>
              <a:t>әуе </a:t>
            </a:r>
            <a:r>
              <a:rPr lang="kk-KZ" sz="2000" baseline="-25000" dirty="0">
                <a:solidFill>
                  <a:srgbClr val="000000"/>
                </a:solidFill>
                <a:latin typeface="Times New Roman" panose="02020603050405020304" pitchFamily="18" charset="0"/>
                <a:cs typeface="Times New Roman" panose="02020603050405020304" pitchFamily="18" charset="0"/>
              </a:rPr>
              <a:t>толкынындағы акпараттын </a:t>
            </a:r>
            <a:r>
              <a:rPr lang="kk-KZ" sz="2000" baseline="-25000" dirty="0" smtClean="0">
                <a:solidFill>
                  <a:srgbClr val="000000"/>
                </a:solidFill>
                <a:latin typeface="Times New Roman" panose="02020603050405020304" pitchFamily="18" charset="0"/>
                <a:cs typeface="Times New Roman" panose="02020603050405020304" pitchFamily="18" charset="0"/>
              </a:rPr>
              <a:t>мазмұны </a:t>
            </a:r>
            <a:r>
              <a:rPr lang="kk-KZ" sz="2000" baseline="-25000" dirty="0">
                <a:solidFill>
                  <a:srgbClr val="000000"/>
                </a:solidFill>
                <a:latin typeface="Times New Roman" panose="02020603050405020304" pitchFamily="18" charset="0"/>
                <a:cs typeface="Times New Roman" panose="02020603050405020304" pitchFamily="18" charset="0"/>
              </a:rPr>
              <a:t>мен оны байытудын жолдары карастырылады. Сонымен бірге БАҚ жүйесіндегі радионын ерекшелігін, акпаратты беру тәсілдерін, </a:t>
            </a:r>
            <a:r>
              <a:rPr lang="kk-KZ" sz="2000" baseline="-25000" dirty="0" smtClean="0">
                <a:solidFill>
                  <a:srgbClr val="000000"/>
                </a:solidFill>
                <a:latin typeface="Times New Roman" panose="02020603050405020304" pitchFamily="18" charset="0"/>
                <a:cs typeface="Times New Roman" panose="02020603050405020304" pitchFamily="18" charset="0"/>
              </a:rPr>
              <a:t>радиоарналарды </a:t>
            </a:r>
            <a:r>
              <a:rPr lang="kk-KZ" sz="2000" baseline="-25000" dirty="0">
                <a:solidFill>
                  <a:srgbClr val="000000"/>
                </a:solidFill>
                <a:latin typeface="Times New Roman" panose="02020603050405020304" pitchFamily="18" charset="0"/>
                <a:cs typeface="Times New Roman" panose="02020603050405020304" pitchFamily="18" charset="0"/>
              </a:rPr>
              <a:t>табысты жүргізудің принциптерін, акпаратты жинау, өңдеу және таратудын негіздерін менгеру туралы мэселелерге де көніл бөлінеді. Бұл эдістемелік нүскау аркылы студенттер БАҚ жүйесіндегі радионын өзіндік ерекшелігін, радиожурналистиканың жанрлары мен пішіндерін, радиожурналист кызметін реттеудін казіргі заманғы кұкыктык жүйесін, т.б. менгереді. Әдістемелік нұскау журналистика факультетінің </a:t>
            </a:r>
            <a:r>
              <a:rPr lang="kk-KZ" sz="2000" baseline="-25000" dirty="0" smtClean="0">
                <a:solidFill>
                  <a:srgbClr val="000000"/>
                </a:solidFill>
                <a:latin typeface="Times New Roman" panose="02020603050405020304" pitchFamily="18" charset="0"/>
                <a:cs typeface="Times New Roman" panose="02020603050405020304" pitchFamily="18" charset="0"/>
              </a:rPr>
              <a:t>окыту </a:t>
            </a:r>
            <a:r>
              <a:rPr lang="kk-KZ" sz="2000" baseline="-25000" dirty="0">
                <a:solidFill>
                  <a:srgbClr val="000000"/>
                </a:solidFill>
                <a:latin typeface="Times New Roman" panose="02020603050405020304" pitchFamily="18" charset="0"/>
                <a:cs typeface="Times New Roman" panose="02020603050405020304" pitchFamily="18" charset="0"/>
              </a:rPr>
              <a:t>шыларына, электронды журналистиканың кыр-сырына кызығушылык танытатын көпшілік окырманға арналған</a:t>
            </a:r>
            <a:r>
              <a:rPr lang="kk-KZ" sz="2000" baseline="-25000" dirty="0" smtClean="0">
                <a:solidFill>
                  <a:srgbClr val="000000"/>
                </a:solidFill>
                <a:latin typeface="Times New Roman" panose="02020603050405020304" pitchFamily="18" charset="0"/>
                <a:cs typeface="Times New Roman" panose="02020603050405020304" pitchFamily="18" charset="0"/>
              </a:rPr>
              <a:t>.</a:t>
            </a:r>
            <a:endParaRPr lang="kk-KZ" sz="20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8661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2265" y="0"/>
            <a:ext cx="4799735" cy="6858000"/>
          </a:xfrm>
          <a:prstGeom prst="rect">
            <a:avLst/>
          </a:prstGeom>
          <a:effectLst>
            <a:outerShdw blurRad="50800" dist="38100" dir="13500000" algn="br" rotWithShape="0">
              <a:prstClr val="black">
                <a:alpha val="40000"/>
              </a:prstClr>
            </a:outerShdw>
          </a:effectLst>
          <a:scene3d>
            <a:camera prst="orthographicFront"/>
            <a:lightRig rig="threePt" dir="t"/>
          </a:scene3d>
          <a:sp3d contourW="19050">
            <a:bevelT w="203200" h="266700"/>
          </a:sp3d>
        </p:spPr>
      </p:pic>
      <p:sp>
        <p:nvSpPr>
          <p:cNvPr id="3" name="TextBox 2"/>
          <p:cNvSpPr txBox="1"/>
          <p:nvPr/>
        </p:nvSpPr>
        <p:spPr>
          <a:xfrm>
            <a:off x="3809999" y="194627"/>
            <a:ext cx="3254830" cy="523220"/>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a:t>
            </a:r>
            <a:r>
              <a:rPr lang="ru-RU" sz="1600" b="1" dirty="0">
                <a:solidFill>
                  <a:srgbClr val="C00000"/>
                </a:solidFill>
                <a:latin typeface="Times New Roman" pitchFamily="18" charset="0"/>
                <a:cs typeface="Times New Roman" pitchFamily="18" charset="0"/>
              </a:rPr>
              <a:t>я</a:t>
            </a:r>
            <a:r>
              <a:rPr lang="en-US" sz="1600" b="1" dirty="0" smtClean="0">
                <a:solidFill>
                  <a:srgbClr val="C00000"/>
                </a:solidFill>
                <a:latin typeface="Times New Roman" pitchFamily="18" charset="0"/>
                <a:cs typeface="Times New Roman" pitchFamily="18" charset="0"/>
              </a:rPr>
              <a:t> </a:t>
            </a:r>
            <a:r>
              <a:rPr lang="ru-RU" sz="2800" b="1" dirty="0" smtClean="0">
                <a:solidFill>
                  <a:srgbClr val="C00000"/>
                </a:solidFill>
                <a:latin typeface="Times New Roman" pitchFamily="18" charset="0"/>
                <a:cs typeface="Times New Roman" pitchFamily="18" charset="0"/>
              </a:rPr>
              <a:t>10</a:t>
            </a:r>
            <a:r>
              <a:rPr lang="ru-RU" sz="1600" b="1" dirty="0" smtClean="0">
                <a:solidFill>
                  <a:srgbClr val="C00000"/>
                </a:solidFill>
                <a:latin typeface="Times New Roman" pitchFamily="18" charset="0"/>
                <a:cs typeface="Times New Roman" pitchFamily="18" charset="0"/>
              </a:rPr>
              <a:t> экз.</a:t>
            </a:r>
            <a:endParaRPr lang="ru-RU" sz="1600" b="1" dirty="0">
              <a:solidFill>
                <a:srgbClr val="C00000"/>
              </a:solidFill>
              <a:latin typeface="Times New Roman" pitchFamily="18" charset="0"/>
              <a:cs typeface="Times New Roman" pitchFamily="18" charset="0"/>
            </a:endParaRPr>
          </a:p>
        </p:txBody>
      </p:sp>
      <p:sp>
        <p:nvSpPr>
          <p:cNvPr id="5" name="Прямоугольник с двумя скругленными противолежащими углами 4"/>
          <p:cNvSpPr/>
          <p:nvPr/>
        </p:nvSpPr>
        <p:spPr>
          <a:xfrm>
            <a:off x="228601" y="744103"/>
            <a:ext cx="7163664" cy="3620849"/>
          </a:xfrm>
          <a:prstGeom prst="round2DiagRect">
            <a:avLst/>
          </a:prstGeom>
          <a:ln>
            <a:solidFill>
              <a:srgbClr val="0070C0"/>
            </a:solidFill>
          </a:ln>
          <a:effectLst>
            <a:outerShdw blurRad="50800" dist="38100" dir="13500000" algn="br" rotWithShape="0">
              <a:prstClr val="black">
                <a:alpha val="40000"/>
              </a:prstClr>
            </a:outerShdw>
          </a:effectLst>
        </p:spPr>
        <p:txBody>
          <a:bodyPr wrap="square">
            <a:spAutoFit/>
          </a:bodyPr>
          <a:lstStyle/>
          <a:p>
            <a:pPr indent="457200" algn="just"/>
            <a:r>
              <a:rPr lang="kk-KZ" sz="2000" baseline="-25000" dirty="0" smtClean="0">
                <a:solidFill>
                  <a:srgbClr val="000000"/>
                </a:solidFill>
                <a:latin typeface="Times New Roman" panose="02020603050405020304" pitchFamily="18" charset="0"/>
                <a:cs typeface="Times New Roman" panose="02020603050405020304" pitchFamily="18" charset="0"/>
              </a:rPr>
              <a:t>76.17я73</a:t>
            </a:r>
          </a:p>
          <a:p>
            <a:pPr indent="457200" algn="just"/>
            <a:r>
              <a:rPr lang="kk-KZ" sz="2000" baseline="-25000" dirty="0" smtClean="0">
                <a:solidFill>
                  <a:srgbClr val="000000"/>
                </a:solidFill>
                <a:latin typeface="Times New Roman" panose="02020603050405020304" pitchFamily="18" charset="0"/>
                <a:cs typeface="Times New Roman" panose="02020603050405020304" pitchFamily="18" charset="0"/>
              </a:rPr>
              <a:t>Ә </a:t>
            </a:r>
            <a:r>
              <a:rPr lang="kk-KZ" sz="2000" baseline="-25000" dirty="0">
                <a:solidFill>
                  <a:srgbClr val="000000"/>
                </a:solidFill>
                <a:latin typeface="Times New Roman" panose="02020603050405020304" pitchFamily="18" charset="0"/>
                <a:cs typeface="Times New Roman" panose="02020603050405020304" pitchFamily="18" charset="0"/>
              </a:rPr>
              <a:t>13</a:t>
            </a:r>
            <a:endParaRPr lang="kk-KZ" sz="2000" baseline="-25000" dirty="0" smtClean="0">
              <a:solidFill>
                <a:srgbClr val="000000"/>
              </a:solidFill>
              <a:latin typeface="Times New Roman" panose="02020603050405020304" pitchFamily="18" charset="0"/>
              <a:cs typeface="Times New Roman" panose="02020603050405020304" pitchFamily="18" charset="0"/>
            </a:endParaRPr>
          </a:p>
          <a:p>
            <a:pPr indent="457200" algn="just"/>
            <a:r>
              <a:rPr lang="kk-KZ" sz="2000" baseline="-25000" dirty="0" smtClean="0">
                <a:solidFill>
                  <a:srgbClr val="000000"/>
                </a:solidFill>
                <a:latin typeface="Times New Roman" panose="02020603050405020304" pitchFamily="18" charset="0"/>
                <a:cs typeface="Times New Roman" panose="02020603050405020304" pitchFamily="18" charset="0"/>
              </a:rPr>
              <a:t>Әбдиева </a:t>
            </a:r>
            <a:r>
              <a:rPr lang="kk-KZ" sz="2000" baseline="-25000" dirty="0">
                <a:solidFill>
                  <a:srgbClr val="000000"/>
                </a:solidFill>
                <a:latin typeface="Times New Roman" panose="02020603050405020304" pitchFamily="18" charset="0"/>
                <a:cs typeface="Times New Roman" panose="02020603050405020304" pitchFamily="18" charset="0"/>
              </a:rPr>
              <a:t>Р.С.</a:t>
            </a:r>
            <a:endParaRPr lang="kk-KZ" sz="2000" dirty="0">
              <a:solidFill>
                <a:srgbClr val="000000"/>
              </a:solidFill>
              <a:latin typeface="Times New Roman" panose="02020603050405020304" pitchFamily="18" charset="0"/>
              <a:cs typeface="Times New Roman" panose="02020603050405020304" pitchFamily="18" charset="0"/>
            </a:endParaRPr>
          </a:p>
          <a:p>
            <a:pPr indent="457200" algn="just"/>
            <a:r>
              <a:rPr lang="kk-KZ" sz="2000" baseline="-25000" dirty="0" smtClean="0">
                <a:solidFill>
                  <a:srgbClr val="000000"/>
                </a:solidFill>
                <a:latin typeface="Times New Roman" panose="02020603050405020304" pitchFamily="18" charset="0"/>
                <a:cs typeface="Times New Roman" panose="02020603050405020304" pitchFamily="18" charset="0"/>
              </a:rPr>
              <a:t>Қазіргі </a:t>
            </a:r>
            <a:r>
              <a:rPr lang="kk-KZ" sz="2000" baseline="-25000" dirty="0">
                <a:solidFill>
                  <a:srgbClr val="000000"/>
                </a:solidFill>
                <a:latin typeface="Times New Roman" panose="02020603050405020304" pitchFamily="18" charset="0"/>
                <a:cs typeface="Times New Roman" panose="02020603050405020304" pitchFamily="18" charset="0"/>
              </a:rPr>
              <a:t>баспа ісі: Оку кұралы. - Алматы: Қазак уни- верситеті, 2013. - 134 б.</a:t>
            </a:r>
            <a:endParaRPr lang="kk-KZ" sz="2000" dirty="0">
              <a:solidFill>
                <a:srgbClr val="000000"/>
              </a:solidFill>
              <a:latin typeface="Times New Roman" panose="02020603050405020304" pitchFamily="18" charset="0"/>
              <a:cs typeface="Times New Roman" panose="02020603050405020304" pitchFamily="18" charset="0"/>
            </a:endParaRPr>
          </a:p>
          <a:p>
            <a:pPr indent="457200" algn="just"/>
            <a:r>
              <a:rPr lang="en-US" sz="2000" baseline="-25000" dirty="0">
                <a:solidFill>
                  <a:srgbClr val="000000"/>
                </a:solidFill>
                <a:latin typeface="Times New Roman" panose="02020603050405020304" pitchFamily="18" charset="0"/>
                <a:cs typeface="Times New Roman" panose="02020603050405020304" pitchFamily="18" charset="0"/>
              </a:rPr>
              <a:t>ISBN </a:t>
            </a:r>
            <a:r>
              <a:rPr lang="kk-KZ" sz="2000" baseline="-25000" dirty="0" smtClean="0">
                <a:solidFill>
                  <a:srgbClr val="000000"/>
                </a:solidFill>
                <a:latin typeface="Times New Roman" panose="02020603050405020304" pitchFamily="18" charset="0"/>
                <a:cs typeface="Times New Roman" panose="02020603050405020304" pitchFamily="18" charset="0"/>
              </a:rPr>
              <a:t>978-601-04-0223-2</a:t>
            </a:r>
          </a:p>
          <a:p>
            <a:pPr indent="457200" algn="just"/>
            <a:endParaRPr lang="kk-KZ" sz="2000" dirty="0">
              <a:solidFill>
                <a:srgbClr val="000000"/>
              </a:solidFill>
              <a:latin typeface="Times New Roman" panose="02020603050405020304" pitchFamily="18" charset="0"/>
              <a:cs typeface="Times New Roman" panose="02020603050405020304" pitchFamily="18" charset="0"/>
            </a:endParaRPr>
          </a:p>
          <a:p>
            <a:pPr indent="457200" algn="just"/>
            <a:r>
              <a:rPr lang="kk-KZ" sz="2000" baseline="-25000" dirty="0">
                <a:solidFill>
                  <a:srgbClr val="000000"/>
                </a:solidFill>
                <a:latin typeface="Times New Roman" panose="02020603050405020304" pitchFamily="18" charset="0"/>
                <a:cs typeface="Times New Roman" panose="02020603050405020304" pitchFamily="18" charset="0"/>
              </a:rPr>
              <a:t>Оку кұралында баспа саласындағы бастапкы тірліктер мен колданылатын жабдыктар айтылады. Әр такырыптың сонында баспа-полиграфиялык ата- лымдардьщ түсініктемесі, бакылау жэне тест сұрактары, студенттерге берілетін тапсырмалар мен колданылған әдебиеттердін тізімдері ұсынылған.</a:t>
            </a:r>
            <a:endParaRPr lang="kk-KZ" sz="2000" dirty="0">
              <a:solidFill>
                <a:srgbClr val="000000"/>
              </a:solidFill>
              <a:latin typeface="Times New Roman" panose="02020603050405020304" pitchFamily="18" charset="0"/>
              <a:cs typeface="Times New Roman" panose="02020603050405020304" pitchFamily="18" charset="0"/>
            </a:endParaRPr>
          </a:p>
          <a:p>
            <a:pPr indent="457200" algn="just"/>
            <a:r>
              <a:rPr lang="kk-KZ" sz="2000" baseline="-25000" dirty="0">
                <a:solidFill>
                  <a:srgbClr val="000000"/>
                </a:solidFill>
                <a:latin typeface="Times New Roman" panose="02020603050405020304" pitchFamily="18" charset="0"/>
                <a:cs typeface="Times New Roman" panose="02020603050405020304" pitchFamily="18" charset="0"/>
              </a:rPr>
              <a:t>Оку кұралы баспа ісі жэне полиграфия мамандыктары бойынша білім алып жатқан студенттерге, дэріс жүргізетін окытушылар мен баспа-полиграфия саласынын мамандарына арналған</a:t>
            </a:r>
            <a:r>
              <a:rPr lang="kk-KZ" sz="2000" baseline="-25000" dirty="0" smtClean="0">
                <a:solidFill>
                  <a:srgbClr val="000000"/>
                </a:solidFill>
                <a:latin typeface="Times New Roman" panose="02020603050405020304" pitchFamily="18" charset="0"/>
                <a:cs typeface="Times New Roman" panose="02020603050405020304" pitchFamily="18" charset="0"/>
              </a:rPr>
              <a:t>.</a:t>
            </a:r>
            <a:endParaRPr lang="kk-KZ" sz="20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70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838377" cy="6858000"/>
          </a:xfrm>
          <a:prstGeom prst="rect">
            <a:avLst/>
          </a:prstGeom>
          <a:effectLst>
            <a:outerShdw blurRad="50800" dist="38100" dir="13500000" algn="br" rotWithShape="0">
              <a:prstClr val="black">
                <a:alpha val="40000"/>
              </a:prstClr>
            </a:outerShdw>
          </a:effectLst>
          <a:scene3d>
            <a:camera prst="orthographicFront"/>
            <a:lightRig rig="threePt" dir="t"/>
          </a:scene3d>
          <a:sp3d contourW="19050">
            <a:bevelT w="203200" h="266700"/>
          </a:sp3d>
        </p:spPr>
      </p:pic>
      <p:sp>
        <p:nvSpPr>
          <p:cNvPr id="3" name="TextBox 2"/>
          <p:cNvSpPr txBox="1"/>
          <p:nvPr/>
        </p:nvSpPr>
        <p:spPr>
          <a:xfrm flipH="1">
            <a:off x="5181599" y="172855"/>
            <a:ext cx="3254830" cy="523220"/>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a:t>
            </a:r>
            <a:r>
              <a:rPr lang="ru-RU" sz="1600" b="1" dirty="0">
                <a:solidFill>
                  <a:srgbClr val="C00000"/>
                </a:solidFill>
                <a:latin typeface="Times New Roman" pitchFamily="18" charset="0"/>
                <a:cs typeface="Times New Roman" pitchFamily="18" charset="0"/>
              </a:rPr>
              <a:t>я</a:t>
            </a:r>
            <a:r>
              <a:rPr lang="en-US" sz="1600" b="1" dirty="0" smtClean="0">
                <a:solidFill>
                  <a:srgbClr val="C00000"/>
                </a:solidFill>
                <a:latin typeface="Times New Roman" pitchFamily="18" charset="0"/>
                <a:cs typeface="Times New Roman" pitchFamily="18" charset="0"/>
              </a:rPr>
              <a:t> </a:t>
            </a:r>
            <a:r>
              <a:rPr lang="ru-RU" sz="2800" b="1" dirty="0" smtClean="0">
                <a:solidFill>
                  <a:srgbClr val="C00000"/>
                </a:solidFill>
                <a:latin typeface="Times New Roman" pitchFamily="18" charset="0"/>
                <a:cs typeface="Times New Roman" pitchFamily="18" charset="0"/>
              </a:rPr>
              <a:t>10</a:t>
            </a:r>
            <a:r>
              <a:rPr lang="ru-RU" sz="1600" b="1" dirty="0" smtClean="0">
                <a:solidFill>
                  <a:srgbClr val="C00000"/>
                </a:solidFill>
                <a:latin typeface="Times New Roman" pitchFamily="18" charset="0"/>
                <a:cs typeface="Times New Roman" pitchFamily="18" charset="0"/>
              </a:rPr>
              <a:t> экз.</a:t>
            </a:r>
            <a:endParaRPr lang="ru-RU" sz="1600" b="1" dirty="0">
              <a:solidFill>
                <a:srgbClr val="C00000"/>
              </a:solidFill>
              <a:latin typeface="Times New Roman" pitchFamily="18" charset="0"/>
              <a:cs typeface="Times New Roman" pitchFamily="18" charset="0"/>
            </a:endParaRPr>
          </a:p>
        </p:txBody>
      </p:sp>
      <p:sp>
        <p:nvSpPr>
          <p:cNvPr id="4" name="Прямоугольник с двумя скругленными противолежащими углами 3"/>
          <p:cNvSpPr/>
          <p:nvPr/>
        </p:nvSpPr>
        <p:spPr>
          <a:xfrm>
            <a:off x="4920342" y="873125"/>
            <a:ext cx="7053943" cy="5096431"/>
          </a:xfrm>
          <a:prstGeom prst="round2DiagRect">
            <a:avLst/>
          </a:prstGeom>
          <a:ln>
            <a:solidFill>
              <a:srgbClr val="0070C0"/>
            </a:solidFill>
          </a:ln>
          <a:effectLst>
            <a:outerShdw blurRad="50800" dist="38100" dir="13500000" algn="br" rotWithShape="0">
              <a:prstClr val="black">
                <a:alpha val="40000"/>
              </a:prstClr>
            </a:outerShdw>
          </a:effectLst>
        </p:spPr>
        <p:txBody>
          <a:bodyPr wrap="square">
            <a:spAutoFit/>
          </a:bodyPr>
          <a:lstStyle/>
          <a:p>
            <a:pPr indent="457200" algn="just"/>
            <a:r>
              <a:rPr lang="kk-KZ" sz="2000" baseline="-25000" dirty="0">
                <a:solidFill>
                  <a:srgbClr val="000000"/>
                </a:solidFill>
                <a:latin typeface="Times New Roman" panose="02020603050405020304" pitchFamily="18" charset="0"/>
                <a:cs typeface="Times New Roman" panose="02020603050405020304" pitchFamily="18" charset="0"/>
              </a:rPr>
              <a:t>76.17я73</a:t>
            </a:r>
            <a:endParaRPr lang="ru-RU" sz="2000" dirty="0">
              <a:latin typeface="Times New Roman" panose="02020603050405020304" pitchFamily="18" charset="0"/>
              <a:cs typeface="Times New Roman" panose="02020603050405020304" pitchFamily="18" charset="0"/>
            </a:endParaRPr>
          </a:p>
          <a:p>
            <a:pPr indent="457200" algn="just"/>
            <a:r>
              <a:rPr lang="kk-KZ" sz="2000" baseline="-25000" dirty="0" smtClean="0">
                <a:solidFill>
                  <a:srgbClr val="000000"/>
                </a:solidFill>
                <a:latin typeface="Times New Roman" panose="02020603050405020304" pitchFamily="18" charset="0"/>
                <a:cs typeface="Times New Roman" panose="02020603050405020304" pitchFamily="18" charset="0"/>
              </a:rPr>
              <a:t>М39</a:t>
            </a:r>
          </a:p>
          <a:p>
            <a:pPr indent="457200" algn="just"/>
            <a:endParaRPr lang="kk-KZ" sz="2000" baseline="-25000" dirty="0" smtClean="0">
              <a:solidFill>
                <a:srgbClr val="000000"/>
              </a:solidFill>
              <a:latin typeface="Times New Roman" panose="02020603050405020304" pitchFamily="18" charset="0"/>
              <a:cs typeface="Times New Roman" panose="02020603050405020304" pitchFamily="18" charset="0"/>
            </a:endParaRPr>
          </a:p>
          <a:p>
            <a:pPr indent="457200" algn="just"/>
            <a:r>
              <a:rPr lang="kk-KZ" sz="2000" baseline="-25000" dirty="0" smtClean="0">
                <a:solidFill>
                  <a:srgbClr val="000000"/>
                </a:solidFill>
                <a:latin typeface="Times New Roman" panose="02020603050405020304" pitchFamily="18" charset="0"/>
                <a:cs typeface="Times New Roman" panose="02020603050405020304" pitchFamily="18" charset="0"/>
              </a:rPr>
              <a:t>Медеубекұлы </a:t>
            </a:r>
            <a:r>
              <a:rPr lang="kk-KZ" sz="2000" baseline="-25000" dirty="0">
                <a:solidFill>
                  <a:srgbClr val="000000"/>
                </a:solidFill>
                <a:latin typeface="Times New Roman" panose="02020603050405020304" pitchFamily="18" charset="0"/>
                <a:cs typeface="Times New Roman" panose="02020603050405020304" pitchFamily="18" charset="0"/>
              </a:rPr>
              <a:t>С. </a:t>
            </a:r>
            <a:endParaRPr lang="kk-KZ" sz="2000" baseline="-25000" dirty="0" smtClean="0">
              <a:solidFill>
                <a:srgbClr val="000000"/>
              </a:solidFill>
              <a:latin typeface="Times New Roman" panose="02020603050405020304" pitchFamily="18" charset="0"/>
              <a:cs typeface="Times New Roman" panose="02020603050405020304" pitchFamily="18" charset="0"/>
            </a:endParaRPr>
          </a:p>
          <a:p>
            <a:pPr indent="457200" algn="just"/>
            <a:r>
              <a:rPr lang="kk-KZ" sz="2000" baseline="-25000" dirty="0" smtClean="0">
                <a:solidFill>
                  <a:srgbClr val="000000"/>
                </a:solidFill>
                <a:latin typeface="Times New Roman" panose="02020603050405020304" pitchFamily="18" charset="0"/>
                <a:cs typeface="Times New Roman" panose="02020603050405020304" pitchFamily="18" charset="0"/>
              </a:rPr>
              <a:t>Басылымды </a:t>
            </a:r>
            <a:r>
              <a:rPr lang="kk-KZ" sz="2000" baseline="-25000" dirty="0">
                <a:solidFill>
                  <a:srgbClr val="000000"/>
                </a:solidFill>
                <a:latin typeface="Times New Roman" panose="02020603050405020304" pitchFamily="18" charset="0"/>
                <a:cs typeface="Times New Roman" panose="02020603050405020304" pitchFamily="18" charset="0"/>
              </a:rPr>
              <a:t>редакторлык даярлау: оку кұралы /С. Медеубек- ұлы. - Алматы: Қазак университеті, 2014. - 176 бет</a:t>
            </a:r>
            <a:r>
              <a:rPr lang="kk-KZ" sz="2000" baseline="-25000" dirty="0" smtClean="0">
                <a:solidFill>
                  <a:srgbClr val="000000"/>
                </a:solidFill>
                <a:latin typeface="Times New Roman" panose="02020603050405020304" pitchFamily="18" charset="0"/>
                <a:cs typeface="Times New Roman" panose="02020603050405020304" pitchFamily="18" charset="0"/>
              </a:rPr>
              <a:t>.</a:t>
            </a:r>
          </a:p>
          <a:p>
            <a:pPr indent="457200" algn="just"/>
            <a:r>
              <a:rPr lang="en-US" sz="2000" baseline="-25000" dirty="0">
                <a:solidFill>
                  <a:srgbClr val="000000"/>
                </a:solidFill>
                <a:latin typeface="Times New Roman" panose="02020603050405020304" pitchFamily="18" charset="0"/>
                <a:cs typeface="Times New Roman" panose="02020603050405020304" pitchFamily="18" charset="0"/>
              </a:rPr>
              <a:t>ISBN</a:t>
            </a:r>
            <a:r>
              <a:rPr lang="kk-KZ" sz="2000" baseline="-25000" dirty="0" smtClean="0">
                <a:solidFill>
                  <a:srgbClr val="000000"/>
                </a:solidFill>
                <a:latin typeface="Times New Roman" panose="02020603050405020304" pitchFamily="18" charset="0"/>
                <a:cs typeface="Times New Roman" panose="02020603050405020304" pitchFamily="18" charset="0"/>
              </a:rPr>
              <a:t> 978-601-04-0624-7</a:t>
            </a:r>
          </a:p>
          <a:p>
            <a:pPr indent="457200" algn="just"/>
            <a:endParaRPr lang="kk-KZ" sz="2000" dirty="0">
              <a:solidFill>
                <a:srgbClr val="000000"/>
              </a:solidFill>
              <a:latin typeface="Times New Roman" panose="02020603050405020304" pitchFamily="18" charset="0"/>
              <a:cs typeface="Times New Roman" panose="02020603050405020304" pitchFamily="18" charset="0"/>
            </a:endParaRPr>
          </a:p>
          <a:p>
            <a:pPr indent="457200" algn="just"/>
            <a:r>
              <a:rPr lang="kk-KZ" sz="2000" baseline="-25000" dirty="0">
                <a:solidFill>
                  <a:srgbClr val="000000"/>
                </a:solidFill>
                <a:latin typeface="Times New Roman" panose="02020603050405020304" pitchFamily="18" charset="0"/>
                <a:cs typeface="Times New Roman" panose="02020603050405020304" pitchFamily="18" charset="0"/>
              </a:rPr>
              <a:t>Оку кұралында баспа редакторынын колжазбамен жұмыс істеуі, кітап шығаруға катысты әрекеттерінін жүйесі жэне басылымға койылатын талап- тар халыкаралык стандарттарға сай түсіндірілген. Басьшымдар тарихы, олар- дын дәстүрлі жэне заманауи түрлері баяндалган. Басылымды сараптау, түзету, көркемдік техникалык-безендік дайындыктан өткізу туралы теория- лык жэне тэжірибелік кағидалар мен ережелерді колдану мүмкіндіктері, редактордын шыгармашы.тык байланыс үрдістері кызметтік әдеп аясында карастьфьшған. Редактор білуге тиіс баска да танымдык мәліметтер мен деректер үсыньшған.</a:t>
            </a:r>
            <a:endParaRPr lang="kk-KZ" sz="2000" dirty="0">
              <a:solidFill>
                <a:srgbClr val="000000"/>
              </a:solidFill>
              <a:latin typeface="Times New Roman" panose="02020603050405020304" pitchFamily="18" charset="0"/>
              <a:cs typeface="Times New Roman" panose="02020603050405020304" pitchFamily="18" charset="0"/>
            </a:endParaRPr>
          </a:p>
          <a:p>
            <a:pPr indent="457200" algn="just"/>
            <a:r>
              <a:rPr lang="kk-KZ" sz="2000" baseline="-25000" dirty="0">
                <a:solidFill>
                  <a:srgbClr val="000000"/>
                </a:solidFill>
                <a:latin typeface="Times New Roman" panose="02020603050405020304" pitchFamily="18" charset="0"/>
                <a:cs typeface="Times New Roman" panose="02020603050405020304" pitchFamily="18" charset="0"/>
              </a:rPr>
              <a:t>Оку кұралы «Баспа ісі» мамандьпы бойынша білім беретін ЖОО оку орындары окытушы-профессорларына, сондай-ак студенттерге, магистрант- тарға, докторанттарға жэне баспа кызметкерлеріне, сонымен бірге, осы сала бойынша мамандык иесі боламын деген талапкерлерге арналған</a:t>
            </a:r>
            <a:r>
              <a:rPr lang="kk-KZ" sz="2000" baseline="-25000" dirty="0" smtClean="0">
                <a:solidFill>
                  <a:srgbClr val="000000"/>
                </a:solidFill>
                <a:latin typeface="Times New Roman" panose="02020603050405020304" pitchFamily="18" charset="0"/>
                <a:cs typeface="Times New Roman" panose="02020603050405020304" pitchFamily="18" charset="0"/>
              </a:rPr>
              <a:t>.</a:t>
            </a:r>
            <a:endParaRPr lang="kk-KZ" sz="20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1354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53623" y="0"/>
            <a:ext cx="4838377" cy="6858000"/>
          </a:xfrm>
          <a:prstGeom prst="rect">
            <a:avLst/>
          </a:prstGeom>
          <a:effectLst>
            <a:outerShdw blurRad="50800" dist="38100" dir="13500000" algn="br" rotWithShape="0">
              <a:prstClr val="black">
                <a:alpha val="40000"/>
              </a:prstClr>
            </a:outerShdw>
          </a:effectLst>
          <a:scene3d>
            <a:camera prst="orthographicFront"/>
            <a:lightRig rig="threePt" dir="t"/>
          </a:scene3d>
          <a:sp3d contourW="19050">
            <a:bevelT w="203200" h="266700"/>
          </a:sp3d>
        </p:spPr>
      </p:pic>
      <p:sp>
        <p:nvSpPr>
          <p:cNvPr id="3" name="TextBox 2"/>
          <p:cNvSpPr txBox="1"/>
          <p:nvPr/>
        </p:nvSpPr>
        <p:spPr>
          <a:xfrm>
            <a:off x="3809999" y="194627"/>
            <a:ext cx="3254830" cy="523220"/>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a:t>
            </a:r>
            <a:r>
              <a:rPr lang="ru-RU" sz="1600" b="1" dirty="0">
                <a:solidFill>
                  <a:srgbClr val="C00000"/>
                </a:solidFill>
                <a:latin typeface="Times New Roman" pitchFamily="18" charset="0"/>
                <a:cs typeface="Times New Roman" pitchFamily="18" charset="0"/>
              </a:rPr>
              <a:t>я</a:t>
            </a:r>
            <a:r>
              <a:rPr lang="en-US" sz="1600" b="1" dirty="0" smtClean="0">
                <a:solidFill>
                  <a:srgbClr val="C00000"/>
                </a:solidFill>
                <a:latin typeface="Times New Roman" pitchFamily="18" charset="0"/>
                <a:cs typeface="Times New Roman" pitchFamily="18" charset="0"/>
              </a:rPr>
              <a:t> </a:t>
            </a:r>
            <a:r>
              <a:rPr lang="ru-RU" sz="2800" b="1" dirty="0" smtClean="0">
                <a:solidFill>
                  <a:srgbClr val="C00000"/>
                </a:solidFill>
                <a:latin typeface="Times New Roman" pitchFamily="18" charset="0"/>
                <a:cs typeface="Times New Roman" pitchFamily="18" charset="0"/>
              </a:rPr>
              <a:t>10</a:t>
            </a:r>
            <a:r>
              <a:rPr lang="ru-RU" sz="1600" b="1" dirty="0" smtClean="0">
                <a:solidFill>
                  <a:srgbClr val="C00000"/>
                </a:solidFill>
                <a:latin typeface="Times New Roman" pitchFamily="18" charset="0"/>
                <a:cs typeface="Times New Roman" pitchFamily="18" charset="0"/>
              </a:rPr>
              <a:t> экз.</a:t>
            </a:r>
            <a:endParaRPr lang="ru-RU" sz="1600" b="1" dirty="0">
              <a:solidFill>
                <a:srgbClr val="C00000"/>
              </a:solidFill>
              <a:latin typeface="Times New Roman" pitchFamily="18" charset="0"/>
              <a:cs typeface="Times New Roman" pitchFamily="18" charset="0"/>
            </a:endParaRPr>
          </a:p>
        </p:txBody>
      </p:sp>
      <p:sp>
        <p:nvSpPr>
          <p:cNvPr id="4" name="Прямоугольник с двумя скругленными противолежащими углами 3"/>
          <p:cNvSpPr/>
          <p:nvPr/>
        </p:nvSpPr>
        <p:spPr>
          <a:xfrm>
            <a:off x="304799" y="1132229"/>
            <a:ext cx="6760029" cy="4074874"/>
          </a:xfrm>
          <a:prstGeom prst="round2DiagRect">
            <a:avLst/>
          </a:prstGeom>
          <a:ln>
            <a:solidFill>
              <a:srgbClr val="0070C0"/>
            </a:solidFill>
          </a:ln>
          <a:effectLst>
            <a:outerShdw blurRad="50800" dist="38100" dir="13500000" algn="br" rotWithShape="0">
              <a:prstClr val="black">
                <a:alpha val="40000"/>
              </a:prstClr>
            </a:outerShdw>
          </a:effectLst>
        </p:spPr>
        <p:txBody>
          <a:bodyPr wrap="square">
            <a:spAutoFit/>
          </a:bodyPr>
          <a:lstStyle/>
          <a:p>
            <a:pPr indent="457200" algn="just"/>
            <a:r>
              <a:rPr lang="ru-RU" sz="2000" baseline="-25000" dirty="0" smtClean="0">
                <a:solidFill>
                  <a:srgbClr val="000000"/>
                </a:solidFill>
                <a:latin typeface="Times New Roman" panose="02020603050405020304" pitchFamily="18" charset="0"/>
              </a:rPr>
              <a:t>76.00065я73</a:t>
            </a:r>
          </a:p>
          <a:p>
            <a:pPr indent="457200" algn="just"/>
            <a:r>
              <a:rPr lang="ru-RU" sz="2000" baseline="-25000" dirty="0" smtClean="0">
                <a:solidFill>
                  <a:srgbClr val="000000"/>
                </a:solidFill>
                <a:latin typeface="Times New Roman" panose="02020603050405020304" pitchFamily="18" charset="0"/>
              </a:rPr>
              <a:t>Ш </a:t>
            </a:r>
            <a:r>
              <a:rPr lang="ru-RU" sz="2000" baseline="-25000" dirty="0">
                <a:solidFill>
                  <a:srgbClr val="000000"/>
                </a:solidFill>
                <a:latin typeface="Times New Roman" panose="02020603050405020304" pitchFamily="18" charset="0"/>
              </a:rPr>
              <a:t>97 </a:t>
            </a:r>
            <a:endParaRPr lang="ru-RU" sz="2000" baseline="-25000" dirty="0" smtClean="0">
              <a:solidFill>
                <a:srgbClr val="000000"/>
              </a:solidFill>
              <a:latin typeface="Times New Roman" panose="02020603050405020304" pitchFamily="18" charset="0"/>
            </a:endParaRPr>
          </a:p>
          <a:p>
            <a:pPr indent="457200" algn="just"/>
            <a:r>
              <a:rPr lang="kk-KZ" sz="2000" baseline="-25000" dirty="0">
                <a:solidFill>
                  <a:srgbClr val="000000"/>
                </a:solidFill>
                <a:latin typeface="Times New Roman" panose="02020603050405020304" pitchFamily="18" charset="0"/>
              </a:rPr>
              <a:t>Шыңғысова Н.Т.</a:t>
            </a:r>
            <a:endParaRPr lang="kk-KZ" sz="2000" dirty="0">
              <a:solidFill>
                <a:srgbClr val="000000"/>
              </a:solidFill>
              <a:latin typeface="Times New Roman" panose="02020603050405020304" pitchFamily="18" charset="0"/>
            </a:endParaRPr>
          </a:p>
          <a:p>
            <a:pPr indent="457200" algn="just"/>
            <a:endParaRPr lang="ru-RU" sz="2000" baseline="-25000" dirty="0">
              <a:solidFill>
                <a:srgbClr val="000000"/>
              </a:solidFill>
              <a:latin typeface="Times New Roman" panose="02020603050405020304" pitchFamily="18" charset="0"/>
            </a:endParaRPr>
          </a:p>
          <a:p>
            <a:pPr indent="457200" algn="just"/>
            <a:r>
              <a:rPr lang="ru-RU" sz="2000" baseline="-25000" dirty="0" smtClean="0">
                <a:solidFill>
                  <a:srgbClr val="000000"/>
                </a:solidFill>
                <a:latin typeface="Times New Roman" panose="02020603050405020304" pitchFamily="18" charset="0"/>
              </a:rPr>
              <a:t>РК</a:t>
            </a:r>
            <a:r>
              <a:rPr lang="ru-RU" sz="2000" baseline="-25000" dirty="0">
                <a:solidFill>
                  <a:srgbClr val="000000"/>
                </a:solidFill>
                <a:latin typeface="Times New Roman" panose="02020603050405020304" pitchFamily="18" charset="0"/>
              </a:rPr>
              <a:t>. </a:t>
            </a:r>
            <a:r>
              <a:rPr lang="ru-RU" sz="2000" baseline="-25000" dirty="0" err="1">
                <a:solidFill>
                  <a:srgbClr val="000000"/>
                </a:solidFill>
                <a:latin typeface="Times New Roman" panose="02020603050405020304" pitchFamily="18" charset="0"/>
              </a:rPr>
              <a:t>теориясы</a:t>
            </a:r>
            <a:r>
              <a:rPr lang="ru-RU" sz="2000" baseline="-25000" dirty="0">
                <a:solidFill>
                  <a:srgbClr val="000000"/>
                </a:solidFill>
                <a:latin typeface="Times New Roman" panose="02020603050405020304" pitchFamily="18" charset="0"/>
              </a:rPr>
              <a:t> мен </a:t>
            </a:r>
            <a:r>
              <a:rPr lang="ru-RU" sz="2000" baseline="-25000" dirty="0" err="1">
                <a:solidFill>
                  <a:srgbClr val="000000"/>
                </a:solidFill>
                <a:latin typeface="Times New Roman" panose="02020603050405020304" pitchFamily="18" charset="0"/>
              </a:rPr>
              <a:t>практикасы</a:t>
            </a:r>
            <a:r>
              <a:rPr lang="ru-RU" sz="2000" baseline="-25000" dirty="0">
                <a:solidFill>
                  <a:srgbClr val="000000"/>
                </a:solidFill>
                <a:latin typeface="Times New Roman" panose="02020603050405020304" pitchFamily="18" charset="0"/>
              </a:rPr>
              <a:t>: </a:t>
            </a:r>
            <a:r>
              <a:rPr lang="ru-RU" sz="2000" baseline="-25000" dirty="0" err="1">
                <a:solidFill>
                  <a:srgbClr val="000000"/>
                </a:solidFill>
                <a:latin typeface="Times New Roman" panose="02020603050405020304" pitchFamily="18" charset="0"/>
              </a:rPr>
              <a:t>оқу</a:t>
            </a:r>
            <a:r>
              <a:rPr lang="ru-RU" sz="2000" baseline="-25000" dirty="0">
                <a:solidFill>
                  <a:srgbClr val="000000"/>
                </a:solidFill>
                <a:latin typeface="Times New Roman" panose="02020603050405020304" pitchFamily="18" charset="0"/>
              </a:rPr>
              <a:t> </a:t>
            </a:r>
            <a:r>
              <a:rPr lang="ru-RU" sz="2000" baseline="-25000" dirty="0" err="1">
                <a:solidFill>
                  <a:srgbClr val="000000"/>
                </a:solidFill>
                <a:latin typeface="Times New Roman" panose="02020603050405020304" pitchFamily="18" charset="0"/>
              </a:rPr>
              <a:t>күралы</a:t>
            </a:r>
            <a:r>
              <a:rPr lang="ru-RU" sz="2000" baseline="-25000" dirty="0">
                <a:solidFill>
                  <a:srgbClr val="000000"/>
                </a:solidFill>
                <a:latin typeface="Times New Roman" panose="02020603050405020304" pitchFamily="18" charset="0"/>
              </a:rPr>
              <a:t> / Н.Т. </a:t>
            </a:r>
            <a:r>
              <a:rPr lang="ru-RU" sz="2000" baseline="-25000" dirty="0" err="1" smtClean="0">
                <a:solidFill>
                  <a:srgbClr val="000000"/>
                </a:solidFill>
                <a:latin typeface="Times New Roman" panose="02020603050405020304" pitchFamily="18" charset="0"/>
              </a:rPr>
              <a:t>Шыңғысова</a:t>
            </a:r>
            <a:r>
              <a:rPr lang="ru-RU" sz="2000" baseline="-25000" dirty="0">
                <a:solidFill>
                  <a:srgbClr val="000000"/>
                </a:solidFill>
                <a:latin typeface="Times New Roman" panose="02020603050405020304" pitchFamily="18" charset="0"/>
              </a:rPr>
              <a:t>. - Алматы: </a:t>
            </a:r>
            <a:r>
              <a:rPr lang="ru-RU" sz="2000" baseline="-25000" dirty="0" err="1">
                <a:solidFill>
                  <a:srgbClr val="000000"/>
                </a:solidFill>
                <a:latin typeface="Times New Roman" panose="02020603050405020304" pitchFamily="18" charset="0"/>
              </a:rPr>
              <a:t>Қазак</a:t>
            </a:r>
            <a:r>
              <a:rPr lang="ru-RU" sz="2000" baseline="-25000" dirty="0">
                <a:solidFill>
                  <a:srgbClr val="000000"/>
                </a:solidFill>
                <a:latin typeface="Times New Roman" panose="02020603050405020304" pitchFamily="18" charset="0"/>
              </a:rPr>
              <a:t> </a:t>
            </a:r>
            <a:r>
              <a:rPr lang="ru-RU" sz="2000" baseline="-25000" dirty="0" err="1">
                <a:solidFill>
                  <a:srgbClr val="000000"/>
                </a:solidFill>
                <a:latin typeface="Times New Roman" panose="02020603050405020304" pitchFamily="18" charset="0"/>
              </a:rPr>
              <a:t>университеті</a:t>
            </a:r>
            <a:r>
              <a:rPr lang="ru-RU" sz="2000" baseline="-25000" dirty="0">
                <a:solidFill>
                  <a:srgbClr val="000000"/>
                </a:solidFill>
                <a:latin typeface="Times New Roman" panose="02020603050405020304" pitchFamily="18" charset="0"/>
              </a:rPr>
              <a:t>, 2015. - 85 бет.</a:t>
            </a:r>
            <a:endParaRPr lang="ru-RU" sz="2000" dirty="0">
              <a:solidFill>
                <a:srgbClr val="000000"/>
              </a:solidFill>
              <a:latin typeface="Times New Roman" panose="02020603050405020304" pitchFamily="18" charset="0"/>
            </a:endParaRPr>
          </a:p>
          <a:p>
            <a:pPr indent="457200" algn="just"/>
            <a:r>
              <a:rPr lang="en-US" sz="2000" baseline="-25000" dirty="0" smtClean="0">
                <a:solidFill>
                  <a:srgbClr val="000000"/>
                </a:solidFill>
                <a:latin typeface="Times New Roman" panose="02020603050405020304" pitchFamily="18" charset="0"/>
                <a:cs typeface="Times New Roman" panose="02020603050405020304" pitchFamily="18" charset="0"/>
              </a:rPr>
              <a:t> </a:t>
            </a:r>
            <a:r>
              <a:rPr lang="en-US" sz="2000" baseline="-25000" dirty="0">
                <a:solidFill>
                  <a:srgbClr val="000000"/>
                </a:solidFill>
                <a:latin typeface="Times New Roman" panose="02020603050405020304" pitchFamily="18" charset="0"/>
                <a:cs typeface="Times New Roman" panose="02020603050405020304" pitchFamily="18" charset="0"/>
              </a:rPr>
              <a:t>ISBN</a:t>
            </a:r>
            <a:r>
              <a:rPr lang="kk-KZ" sz="2000" baseline="-25000" dirty="0" smtClean="0">
                <a:solidFill>
                  <a:srgbClr val="000000"/>
                </a:solidFill>
                <a:latin typeface="Times New Roman" panose="02020603050405020304" pitchFamily="18" charset="0"/>
              </a:rPr>
              <a:t> 978-601-04-1290-3</a:t>
            </a:r>
          </a:p>
          <a:p>
            <a:pPr indent="457200" algn="just"/>
            <a:endParaRPr lang="kk-KZ" sz="2000" dirty="0">
              <a:solidFill>
                <a:srgbClr val="000000"/>
              </a:solidFill>
              <a:latin typeface="Times New Roman" panose="02020603050405020304" pitchFamily="18" charset="0"/>
            </a:endParaRPr>
          </a:p>
          <a:p>
            <a:pPr indent="457200" algn="just"/>
            <a:r>
              <a:rPr lang="kk-KZ" sz="2000" baseline="-25000" dirty="0">
                <a:solidFill>
                  <a:srgbClr val="000000"/>
                </a:solidFill>
                <a:latin typeface="Times New Roman" panose="02020603050405020304" pitchFamily="18" charset="0"/>
              </a:rPr>
              <a:t>Оку қүралында коғаммен байланыс қызметінің ерекшеліктері, БАҚ-пен езара тиімді байланысты жүзеге асыру жолдары, Қазак- стандағы даму тенденциялары сарапталады.</a:t>
            </a:r>
            <a:endParaRPr lang="kk-KZ" sz="2000" dirty="0">
              <a:solidFill>
                <a:srgbClr val="000000"/>
              </a:solidFill>
              <a:latin typeface="Times New Roman" panose="02020603050405020304" pitchFamily="18" charset="0"/>
            </a:endParaRPr>
          </a:p>
          <a:p>
            <a:pPr indent="457200" algn="just"/>
            <a:r>
              <a:rPr lang="kk-KZ" sz="2000" baseline="-25000" dirty="0">
                <a:solidFill>
                  <a:srgbClr val="000000"/>
                </a:solidFill>
                <a:latin typeface="Times New Roman" panose="02020603050405020304" pitchFamily="18" charset="0"/>
              </a:rPr>
              <a:t>Оқу күралы журналистика, коғаммен байланыс, әлеуметгану факультеттері мен бөлімдерінде оқитын жоғары оқу орындары магистранттары мен РҺБ докторанттарына, сонымен қатар </a:t>
            </a:r>
            <a:r>
              <a:rPr lang="kk-KZ" sz="2000" baseline="-25000" dirty="0" smtClean="0">
                <a:solidFill>
                  <a:srgbClr val="000000"/>
                </a:solidFill>
                <a:latin typeface="Times New Roman" panose="02020603050405020304" pitchFamily="18" charset="0"/>
              </a:rPr>
              <a:t>өңірлік </a:t>
            </a:r>
            <a:r>
              <a:rPr lang="kk-KZ" sz="2000" baseline="-25000" dirty="0">
                <a:solidFill>
                  <a:srgbClr val="000000"/>
                </a:solidFill>
                <a:latin typeface="Times New Roman" panose="02020603050405020304" pitchFamily="18" charset="0"/>
              </a:rPr>
              <a:t>БАҚ журналистеріне, қоғаммен байланыс мамандарына </a:t>
            </a:r>
            <a:r>
              <a:rPr lang="kk-KZ" sz="2000" baseline="-25000" dirty="0" smtClean="0">
                <a:solidFill>
                  <a:srgbClr val="000000"/>
                </a:solidFill>
                <a:latin typeface="Times New Roman" panose="02020603050405020304" pitchFamily="18" charset="0"/>
              </a:rPr>
              <a:t>арналған.</a:t>
            </a:r>
            <a:endParaRPr lang="kk-KZ" sz="20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409006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819369" cy="6858000"/>
          </a:xfrm>
          <a:prstGeom prst="rect">
            <a:avLst/>
          </a:prstGeom>
          <a:effectLst>
            <a:outerShdw blurRad="50800" dist="38100" dir="13500000" algn="br" rotWithShape="0">
              <a:prstClr val="black">
                <a:alpha val="40000"/>
              </a:prstClr>
            </a:outerShdw>
          </a:effectLst>
          <a:scene3d>
            <a:camera prst="orthographicFront"/>
            <a:lightRig rig="threePt" dir="t"/>
          </a:scene3d>
          <a:sp3d contourW="19050">
            <a:bevelT w="203200" h="266700"/>
          </a:sp3d>
        </p:spPr>
      </p:pic>
      <p:sp>
        <p:nvSpPr>
          <p:cNvPr id="3" name="TextBox 2"/>
          <p:cNvSpPr txBox="1"/>
          <p:nvPr/>
        </p:nvSpPr>
        <p:spPr>
          <a:xfrm flipH="1">
            <a:off x="5138056" y="216398"/>
            <a:ext cx="3254830" cy="523220"/>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a:t>
            </a:r>
            <a:r>
              <a:rPr lang="ru-RU" sz="1600" b="1" dirty="0">
                <a:solidFill>
                  <a:srgbClr val="C00000"/>
                </a:solidFill>
                <a:latin typeface="Times New Roman" pitchFamily="18" charset="0"/>
                <a:cs typeface="Times New Roman" pitchFamily="18" charset="0"/>
              </a:rPr>
              <a:t>я</a:t>
            </a:r>
            <a:r>
              <a:rPr lang="en-US" sz="1600" b="1" dirty="0" smtClean="0">
                <a:solidFill>
                  <a:srgbClr val="C00000"/>
                </a:solidFill>
                <a:latin typeface="Times New Roman" pitchFamily="18" charset="0"/>
                <a:cs typeface="Times New Roman" pitchFamily="18" charset="0"/>
              </a:rPr>
              <a:t> </a:t>
            </a:r>
            <a:r>
              <a:rPr lang="ru-RU" sz="2800" b="1" dirty="0" smtClean="0">
                <a:solidFill>
                  <a:srgbClr val="C00000"/>
                </a:solidFill>
                <a:latin typeface="Times New Roman" pitchFamily="18" charset="0"/>
                <a:cs typeface="Times New Roman" pitchFamily="18" charset="0"/>
              </a:rPr>
              <a:t>10</a:t>
            </a:r>
            <a:r>
              <a:rPr lang="ru-RU" sz="1600" b="1" dirty="0" smtClean="0">
                <a:solidFill>
                  <a:srgbClr val="C00000"/>
                </a:solidFill>
                <a:latin typeface="Times New Roman" pitchFamily="18" charset="0"/>
                <a:cs typeface="Times New Roman" pitchFamily="18" charset="0"/>
              </a:rPr>
              <a:t> экз.</a:t>
            </a:r>
            <a:endParaRPr lang="ru-RU" sz="1600" b="1" dirty="0">
              <a:solidFill>
                <a:srgbClr val="C00000"/>
              </a:solidFill>
              <a:latin typeface="Times New Roman" pitchFamily="18" charset="0"/>
              <a:cs typeface="Times New Roman" pitchFamily="18" charset="0"/>
            </a:endParaRPr>
          </a:p>
        </p:txBody>
      </p:sp>
      <p:sp>
        <p:nvSpPr>
          <p:cNvPr id="4" name="Прямоугольник с двумя скругленными противолежащими углами 3"/>
          <p:cNvSpPr/>
          <p:nvPr/>
        </p:nvSpPr>
        <p:spPr>
          <a:xfrm>
            <a:off x="5029199" y="841173"/>
            <a:ext cx="6966858" cy="3393837"/>
          </a:xfrm>
          <a:prstGeom prst="round2DiagRect">
            <a:avLst/>
          </a:prstGeom>
          <a:ln>
            <a:solidFill>
              <a:srgbClr val="0070C0"/>
            </a:solidFill>
          </a:ln>
          <a:effectLst>
            <a:outerShdw blurRad="50800" dist="38100" dir="13500000" algn="br" rotWithShape="0">
              <a:prstClr val="black">
                <a:alpha val="40000"/>
              </a:prstClr>
            </a:outerShdw>
          </a:effectLst>
        </p:spPr>
        <p:txBody>
          <a:bodyPr wrap="square">
            <a:spAutoFit/>
          </a:bodyPr>
          <a:lstStyle/>
          <a:p>
            <a:pPr indent="457200" algn="just"/>
            <a:r>
              <a:rPr lang="kk-KZ" sz="2000" baseline="-25000" dirty="0" smtClean="0">
                <a:solidFill>
                  <a:srgbClr val="000000"/>
                </a:solidFill>
                <a:latin typeface="Times New Roman" panose="02020603050405020304" pitchFamily="18" charset="0"/>
                <a:cs typeface="Times New Roman" panose="02020603050405020304" pitchFamily="18" charset="0"/>
              </a:rPr>
              <a:t>76.02я73</a:t>
            </a:r>
          </a:p>
          <a:p>
            <a:pPr indent="457200" algn="just"/>
            <a:r>
              <a:rPr lang="kk-KZ" sz="2000" baseline="-25000" dirty="0" smtClean="0">
                <a:solidFill>
                  <a:srgbClr val="000000"/>
                </a:solidFill>
                <a:latin typeface="Times New Roman" panose="02020603050405020304" pitchFamily="18" charset="0"/>
                <a:cs typeface="Times New Roman" panose="02020603050405020304" pitchFamily="18" charset="0"/>
              </a:rPr>
              <a:t>Ш 97</a:t>
            </a:r>
          </a:p>
          <a:p>
            <a:pPr indent="457200" algn="just"/>
            <a:endParaRPr lang="kk-KZ" sz="2000" baseline="-25000" dirty="0" smtClean="0">
              <a:solidFill>
                <a:srgbClr val="000000"/>
              </a:solidFill>
              <a:latin typeface="Times New Roman" panose="02020603050405020304" pitchFamily="18" charset="0"/>
              <a:cs typeface="Times New Roman" panose="02020603050405020304" pitchFamily="18" charset="0"/>
            </a:endParaRPr>
          </a:p>
          <a:p>
            <a:pPr indent="457200" algn="just"/>
            <a:r>
              <a:rPr lang="kk-KZ" sz="2000" baseline="-25000" dirty="0" smtClean="0">
                <a:solidFill>
                  <a:srgbClr val="000000"/>
                </a:solidFill>
                <a:latin typeface="Times New Roman" panose="02020603050405020304" pitchFamily="18" charset="0"/>
                <a:cs typeface="Times New Roman" panose="02020603050405020304" pitchFamily="18" charset="0"/>
              </a:rPr>
              <a:t>Шыңғысова </a:t>
            </a:r>
            <a:r>
              <a:rPr lang="kk-KZ" sz="2000" baseline="-25000" dirty="0">
                <a:solidFill>
                  <a:srgbClr val="000000"/>
                </a:solidFill>
                <a:latin typeface="Times New Roman" panose="02020603050405020304" pitchFamily="18" charset="0"/>
                <a:cs typeface="Times New Roman" panose="02020603050405020304" pitchFamily="18" charset="0"/>
              </a:rPr>
              <a:t>Н., Садыков С.</a:t>
            </a:r>
            <a:endParaRPr lang="kk-KZ" sz="2000" dirty="0">
              <a:solidFill>
                <a:srgbClr val="000000"/>
              </a:solidFill>
              <a:latin typeface="Times New Roman" panose="02020603050405020304" pitchFamily="18" charset="0"/>
              <a:cs typeface="Times New Roman" panose="02020603050405020304" pitchFamily="18" charset="0"/>
            </a:endParaRPr>
          </a:p>
          <a:p>
            <a:pPr indent="457200" algn="just"/>
            <a:r>
              <a:rPr lang="kk-KZ" sz="2000" baseline="-25000" dirty="0" smtClean="0">
                <a:solidFill>
                  <a:srgbClr val="000000"/>
                </a:solidFill>
                <a:latin typeface="Times New Roman" panose="02020603050405020304" pitchFamily="18" charset="0"/>
                <a:cs typeface="Times New Roman" panose="02020603050405020304" pitchFamily="18" charset="0"/>
              </a:rPr>
              <a:t>Өңірлік </a:t>
            </a:r>
            <a:r>
              <a:rPr lang="kk-KZ" sz="2000" baseline="-25000" dirty="0">
                <a:solidFill>
                  <a:srgbClr val="000000"/>
                </a:solidFill>
                <a:latin typeface="Times New Roman" panose="02020603050405020304" pitchFamily="18" charset="0"/>
                <a:cs typeface="Times New Roman" panose="02020603050405020304" pitchFamily="18" charset="0"/>
              </a:rPr>
              <a:t>мерзімді баспасөз жөне үлттық идея: оқу қүралы / Н. Шыңғысова, С. Садыков. - Алматы: Қазақ университеті, 2015.-247 6.</a:t>
            </a:r>
            <a:endParaRPr lang="kk-KZ" sz="2000" dirty="0">
              <a:solidFill>
                <a:srgbClr val="000000"/>
              </a:solidFill>
              <a:latin typeface="Times New Roman" panose="02020603050405020304" pitchFamily="18" charset="0"/>
              <a:cs typeface="Times New Roman" panose="02020603050405020304" pitchFamily="18" charset="0"/>
            </a:endParaRPr>
          </a:p>
          <a:p>
            <a:pPr indent="457200" algn="just"/>
            <a:r>
              <a:rPr lang="en-US" sz="2000" baseline="-25000" dirty="0">
                <a:solidFill>
                  <a:srgbClr val="000000"/>
                </a:solidFill>
                <a:latin typeface="Times New Roman" panose="02020603050405020304" pitchFamily="18" charset="0"/>
                <a:cs typeface="Times New Roman" panose="02020603050405020304" pitchFamily="18" charset="0"/>
              </a:rPr>
              <a:t>ISBN </a:t>
            </a:r>
            <a:r>
              <a:rPr lang="kk-KZ" sz="2000" baseline="-25000" dirty="0" smtClean="0">
                <a:solidFill>
                  <a:srgbClr val="000000"/>
                </a:solidFill>
                <a:latin typeface="Times New Roman" panose="02020603050405020304" pitchFamily="18" charset="0"/>
                <a:cs typeface="Times New Roman" panose="02020603050405020304" pitchFamily="18" charset="0"/>
              </a:rPr>
              <a:t>978-601-04-1308-5</a:t>
            </a:r>
          </a:p>
          <a:p>
            <a:pPr indent="457200" algn="just"/>
            <a:endParaRPr lang="kk-KZ" sz="2000" baseline="-25000" dirty="0" smtClean="0">
              <a:solidFill>
                <a:srgbClr val="000000"/>
              </a:solidFill>
              <a:latin typeface="Times New Roman" panose="02020603050405020304" pitchFamily="18" charset="0"/>
              <a:cs typeface="Times New Roman" panose="02020603050405020304" pitchFamily="18" charset="0"/>
            </a:endParaRPr>
          </a:p>
          <a:p>
            <a:pPr indent="457200" algn="just"/>
            <a:r>
              <a:rPr lang="kk-KZ" sz="2000" baseline="-25000" dirty="0" smtClean="0">
                <a:solidFill>
                  <a:srgbClr val="000000"/>
                </a:solidFill>
                <a:latin typeface="Times New Roman" panose="02020603050405020304" pitchFamily="18" charset="0"/>
                <a:cs typeface="Times New Roman" panose="02020603050405020304" pitchFamily="18" charset="0"/>
              </a:rPr>
              <a:t> </a:t>
            </a:r>
            <a:r>
              <a:rPr lang="kk-KZ" sz="2000" baseline="-25000" dirty="0">
                <a:solidFill>
                  <a:srgbClr val="000000"/>
                </a:solidFill>
                <a:latin typeface="Times New Roman" panose="02020603050405020304" pitchFamily="18" charset="0"/>
                <a:cs typeface="Times New Roman" panose="02020603050405020304" pitchFamily="18" charset="0"/>
              </a:rPr>
              <a:t>оку күралында өңірлік баспасөздің даму бағыттары </a:t>
            </a:r>
            <a:r>
              <a:rPr lang="kk-KZ" sz="2000" baseline="-25000" dirty="0" smtClean="0">
                <a:solidFill>
                  <a:srgbClr val="000000"/>
                </a:solidFill>
                <a:latin typeface="Times New Roman" panose="02020603050405020304" pitchFamily="18" charset="0"/>
                <a:cs typeface="Times New Roman" panose="02020603050405020304" pitchFamily="18" charset="0"/>
              </a:rPr>
              <a:t>жүйеленіп</a:t>
            </a:r>
            <a:r>
              <a:rPr lang="kk-KZ" sz="2000" baseline="-25000" dirty="0">
                <a:solidFill>
                  <a:srgbClr val="000000"/>
                </a:solidFill>
                <a:latin typeface="Times New Roman" panose="02020603050405020304" pitchFamily="18" charset="0"/>
                <a:cs typeface="Times New Roman" panose="02020603050405020304" pitchFamily="18" charset="0"/>
              </a:rPr>
              <a:t>, тарихи тағылымдары мен өнегесі, журналистердін көсіби шеберлігі айқындалады. </a:t>
            </a:r>
            <a:r>
              <a:rPr lang="kk-KZ" sz="2000" baseline="-25000" dirty="0" smtClean="0">
                <a:solidFill>
                  <a:srgbClr val="000000"/>
                </a:solidFill>
                <a:latin typeface="Times New Roman" panose="02020603050405020304" pitchFamily="18" charset="0"/>
                <a:cs typeface="Times New Roman" panose="02020603050405020304" pitchFamily="18" charset="0"/>
              </a:rPr>
              <a:t>Сондайақ </a:t>
            </a:r>
            <a:r>
              <a:rPr lang="kk-KZ" sz="2000" baseline="-25000" dirty="0">
                <a:solidFill>
                  <a:srgbClr val="000000"/>
                </a:solidFill>
                <a:latin typeface="Times New Roman" panose="02020603050405020304" pitchFamily="18" charset="0"/>
                <a:cs typeface="Times New Roman" panose="02020603050405020304" pitchFamily="18" charset="0"/>
              </a:rPr>
              <a:t>тәуелсіз еліміздін үлттық </a:t>
            </a:r>
            <a:r>
              <a:rPr lang="kk-KZ" sz="2000" baseline="-25000" dirty="0" smtClean="0">
                <a:solidFill>
                  <a:srgbClr val="000000"/>
                </a:solidFill>
                <a:latin typeface="Times New Roman" panose="02020603050405020304" pitchFamily="18" charset="0"/>
                <a:cs typeface="Times New Roman" panose="02020603050405020304" pitchFamily="18" charset="0"/>
              </a:rPr>
              <a:t>журналистикасының </a:t>
            </a:r>
            <a:r>
              <a:rPr lang="kk-KZ" sz="2000" baseline="-25000" dirty="0">
                <a:solidFill>
                  <a:srgbClr val="000000"/>
                </a:solidFill>
                <a:latin typeface="Times New Roman" panose="02020603050405020304" pitchFamily="18" charset="0"/>
                <a:cs typeface="Times New Roman" panose="02020603050405020304" pitchFamily="18" charset="0"/>
              </a:rPr>
              <a:t>қазіргі даму барысы, өзіндік ерекшелігі мен </a:t>
            </a:r>
            <a:r>
              <a:rPr lang="kk-KZ" sz="2000" baseline="-25000" dirty="0" smtClean="0">
                <a:solidFill>
                  <a:srgbClr val="000000"/>
                </a:solidFill>
                <a:latin typeface="Times New Roman" panose="02020603050405020304" pitchFamily="18" charset="0"/>
                <a:cs typeface="Times New Roman" panose="02020603050405020304" pitchFamily="18" charset="0"/>
              </a:rPr>
              <a:t>үлттық </a:t>
            </a:r>
            <a:r>
              <a:rPr lang="kk-KZ" sz="2000" baseline="-25000" dirty="0">
                <a:solidFill>
                  <a:srgbClr val="000000"/>
                </a:solidFill>
                <a:latin typeface="Times New Roman" panose="02020603050405020304" pitchFamily="18" charset="0"/>
                <a:cs typeface="Times New Roman" panose="02020603050405020304" pitchFamily="18" charset="0"/>
              </a:rPr>
              <a:t>идеямен өрнектелген «Мәңгілік Ел» үстанымы алға қойып </a:t>
            </a:r>
            <a:r>
              <a:rPr lang="kk-KZ" sz="2000" baseline="-25000" dirty="0" smtClean="0">
                <a:solidFill>
                  <a:srgbClr val="000000"/>
                </a:solidFill>
                <a:latin typeface="Times New Roman" panose="02020603050405020304" pitchFamily="18" charset="0"/>
                <a:cs typeface="Times New Roman" panose="02020603050405020304" pitchFamily="18" charset="0"/>
              </a:rPr>
              <a:t>отьфған үланғайыр </a:t>
            </a:r>
            <a:r>
              <a:rPr lang="kk-KZ" sz="2000" baseline="-25000" dirty="0">
                <a:solidFill>
                  <a:srgbClr val="000000"/>
                </a:solidFill>
                <a:latin typeface="Times New Roman" panose="02020603050405020304" pitchFamily="18" charset="0"/>
                <a:cs typeface="Times New Roman" panose="02020603050405020304" pitchFamily="18" charset="0"/>
              </a:rPr>
              <a:t>міндеттер түрғысында сөз қозғалады</a:t>
            </a:r>
            <a:r>
              <a:rPr lang="kk-KZ" sz="2000" baseline="-25000" dirty="0" smtClean="0">
                <a:solidFill>
                  <a:srgbClr val="000000"/>
                </a:solidFill>
                <a:latin typeface="Times New Roman" panose="02020603050405020304" pitchFamily="18" charset="0"/>
                <a:cs typeface="Times New Roman" panose="02020603050405020304" pitchFamily="18" charset="0"/>
              </a:rPr>
              <a:t>.</a:t>
            </a:r>
            <a:endParaRPr lang="kk-KZ" sz="20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916058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685</TotalTime>
  <Words>1463</Words>
  <Application>Microsoft Office PowerPoint</Application>
  <PresentationFormat>Широкоэкранный</PresentationFormat>
  <Paragraphs>140</Paragraphs>
  <Slides>16</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16</vt:i4>
      </vt:variant>
    </vt:vector>
  </HeadingPairs>
  <TitlesOfParts>
    <vt:vector size="21"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fooligun</dc:creator>
  <cp:lastModifiedBy>Oxsana Evlenteva</cp:lastModifiedBy>
  <cp:revision>48</cp:revision>
  <dcterms:created xsi:type="dcterms:W3CDTF">2016-12-05T06:42:49Z</dcterms:created>
  <dcterms:modified xsi:type="dcterms:W3CDTF">2019-11-28T11:52:39Z</dcterms:modified>
</cp:coreProperties>
</file>