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257813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112349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229295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241822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332524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44390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360489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263436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312073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206576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F618F31-762C-4A9E-9E0E-0C95811AC98E}" type="datetimeFigureOut">
              <a:rPr lang="ru-RU" smtClean="0"/>
              <a:pPr/>
              <a:t>10.02.2017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D00B58-2B5E-40E8-B261-9A154EC46FDE}" type="slidenum">
              <a:rPr lang="ru-RU" smtClean="0"/>
              <a:pPr/>
              <a:t>‹#›</a:t>
            </a:fld>
            <a:endParaRPr lang="ru-RU"/>
          </a:p>
        </p:txBody>
      </p:sp>
    </p:spTree>
    <p:extLst>
      <p:ext uri="{BB962C8B-B14F-4D97-AF65-F5344CB8AC3E}">
        <p14:creationId xmlns:p14="http://schemas.microsoft.com/office/powerpoint/2010/main" val="358816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18F31-762C-4A9E-9E0E-0C95811AC98E}" type="datetimeFigureOut">
              <a:rPr lang="ru-RU" smtClean="0"/>
              <a:pPr/>
              <a:t>10.02.2017</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00B58-2B5E-40E8-B261-9A154EC46FDE}" type="slidenum">
              <a:rPr lang="ru-RU" smtClean="0"/>
              <a:pPr/>
              <a:t>‹#›</a:t>
            </a:fld>
            <a:endParaRPr lang="ru-RU"/>
          </a:p>
        </p:txBody>
      </p:sp>
    </p:spTree>
    <p:extLst>
      <p:ext uri="{BB962C8B-B14F-4D97-AF65-F5344CB8AC3E}">
        <p14:creationId xmlns:p14="http://schemas.microsoft.com/office/powerpoint/2010/main" val="1395295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21382" y="534390"/>
            <a:ext cx="6490855" cy="5611151"/>
          </a:xfrm>
          <a:prstGeom prst="rect">
            <a:avLst/>
          </a:prstGeom>
        </p:spPr>
        <p:txBody>
          <a:bodyPr wrap="square">
            <a:spAutoFit/>
          </a:bodyPr>
          <a:lstStyle/>
          <a:p>
            <a:pPr algn="ctr">
              <a:lnSpc>
                <a:spcPct val="107000"/>
              </a:lnSpc>
              <a:spcAft>
                <a:spcPts val="800"/>
              </a:spcAft>
            </a:pPr>
            <a:r>
              <a:rPr lang="ru-RU" sz="1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УВАЖАЕМЫЕ ПРЕПОДАВАТЕЛИ И СТУДЕНТЫ!</a:t>
            </a:r>
          </a:p>
          <a:p>
            <a:pPr algn="ct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2016 году университетом приобретено 5946 экземпляров (606 наименований) учебной и научной литературы. </a:t>
            </a:r>
            <a:r>
              <a:rPr lang="ru-RU" sz="1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a:t>
            </a:r>
            <a:r>
              <a:rPr lang="ru-RU" sz="1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ля экономических специальностей  приобретено 20 наименований изданий на государственном и   русском языках. </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Информация презентована двумя электронными выставками.</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Ждем </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Вас по адресу:</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 Абая 28, </a:t>
            </a:r>
            <a:r>
              <a:rPr lang="kk-KZ"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НБ </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kk-KZ"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Білім орталығы</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ежедневно: с 9.00 до </a:t>
            </a:r>
            <a:r>
              <a:rPr lang="ru-RU" sz="1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18.00 </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ru-RU" sz="1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суббота</a:t>
            </a:r>
            <a:r>
              <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 9.00 до 14.00 ч</a:t>
            </a:r>
            <a:r>
              <a:rPr lang="ru-RU" sz="1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ctr">
              <a:spcAft>
                <a:spcPts val="0"/>
              </a:spcAft>
            </a:pPr>
            <a:endPar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400" b="1" dirty="0">
                <a:solidFill>
                  <a:srgbClr val="FF0000"/>
                </a:solidFill>
                <a:latin typeface="Times New Roman" pitchFamily="18" charset="0"/>
                <a:cs typeface="Times New Roman" pitchFamily="18" charset="0"/>
              </a:rPr>
              <a:t>ҚҰРМЕТТІ ОҚЫТУШЫЛАР МЕН СТУДЕНТТЕР!</a:t>
            </a:r>
          </a:p>
          <a:p>
            <a:pPr algn="ctr"/>
            <a:r>
              <a:rPr lang="ru-RU" sz="1400" b="1" dirty="0">
                <a:solidFill>
                  <a:srgbClr val="FF0000"/>
                </a:solidFill>
                <a:latin typeface="Times New Roman" pitchFamily="18" charset="0"/>
                <a:cs typeface="Times New Roman" pitchFamily="18" charset="0"/>
              </a:rPr>
              <a:t>  </a:t>
            </a:r>
          </a:p>
          <a:p>
            <a:pPr algn="ctr"/>
            <a:r>
              <a:rPr lang="ru-RU" sz="1400" b="1" dirty="0">
                <a:solidFill>
                  <a:srgbClr val="002060"/>
                </a:solidFill>
                <a:latin typeface="Times New Roman" pitchFamily="18" charset="0"/>
                <a:cs typeface="Times New Roman" pitchFamily="18" charset="0"/>
              </a:rPr>
              <a:t>2016 </a:t>
            </a:r>
            <a:r>
              <a:rPr lang="ru-RU" sz="1400" b="1" dirty="0" err="1">
                <a:solidFill>
                  <a:srgbClr val="002060"/>
                </a:solidFill>
                <a:latin typeface="Times New Roman" pitchFamily="18" charset="0"/>
                <a:cs typeface="Times New Roman" pitchFamily="18" charset="0"/>
              </a:rPr>
              <a:t>жылы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университетке</a:t>
            </a:r>
            <a:r>
              <a:rPr lang="ru-RU" sz="1400" b="1" dirty="0">
                <a:solidFill>
                  <a:srgbClr val="002060"/>
                </a:solidFill>
                <a:latin typeface="Times New Roman" pitchFamily="18" charset="0"/>
                <a:cs typeface="Times New Roman" pitchFamily="18" charset="0"/>
              </a:rPr>
              <a:t> 5946 дана (606 </a:t>
            </a:r>
            <a:r>
              <a:rPr lang="ru-RU" sz="1400" b="1" dirty="0" err="1">
                <a:solidFill>
                  <a:srgbClr val="002060"/>
                </a:solidFill>
                <a:latin typeface="Times New Roman" pitchFamily="18" charset="0"/>
                <a:cs typeface="Times New Roman" pitchFamily="18" charset="0"/>
              </a:rPr>
              <a:t>атау</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оқулықтар</a:t>
            </a:r>
            <a:r>
              <a:rPr lang="ru-RU" sz="1400" b="1" dirty="0">
                <a:solidFill>
                  <a:srgbClr val="002060"/>
                </a:solidFill>
                <a:latin typeface="Times New Roman" pitchFamily="18" charset="0"/>
                <a:cs typeface="Times New Roman" pitchFamily="18" charset="0"/>
              </a:rPr>
              <a:t> мен </a:t>
            </a:r>
            <a:r>
              <a:rPr lang="ru-RU" sz="1400" b="1" dirty="0" err="1">
                <a:solidFill>
                  <a:srgbClr val="002060"/>
                </a:solidFill>
                <a:latin typeface="Times New Roman" pitchFamily="18" charset="0"/>
                <a:cs typeface="Times New Roman" pitchFamily="18" charset="0"/>
              </a:rPr>
              <a:t>ғылыми</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әдебиеттер</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келіп</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түсті</a:t>
            </a:r>
            <a:r>
              <a:rPr lang="ru-RU" sz="1400" b="1" dirty="0">
                <a:solidFill>
                  <a:srgbClr val="002060"/>
                </a:solidFill>
                <a:latin typeface="Times New Roman" pitchFamily="18" charset="0"/>
                <a:cs typeface="Times New Roman" pitchFamily="18" charset="0"/>
              </a:rPr>
              <a:t>. «Экономика» </a:t>
            </a:r>
            <a:r>
              <a:rPr lang="ru-RU" sz="1400" b="1" dirty="0" err="1">
                <a:solidFill>
                  <a:srgbClr val="002060"/>
                </a:solidFill>
                <a:latin typeface="Times New Roman" pitchFamily="18" charset="0"/>
                <a:cs typeface="Times New Roman" pitchFamily="18" charset="0"/>
              </a:rPr>
              <a:t>мамандығы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бойынша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көптеген</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басылымдар</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алынды</a:t>
            </a:r>
            <a:r>
              <a:rPr lang="ru-RU" sz="1400" b="1" dirty="0">
                <a:solidFill>
                  <a:srgbClr val="002060"/>
                </a:solidFill>
                <a:latin typeface="Times New Roman" pitchFamily="18" charset="0"/>
                <a:cs typeface="Times New Roman" pitchFamily="18" charset="0"/>
              </a:rPr>
              <a:t> (20 </a:t>
            </a:r>
            <a:r>
              <a:rPr lang="ru-RU" sz="1400" b="1" dirty="0" err="1">
                <a:solidFill>
                  <a:srgbClr val="002060"/>
                </a:solidFill>
                <a:latin typeface="Times New Roman" pitchFamily="18" charset="0"/>
                <a:cs typeface="Times New Roman" pitchFamily="18" charset="0"/>
              </a:rPr>
              <a:t>атау</a:t>
            </a:r>
            <a:r>
              <a:rPr lang="ru-RU" sz="1400" b="1" dirty="0">
                <a:solidFill>
                  <a:srgbClr val="002060"/>
                </a:solidFill>
                <a:latin typeface="Times New Roman" pitchFamily="18" charset="0"/>
                <a:cs typeface="Times New Roman" pitchFamily="18" charset="0"/>
              </a:rPr>
              <a:t>). </a:t>
            </a:r>
            <a:r>
              <a:rPr lang="kk-KZ" sz="1400" b="1" dirty="0">
                <a:solidFill>
                  <a:srgbClr val="002060"/>
                </a:solidFill>
                <a:latin typeface="Times New Roman" pitchFamily="18" charset="0"/>
                <a:cs typeface="Times New Roman" pitchFamily="18" charset="0"/>
              </a:rPr>
              <a:t>Осы </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маманды</a:t>
            </a:r>
            <a:r>
              <a:rPr lang="kk-KZ" sz="1400" b="1" dirty="0">
                <a:solidFill>
                  <a:srgbClr val="002060"/>
                </a:solidFill>
                <a:latin typeface="Times New Roman" pitchFamily="18" charset="0"/>
                <a:cs typeface="Times New Roman" pitchFamily="18" charset="0"/>
              </a:rPr>
              <a:t>ғық </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үшін</a:t>
            </a:r>
            <a:r>
              <a:rPr lang="kk-KZ" sz="1400" b="1" dirty="0">
                <a:solidFill>
                  <a:srgbClr val="002060"/>
                </a:solidFill>
                <a:latin typeface="Times New Roman" pitchFamily="18" charset="0"/>
                <a:cs typeface="Times New Roman" pitchFamily="18" charset="0"/>
              </a:rPr>
              <a:t> мемлекеттік тілде және</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орыс</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тілінде</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жаңа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оқулықтарды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Сіздердің</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назарларыңызға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ұсынамыз</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Ақпарат</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екі</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электронды</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көрмемен</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ұсынылған</a:t>
            </a:r>
            <a:r>
              <a:rPr lang="ru-RU" sz="1400" b="1" dirty="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p>
            <a:pPr algn="ctr"/>
            <a:r>
              <a:rPr lang="ru-RU" sz="1400" b="1" dirty="0">
                <a:solidFill>
                  <a:srgbClr val="002060"/>
                </a:solidFill>
                <a:latin typeface="Times New Roman" pitchFamily="18" charset="0"/>
                <a:cs typeface="Times New Roman" pitchFamily="18" charset="0"/>
              </a:rPr>
              <a:t> </a:t>
            </a:r>
            <a:r>
              <a:rPr lang="ru-RU" sz="1400" dirty="0">
                <a:solidFill>
                  <a:srgbClr val="002060"/>
                </a:solidFill>
                <a:latin typeface="Times New Roman" pitchFamily="18" charset="0"/>
                <a:cs typeface="Times New Roman" pitchFamily="18" charset="0"/>
              </a:rPr>
              <a:t> </a:t>
            </a:r>
          </a:p>
          <a:p>
            <a:pPr algn="ct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Сіздерді</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мына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мекен-жай</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бойынша</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күтеміз</a:t>
            </a:r>
            <a:r>
              <a:rPr lang="ru-RU" sz="1400" b="1" dirty="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p>
            <a:pPr algn="ctr"/>
            <a:r>
              <a:rPr lang="ru-RU" sz="1400" b="1" dirty="0">
                <a:solidFill>
                  <a:srgbClr val="002060"/>
                </a:solidFill>
                <a:latin typeface="Times New Roman" pitchFamily="18" charset="0"/>
                <a:cs typeface="Times New Roman" pitchFamily="18" charset="0"/>
              </a:rPr>
              <a:t>                    Абай </a:t>
            </a:r>
            <a:r>
              <a:rPr lang="ru-RU" sz="1400" b="1" dirty="0" err="1">
                <a:solidFill>
                  <a:srgbClr val="002060"/>
                </a:solidFill>
                <a:latin typeface="Times New Roman" pitchFamily="18" charset="0"/>
                <a:cs typeface="Times New Roman" pitchFamily="18" charset="0"/>
              </a:rPr>
              <a:t>даңғылы</a:t>
            </a:r>
            <a:r>
              <a:rPr lang="ru-RU" sz="1400" b="1" dirty="0">
                <a:solidFill>
                  <a:srgbClr val="002060"/>
                </a:solidFill>
                <a:latin typeface="Times New Roman" pitchFamily="18" charset="0"/>
                <a:cs typeface="Times New Roman" pitchFamily="18" charset="0"/>
              </a:rPr>
              <a:t> 28, ҒК «</a:t>
            </a:r>
            <a:r>
              <a:rPr lang="ru-RU" sz="1400" b="1" dirty="0" err="1">
                <a:solidFill>
                  <a:srgbClr val="002060"/>
                </a:solidFill>
                <a:latin typeface="Times New Roman" pitchFamily="18" charset="0"/>
                <a:cs typeface="Times New Roman" pitchFamily="18" charset="0"/>
              </a:rPr>
              <a:t>Білім</a:t>
            </a: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орталығы</a:t>
            </a:r>
            <a:r>
              <a:rPr lang="ru-RU" sz="1400" b="1" dirty="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p>
            <a:pPr algn="ct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Күнделікті</a:t>
            </a:r>
            <a:r>
              <a:rPr lang="ru-RU" sz="1400" b="1" dirty="0">
                <a:solidFill>
                  <a:srgbClr val="002060"/>
                </a:solidFill>
                <a:latin typeface="Times New Roman" pitchFamily="18" charset="0"/>
                <a:cs typeface="Times New Roman" pitchFamily="18" charset="0"/>
              </a:rPr>
              <a:t>: 9.00 – 18.00</a:t>
            </a:r>
            <a:endParaRPr lang="ru-RU" sz="1400" dirty="0">
              <a:solidFill>
                <a:srgbClr val="002060"/>
              </a:solidFill>
              <a:latin typeface="Times New Roman" pitchFamily="18" charset="0"/>
              <a:cs typeface="Times New Roman" pitchFamily="18" charset="0"/>
            </a:endParaRPr>
          </a:p>
          <a:p>
            <a:pPr algn="ctr"/>
            <a:r>
              <a:rPr lang="ru-RU" sz="1400" b="1" dirty="0">
                <a:solidFill>
                  <a:srgbClr val="002060"/>
                </a:solidFill>
                <a:latin typeface="Times New Roman" pitchFamily="18" charset="0"/>
                <a:cs typeface="Times New Roman" pitchFamily="18" charset="0"/>
              </a:rPr>
              <a:t>                  </a:t>
            </a:r>
            <a:r>
              <a:rPr lang="ru-RU" sz="1400" b="1" dirty="0" err="1">
                <a:solidFill>
                  <a:srgbClr val="002060"/>
                </a:solidFill>
                <a:latin typeface="Times New Roman" pitchFamily="18" charset="0"/>
                <a:cs typeface="Times New Roman" pitchFamily="18" charset="0"/>
              </a:rPr>
              <a:t>Сенбі</a:t>
            </a:r>
            <a:r>
              <a:rPr lang="ru-RU" sz="1400" b="1" dirty="0">
                <a:solidFill>
                  <a:srgbClr val="002060"/>
                </a:solidFill>
                <a:latin typeface="Times New Roman" pitchFamily="18" charset="0"/>
                <a:cs typeface="Times New Roman" pitchFamily="18" charset="0"/>
              </a:rPr>
              <a:t>: 9.00 – 14.00</a:t>
            </a:r>
            <a:endParaRPr lang="ru-RU" sz="1400" dirty="0">
              <a:solidFill>
                <a:srgbClr val="002060"/>
              </a:solidFill>
              <a:latin typeface="Times New Roman" pitchFamily="18" charset="0"/>
              <a:cs typeface="Times New Roman" pitchFamily="18" charset="0"/>
            </a:endParaRPr>
          </a:p>
          <a:p>
            <a:pPr algn="ctr">
              <a:spcAft>
                <a:spcPts val="0"/>
              </a:spcAft>
            </a:pPr>
            <a:endParaRPr lang="ru-RU" sz="1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099" y="1512318"/>
            <a:ext cx="3262358" cy="3330182"/>
          </a:xfrm>
          <a:prstGeom prst="rect">
            <a:avLst/>
          </a:prstGeom>
        </p:spPr>
      </p:pic>
    </p:spTree>
    <p:extLst>
      <p:ext uri="{BB962C8B-B14F-4D97-AF65-F5344CB8AC3E}">
        <p14:creationId xmlns:p14="http://schemas.microsoft.com/office/powerpoint/2010/main" val="4126822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44171"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377542" y="161970"/>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15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377542" y="815799"/>
            <a:ext cx="6096000" cy="4301887"/>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65.291я73</a:t>
            </a:r>
            <a:endParaRPr lang="en-US"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 </a:t>
            </a:r>
            <a:r>
              <a:rPr lang="kk-KZ" sz="2000" baseline="-25000" dirty="0">
                <a:solidFill>
                  <a:srgbClr val="000000"/>
                </a:solidFill>
                <a:latin typeface="Times New Roman" panose="02020603050405020304" pitchFamily="18" charset="0"/>
                <a:cs typeface="Times New Roman" panose="02020603050405020304" pitchFamily="18" charset="0"/>
              </a:rPr>
              <a:t>58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Әмірбекұлы </a:t>
            </a:r>
            <a:r>
              <a:rPr lang="kk-KZ" sz="2000" baseline="-25000" dirty="0">
                <a:solidFill>
                  <a:srgbClr val="000000"/>
                </a:solidFill>
                <a:latin typeface="Times New Roman" panose="02020603050405020304" pitchFamily="18" charset="0"/>
                <a:cs typeface="Times New Roman" panose="02020603050405020304" pitchFamily="18" charset="0"/>
              </a:rPr>
              <a:t>Е.</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Фирманың бәсекеге қабілеттілігі. Оқу құралы / Е. Әмірбекұлы - Алматы: Экономика.-2015. - 126 б</a:t>
            </a:r>
            <a:r>
              <a:rPr lang="kk-KZ" sz="2000" baseline="-25000" dirty="0" smtClean="0">
                <a:solidFill>
                  <a:srgbClr val="000000"/>
                </a:solidFill>
                <a:latin typeface="Times New Roman" panose="02020603050405020304" pitchFamily="18" charset="0"/>
                <a:cs typeface="Times New Roman" panose="02020603050405020304" pitchFamily="18" charset="0"/>
              </a:rPr>
              <a:t>.</a:t>
            </a:r>
            <a:endParaRPr lang="kk-KZ" sz="2000" dirty="0" smtClean="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smtClean="0">
                <a:solidFill>
                  <a:srgbClr val="000000"/>
                </a:solidFill>
                <a:latin typeface="Times New Roman" panose="02020603050405020304" pitchFamily="18" charset="0"/>
                <a:cs typeface="Times New Roman" panose="02020603050405020304" pitchFamily="18" charset="0"/>
              </a:rPr>
              <a:t>ISBN</a:t>
            </a:r>
            <a:r>
              <a:rPr lang="kk-KZ" sz="2000" baseline="-25000" dirty="0" smtClean="0">
                <a:solidFill>
                  <a:srgbClr val="000000"/>
                </a:solidFill>
                <a:latin typeface="Times New Roman" panose="02020603050405020304" pitchFamily="18" charset="0"/>
                <a:cs typeface="Times New Roman" panose="02020603050405020304" pitchFamily="18" charset="0"/>
              </a:rPr>
              <a:t> 978-601-225-818-9</a:t>
            </a:r>
            <a:endParaRPr lang="en-US"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 нарықтық ортаның басты қозғаушы күші - бәсекенің, соның ішінде фирманың бэсекеге қабілеттілігінің экономикалық маңызын жан-жақты аша отырып, оның кұраушылары мен басты ерекшеліктерін, ә</a:t>
            </a:r>
            <a:r>
              <a:rPr lang="kk-KZ" sz="2000" baseline="-25000" dirty="0" smtClean="0">
                <a:solidFill>
                  <a:srgbClr val="000000"/>
                </a:solidFill>
                <a:latin typeface="Times New Roman" panose="02020603050405020304" pitchFamily="18" charset="0"/>
                <a:cs typeface="Times New Roman" panose="02020603050405020304" pitchFamily="18" charset="0"/>
              </a:rPr>
              <a:t>сер </a:t>
            </a:r>
            <a:r>
              <a:rPr lang="kk-KZ" sz="2000" baseline="-25000" dirty="0">
                <a:solidFill>
                  <a:srgbClr val="000000"/>
                </a:solidFill>
                <a:latin typeface="Times New Roman" panose="02020603050405020304" pitchFamily="18" charset="0"/>
                <a:cs typeface="Times New Roman" panose="02020603050405020304" pitchFamily="18" charset="0"/>
              </a:rPr>
              <a:t>ететін факторларын, багалау эдістемесін, бэсекеге қабілеттілікті арттыру тетіктерін сипаттайды.</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Бұл оку құралы экономикалық мамандықтар бойынша білім алатын жогары оқу орындарының, колледждердің студенттеріне, магистранттарға, докторанттарға, сондай-ақ бәсекеге қабілетті бизнес кұруга талпынған кәсіпкерлерге ұсынылады.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48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2491" y="0"/>
            <a:ext cx="5019509"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548742" y="205513"/>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15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92527" y="739619"/>
            <a:ext cx="6884618" cy="600448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67</a:t>
            </a:r>
            <a:r>
              <a:rPr lang="ru-RU" sz="2000" baseline="-25000" dirty="0" smtClean="0">
                <a:solidFill>
                  <a:srgbClr val="000000"/>
                </a:solidFill>
                <a:latin typeface="Times New Roman" panose="02020603050405020304" pitchFamily="18" charset="0"/>
                <a:cs typeface="Times New Roman" panose="02020603050405020304" pitchFamily="18" charset="0"/>
              </a:rPr>
              <a:t>.401.02(5каз)я73</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М </a:t>
            </a:r>
            <a:r>
              <a:rPr lang="kk-KZ" sz="2000" baseline="-25000" dirty="0">
                <a:solidFill>
                  <a:srgbClr val="000000"/>
                </a:solidFill>
                <a:latin typeface="Times New Roman" panose="02020603050405020304" pitchFamily="18" charset="0"/>
                <a:cs typeface="Times New Roman" panose="02020603050405020304" pitchFamily="18" charset="0"/>
              </a:rPr>
              <a:t>44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Мырзагелді </a:t>
            </a:r>
            <a:r>
              <a:rPr lang="kk-KZ" sz="2000" baseline="-25000" dirty="0">
                <a:solidFill>
                  <a:srgbClr val="000000"/>
                </a:solidFill>
                <a:latin typeface="Times New Roman" panose="02020603050405020304" pitchFamily="18" charset="0"/>
                <a:cs typeface="Times New Roman" panose="02020603050405020304" pitchFamily="18" charset="0"/>
              </a:rPr>
              <a:t>Кемел.</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Мемлекеттік басқарудың теориясы мен тәжірибесі: </a:t>
            </a:r>
            <a:r>
              <a:rPr lang="kk-KZ" sz="2000" baseline="-25000" dirty="0" smtClean="0">
                <a:solidFill>
                  <a:srgbClr val="000000"/>
                </a:solidFill>
                <a:latin typeface="Times New Roman" panose="02020603050405020304" pitchFamily="18" charset="0"/>
                <a:cs typeface="Times New Roman" panose="02020603050405020304" pitchFamily="18" charset="0"/>
              </a:rPr>
              <a:t>оқу </a:t>
            </a:r>
            <a:r>
              <a:rPr lang="ru-RU" sz="2000" baseline="-25000" dirty="0" err="1" smtClean="0">
                <a:solidFill>
                  <a:srgbClr val="000000"/>
                </a:solidFill>
                <a:latin typeface="Times New Roman" panose="02020603050405020304" pitchFamily="18" charset="0"/>
                <a:cs typeface="Times New Roman" panose="02020603050405020304" pitchFamily="18" charset="0"/>
              </a:rPr>
              <a:t>құралы</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err="1">
                <a:solidFill>
                  <a:srgbClr val="000000"/>
                </a:solidFill>
                <a:latin typeface="Times New Roman" panose="02020603050405020304" pitchFamily="18" charset="0"/>
                <a:cs typeface="Times New Roman" panose="02020603050405020304" pitchFamily="18" charset="0"/>
              </a:rPr>
              <a:t>Кемел</a:t>
            </a:r>
            <a:r>
              <a:rPr lang="ru-RU" sz="2000" baseline="-25000" dirty="0">
                <a:solidFill>
                  <a:srgbClr val="000000"/>
                </a:solidFill>
                <a:latin typeface="Times New Roman" panose="02020603050405020304" pitchFamily="18" charset="0"/>
                <a:cs typeface="Times New Roman" panose="02020603050405020304" pitchFamily="18" charset="0"/>
              </a:rPr>
              <a:t> </a:t>
            </a:r>
            <a:r>
              <a:rPr lang="ru-RU" sz="2000" baseline="-25000" dirty="0" err="1">
                <a:solidFill>
                  <a:srgbClr val="000000"/>
                </a:solidFill>
                <a:latin typeface="Times New Roman" panose="02020603050405020304" pitchFamily="18" charset="0"/>
                <a:cs typeface="Times New Roman" panose="02020603050405020304" pitchFamily="18" charset="0"/>
              </a:rPr>
              <a:t>Мырзагелді</a:t>
            </a:r>
            <a:r>
              <a:rPr lang="ru-RU" sz="2000" baseline="-25000" dirty="0">
                <a:solidFill>
                  <a:srgbClr val="000000"/>
                </a:solidFill>
                <a:latin typeface="Times New Roman" panose="02020603050405020304" pitchFamily="18" charset="0"/>
                <a:cs typeface="Times New Roman" panose="02020603050405020304" pitchFamily="18" charset="0"/>
              </a:rPr>
              <a:t>. - Алматы: Экономика, 2014. - 348 б.</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a:solidFill>
                  <a:srgbClr val="000000"/>
                </a:solidFill>
                <a:latin typeface="Times New Roman" panose="02020603050405020304" pitchFamily="18" charset="0"/>
                <a:cs typeface="Times New Roman" panose="02020603050405020304" pitchFamily="18" charset="0"/>
              </a:rPr>
              <a:t> 978-601-287-112-8</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құралы Қазакстан Республикасы Білім және ғылым министрлігі «Мемлекеттік баскарудың теориясы мен тәжірибесі» пәніне арнап бекіткен бағдарламаға сәйкес әзірленді.</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құралында мемлекеттің мазмуны мен мэні, негізгі белгілері, атқаратын кызметі, даму эволюциясы, әлеуметтік мемлекет түсінігі, мемлекеттердің жікте- луі мэселелеріне шолу жасалган.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Сондай-ак баскарудың мазмуны мен мэні, тұрлері, оның ішінде мем- лекеттік баскару жүйесі, тұжырымдамасы, түрлері, тетіктері, кагидазтары, максаттары, объекгісі меи субъектісі, тэсілдері жэне мемлекетгік баскару жүйесінің даму сатылары карастырылган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Мемлекеттік кызмет - мемлекеттік баскарудың тиімділігін артгырудын кұралы ретінде, онын казіргі замангы жай-күйіне жэне Қазакстандагы жер- гілікті мемлекеттік баскарудың ең төменгі сатысы ретінде накгыланган жэне мемлекеттік баскарудын жаңа саласы жергілікті өзін-өзі баскару мэселелері де камтылған.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 студенттерге, магистранттарга, оқытушылар мен ғылыми қызметкерлерге, мемлекеттік кызметшілерге және жалпы оқырманға арналған.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60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81795"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442857" y="205513"/>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974771" y="806723"/>
            <a:ext cx="7108372" cy="5879624"/>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en-US" baseline="-25000" dirty="0" smtClean="0">
                <a:solidFill>
                  <a:srgbClr val="000000"/>
                </a:solidFill>
                <a:latin typeface="Times New Roman" panose="02020603050405020304" pitchFamily="18" charset="0"/>
              </a:rPr>
              <a:t>65.050-201</a:t>
            </a:r>
            <a:r>
              <a:rPr lang="ru-RU" baseline="-25000" dirty="0" smtClean="0">
                <a:solidFill>
                  <a:srgbClr val="000000"/>
                </a:solidFill>
                <a:latin typeface="Times New Roman" panose="02020603050405020304" pitchFamily="18" charset="0"/>
              </a:rPr>
              <a:t>я73</a:t>
            </a:r>
            <a:endParaRPr lang="en-US" baseline="-25000" dirty="0" smtClean="0">
              <a:solidFill>
                <a:srgbClr val="000000"/>
              </a:solidFill>
              <a:latin typeface="Times New Roman" panose="02020603050405020304" pitchFamily="18" charset="0"/>
            </a:endParaRPr>
          </a:p>
          <a:p>
            <a:pPr indent="457200" algn="just"/>
            <a:r>
              <a:rPr lang="kk-KZ" baseline="-25000" dirty="0" smtClean="0">
                <a:solidFill>
                  <a:srgbClr val="000000"/>
                </a:solidFill>
                <a:latin typeface="Times New Roman" panose="02020603050405020304" pitchFamily="18" charset="0"/>
              </a:rPr>
              <a:t>Т </a:t>
            </a:r>
            <a:r>
              <a:rPr lang="kk-KZ" baseline="-25000" dirty="0">
                <a:solidFill>
                  <a:srgbClr val="000000"/>
                </a:solidFill>
                <a:latin typeface="Times New Roman" panose="02020603050405020304" pitchFamily="18" charset="0"/>
              </a:rPr>
              <a:t>14 </a:t>
            </a:r>
            <a:endParaRPr lang="en-US" baseline="-25000" dirty="0" smtClean="0">
              <a:solidFill>
                <a:srgbClr val="000000"/>
              </a:solidFill>
              <a:latin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rPr>
              <a:t>Тайгашинова </a:t>
            </a:r>
            <a:r>
              <a:rPr lang="kk-KZ" sz="2000" baseline="-25000" dirty="0">
                <a:solidFill>
                  <a:srgbClr val="000000"/>
                </a:solidFill>
                <a:latin typeface="Times New Roman" panose="02020603050405020304" pitchFamily="18" charset="0"/>
              </a:rPr>
              <a:t>К.Т.</a:t>
            </a:r>
            <a:endParaRPr lang="kk-KZ" sz="3200" dirty="0">
              <a:solidFill>
                <a:srgbClr val="000000"/>
              </a:solidFill>
              <a:latin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rPr>
              <a:t>Тереңдетілген басқарушылық есеп: </a:t>
            </a:r>
            <a:r>
              <a:rPr lang="kk-KZ" baseline="-25000" dirty="0">
                <a:solidFill>
                  <a:srgbClr val="000000"/>
                </a:solidFill>
                <a:latin typeface="Times New Roman" panose="02020603050405020304" pitchFamily="18" charset="0"/>
              </a:rPr>
              <a:t>Оқулық </a:t>
            </a:r>
            <a:r>
              <a:rPr lang="kk-KZ" sz="2000" baseline="-25000" dirty="0">
                <a:solidFill>
                  <a:srgbClr val="000000"/>
                </a:solidFill>
                <a:latin typeface="Times New Roman" panose="02020603050405020304" pitchFamily="18" charset="0"/>
              </a:rPr>
              <a:t>/ К.Т. Тайгашинова, С.А. Сатаев, С.Ш. Лапбаева. - </a:t>
            </a:r>
            <a:r>
              <a:rPr lang="kk-KZ" baseline="-25000" dirty="0">
                <a:solidFill>
                  <a:srgbClr val="000000"/>
                </a:solidFill>
                <a:latin typeface="Times New Roman" panose="02020603050405020304" pitchFamily="18" charset="0"/>
              </a:rPr>
              <a:t>Алматы: Экономика, 2015. - 184 б.</a:t>
            </a:r>
            <a:endParaRPr lang="kk-KZ" sz="3200" dirty="0">
              <a:solidFill>
                <a:srgbClr val="000000"/>
              </a:solidFill>
              <a:latin typeface="Times New Roman" panose="02020603050405020304" pitchFamily="18" charset="0"/>
            </a:endParaRPr>
          </a:p>
          <a:p>
            <a:pPr indent="457200" algn="just"/>
            <a:r>
              <a:rPr lang="en-US" baseline="-25000" dirty="0" smtClean="0">
                <a:solidFill>
                  <a:srgbClr val="000000"/>
                </a:solidFill>
                <a:latin typeface="Times New Roman" panose="02020603050405020304" pitchFamily="18" charset="0"/>
              </a:rPr>
              <a:t>ISBN</a:t>
            </a:r>
            <a:r>
              <a:rPr lang="kk-KZ" baseline="-25000" dirty="0" smtClean="0">
                <a:solidFill>
                  <a:srgbClr val="000000"/>
                </a:solidFill>
                <a:latin typeface="Times New Roman" panose="02020603050405020304" pitchFamily="18" charset="0"/>
              </a:rPr>
              <a:t> </a:t>
            </a:r>
            <a:r>
              <a:rPr lang="kk-KZ" baseline="-25000" dirty="0">
                <a:solidFill>
                  <a:srgbClr val="000000"/>
                </a:solidFill>
                <a:latin typeface="Times New Roman" panose="02020603050405020304" pitchFamily="18" charset="0"/>
              </a:rPr>
              <a:t>978-601-225-825-7</a:t>
            </a:r>
            <a:endParaRPr lang="kk-KZ" sz="3200" dirty="0">
              <a:solidFill>
                <a:srgbClr val="000000"/>
              </a:solidFill>
              <a:latin typeface="Times New Roman" panose="02020603050405020304" pitchFamily="18" charset="0"/>
            </a:endParaRPr>
          </a:p>
          <a:p>
            <a:pPr indent="457200" algn="just"/>
            <a:r>
              <a:rPr lang="kk-KZ" baseline="-25000" dirty="0">
                <a:solidFill>
                  <a:srgbClr val="000000"/>
                </a:solidFill>
                <a:latin typeface="Times New Roman" panose="02020603050405020304" pitchFamily="18" charset="0"/>
              </a:rPr>
              <a:t>Оқулықта өзекті диссертабельді тақырыптардың мәні ашылған, атап айтқанда:</a:t>
            </a:r>
            <a:endParaRPr lang="kk-KZ" sz="3200" dirty="0">
              <a:solidFill>
                <a:srgbClr val="000000"/>
              </a:solidFill>
              <a:latin typeface="Times New Roman" panose="02020603050405020304" pitchFamily="18" charset="0"/>
            </a:endParaRPr>
          </a:p>
          <a:p>
            <a:pPr marL="285750" indent="457200" algn="just">
              <a:buFont typeface="Arial" panose="020B0604020202020204" pitchFamily="34" charset="0"/>
              <a:buChar char="•"/>
            </a:pPr>
            <a:r>
              <a:rPr lang="kk-KZ" baseline="-25000" dirty="0" smtClean="0">
                <a:solidFill>
                  <a:srgbClr val="000000"/>
                </a:solidFill>
                <a:latin typeface="Times New Roman" panose="02020603050405020304" pitchFamily="18" charset="0"/>
              </a:rPr>
              <a:t>басқару </a:t>
            </a:r>
            <a:r>
              <a:rPr lang="kk-KZ" baseline="-25000" dirty="0">
                <a:solidFill>
                  <a:srgbClr val="000000"/>
                </a:solidFill>
                <a:latin typeface="Times New Roman" panose="02020603050405020304" pitchFamily="18" charset="0"/>
              </a:rPr>
              <a:t>мәселелері мен түрлері, компанияның қызмет саласына тэуелді болып келетін белгісіздік факторлары;</a:t>
            </a:r>
            <a:endParaRPr lang="kk-KZ" sz="3200" dirty="0">
              <a:solidFill>
                <a:srgbClr val="000000"/>
              </a:solidFill>
              <a:latin typeface="Times New Roman" panose="02020603050405020304" pitchFamily="18" charset="0"/>
            </a:endParaRPr>
          </a:p>
          <a:p>
            <a:pPr marL="285750" indent="457200" algn="just">
              <a:buFont typeface="Arial" panose="020B0604020202020204" pitchFamily="34" charset="0"/>
              <a:buChar char="•"/>
            </a:pPr>
            <a:r>
              <a:rPr lang="kk-KZ" baseline="-25000" dirty="0" smtClean="0">
                <a:solidFill>
                  <a:srgbClr val="000000"/>
                </a:solidFill>
                <a:latin typeface="Times New Roman" panose="02020603050405020304" pitchFamily="18" charset="0"/>
              </a:rPr>
              <a:t>инновациялық </a:t>
            </a:r>
            <a:r>
              <a:rPr lang="kk-KZ" baseline="-25000" dirty="0">
                <a:solidFill>
                  <a:srgbClr val="000000"/>
                </a:solidFill>
                <a:latin typeface="Times New Roman" panose="02020603050405020304" pitchFamily="18" charset="0"/>
              </a:rPr>
              <a:t>қызметтегі шығындардың есебі; </a:t>
            </a:r>
            <a:endParaRPr lang="en-US" baseline="-25000" dirty="0" smtClean="0">
              <a:solidFill>
                <a:srgbClr val="000000"/>
              </a:solidFill>
              <a:latin typeface="Times New Roman" panose="02020603050405020304" pitchFamily="18" charset="0"/>
            </a:endParaRPr>
          </a:p>
          <a:p>
            <a:pPr marL="285750" indent="457200" algn="just">
              <a:buFont typeface="Arial" panose="020B0604020202020204" pitchFamily="34" charset="0"/>
              <a:buChar char="•"/>
            </a:pPr>
            <a:r>
              <a:rPr lang="kk-KZ" baseline="-25000" dirty="0" smtClean="0">
                <a:solidFill>
                  <a:srgbClr val="000000"/>
                </a:solidFill>
                <a:latin typeface="Times New Roman" panose="02020603050405020304" pitchFamily="18" charset="0"/>
              </a:rPr>
              <a:t>табигатты </a:t>
            </a:r>
            <a:r>
              <a:rPr lang="kk-KZ" baseline="-25000" dirty="0">
                <a:solidFill>
                  <a:srgbClr val="000000"/>
                </a:solidFill>
                <a:latin typeface="Times New Roman" panose="02020603050405020304" pitchFamily="18" charset="0"/>
              </a:rPr>
              <a:t>қоргау қызметіндегі басқару есебі;</a:t>
            </a:r>
            <a:endParaRPr lang="kk-KZ" sz="3200" dirty="0">
              <a:solidFill>
                <a:srgbClr val="000000"/>
              </a:solidFill>
              <a:latin typeface="Times New Roman" panose="02020603050405020304" pitchFamily="18" charset="0"/>
            </a:endParaRPr>
          </a:p>
          <a:p>
            <a:pPr marL="285750" indent="457200" algn="just">
              <a:buFont typeface="Arial" panose="020B0604020202020204" pitchFamily="34" charset="0"/>
              <a:buChar char="•"/>
            </a:pPr>
            <a:r>
              <a:rPr lang="kk-KZ" baseline="-25000" dirty="0" smtClean="0">
                <a:solidFill>
                  <a:srgbClr val="000000"/>
                </a:solidFill>
                <a:latin typeface="Times New Roman" panose="02020603050405020304" pitchFamily="18" charset="0"/>
              </a:rPr>
              <a:t>бюджеттеу </a:t>
            </a:r>
            <a:r>
              <a:rPr lang="kk-KZ" baseline="-25000" dirty="0">
                <a:solidFill>
                  <a:srgbClr val="000000"/>
                </a:solidFill>
                <a:latin typeface="Times New Roman" panose="02020603050405020304" pitchFamily="18" charset="0"/>
              </a:rPr>
              <a:t>шығындарды басқару элементі ретінде;</a:t>
            </a:r>
            <a:endParaRPr lang="kk-KZ" sz="3200" dirty="0">
              <a:solidFill>
                <a:srgbClr val="000000"/>
              </a:solidFill>
              <a:latin typeface="Times New Roman" panose="02020603050405020304" pitchFamily="18" charset="0"/>
            </a:endParaRPr>
          </a:p>
          <a:p>
            <a:pPr marL="285750" indent="457200" algn="just">
              <a:buFont typeface="Arial" panose="020B0604020202020204" pitchFamily="34" charset="0"/>
              <a:buChar char="•"/>
            </a:pPr>
            <a:r>
              <a:rPr lang="kk-KZ" baseline="-25000" dirty="0">
                <a:solidFill>
                  <a:srgbClr val="000000"/>
                </a:solidFill>
                <a:latin typeface="Times New Roman" panose="02020603050405020304" pitchFamily="18" charset="0"/>
              </a:rPr>
              <a:t>өнімді калькуляциялаудың таңдаулы эдістері мен шығындарды басқарудағы менеджмент.</a:t>
            </a:r>
            <a:endParaRPr lang="kk-KZ" sz="3200" dirty="0">
              <a:solidFill>
                <a:srgbClr val="000000"/>
              </a:solidFill>
              <a:latin typeface="Times New Roman" panose="02020603050405020304" pitchFamily="18" charset="0"/>
            </a:endParaRPr>
          </a:p>
          <a:p>
            <a:pPr indent="457200" algn="just"/>
            <a:r>
              <a:rPr lang="kk-KZ" baseline="-25000" dirty="0" smtClean="0">
                <a:solidFill>
                  <a:srgbClr val="000000"/>
                </a:solidFill>
                <a:latin typeface="Times New Roman" panose="02020603050405020304" pitchFamily="18" charset="0"/>
              </a:rPr>
              <a:t>Оқулық </a:t>
            </a:r>
            <a:r>
              <a:rPr lang="kk-KZ" baseline="-25000" dirty="0">
                <a:solidFill>
                  <a:srgbClr val="000000"/>
                </a:solidFill>
                <a:latin typeface="Times New Roman" panose="02020603050405020304" pitchFamily="18" charset="0"/>
              </a:rPr>
              <a:t>үлгілік оқу бағдарламасы негізінде жазылған.</a:t>
            </a:r>
            <a:endParaRPr lang="kk-KZ" sz="3200" dirty="0">
              <a:solidFill>
                <a:srgbClr val="000000"/>
              </a:solidFill>
              <a:latin typeface="Times New Roman" panose="02020603050405020304" pitchFamily="18" charset="0"/>
            </a:endParaRPr>
          </a:p>
          <a:p>
            <a:pPr indent="457200" algn="just"/>
            <a:r>
              <a:rPr lang="kk-KZ" baseline="-25000" dirty="0">
                <a:solidFill>
                  <a:srgbClr val="000000"/>
                </a:solidFill>
                <a:latin typeface="Times New Roman" panose="02020603050405020304" pitchFamily="18" charset="0"/>
              </a:rPr>
              <a:t>Жедел (оперативтік) есепті қүру жүйесі қарастырылған, мысалы: қорларды қүру шығындарының есебі мен қорларды күтіп-үстау шығындарының есебі, қойма шаруашылығының өзін-өзі өтеуі.</a:t>
            </a:r>
            <a:endParaRPr lang="kk-KZ" sz="3200" dirty="0">
              <a:solidFill>
                <a:srgbClr val="000000"/>
              </a:solidFill>
              <a:latin typeface="Times New Roman" panose="02020603050405020304" pitchFamily="18" charset="0"/>
            </a:endParaRPr>
          </a:p>
          <a:p>
            <a:pPr indent="457200" algn="just"/>
            <a:r>
              <a:rPr lang="kk-KZ" baseline="-25000" dirty="0">
                <a:solidFill>
                  <a:srgbClr val="000000"/>
                </a:solidFill>
                <a:latin typeface="Times New Roman" panose="02020603050405020304" pitchFamily="18" charset="0"/>
              </a:rPr>
              <a:t>Авторлар, басқару есебінің өзекті мэселелері бойынша өздерінің нақты үстанымдарын үсына отырып, таяу жэне алыс шет елдердің ғалымдарымен пікір алмасады.</a:t>
            </a:r>
            <a:endParaRPr lang="kk-KZ" sz="3200" dirty="0">
              <a:solidFill>
                <a:srgbClr val="000000"/>
              </a:solidFill>
              <a:latin typeface="Times New Roman" panose="02020603050405020304" pitchFamily="18" charset="0"/>
            </a:endParaRPr>
          </a:p>
          <a:p>
            <a:pPr indent="457200" algn="just"/>
            <a:r>
              <a:rPr lang="kk-KZ" baseline="-25000" dirty="0">
                <a:solidFill>
                  <a:srgbClr val="000000"/>
                </a:solidFill>
                <a:latin typeface="Times New Roman" panose="02020603050405020304" pitchFamily="18" charset="0"/>
              </a:rPr>
              <a:t>Оқулық магистранттарга, компаниялардың (фирмалардың) менеджерлеріне, ғалымдарға, ізденушілер мен ғылыми қызметкерлерге, жоғарғы оқу орындарының оқытушыларына арналған.</a:t>
            </a:r>
            <a:endParaRPr lang="ru-RU" dirty="0"/>
          </a:p>
        </p:txBody>
      </p:sp>
    </p:spTree>
    <p:extLst>
      <p:ext uri="{BB962C8B-B14F-4D97-AF65-F5344CB8AC3E}">
        <p14:creationId xmlns:p14="http://schemas.microsoft.com/office/powerpoint/2010/main" val="159694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159" y="0"/>
            <a:ext cx="5017841"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646713" y="183741"/>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228597" y="848475"/>
            <a:ext cx="6798367" cy="5096431"/>
          </a:xfrm>
          <a:prstGeom prst="round2DiagRect">
            <a:avLst/>
          </a:prstGeom>
          <a:ln>
            <a:solidFill>
              <a:srgbClr val="0070C0"/>
            </a:solidFill>
          </a:ln>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65</a:t>
            </a:r>
            <a:r>
              <a:rPr lang="ru-RU" sz="2000" baseline="-25000" dirty="0" smtClean="0">
                <a:solidFill>
                  <a:srgbClr val="000000"/>
                </a:solidFill>
                <a:latin typeface="Times New Roman" panose="02020603050405020304" pitchFamily="18" charset="0"/>
                <a:cs typeface="Times New Roman" panose="02020603050405020304" pitchFamily="18" charset="0"/>
              </a:rPr>
              <a:t>.290(5каз)я73</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Е49</a:t>
            </a:r>
            <a:endParaRPr lang="en-US"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Кәсіпкерлік</a:t>
            </a:r>
            <a:r>
              <a:rPr lang="kk-KZ" sz="2000" baseline="-25000" dirty="0">
                <a:solidFill>
                  <a:srgbClr val="000000"/>
                </a:solidFill>
                <a:latin typeface="Times New Roman" panose="02020603050405020304" pitchFamily="18" charset="0"/>
                <a:cs typeface="Times New Roman" panose="02020603050405020304" pitchFamily="18" charset="0"/>
              </a:rPr>
              <a:t>. Оқу құралы: Елшібаев Р.Қ. - Алматы. Экономика, 2014. — 440 б.</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a:solidFill>
                  <a:srgbClr val="000000"/>
                </a:solidFill>
                <a:latin typeface="Times New Roman" panose="02020603050405020304" pitchFamily="18" charset="0"/>
                <a:cs typeface="Times New Roman" panose="02020603050405020304" pitchFamily="18" charset="0"/>
              </a:rPr>
              <a:t> </a:t>
            </a:r>
            <a:r>
              <a:rPr lang="kk-KZ" sz="2000" baseline="-25000" dirty="0" smtClean="0">
                <a:solidFill>
                  <a:srgbClr val="000000"/>
                </a:solidFill>
                <a:latin typeface="Times New Roman" panose="02020603050405020304" pitchFamily="18" charset="0"/>
                <a:cs typeface="Times New Roman" panose="02020603050405020304" pitchFamily="18" charset="0"/>
              </a:rPr>
              <a:t>978-601-225-636-9</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құралында кәсіпкерліктің мәні, маңызы, негізгі түрлері мен ұйымдастыру </a:t>
            </a:r>
            <a:r>
              <a:rPr lang="kk-KZ" sz="2000" baseline="-25000" dirty="0" smtClean="0">
                <a:solidFill>
                  <a:srgbClr val="000000"/>
                </a:solidFill>
                <a:latin typeface="Times New Roman" panose="02020603050405020304" pitchFamily="18" charset="0"/>
                <a:cs typeface="Times New Roman" panose="02020603050405020304" pitchFamily="18" charset="0"/>
              </a:rPr>
              <a:t>нысандары</a:t>
            </a:r>
            <a:r>
              <a:rPr lang="kk-KZ" sz="2000" baseline="-25000" dirty="0">
                <a:solidFill>
                  <a:srgbClr val="000000"/>
                </a:solidFill>
                <a:latin typeface="Times New Roman" panose="02020603050405020304" pitchFamily="18" charset="0"/>
                <a:cs typeface="Times New Roman" panose="02020603050405020304" pitchFamily="18" charset="0"/>
              </a:rPr>
              <a:t>, қызмет ету ерекшеліктері, кәсіпкерлік істі ашу, жүргізу жагдайлары мен талаптары қарастырылған. Сонымен қатар кәсіпкерлік қызметтегі тәуекелдің түрлері. багалау мен баскару әдістері, бизнес - жоспар әзірлеу тәртібі мен әдістемесі, кәсіпкерлік кызметті каржыландыру көздері мен несиелеу шарттары, лизингтік және факзорингтік операцияларды қолдану мүмкіншіліктері, кәсіпорын персоналы, оны багалау мен баскару әдістемелері, кәсіпорында колданылатын кадр саясаты, еңбек ақы төлеу жүйесі де камтылган.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Бәсекелік </a:t>
            </a:r>
            <a:r>
              <a:rPr lang="kk-KZ" sz="2000" baseline="-25000" dirty="0">
                <a:solidFill>
                  <a:srgbClr val="000000"/>
                </a:solidFill>
                <a:latin typeface="Times New Roman" panose="02020603050405020304" pitchFamily="18" charset="0"/>
                <a:cs typeface="Times New Roman" panose="02020603050405020304" pitchFamily="18" charset="0"/>
              </a:rPr>
              <a:t>орта жағдайында </a:t>
            </a:r>
            <a:r>
              <a:rPr lang="kk-KZ" sz="2000" baseline="-25000" dirty="0" smtClean="0">
                <a:solidFill>
                  <a:srgbClr val="000000"/>
                </a:solidFill>
                <a:latin typeface="Times New Roman" panose="02020603050405020304" pitchFamily="18" charset="0"/>
                <a:cs typeface="Times New Roman" panose="02020603050405020304" pitchFamily="18" charset="0"/>
              </a:rPr>
              <a:t>кәсіпкерлік </a:t>
            </a:r>
            <a:r>
              <a:rPr lang="kk-KZ" sz="2000" baseline="-25000" dirty="0">
                <a:solidFill>
                  <a:srgbClr val="000000"/>
                </a:solidFill>
                <a:latin typeface="Times New Roman" panose="02020603050405020304" pitchFamily="18" charset="0"/>
                <a:cs typeface="Times New Roman" panose="02020603050405020304" pitchFamily="18" charset="0"/>
              </a:rPr>
              <a:t>субъектілерінің </a:t>
            </a:r>
            <a:r>
              <a:rPr lang="kk-KZ" sz="2000" baseline="-25000" dirty="0" smtClean="0">
                <a:solidFill>
                  <a:srgbClr val="000000"/>
                </a:solidFill>
                <a:latin typeface="Times New Roman" panose="02020603050405020304" pitchFamily="18" charset="0"/>
                <a:cs typeface="Times New Roman" panose="02020603050405020304" pitchFamily="18" charset="0"/>
              </a:rPr>
              <a:t>бәсекеге </a:t>
            </a:r>
            <a:r>
              <a:rPr lang="kk-KZ" sz="2000" baseline="-25000" dirty="0">
                <a:solidFill>
                  <a:srgbClr val="000000"/>
                </a:solidFill>
                <a:latin typeface="Times New Roman" panose="02020603050405020304" pitchFamily="18" charset="0"/>
                <a:cs typeface="Times New Roman" panose="02020603050405020304" pitchFamily="18" charset="0"/>
              </a:rPr>
              <a:t>қабілеттілігін камтамасыз ету, бәсекелестерді талдау. кәсіпкерлік қызметтің тиімділігін талдау мен багалау эдістері, ондірістік - шаруашылык </a:t>
            </a:r>
            <a:r>
              <a:rPr lang="kk-KZ" sz="2000" baseline="-25000" dirty="0" smtClean="0">
                <a:solidFill>
                  <a:srgbClr val="000000"/>
                </a:solidFill>
                <a:latin typeface="Times New Roman" panose="02020603050405020304" pitchFamily="18" charset="0"/>
                <a:cs typeface="Times New Roman" panose="02020603050405020304" pitchFamily="18" charset="0"/>
              </a:rPr>
              <a:t>және </a:t>
            </a:r>
            <a:r>
              <a:rPr lang="kk-KZ" sz="2000" baseline="-25000" dirty="0">
                <a:solidFill>
                  <a:srgbClr val="000000"/>
                </a:solidFill>
                <a:latin typeface="Times New Roman" panose="02020603050405020304" pitchFamily="18" charset="0"/>
                <a:cs typeface="Times New Roman" panose="02020603050405020304" pitchFamily="18" charset="0"/>
              </a:rPr>
              <a:t>қаржы - экономикалык қызметін талдау көрсеткіштері, </a:t>
            </a:r>
            <a:r>
              <a:rPr lang="kk-KZ" sz="2000" baseline="-25000" dirty="0" smtClean="0">
                <a:solidFill>
                  <a:srgbClr val="000000"/>
                </a:solidFill>
                <a:latin typeface="Times New Roman" panose="02020603050405020304" pitchFamily="18" charset="0"/>
                <a:cs typeface="Times New Roman" panose="02020603050405020304" pitchFamily="18" charset="0"/>
              </a:rPr>
              <a:t>кәсіпкерлікті </a:t>
            </a:r>
            <a:r>
              <a:rPr lang="kk-KZ" sz="2000" baseline="-25000" dirty="0">
                <a:solidFill>
                  <a:srgbClr val="000000"/>
                </a:solidFill>
                <a:latin typeface="Times New Roman" panose="02020603050405020304" pitchFamily="18" charset="0"/>
                <a:cs typeface="Times New Roman" panose="02020603050405020304" pitchFamily="18" charset="0"/>
              </a:rPr>
              <a:t>мемлекеттік колдау механизмі, инфракұрылымы, заманауи институттарының даму жағдайы, кәсіпкерлік қызметті токтату мен тарату </a:t>
            </a:r>
            <a:r>
              <a:rPr lang="kk-KZ" sz="2000" baseline="-25000" dirty="0" smtClean="0">
                <a:solidFill>
                  <a:srgbClr val="000000"/>
                </a:solidFill>
                <a:latin typeface="Times New Roman" panose="02020603050405020304" pitchFamily="18" charset="0"/>
                <a:cs typeface="Times New Roman" panose="02020603050405020304" pitchFamily="18" charset="0"/>
              </a:rPr>
              <a:t>тәртібі</a:t>
            </a:r>
            <a:r>
              <a:rPr lang="kk-KZ" sz="2000" baseline="-25000" dirty="0">
                <a:solidFill>
                  <a:srgbClr val="000000"/>
                </a:solidFill>
                <a:latin typeface="Times New Roman" panose="02020603050405020304" pitchFamily="18" charset="0"/>
                <a:cs typeface="Times New Roman" panose="02020603050405020304" pitchFamily="18" charset="0"/>
              </a:rPr>
              <a:t>, кайга күру мен сауыктыру, банкротка үшырау жагдайларына ерекше көңіл </a:t>
            </a:r>
            <a:r>
              <a:rPr lang="kk-KZ" sz="2000" baseline="-25000" dirty="0" smtClean="0">
                <a:solidFill>
                  <a:srgbClr val="000000"/>
                </a:solidFill>
                <a:latin typeface="Times New Roman" panose="02020603050405020304" pitchFamily="18" charset="0"/>
                <a:cs typeface="Times New Roman" panose="02020603050405020304" pitchFamily="18" charset="0"/>
              </a:rPr>
              <a:t>бөлінген</a:t>
            </a:r>
            <a:endParaRPr lang="kk-KZ"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43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14360"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377542" y="161970"/>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377542" y="783575"/>
            <a:ext cx="6096000" cy="4528899"/>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65</a:t>
            </a:r>
            <a:r>
              <a:rPr lang="ru-RU" sz="2000" baseline="-25000" dirty="0" smtClean="0">
                <a:solidFill>
                  <a:srgbClr val="000000"/>
                </a:solidFill>
                <a:latin typeface="Times New Roman" panose="02020603050405020304" pitchFamily="18" charset="0"/>
                <a:cs typeface="Times New Roman" panose="02020603050405020304" pitchFamily="18" charset="0"/>
              </a:rPr>
              <a:t>.32я73</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Н86</a:t>
            </a:r>
            <a:endParaRPr lang="ru-RU"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ru-RU" sz="2000" baseline="-25000" dirty="0" err="1" smtClean="0">
                <a:solidFill>
                  <a:srgbClr val="000000"/>
                </a:solidFill>
                <a:latin typeface="Times New Roman" panose="02020603050405020304" pitchFamily="18" charset="0"/>
                <a:cs typeface="Times New Roman" panose="02020603050405020304" pitchFamily="18" charset="0"/>
              </a:rPr>
              <a:t>Нүрғалиева</a:t>
            </a:r>
            <a:r>
              <a:rPr lang="ru-RU" sz="2000" baseline="-25000" dirty="0" smtClean="0">
                <a:solidFill>
                  <a:srgbClr val="000000"/>
                </a:solidFill>
                <a:latin typeface="Times New Roman" panose="02020603050405020304" pitchFamily="18" charset="0"/>
                <a:cs typeface="Times New Roman" panose="02020603050405020304" pitchFamily="18" charset="0"/>
              </a:rPr>
              <a:t> </a:t>
            </a:r>
            <a:r>
              <a:rPr lang="ru-RU" sz="2000" baseline="-25000" dirty="0">
                <a:solidFill>
                  <a:srgbClr val="000000"/>
                </a:solidFill>
                <a:latin typeface="Times New Roman" panose="02020603050405020304" pitchFamily="18" charset="0"/>
                <a:cs typeface="Times New Roman" panose="02020603050405020304" pitchFamily="18" charset="0"/>
              </a:rPr>
              <a:t>А. А.</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Агробизнесті ұйымдастыру: оқу қүралы / А. А. Нұрғалиева. - Алматы: Экономика. - 2015, —214 б.</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a:solidFill>
                  <a:srgbClr val="000000"/>
                </a:solidFill>
                <a:latin typeface="Times New Roman" panose="02020603050405020304" pitchFamily="18" charset="0"/>
                <a:cs typeface="Times New Roman" panose="02020603050405020304" pitchFamily="18" charset="0"/>
              </a:rPr>
              <a:t> </a:t>
            </a:r>
            <a:r>
              <a:rPr lang="kk-KZ" sz="2000" baseline="-25000" dirty="0" smtClean="0">
                <a:solidFill>
                  <a:srgbClr val="000000"/>
                </a:solidFill>
                <a:latin typeface="Times New Roman" panose="02020603050405020304" pitchFamily="18" charset="0"/>
                <a:cs typeface="Times New Roman" panose="02020603050405020304" pitchFamily="18" charset="0"/>
              </a:rPr>
              <a:t>978-601-225-795-3</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Агробизнесті үйымдастыру оку кұралы оқу курсын толыгымен тиянақты меңгеруге арналган негізгі оку материалдар толыгымен қамтылган. Экономикалық емес мамандарды даярлайтын жоғары оқу орындарының студенттеріне </a:t>
            </a:r>
            <a:r>
              <a:rPr lang="kk-KZ" sz="2000" baseline="-25000" dirty="0" smtClean="0">
                <a:solidFill>
                  <a:srgbClr val="000000"/>
                </a:solidFill>
                <a:latin typeface="Times New Roman" panose="02020603050405020304" pitchFamily="18" charset="0"/>
                <a:cs typeface="Times New Roman" panose="02020603050405020304" pitchFamily="18" charset="0"/>
              </a:rPr>
              <a:t>және </a:t>
            </a:r>
            <a:r>
              <a:rPr lang="kk-KZ" sz="2000" baseline="-25000" dirty="0">
                <a:solidFill>
                  <a:srgbClr val="000000"/>
                </a:solidFill>
                <a:latin typeface="Times New Roman" panose="02020603050405020304" pitchFamily="18" charset="0"/>
                <a:cs typeface="Times New Roman" panose="02020603050405020304" pitchFamily="18" charset="0"/>
              </a:rPr>
              <a:t>экономика саласы кызықтыратын копшілік оқырмандарга арналған.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Бұл еңбекте немесе оның бөліктерін автордың келісімінсіз таратуға </a:t>
            </a:r>
            <a:r>
              <a:rPr lang="kk-KZ" sz="2000" baseline="-25000" dirty="0" smtClean="0">
                <a:solidFill>
                  <a:srgbClr val="000000"/>
                </a:solidFill>
                <a:latin typeface="Times New Roman" panose="02020603050405020304" pitchFamily="18" charset="0"/>
                <a:cs typeface="Times New Roman" panose="02020603050405020304" pitchFamily="18" charset="0"/>
              </a:rPr>
              <a:t>және </a:t>
            </a:r>
            <a:r>
              <a:rPr lang="kk-KZ" sz="2000" baseline="-25000" dirty="0">
                <a:solidFill>
                  <a:srgbClr val="000000"/>
                </a:solidFill>
                <a:latin typeface="Times New Roman" panose="02020603050405020304" pitchFamily="18" charset="0"/>
                <a:cs typeface="Times New Roman" panose="02020603050405020304" pitchFamily="18" charset="0"/>
              </a:rPr>
              <a:t>авторлық кұкык жөніндегі нормаларга қайшы келетін басқа да </a:t>
            </a:r>
            <a:r>
              <a:rPr lang="kk-KZ" sz="2000" baseline="-25000" dirty="0" smtClean="0">
                <a:solidFill>
                  <a:srgbClr val="000000"/>
                </a:solidFill>
                <a:latin typeface="Times New Roman" panose="02020603050405020304" pitchFamily="18" charset="0"/>
                <a:cs typeface="Times New Roman" panose="02020603050405020304" pitchFamily="18" charset="0"/>
              </a:rPr>
              <a:t>әрекеттерге </a:t>
            </a:r>
            <a:r>
              <a:rPr lang="kk-KZ" sz="2000" baseline="-25000" dirty="0">
                <a:solidFill>
                  <a:srgbClr val="000000"/>
                </a:solidFill>
                <a:latin typeface="Times New Roman" panose="02020603050405020304" pitchFamily="18" charset="0"/>
                <a:cs typeface="Times New Roman" panose="02020603050405020304" pitchFamily="18" charset="0"/>
              </a:rPr>
              <a:t>тыйым салынады, ә</a:t>
            </a:r>
            <a:r>
              <a:rPr lang="kk-KZ" sz="2000" baseline="-25000" dirty="0" smtClean="0">
                <a:solidFill>
                  <a:srgbClr val="000000"/>
                </a:solidFill>
                <a:latin typeface="Times New Roman" panose="02020603050405020304" pitchFamily="18" charset="0"/>
                <a:cs typeface="Times New Roman" panose="02020603050405020304" pitchFamily="18" charset="0"/>
              </a:rPr>
              <a:t>рі </a:t>
            </a:r>
            <a:r>
              <a:rPr lang="kk-KZ" sz="2000" baseline="-25000" dirty="0">
                <a:solidFill>
                  <a:srgbClr val="000000"/>
                </a:solidFill>
                <a:latin typeface="Times New Roman" panose="02020603050405020304" pitchFamily="18" charset="0"/>
                <a:cs typeface="Times New Roman" panose="02020603050405020304" pitchFamily="18" charset="0"/>
              </a:rPr>
              <a:t>заң бойынша жазаланады. Оқу қүралы окылатын </a:t>
            </a:r>
            <a:r>
              <a:rPr lang="kk-KZ" sz="2000" baseline="-25000" dirty="0" smtClean="0">
                <a:solidFill>
                  <a:srgbClr val="000000"/>
                </a:solidFill>
                <a:latin typeface="Times New Roman" panose="02020603050405020304" pitchFamily="18" charset="0"/>
                <a:cs typeface="Times New Roman" panose="02020603050405020304" pitchFamily="18" charset="0"/>
              </a:rPr>
              <a:t>пәннің </a:t>
            </a:r>
            <a:r>
              <a:rPr lang="kk-KZ" sz="2000" baseline="-25000" dirty="0">
                <a:solidFill>
                  <a:srgbClr val="000000"/>
                </a:solidFill>
                <a:latin typeface="Times New Roman" panose="02020603050405020304" pitchFamily="18" charset="0"/>
                <a:cs typeface="Times New Roman" panose="02020603050405020304" pitchFamily="18" charset="0"/>
              </a:rPr>
              <a:t>оқу жүмыс жоспарына </a:t>
            </a:r>
            <a:r>
              <a:rPr lang="kk-KZ" sz="2000" baseline="-25000" dirty="0" smtClean="0">
                <a:solidFill>
                  <a:srgbClr val="000000"/>
                </a:solidFill>
                <a:latin typeface="Times New Roman" panose="02020603050405020304" pitchFamily="18" charset="0"/>
                <a:cs typeface="Times New Roman" panose="02020603050405020304" pitchFamily="18" charset="0"/>
              </a:rPr>
              <a:t>және </a:t>
            </a:r>
            <a:r>
              <a:rPr lang="kk-KZ" sz="2000" baseline="-25000" dirty="0">
                <a:solidFill>
                  <a:srgbClr val="000000"/>
                </a:solidFill>
                <a:latin typeface="Times New Roman" panose="02020603050405020304" pitchFamily="18" charset="0"/>
                <a:cs typeface="Times New Roman" panose="02020603050405020304" pitchFamily="18" charset="0"/>
              </a:rPr>
              <a:t>бағдарламасына сәйкес </a:t>
            </a:r>
            <a:r>
              <a:rPr lang="kk-KZ" sz="2000" baseline="-25000" dirty="0" smtClean="0">
                <a:solidFill>
                  <a:srgbClr val="000000"/>
                </a:solidFill>
                <a:latin typeface="Times New Roman" panose="02020603050405020304" pitchFamily="18" charset="0"/>
                <a:cs typeface="Times New Roman" panose="02020603050405020304" pitchFamily="18" charset="0"/>
              </a:rPr>
              <a:t>әзірленген</a:t>
            </a:r>
            <a:r>
              <a:rPr lang="kk-KZ" sz="2000" baseline="-25000" dirty="0">
                <a:solidFill>
                  <a:srgbClr val="000000"/>
                </a:solidFill>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80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803" y="0"/>
            <a:ext cx="5071197"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516085" y="205513"/>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15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468085" y="838316"/>
            <a:ext cx="6096000" cy="4415393"/>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65.291.34я73</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М </a:t>
            </a:r>
            <a:r>
              <a:rPr lang="kk-KZ" sz="2000" baseline="-25000" dirty="0">
                <a:solidFill>
                  <a:srgbClr val="000000"/>
                </a:solidFill>
                <a:latin typeface="Times New Roman" panose="02020603050405020304" pitchFamily="18" charset="0"/>
                <a:cs typeface="Times New Roman" panose="02020603050405020304" pitchFamily="18" charset="0"/>
              </a:rPr>
              <a:t>23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Умбеталиев А.Д. </a:t>
            </a:r>
            <a:r>
              <a:rPr lang="kk-KZ" sz="2000" baseline="-25000" dirty="0">
                <a:solidFill>
                  <a:srgbClr val="000000"/>
                </a:solidFill>
                <a:latin typeface="Times New Roman" panose="02020603050405020304" pitchFamily="18" charset="0"/>
                <a:cs typeface="Times New Roman" panose="02020603050405020304" pitchFamily="18" charset="0"/>
              </a:rPr>
              <a:t>Маркетингтік коммуникациялар. Оқу кұралы. / А.Д. Умбеталиев, Д.А. Куланова, Г.И. Абдикеримова, И.И. Шевченко. - Алматы: Экономика. 2015.-336 6.</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a:solidFill>
                  <a:srgbClr val="000000"/>
                </a:solidFill>
                <a:latin typeface="Times New Roman" panose="02020603050405020304" pitchFamily="18" charset="0"/>
                <a:cs typeface="Times New Roman" panose="02020603050405020304" pitchFamily="18" charset="0"/>
              </a:rPr>
              <a:t> </a:t>
            </a:r>
            <a:r>
              <a:rPr lang="kk-KZ" sz="2000" baseline="-25000" dirty="0" smtClean="0">
                <a:solidFill>
                  <a:srgbClr val="000000"/>
                </a:solidFill>
                <a:latin typeface="Times New Roman" panose="02020603050405020304" pitchFamily="18" charset="0"/>
                <a:cs typeface="Times New Roman" panose="02020603050405020304" pitchFamily="18" charset="0"/>
              </a:rPr>
              <a:t>978-601-225-783-0</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 «Маркетингтік коммуникациялар» пәні бойынша негізгі курсты камтиды, онда кәсіпорын кызметіндегі маркетингтік коммуникациялардың рөлі, оның құрылымы карастырылады. Оку құралында түсініктік аппараттың тер.минологиялык талдауы жүзеге асырылган, коммуникациялық кешеннің элементтері болып табылатын - жарнама, өткізуді ынталандыру, жеке сатулар мен паблик рилейшнз қарастырылған. Интеграцияланған коммуникациялардың тиімділігін кешенді багалау механизмі ашылган.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құралы 5В090400 - Әлеуметтік-мәдени қызмет, 5В051100 - Маркетинг мамандықтардың студенттеріне арналған.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036611"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377542" y="161970"/>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2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377542" y="792149"/>
            <a:ext cx="6096000" cy="4301887"/>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65.291.823.2я73</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А </a:t>
            </a:r>
            <a:r>
              <a:rPr lang="kk-KZ" sz="2000" baseline="-25000" dirty="0">
                <a:solidFill>
                  <a:srgbClr val="000000"/>
                </a:solidFill>
                <a:latin typeface="Times New Roman" panose="02020603050405020304" pitchFamily="18" charset="0"/>
                <a:cs typeface="Times New Roman" panose="02020603050405020304" pitchFamily="18" charset="0"/>
              </a:rPr>
              <a:t>88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Асқаров </a:t>
            </a:r>
            <a:r>
              <a:rPr lang="kk-KZ" sz="2000" baseline="-25000" dirty="0">
                <a:solidFill>
                  <a:srgbClr val="000000"/>
                </a:solidFill>
                <a:latin typeface="Times New Roman" panose="02020603050405020304" pitchFamily="18" charset="0"/>
                <a:cs typeface="Times New Roman" panose="02020603050405020304" pitchFamily="18" charset="0"/>
              </a:rPr>
              <a:t>Е.С.</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Сапаны басқару. Оқу кұралы. - Алматы. 2013. - 335 бет.</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a:solidFill>
                  <a:srgbClr val="000000"/>
                </a:solidFill>
                <a:latin typeface="Times New Roman" panose="02020603050405020304" pitchFamily="18" charset="0"/>
                <a:cs typeface="Times New Roman" panose="02020603050405020304" pitchFamily="18" charset="0"/>
              </a:rPr>
              <a:t> </a:t>
            </a:r>
            <a:r>
              <a:rPr lang="kk-KZ" sz="2000" baseline="-25000" dirty="0" smtClean="0">
                <a:solidFill>
                  <a:srgbClr val="000000"/>
                </a:solidFill>
                <a:latin typeface="Times New Roman" panose="02020603050405020304" pitchFamily="18" charset="0"/>
                <a:cs typeface="Times New Roman" panose="02020603050405020304" pitchFamily="18" charset="0"/>
              </a:rPr>
              <a:t>978-601-225-529-4</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 сапаны басқарудың негіздерін зерттеуге арналған. Оқу құралы сапаны басқару теорияларының, жаппай сапа менеджменті жүйелерінің, оны енгізу әдістемелерінің, сапа жүйелерін ИСО 9000 сериялы халықаралық стандарттардың, сапаны басқарудың статистикалық әдістерінің талаптарына сәйкестікке сертификаттаудың, ұкыпты өндірістің, кіріктірілген менеджментгтің негізгі ережелері берілген 12 тараудан тұрады.</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 жогары оқу орындарының техникалық маман- дықтарының студенттеріне арналган, сонымен бірге ол сапаны басқару мәселесі қызықтыратын барша қауымға да пайдалы болып табылады.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09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522" y="0"/>
            <a:ext cx="4963478"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657600" y="194627"/>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206829" y="820148"/>
            <a:ext cx="6683828" cy="4188381"/>
          </a:xfrm>
          <a:prstGeom prst="round2DiagRect">
            <a:avLst/>
          </a:prstGeom>
          <a:ln>
            <a:solidFill>
              <a:srgbClr val="0070C0"/>
            </a:solidFill>
          </a:ln>
          <a:effectLst>
            <a:outerShdw blurRad="50800" dist="38100" dir="13500000" algn="br" rotWithShape="0">
              <a:prstClr val="black">
                <a:alpha val="40000"/>
              </a:prstClr>
            </a:outerShdw>
          </a:effectLst>
        </p:spPr>
        <p:txBody>
          <a:bodyPr wrap="square">
            <a:spAutoFit/>
          </a:bodyPr>
          <a:lstStyle/>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65.9я73</a:t>
            </a: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 </a:t>
            </a:r>
            <a:r>
              <a:rPr lang="kk-KZ" sz="2000" baseline="-25000" dirty="0">
                <a:solidFill>
                  <a:srgbClr val="000000"/>
                </a:solidFill>
                <a:latin typeface="Times New Roman" panose="02020603050405020304" pitchFamily="18" charset="0"/>
                <a:cs typeface="Times New Roman" panose="02020603050405020304" pitchFamily="18" charset="0"/>
              </a:rPr>
              <a:t>58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smtClean="0">
                <a:solidFill>
                  <a:srgbClr val="000000"/>
                </a:solidFill>
                <a:latin typeface="Times New Roman" panose="02020603050405020304" pitchFamily="18" charset="0"/>
                <a:cs typeface="Times New Roman" panose="02020603050405020304" pitchFamily="18" charset="0"/>
              </a:rPr>
              <a:t>Әмірбекұлы </a:t>
            </a:r>
            <a:r>
              <a:rPr lang="kk-KZ" sz="2000" baseline="-25000" dirty="0">
                <a:solidFill>
                  <a:srgbClr val="000000"/>
                </a:solidFill>
                <a:latin typeface="Times New Roman" panose="02020603050405020304" pitchFamily="18" charset="0"/>
                <a:cs typeface="Times New Roman" panose="02020603050405020304" pitchFamily="18" charset="0"/>
              </a:rPr>
              <a:t>Е. Инновациялық бизнес. Оқу құралы/ Е. Әмірбекұлы. - Алматы: Экономика, 2014. - 240 бет</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a:t>
            </a:r>
            <a:r>
              <a:rPr lang="kk-KZ" sz="2000" baseline="-25000" dirty="0">
                <a:solidFill>
                  <a:srgbClr val="000000"/>
                </a:solidFill>
                <a:latin typeface="Times New Roman" panose="02020603050405020304" pitchFamily="18" charset="0"/>
                <a:cs typeface="Times New Roman" panose="02020603050405020304" pitchFamily="18" charset="0"/>
              </a:rPr>
              <a:t> </a:t>
            </a:r>
            <a:r>
              <a:rPr lang="kk-KZ" sz="2000" baseline="-25000" dirty="0" smtClean="0">
                <a:solidFill>
                  <a:srgbClr val="000000"/>
                </a:solidFill>
                <a:latin typeface="Times New Roman" panose="02020603050405020304" pitchFamily="18" charset="0"/>
                <a:cs typeface="Times New Roman" panose="02020603050405020304" pitchFamily="18" charset="0"/>
              </a:rPr>
              <a:t>978-601-225-672-7</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құралында әлеуметтік, экономикалык және технологиялық дамуға ықпал егетін кәсіпкерлік кызметтің жаңа бағыты - инновациялық бизнесті калыптастыру және жүргізу ерекшеліктері сипатталған. Инновациялық бизнестің кызмет ету ортасы, инфракұрылымы, дамыту тетіктері. сонымен катар индустриялык-инновациялық жүйенің кұрылымы мен элементтері, инновациялык кызметтің мәні мен маңызы жан-жақты корініс тапкан.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Оқу құралы экономикалык мамандыктар бойынша білім алатын жогары оқу орындарының, колледждердінңстуденттеріне, магистранттарға, докторанттарға, сондай-ақ нарыктык ортаға икемді инновациялық бизнес құруға талпынған кәсіпкерлерге ұсынылады.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50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948177"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flipH="1">
            <a:off x="5377542" y="161970"/>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15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5377542" y="783886"/>
            <a:ext cx="6096000" cy="4415393"/>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r>
              <a:rPr lang="kk-KZ" sz="2000" baseline="-25000" dirty="0" smtClean="0">
                <a:solidFill>
                  <a:srgbClr val="000000"/>
                </a:solidFill>
                <a:latin typeface="Times New Roman" panose="02020603050405020304" pitchFamily="18" charset="0"/>
                <a:cs typeface="Times New Roman" panose="02020603050405020304" pitchFamily="18" charset="0"/>
              </a:rPr>
              <a:t>65.291.3(5қаз)я73</a:t>
            </a:r>
          </a:p>
          <a:p>
            <a:pPr indent="457200"/>
            <a:r>
              <a:rPr lang="kk-KZ" sz="2000" baseline="-25000" dirty="0" smtClean="0">
                <a:solidFill>
                  <a:srgbClr val="000000"/>
                </a:solidFill>
                <a:latin typeface="Times New Roman" panose="02020603050405020304" pitchFamily="18" charset="0"/>
                <a:cs typeface="Times New Roman" panose="02020603050405020304" pitchFamily="18" charset="0"/>
              </a:rPr>
              <a:t>М </a:t>
            </a:r>
            <a:r>
              <a:rPr lang="kk-KZ" sz="2000" baseline="-25000" dirty="0">
                <a:solidFill>
                  <a:srgbClr val="000000"/>
                </a:solidFill>
                <a:latin typeface="Times New Roman" panose="02020603050405020304" pitchFamily="18" charset="0"/>
                <a:cs typeface="Times New Roman" panose="02020603050405020304" pitchFamily="18" charset="0"/>
              </a:rPr>
              <a:t>23 </a:t>
            </a:r>
            <a:endParaRPr lang="kk-KZ" sz="2000" baseline="-25000" dirty="0" smtClean="0">
              <a:solidFill>
                <a:srgbClr val="000000"/>
              </a:solidFill>
              <a:latin typeface="Times New Roman" panose="02020603050405020304" pitchFamily="18" charset="0"/>
              <a:cs typeface="Times New Roman" panose="02020603050405020304" pitchFamily="18" charset="0"/>
            </a:endParaRPr>
          </a:p>
          <a:p>
            <a:pPr indent="457200"/>
            <a:r>
              <a:rPr lang="kk-KZ" sz="2000" baseline="-25000" dirty="0" smtClean="0">
                <a:solidFill>
                  <a:srgbClr val="000000"/>
                </a:solidFill>
                <a:latin typeface="Times New Roman" panose="02020603050405020304" pitchFamily="18" charset="0"/>
                <a:cs typeface="Times New Roman" panose="02020603050405020304" pitchFamily="18" charset="0"/>
              </a:rPr>
              <a:t>Маркетинг</a:t>
            </a:r>
            <a:r>
              <a:rPr lang="kk-KZ" sz="2000" baseline="-25000" dirty="0">
                <a:solidFill>
                  <a:srgbClr val="000000"/>
                </a:solidFill>
                <a:latin typeface="Times New Roman" panose="02020603050405020304" pitchFamily="18" charset="0"/>
                <a:cs typeface="Times New Roman" panose="02020603050405020304" pitchFamily="18" charset="0"/>
              </a:rPr>
              <a:t>: Оқулык/Жалпы редакциясын баскарған: Ә.Ә. Әбішев, В.В. Гераси- менко, С.А. Каленова. - Алматы: Экономика, 2014. - 616 6.</a:t>
            </a:r>
            <a:endParaRPr lang="kk-KZ" sz="2000" dirty="0">
              <a:solidFill>
                <a:srgbClr val="000000"/>
              </a:solidFill>
              <a:latin typeface="Times New Roman" panose="02020603050405020304" pitchFamily="18" charset="0"/>
              <a:cs typeface="Times New Roman" panose="02020603050405020304" pitchFamily="18" charset="0"/>
            </a:endParaRPr>
          </a:p>
          <a:p>
            <a:pPr indent="457200"/>
            <a:r>
              <a:rPr lang="en-US" sz="2000" baseline="-25000" dirty="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cs typeface="Times New Roman" panose="02020603050405020304" pitchFamily="18" charset="0"/>
              </a:rPr>
              <a:t>978-601-225-646-8</a:t>
            </a:r>
          </a:p>
          <a:p>
            <a:pPr indent="457200"/>
            <a:endParaRPr lang="kk-KZ" sz="2000" dirty="0">
              <a:solidFill>
                <a:srgbClr val="000000"/>
              </a:solidFill>
              <a:latin typeface="Times New Roman" panose="02020603050405020304" pitchFamily="18" charset="0"/>
              <a:cs typeface="Times New Roman" panose="02020603050405020304" pitchFamily="18" charset="0"/>
            </a:endParaRPr>
          </a:p>
          <a:p>
            <a:pPr indent="457200"/>
            <a:r>
              <a:rPr lang="kk-KZ" sz="2000" baseline="-25000" dirty="0">
                <a:solidFill>
                  <a:srgbClr val="000000"/>
                </a:solidFill>
                <a:latin typeface="Times New Roman" panose="02020603050405020304" pitchFamily="18" charset="0"/>
                <a:cs typeface="Times New Roman" panose="02020603050405020304" pitchFamily="18" charset="0"/>
              </a:rPr>
              <a:t>Оқулықта маркетингтің теориялық-әдістемелік негіздерін оқуға кешенді тұрғыда қарау жүзеге асырылған, ол өз кезегінде маркетингтің қағидалары мен элементтерін фирмалар мен компаниялар қызметінде қолдану бойынша тәжірибелік дағды қалыптастыруға ықпал етеді. Маркетингтің қазіргі заманғы тұжырымдамалары мен компаниялардағы маркетингтік қызметті баскаруға кеп көңіл бөлінген. Бұл оқулықта маркетингтік кызметтің өзекті бағыттары мен жаңа кұралдары көрініс тапқан.</a:t>
            </a:r>
            <a:endParaRPr lang="kk-KZ" sz="2000" dirty="0">
              <a:solidFill>
                <a:srgbClr val="000000"/>
              </a:solidFill>
              <a:latin typeface="Times New Roman" panose="02020603050405020304" pitchFamily="18" charset="0"/>
              <a:cs typeface="Times New Roman" panose="02020603050405020304" pitchFamily="18" charset="0"/>
            </a:endParaRPr>
          </a:p>
          <a:p>
            <a:pPr indent="457200"/>
            <a:r>
              <a:rPr lang="kk-KZ" sz="2000" baseline="-25000" dirty="0">
                <a:solidFill>
                  <a:srgbClr val="000000"/>
                </a:solidFill>
                <a:latin typeface="Times New Roman" panose="02020603050405020304" pitchFamily="18" charset="0"/>
                <a:cs typeface="Times New Roman" panose="02020603050405020304" pitchFamily="18" charset="0"/>
              </a:rPr>
              <a:t>Жоғары оқу орындарының студенттеріне, оқытушыларына, магистранттарына, сонымен қатар бизнес-кұрылымдардың, ғылыми және мемлекеттік мекемелердің қызметкерлеріне арналған.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527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0466" y="0"/>
            <a:ext cx="4911534" cy="6858000"/>
          </a:xfrm>
          <a:prstGeom prst="rect">
            <a:avLst/>
          </a:prstGeom>
          <a:effectLst>
            <a:outerShdw blurRad="50800" dist="38100" dir="13500000" algn="br" rotWithShape="0">
              <a:prstClr val="black">
                <a:alpha val="40000"/>
              </a:prstClr>
            </a:outerShdw>
          </a:effectLst>
          <a:scene3d>
            <a:camera prst="orthographicFront"/>
            <a:lightRig rig="threePt" dir="t"/>
          </a:scene3d>
          <a:sp3d contourW="19050">
            <a:bevelT w="203200" h="266700"/>
          </a:sp3d>
        </p:spPr>
      </p:pic>
      <p:sp>
        <p:nvSpPr>
          <p:cNvPr id="3" name="TextBox 2"/>
          <p:cNvSpPr txBox="1"/>
          <p:nvPr/>
        </p:nvSpPr>
        <p:spPr>
          <a:xfrm>
            <a:off x="3712028" y="238170"/>
            <a:ext cx="3233057" cy="338554"/>
          </a:xfrm>
          <a:prstGeom prst="homePlate">
            <a:avLst/>
          </a:prstGeom>
          <a:noFill/>
          <a:ln w="19050">
            <a:solidFill>
              <a:srgbClr val="0070C0"/>
            </a:solidFill>
          </a:ln>
          <a:effectLst>
            <a:outerShdw blurRad="50800" dist="38100" dir="13500000" algn="br" rotWithShape="0">
              <a:prstClr val="black">
                <a:alpha val="40000"/>
              </a:prstClr>
            </a:outerShdw>
          </a:effectLst>
          <a:scene3d>
            <a:camera prst="orthographicFront"/>
            <a:lightRig rig="threePt" dir="t"/>
          </a:scene3d>
          <a:sp3d>
            <a:bevelT prst="slope"/>
          </a:sp3d>
        </p:spPr>
        <p:txBody>
          <a:bodyPr wrap="square" rtlCol="0">
            <a:spAutoFit/>
          </a:bodyPr>
          <a:lstStyle/>
          <a:p>
            <a:pPr lvl="0" algn="ctr"/>
            <a:r>
              <a:rPr lang="ru-RU" sz="1600" b="1" dirty="0">
                <a:solidFill>
                  <a:srgbClr val="C00000"/>
                </a:solidFill>
                <a:latin typeface="Times New Roman" pitchFamily="18" charset="0"/>
                <a:cs typeface="Times New Roman" pitchFamily="18" charset="0"/>
              </a:rPr>
              <a:t>В библиотеке </a:t>
            </a:r>
            <a:r>
              <a:rPr lang="ru-RU" sz="1600" b="1" dirty="0" smtClean="0">
                <a:solidFill>
                  <a:srgbClr val="C00000"/>
                </a:solidFill>
                <a:latin typeface="Times New Roman" pitchFamily="18" charset="0"/>
                <a:cs typeface="Times New Roman" pitchFamily="18" charset="0"/>
              </a:rPr>
              <a:t>имеется 15 экз.</a:t>
            </a:r>
            <a:endParaRPr lang="ru-RU" sz="1600" b="1" dirty="0">
              <a:solidFill>
                <a:srgbClr val="C00000"/>
              </a:solidFill>
              <a:latin typeface="Times New Roman" pitchFamily="18" charset="0"/>
              <a:cs typeface="Times New Roman" pitchFamily="18" charset="0"/>
            </a:endParaRPr>
          </a:p>
        </p:txBody>
      </p:sp>
      <p:sp>
        <p:nvSpPr>
          <p:cNvPr id="4" name="Прямоугольник с двумя скругленными противолежащими углами 3"/>
          <p:cNvSpPr/>
          <p:nvPr/>
        </p:nvSpPr>
        <p:spPr>
          <a:xfrm>
            <a:off x="664028" y="887496"/>
            <a:ext cx="6096000" cy="4301887"/>
          </a:xfrm>
          <a:prstGeom prst="round2DiagRect">
            <a:avLst/>
          </a:prstGeom>
          <a:ln>
            <a:solidFill>
              <a:srgbClr val="0070C0"/>
            </a:solidFill>
          </a:ln>
          <a:effectLst>
            <a:outerShdw blurRad="50800" dist="38100" dir="13500000" algn="br" rotWithShape="0">
              <a:prstClr val="black">
                <a:alpha val="40000"/>
              </a:prstClr>
            </a:outerShdw>
          </a:effectLst>
        </p:spPr>
        <p:txBody>
          <a:bodyPr>
            <a:spAutoFit/>
          </a:bodyPr>
          <a:lstStyle/>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65.290я73</a:t>
            </a: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Н 86</a:t>
            </a:r>
          </a:p>
          <a:p>
            <a:pPr indent="457200" algn="just"/>
            <a:r>
              <a:rPr lang="ru-RU" sz="2000" baseline="-25000" dirty="0" smtClean="0">
                <a:solidFill>
                  <a:srgbClr val="000000"/>
                </a:solidFill>
                <a:latin typeface="Times New Roman" panose="02020603050405020304" pitchFamily="18" charset="0"/>
                <a:cs typeface="Times New Roman" panose="02020603050405020304" pitchFamily="18" charset="0"/>
              </a:rPr>
              <a:t> </a:t>
            </a:r>
            <a:r>
              <a:rPr lang="ru-RU" sz="2000" baseline="-25000" dirty="0" err="1">
                <a:solidFill>
                  <a:srgbClr val="000000"/>
                </a:solidFill>
                <a:latin typeface="Times New Roman" panose="02020603050405020304" pitchFamily="18" charset="0"/>
                <a:cs typeface="Times New Roman" panose="02020603050405020304" pitchFamily="18" charset="0"/>
              </a:rPr>
              <a:t>Нұрғалиева</a:t>
            </a:r>
            <a:r>
              <a:rPr lang="ru-RU" sz="2000" baseline="-25000" dirty="0">
                <a:solidFill>
                  <a:srgbClr val="000000"/>
                </a:solidFill>
                <a:latin typeface="Times New Roman" panose="02020603050405020304" pitchFamily="18" charset="0"/>
                <a:cs typeface="Times New Roman" panose="02020603050405020304" pitchFamily="18" charset="0"/>
              </a:rPr>
              <a:t> А. А.</a:t>
            </a:r>
            <a:endParaRPr lang="ru-RU"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Кәсіпорын қызметін жоспарлау: оқу құралы / А. А. Нұргалиева</a:t>
            </a:r>
            <a:r>
              <a:rPr lang="kk-KZ" sz="2000" baseline="-25000" dirty="0" smtClean="0">
                <a:solidFill>
                  <a:srgbClr val="000000"/>
                </a:solidFill>
                <a:latin typeface="Times New Roman" panose="02020603050405020304" pitchFamily="18" charset="0"/>
                <a:cs typeface="Times New Roman" panose="02020603050405020304" pitchFamily="18" charset="0"/>
              </a:rPr>
              <a:t>.- </a:t>
            </a:r>
            <a:r>
              <a:rPr lang="kk-KZ" sz="2000" baseline="-25000" dirty="0">
                <a:solidFill>
                  <a:srgbClr val="000000"/>
                </a:solidFill>
                <a:latin typeface="Times New Roman" panose="02020603050405020304" pitchFamily="18" charset="0"/>
                <a:cs typeface="Times New Roman" panose="02020603050405020304" pitchFamily="18" charset="0"/>
              </a:rPr>
              <a:t>Алматы: Экономика. - 2015.- 1326.</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en-US" sz="2000" baseline="-25000" dirty="0">
                <a:solidFill>
                  <a:srgbClr val="000000"/>
                </a:solidFill>
                <a:latin typeface="Times New Roman" panose="02020603050405020304" pitchFamily="18" charset="0"/>
                <a:cs typeface="Times New Roman" panose="02020603050405020304" pitchFamily="18" charset="0"/>
              </a:rPr>
              <a:t>ISBN </a:t>
            </a:r>
            <a:r>
              <a:rPr lang="kk-KZ" sz="2000" baseline="-25000" dirty="0" smtClean="0">
                <a:solidFill>
                  <a:srgbClr val="000000"/>
                </a:solidFill>
                <a:latin typeface="Times New Roman" panose="02020603050405020304" pitchFamily="18" charset="0"/>
                <a:cs typeface="Times New Roman" panose="02020603050405020304" pitchFamily="18" charset="0"/>
              </a:rPr>
              <a:t>78-601-225-794-6</a:t>
            </a:r>
          </a:p>
          <a:p>
            <a:pPr indent="457200" algn="just"/>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Бұл оқу құралында нарыкты экономика кезінде кәсіпкерліктің мақсаты тек енім өндіру немесе қызмет көрсету ғана емес, осы табыс алу кезіндегі кәсіпкердің мақсатына жетудегі іс-әрекеттері көрсетілген. Кәсіпкерлік класстың білімі нарыктық экономикаға бағдарланған кез келген қоғамның тұрақтылығына керек. Жеке кәсіпкерлікті дамыту барлық бастапқы мүмкіндіктер бірдей бөлінген, кәсіпкерлік мүмкіншіліктің тең берілуін талап етеді.</a:t>
            </a:r>
            <a:endParaRPr lang="kk-KZ" sz="2000" dirty="0">
              <a:solidFill>
                <a:srgbClr val="000000"/>
              </a:solidFill>
              <a:latin typeface="Times New Roman" panose="02020603050405020304" pitchFamily="18" charset="0"/>
              <a:cs typeface="Times New Roman" panose="02020603050405020304" pitchFamily="18" charset="0"/>
            </a:endParaRPr>
          </a:p>
          <a:p>
            <a:pPr indent="457200" algn="just"/>
            <a:r>
              <a:rPr lang="kk-KZ" sz="2000" baseline="-25000" dirty="0">
                <a:solidFill>
                  <a:srgbClr val="000000"/>
                </a:solidFill>
                <a:latin typeface="Times New Roman" panose="02020603050405020304" pitchFamily="18" charset="0"/>
                <a:cs typeface="Times New Roman" panose="02020603050405020304" pitchFamily="18" charset="0"/>
              </a:rPr>
              <a:t>Оку кұралы жалпы талаптарға сай жасалынып, жогары оку орындарының студенттеріне арналган.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3877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1370</Words>
  <Application>Microsoft Office PowerPoint</Application>
  <PresentationFormat>Широкоэкранный</PresentationFormat>
  <Paragraphs>110</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fooligun</dc:creator>
  <cp:lastModifiedBy>fooligun</cp:lastModifiedBy>
  <cp:revision>36</cp:revision>
  <dcterms:created xsi:type="dcterms:W3CDTF">2016-12-05T09:06:00Z</dcterms:created>
  <dcterms:modified xsi:type="dcterms:W3CDTF">2017-02-10T04:15:56Z</dcterms:modified>
</cp:coreProperties>
</file>