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96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127" autoAdjust="0"/>
  </p:normalViewPr>
  <p:slideViewPr>
    <p:cSldViewPr snapToGrid="0">
      <p:cViewPr varScale="1">
        <p:scale>
          <a:sx n="86" d="100"/>
          <a:sy n="86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6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5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35CC-AA62-4E3D-9601-357AC59A1F81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F742-2914-4956-B5E9-F8341D2A65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4085" y="1402840"/>
            <a:ext cx="6096000" cy="3903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УВАЖАЕМЫЕ ПРЕПОДАВАТЕЛИ И СТУДЕНТЫ!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Представляем Вам новую учебную литературу на английском языке для АБФ и ФВиТЖ, поступившую в фонд  НБ «</a:t>
            </a:r>
            <a:r>
              <a:rPr lang="ru-RU" sz="1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орталығы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». Аннотации к книгам переведены на русский язык.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Ждем Вас по адресу: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пр. Абая 28, </a:t>
            </a:r>
            <a:r>
              <a:rPr lang="kk-KZ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НБ 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орталығы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ежедневно: с 9.00 до 19.00 ч.</a:t>
            </a:r>
          </a:p>
          <a:p>
            <a:pPr algn="ctr"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ҚҰРМЕТТІ ОҚЫТУШЫЛАР МЕН СТУДЕНТТЕР!</a:t>
            </a:r>
          </a:p>
          <a:p>
            <a:pPr algn="ctr"/>
            <a:r>
              <a:rPr lang="kk-KZ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“Білім орталығы” ҒК-ның қорына келіп түскен АБФ 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ВжМШТ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факультетіне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арналған ағылшын тіліндегі жаңа оқулықтарды ұсынамыз.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Осы кітаптарға дерексіздер орыс тіліне аударылған.</a:t>
            </a:r>
            <a:endParaRPr lang="kk-KZ" sz="1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Сіздерді мына мекен-жай бойынша күтеміз: </a:t>
            </a: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Абай даңғылы 28, ҒК «Білім орталығы»</a:t>
            </a:r>
          </a:p>
          <a:p>
            <a:pPr algn="ctr">
              <a:spcAft>
                <a:spcPts val="0"/>
              </a:spcAft>
            </a:pPr>
            <a:r>
              <a:rPr lang="kk-KZ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Күнделікті: 9.00 – 19.00 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70" y="1402840"/>
            <a:ext cx="3262358" cy="33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9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28272" y="984739"/>
            <a:ext cx="7215386" cy="464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1400" b="1" dirty="0" smtClean="0"/>
              <a:t>Emerging Technologies for Food Quality and Food Safety Evaluation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 Y.-J. Cho. - Boca Raton : CRC Press Taylor &amp; Francis Group, 2011. - 346 p. - </a:t>
            </a:r>
          </a:p>
          <a:p>
            <a:pPr indent="457200" algn="just"/>
            <a:endParaRPr lang="ru-RU" sz="1400" dirty="0" smtClean="0"/>
          </a:p>
          <a:p>
            <a:pPr indent="457200" algn="just"/>
            <a:r>
              <a:rPr lang="ru-RU" sz="1400" dirty="0" smtClean="0"/>
              <a:t>Оценка качества и безопасности продуктов питания является одной из ключевых задач в процессе производства продуктов питания и напитков,  а также в научно-исследовательской работе. Целью книги «Современные технологии определения качества продуктов питания и пищевой безопасности» является представление новых технологий для количественной и качественной оценки пищевых продуктов.</a:t>
            </a:r>
          </a:p>
          <a:p>
            <a:pPr indent="457200" algn="just"/>
            <a:r>
              <a:rPr lang="ru-RU" sz="1400" dirty="0" smtClean="0"/>
              <a:t>Книга состоит из 11 глав. В первой главе описываются параметры качества пищевых продуктов, такие как цвет, структура, форма и размер, химический состав, вкус, безопасность и т. д. В главах 2-11 рассматриваются инструменты для </a:t>
            </a:r>
            <a:r>
              <a:rPr lang="ru-RU" sz="1400" dirty="0" err="1" smtClean="0"/>
              <a:t>для</a:t>
            </a:r>
            <a:r>
              <a:rPr lang="ru-RU" sz="1400" dirty="0" smtClean="0"/>
              <a:t> сенсорной оценки: компьютерное зрение, ближняя инфракрасная область (NIR), ядерный магнитный резонанс (ЯМР) и магнитно-резонансные изображения (MRI), акустические и ультразвуковые системы, мультиспектральные и </a:t>
            </a:r>
            <a:r>
              <a:rPr lang="ru-RU" sz="1400" dirty="0" err="1" smtClean="0"/>
              <a:t>гиперспектральные</a:t>
            </a:r>
            <a:r>
              <a:rPr lang="ru-RU" sz="1400" dirty="0" smtClean="0"/>
              <a:t> методы визуализации, «электронные носы», </a:t>
            </a:r>
            <a:r>
              <a:rPr lang="ru-RU" sz="1400" dirty="0" err="1" smtClean="0"/>
              <a:t>биосенсоры</a:t>
            </a:r>
            <a:r>
              <a:rPr lang="ru-RU" sz="1400" dirty="0" smtClean="0"/>
              <a:t> и </a:t>
            </a:r>
            <a:r>
              <a:rPr lang="ru-RU" sz="1400" dirty="0" err="1" smtClean="0"/>
              <a:t>нанотехнологии</a:t>
            </a:r>
            <a:r>
              <a:rPr lang="ru-RU" sz="1400" dirty="0" smtClean="0"/>
              <a:t> в системах оценки качества и безопасности пищевых продуктов. </a:t>
            </a:r>
          </a:p>
          <a:p>
            <a:pPr indent="457200" algn="just"/>
            <a:r>
              <a:rPr lang="ru-RU" sz="1400" dirty="0" smtClean="0"/>
              <a:t>Авторы надеются, что эта книга будет полезна студентам, преподавателям, научным и практическим работникам пищевой отрасли.</a:t>
            </a:r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8000" contrast="20000"/>
          </a:blip>
          <a:srcRect/>
          <a:stretch>
            <a:fillRect/>
          </a:stretch>
        </p:blipFill>
        <p:spPr bwMode="auto">
          <a:xfrm>
            <a:off x="0" y="-59950"/>
            <a:ext cx="4459458" cy="6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463" y="847800"/>
            <a:ext cx="7445497" cy="6980634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</a:t>
            </a:r>
            <a:r>
              <a:rPr lang="ru-RU" sz="2000" dirty="0" smtClean="0"/>
              <a:t>    </a:t>
            </a:r>
            <a:r>
              <a:rPr lang="en-US" sz="1400" b="1" dirty="0" smtClean="0"/>
              <a:t>The Microbiological Safety of Low Water Activity Foods and Spices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ed.: J. B. </a:t>
            </a:r>
            <a:r>
              <a:rPr lang="en-US" sz="1400" dirty="0" err="1" smtClean="0"/>
              <a:t>Gurtler</a:t>
            </a:r>
            <a:r>
              <a:rPr lang="en-US" sz="1400" dirty="0" smtClean="0"/>
              <a:t>, M. P. Doyle, J. L. </a:t>
            </a:r>
            <a:r>
              <a:rPr lang="en-US" sz="1400" dirty="0" err="1" smtClean="0"/>
              <a:t>Kornacki</a:t>
            </a:r>
            <a:r>
              <a:rPr lang="en-US" sz="1400" dirty="0" smtClean="0"/>
              <a:t>. - New York : Springer </a:t>
            </a:r>
            <a:r>
              <a:rPr lang="en-US" sz="1400" dirty="0" err="1" smtClean="0"/>
              <a:t>Science+Business</a:t>
            </a:r>
            <a:r>
              <a:rPr lang="en-US" sz="1400" dirty="0" smtClean="0"/>
              <a:t> Media Dordrecht, 2014. - 444 p.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/>
              <a:t>В настоящее время все чаще возникают вспышки пищевых отравлений продуктами с низким содержанием воды – сухими молочными смесями, высушенными мясными, мучными и молочными продуктами и др., причиной которых является патогенная флора – </a:t>
            </a:r>
            <a:r>
              <a:rPr lang="ru-RU" sz="1400" dirty="0" err="1" smtClean="0"/>
              <a:t>Salmonella</a:t>
            </a:r>
            <a:r>
              <a:rPr lang="ru-RU" sz="1400" dirty="0" smtClean="0"/>
              <a:t> </a:t>
            </a:r>
            <a:r>
              <a:rPr lang="ru-RU" sz="1400" dirty="0" err="1" smtClean="0"/>
              <a:t>spp</a:t>
            </a:r>
            <a:r>
              <a:rPr lang="ru-RU" sz="1400" dirty="0" smtClean="0"/>
              <a:t>. или </a:t>
            </a:r>
            <a:r>
              <a:rPr lang="ru-RU" sz="1400" dirty="0" err="1" smtClean="0"/>
              <a:t>энтерогеморрагическая</a:t>
            </a:r>
            <a:r>
              <a:rPr lang="ru-RU" sz="1400" dirty="0" smtClean="0"/>
              <a:t> бактерия E. </a:t>
            </a:r>
            <a:r>
              <a:rPr lang="ru-RU" sz="1400" dirty="0" err="1" smtClean="0"/>
              <a:t>coli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        Книга «Микробиологическая безопасность пищевых продуктов и специй с низким содержанием влажности» дает представление о проблемах микробиологической безопасности пищевых продуктов как переносчиков </a:t>
            </a:r>
            <a:r>
              <a:rPr lang="ru-RU" sz="1400" dirty="0" err="1" smtClean="0"/>
              <a:t>патогенов</a:t>
            </a:r>
            <a:r>
              <a:rPr lang="ru-RU" sz="1400" dirty="0" smtClean="0"/>
              <a:t>. Приводятся актуальные факты и цифры вспышек заболеваний пищевого происхождения и отзыва продуктов. В книге представлены практические подходы к определению источников стойких штаммов бактерий в пищевой промышленности и методы их устранения. Отдельные главы посвящены таким продуктам питания как специи, сухие молочные и мясные продукты, сухие завтраки, детское питание, орехи, мука шоколад и кондитерские изделия, чай, травы и корма для домашних животных.</a:t>
            </a:r>
          </a:p>
          <a:p>
            <a:pPr algn="just"/>
            <a:r>
              <a:rPr lang="ru-RU" sz="1400" dirty="0" smtClean="0"/>
              <a:t>        Книга содержит рекомендации по тестированию продуктов на предмет выявления </a:t>
            </a:r>
            <a:r>
              <a:rPr lang="ru-RU" sz="1400" dirty="0" err="1" smtClean="0"/>
              <a:t>патогенов</a:t>
            </a:r>
            <a:r>
              <a:rPr lang="ru-RU" sz="1400" dirty="0" smtClean="0"/>
              <a:t>. Рассматриваются процессы дезактивации продуктов с низким содержанием влаги, включая тепло, пар, облучение, микроволны и альтернативные виды энергии.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bright="26000" contrast="42000"/>
          </a:blip>
          <a:srcRect/>
          <a:stretch>
            <a:fillRect/>
          </a:stretch>
        </p:blipFill>
        <p:spPr bwMode="auto">
          <a:xfrm>
            <a:off x="7807568" y="-45991"/>
            <a:ext cx="4384431" cy="690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28272" y="984739"/>
            <a:ext cx="7215386" cy="4788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1400" b="1" dirty="0" smtClean="0"/>
              <a:t>Fermented Foods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ed.: D. </a:t>
            </a:r>
            <a:r>
              <a:rPr lang="en-US" sz="1400" dirty="0" err="1" smtClean="0"/>
              <a:t>Montet</a:t>
            </a:r>
            <a:r>
              <a:rPr lang="en-US" sz="1400" dirty="0" smtClean="0"/>
              <a:t>, R. C. Ray. - Boca Raton : CRC Press Taylor &amp; Francis Group, 2016. - 403 p</a:t>
            </a:r>
            <a:r>
              <a:rPr lang="ru-RU" sz="1400" dirty="0" smtClean="0"/>
              <a:t>.</a:t>
            </a:r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/>
              <a:t>      Традиционные ферментированные пищевые продукты являются не только основным продуктом питания в развивающихся странах, но и продуктом здорового питания в развитых странах. Постепенно обнаруживается полезность таких продуктов для здоровья человека, и все больше современных биотехнологий используется для их производства. </a:t>
            </a:r>
          </a:p>
          <a:p>
            <a:pPr algn="just"/>
            <a:r>
              <a:rPr lang="ru-RU" sz="1400" dirty="0" smtClean="0"/>
              <a:t>         Прогрессивные биотехнологии и биохимия традиционных ферментированных пищевых продуктов отличаются друг от друга, так как микроорганизмы и пищевые матрицы изменяются в широких пределах. </a:t>
            </a:r>
          </a:p>
          <a:p>
            <a:pPr algn="just"/>
            <a:r>
              <a:rPr lang="ru-RU" sz="1400" dirty="0" smtClean="0"/>
              <a:t>       Книга «Ферментированные продукты питания» состоит из двух частей. В представленной первой части «Биохимия и биотехнология» рассматриваются общие аспекты биохимии и </a:t>
            </a:r>
            <a:r>
              <a:rPr lang="ru-RU" sz="1400" dirty="0" err="1" smtClean="0"/>
              <a:t>биотехнологического</a:t>
            </a:r>
            <a:r>
              <a:rPr lang="ru-RU" sz="1400" dirty="0" smtClean="0"/>
              <a:t> применения ферментированных продуктов, включая уксуснокислые и молочнокислые бактерии, </a:t>
            </a:r>
            <a:r>
              <a:rPr lang="ru-RU" sz="1400" dirty="0" err="1" smtClean="0"/>
              <a:t>этанольные</a:t>
            </a:r>
            <a:r>
              <a:rPr lang="ru-RU" sz="1400" dirty="0" smtClean="0"/>
              <a:t> дрожжи и грибы, участвующие в ускорении созревания ферментированных продуктов, а также </a:t>
            </a:r>
            <a:r>
              <a:rPr lang="ru-RU" sz="1400" dirty="0" err="1" smtClean="0"/>
              <a:t>метагеномика</a:t>
            </a:r>
            <a:r>
              <a:rPr lang="ru-RU" sz="1400" dirty="0" smtClean="0"/>
              <a:t> ферментированных продуктов.</a:t>
            </a:r>
          </a:p>
          <a:p>
            <a:endParaRPr lang="ru-RU" sz="1400" dirty="0" smtClean="0"/>
          </a:p>
          <a:p>
            <a:pPr indent="457200" algn="just"/>
            <a:r>
              <a:rPr lang="en-US" sz="1400" dirty="0" smtClean="0"/>
              <a:t> </a:t>
            </a:r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3"/>
          <p:cNvPicPr>
            <a:picLocks noChangeAspect="1" noChangeArrowheads="1"/>
          </p:cNvPicPr>
          <p:nvPr/>
        </p:nvPicPr>
        <p:blipFill>
          <a:blip r:embed="rId2" cstate="print">
            <a:lum bright="19000" contrast="41000"/>
          </a:blip>
          <a:srcRect/>
          <a:stretch>
            <a:fillRect/>
          </a:stretch>
        </p:blipFill>
        <p:spPr bwMode="auto">
          <a:xfrm>
            <a:off x="0" y="0"/>
            <a:ext cx="4351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463" y="847800"/>
            <a:ext cx="7445497" cy="4788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</a:t>
            </a:r>
            <a:r>
              <a:rPr lang="ru-RU" sz="2000" dirty="0" smtClean="0"/>
              <a:t>   </a:t>
            </a:r>
            <a:r>
              <a:rPr lang="en-US" sz="2000" dirty="0" smtClean="0"/>
              <a:t>  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 </a:t>
            </a:r>
            <a:r>
              <a:rPr lang="en-US" sz="1400" b="1" dirty="0" smtClean="0"/>
              <a:t>Food Safety: Development, Policies, Programs and Research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. - Vol. 2 / ed. G. Agnew,  D. </a:t>
            </a:r>
            <a:r>
              <a:rPr lang="en-US" sz="1400" dirty="0" err="1" smtClean="0"/>
              <a:t>Yokley</a:t>
            </a:r>
            <a:r>
              <a:rPr lang="en-US" sz="1400" dirty="0" smtClean="0"/>
              <a:t>. - New York : Nova Science Publishers, Inc., 2013. - 189 p.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/>
              <a:t>       </a:t>
            </a:r>
            <a:r>
              <a:rPr lang="ru-RU" sz="1400" dirty="0" smtClean="0"/>
              <a:t>За регулирование безопасности продовольственного снабжения США несут ответственность многочисленные федеральные, государственные и местные агентства. Основная ответственность лежит на Управлении по контролю за продуктами и лекарствами (FDA) и Министерстве сельского хозяйства США (USDA).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/>
              <a:t>      </a:t>
            </a:r>
            <a:r>
              <a:rPr lang="ru-RU" sz="1400" dirty="0" smtClean="0"/>
              <a:t>Книга «Пищевая безопасность: развитие, политика, программы, исследования» представляет собой обзор работы FDA по контролю над импортом продовольствия, оценке и инспекции производства, использованию системы рычагов.</a:t>
            </a:r>
            <a:endParaRPr lang="en-US" sz="1400" dirty="0" smtClean="0"/>
          </a:p>
          <a:p>
            <a:pPr algn="just"/>
            <a:r>
              <a:rPr lang="ru-RU" sz="1400" dirty="0" smtClean="0"/>
              <a:t>      В книге описываются права и область деятельности Управления в сфере надзора на безопасности продукции, включая консультирование правительства в создании законов, создание различных структур Управления, имеющих целью создание пищевой безопасности.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4"/>
          <p:cNvPicPr>
            <a:picLocks noChangeAspect="1" noChangeArrowheads="1"/>
          </p:cNvPicPr>
          <p:nvPr/>
        </p:nvPicPr>
        <p:blipFill>
          <a:blip r:embed="rId2" cstate="print">
            <a:lum bright="15000" contrast="8000"/>
          </a:blip>
          <a:srcRect/>
          <a:stretch>
            <a:fillRect/>
          </a:stretch>
        </p:blipFill>
        <p:spPr bwMode="auto">
          <a:xfrm>
            <a:off x="7778693" y="0"/>
            <a:ext cx="4413307" cy="681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56407" y="844062"/>
            <a:ext cx="7215386" cy="518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1400" b="1" dirty="0" smtClean="0"/>
              <a:t>Food Safety Chemistry: Toxicant Occurrence, Analysis and Mitigation </a:t>
            </a:r>
            <a:r>
              <a:rPr lang="en-US" sz="1400" dirty="0" smtClean="0"/>
              <a:t>[</a:t>
            </a:r>
            <a:r>
              <a:rPr lang="ru-RU" sz="1400" dirty="0" smtClean="0"/>
              <a:t>Текст] / </a:t>
            </a:r>
            <a:r>
              <a:rPr lang="en-US" sz="1400" dirty="0" smtClean="0"/>
              <a:t>ed.: L. Yu, S. Wang, B. -G. Sun. - Boca Raton : CRC Press Taylor &amp; Francis Group, 2015. - 334 p. </a:t>
            </a:r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r>
              <a:rPr lang="ru-RU" sz="1400" dirty="0" smtClean="0"/>
              <a:t>Книга «Химия безопасности пищевых продуктов: определение, анализ и обезвреживание токсинов» рассматривает химию пищевых токсинов, возникающих при переработке, приготовлении и хранении пищевых продуктов, предоставляет информацию, необходимую для разработки практических подходов к контролю и снижению уровня токсинов в пищевых продуктах и их ингредиентах, включая растительные масла.</a:t>
            </a:r>
          </a:p>
          <a:p>
            <a:pPr indent="457200" algn="just"/>
            <a:r>
              <a:rPr lang="ru-RU" sz="1400" dirty="0" smtClean="0"/>
              <a:t>Книга дает понимание химических и биохимических механизмов, участвующих в образовании определенных пищевых токсинов, посредством систематического обзора появления этих пищевых токсинов, а также химических и биохимических механизмов, участвующих в их образованиях во время переработки и хранения пищевых продуктов</a:t>
            </a:r>
          </a:p>
          <a:p>
            <a:pPr indent="457200" algn="just"/>
            <a:r>
              <a:rPr lang="ru-RU" sz="1400" dirty="0" smtClean="0"/>
              <a:t>В ней также описываются профили их абсорбции и распределения, факторы, влияющие на уровень токсинов в пищевых продуктах, а также улучшенные аналитические методы контроля качества пищевых продуктов и другие исследования в отношении этих химических веществ.</a:t>
            </a:r>
          </a:p>
          <a:p>
            <a:pPr indent="457200" algn="just"/>
            <a:r>
              <a:rPr lang="ru-RU" sz="1400" dirty="0" smtClean="0"/>
              <a:t>Руководство включает перечень общепринятых аналитических методов в области безопасности пищевых продуктов и резюме текущих исследований, связанных с химическими загрязнителями пищевых продуктов.</a:t>
            </a:r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5"/>
          <p:cNvPicPr>
            <a:picLocks noChangeAspect="1" noChangeArrowheads="1"/>
          </p:cNvPicPr>
          <p:nvPr/>
        </p:nvPicPr>
        <p:blipFill>
          <a:blip r:embed="rId2" cstate="print">
            <a:lum bright="25000" contrast="16000"/>
          </a:blip>
          <a:srcRect/>
          <a:stretch>
            <a:fillRect/>
          </a:stretch>
        </p:blipFill>
        <p:spPr bwMode="auto">
          <a:xfrm>
            <a:off x="0" y="0"/>
            <a:ext cx="44956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463" y="847800"/>
            <a:ext cx="7445497" cy="5472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</a:t>
            </a:r>
            <a:r>
              <a:rPr lang="ru-RU" sz="2000" dirty="0" smtClean="0"/>
              <a:t>    </a:t>
            </a:r>
            <a:r>
              <a:rPr lang="en-US" sz="1400" b="1" dirty="0" smtClean="0"/>
              <a:t>Membrane Processing. Dairy and Beverage Applications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 A. Y. </a:t>
            </a:r>
            <a:r>
              <a:rPr lang="en-US" sz="1400" dirty="0" err="1" smtClean="0"/>
              <a:t>Tamime</a:t>
            </a:r>
            <a:r>
              <a:rPr lang="en-US" sz="1400" dirty="0" smtClean="0"/>
              <a:t>. - </a:t>
            </a:r>
            <a:r>
              <a:rPr lang="en-US" sz="1400" dirty="0" err="1" smtClean="0"/>
              <a:t>Chichester</a:t>
            </a:r>
            <a:r>
              <a:rPr lang="en-US" sz="1400" dirty="0" smtClean="0"/>
              <a:t> : Wiley Blackwell, 2013. - 349 p</a:t>
            </a:r>
            <a:r>
              <a:rPr lang="ru-RU" sz="1400" dirty="0" smtClean="0"/>
              <a:t> .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   За последние два десятилетия произошли значительные изменения в процессах мембранной фильтрации в молочной промышленности и производства напитков. Системы фильтрации можно разделить на четыре основные группы: обратный осмос, </a:t>
            </a:r>
            <a:r>
              <a:rPr lang="ru-RU" sz="1400" dirty="0" err="1" smtClean="0"/>
              <a:t>нанофильтрация</a:t>
            </a:r>
            <a:r>
              <a:rPr lang="ru-RU" sz="1400" dirty="0" smtClean="0"/>
              <a:t>, ультрафильтрация и микрофильтрация. Основная цель книги «Мембранная обработка: применение в производстве молочных продуктов и напитков» - критически оценить совокупность научных знаний, применяемых в молочной промышленности и производстве напитков, как инновационного инструмента повышения качества и безопасности.</a:t>
            </a:r>
          </a:p>
          <a:p>
            <a:pPr algn="just"/>
            <a:r>
              <a:rPr lang="ru-RU" sz="1400" dirty="0" smtClean="0"/>
              <a:t>          Книга состоит из трех частей. В части I рассматриваются мембранные процессы, которые используются в производстве молочных продуктов и напитков на частных предприятиях. В части II представлена информация о применении мембранных процессов при производстве молочных продуктов, начиная от первичной обработки молока на фермах как начальной стадии производства и заканчивая  приготовления фракций молока и сыворотки для получения ингредиентов для молочной продукции. В части III рассматривается применение мембранных процессов (концентрирование, нейтрализация и </a:t>
            </a:r>
            <a:r>
              <a:rPr lang="ru-RU" sz="1400" dirty="0" err="1" smtClean="0"/>
              <a:t>деалкоголизация</a:t>
            </a:r>
            <a:r>
              <a:rPr lang="ru-RU" sz="1400" dirty="0" smtClean="0"/>
              <a:t>) в производстве фруктовых соков, пива и сидра, вина и уксуса. </a:t>
            </a:r>
          </a:p>
          <a:p>
            <a:pPr algn="just"/>
            <a:r>
              <a:rPr lang="ru-RU" sz="1400" dirty="0" smtClean="0"/>
              <a:t>           Монография может быть полезна специалистам в области пищевой промышленности, преподавателям, студентам.</a:t>
            </a:r>
          </a:p>
          <a:p>
            <a:pPr algn="just"/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6"/>
          <p:cNvPicPr>
            <a:picLocks noChangeAspect="1" noChangeArrowheads="1"/>
          </p:cNvPicPr>
          <p:nvPr/>
        </p:nvPicPr>
        <p:blipFill>
          <a:blip r:embed="rId2" cstate="print">
            <a:lum bright="12000" contrast="43000"/>
          </a:blip>
          <a:srcRect/>
          <a:stretch>
            <a:fillRect/>
          </a:stretch>
        </p:blipFill>
        <p:spPr bwMode="auto">
          <a:xfrm>
            <a:off x="8046721" y="76464"/>
            <a:ext cx="4145280" cy="678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56407" y="844062"/>
            <a:ext cx="7215386" cy="5148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1400" b="1" dirty="0" smtClean="0"/>
              <a:t>Stine, T. Principles of Toxicology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T. Stine, T. M. Brown. - Boca Raton : CRC Press Taylor &amp; Francis Group, 2015. - 437 p. </a:t>
            </a:r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r>
              <a:rPr lang="ru-RU" sz="1400" dirty="0" smtClean="0"/>
              <a:t>Основу учебника «Принципы токсикологии» составляет курс лекций, разработанный преподавателями Университета </a:t>
            </a:r>
            <a:r>
              <a:rPr lang="ru-RU" sz="1400" dirty="0" err="1" smtClean="0"/>
              <a:t>Клемсона</a:t>
            </a:r>
            <a:r>
              <a:rPr lang="ru-RU" sz="1400" dirty="0" smtClean="0"/>
              <a:t>, штат Южная Каролина, США как охватывающий наиболее широкий спектр тем токсикологии. </a:t>
            </a:r>
          </a:p>
          <a:p>
            <a:pPr indent="457200" algn="just"/>
            <a:r>
              <a:rPr lang="ru-RU" sz="1400" dirty="0" smtClean="0"/>
              <a:t>Цель книги - служить в качестве подробного, но легкого для понимания учебника токсикологии для первого курса </a:t>
            </a:r>
            <a:r>
              <a:rPr lang="ru-RU" sz="1400" dirty="0" err="1" smtClean="0"/>
              <a:t>бакалавриата</a:t>
            </a:r>
            <a:r>
              <a:rPr lang="ru-RU" sz="1400" dirty="0" smtClean="0"/>
              <a:t>. Авторы применяют уровневый подход – от простого к сложному. Начальные главы книги посвящены молекулярной и клеточной токсикологии, затем рассматриваются вопросы физиологической токсикологии и в конечных главах – экологическая токсикология. Дополнительные главы охватывают некоторые из множества прикладных областей токсикологии.</a:t>
            </a:r>
          </a:p>
          <a:p>
            <a:pPr indent="457200" algn="just"/>
            <a:r>
              <a:rPr lang="ru-RU" sz="1400" dirty="0" smtClean="0"/>
              <a:t>В каждой главе справочные материалы объединены с текстом лекций с целью облегчения понимания ключевых принципов и концепций токсикологии. Также включен ряд тематических исследований, в которых эти принципы и концепции применяются в решении конкретных проблем реальной жизни, имеется обширная система перекрестных ссылок.</a:t>
            </a:r>
          </a:p>
          <a:p>
            <a:pPr indent="457200" algn="just"/>
            <a:r>
              <a:rPr lang="ru-RU" sz="1400" dirty="0" smtClean="0"/>
              <a:t>Учебник предназначен для преподавателей и студентов вузов, а также научных работников в области токсикологии.</a:t>
            </a:r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19000" contrast="31000"/>
          </a:blip>
          <a:srcRect/>
          <a:stretch>
            <a:fillRect/>
          </a:stretch>
        </p:blipFill>
        <p:spPr bwMode="auto">
          <a:xfrm>
            <a:off x="0" y="-63553"/>
            <a:ext cx="4487594" cy="69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463" y="847800"/>
            <a:ext cx="7445497" cy="4896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</a:t>
            </a:r>
            <a:r>
              <a:rPr lang="ru-RU" sz="2000" dirty="0" smtClean="0"/>
              <a:t>    </a:t>
            </a:r>
            <a:r>
              <a:rPr lang="en-US" sz="1400" b="1" dirty="0" smtClean="0"/>
              <a:t>Roller, S. Essential Microbiology and Hygiene for Food Professionals</a:t>
            </a:r>
            <a:r>
              <a:rPr lang="en-US" sz="1400" dirty="0" smtClean="0"/>
              <a:t> [</a:t>
            </a:r>
            <a:r>
              <a:rPr lang="ru-RU" sz="1400" dirty="0" smtClean="0"/>
              <a:t>Текст] / </a:t>
            </a:r>
            <a:r>
              <a:rPr lang="en-US" sz="1400" dirty="0" smtClean="0"/>
              <a:t>S. Roller. - London : </a:t>
            </a:r>
            <a:r>
              <a:rPr lang="en-US" sz="1400" dirty="0" err="1" smtClean="0"/>
              <a:t>Hodder</a:t>
            </a:r>
            <a:r>
              <a:rPr lang="en-US" sz="1400" dirty="0" smtClean="0"/>
              <a:t> Arnold, 2012. - 226 p.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 Автор книги «Основы микробиологии и гигиены для специалистов в области питания»  читает лекции по микробиологии пищевых продуктов в Университете Западного Лондона. Он столкнулся с проблемой  отсутствия учебников по микробиологии для студентов  первых курсов и слушателей курсов по обучению специалистов в области общественного питания, которые не обладают достаточными знаниями в области микробиологии. Данная книга призвана восполнить этот пробел. В ней рассматриваются вопросы микробиологии и гигиены пищевых продуктов на начальном уровне,  даются начальные знания о микробах, возникающих в процессе неправильного хранения и приготовления пищи, описываются методы распознавания микроорганизмов (сальмонеллы, листерии, стафилококки и др.), вопросы личной гигиены  и гигиены продуктов питания (способы  мытья рук,  хранения и приготовления продуктов). </a:t>
            </a:r>
          </a:p>
          <a:p>
            <a:pPr algn="just"/>
            <a:r>
              <a:rPr lang="ru-RU" sz="1400" dirty="0" smtClean="0"/>
              <a:t>        Книга будет полезна студентам  первых курсов, преподавателям, слушателям курсов, работникам общественного питания и широкому кругу читателей.</a:t>
            </a:r>
          </a:p>
          <a:p>
            <a:pPr algn="just"/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bright="13000" contrast="38000"/>
          </a:blip>
          <a:srcRect/>
          <a:stretch>
            <a:fillRect/>
          </a:stretch>
        </p:blipFill>
        <p:spPr bwMode="auto">
          <a:xfrm>
            <a:off x="7891976" y="0"/>
            <a:ext cx="437396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56407" y="844062"/>
            <a:ext cx="7215386" cy="547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1400" b="1" dirty="0" smtClean="0"/>
              <a:t>Food Quality, Safety and Technology </a:t>
            </a:r>
            <a:r>
              <a:rPr lang="en-US" sz="1400" dirty="0" smtClean="0"/>
              <a:t>[</a:t>
            </a:r>
            <a:r>
              <a:rPr lang="ru-RU" sz="1400" dirty="0" smtClean="0"/>
              <a:t>Текст] / </a:t>
            </a:r>
            <a:r>
              <a:rPr lang="en-US" sz="1400" dirty="0" smtClean="0"/>
              <a:t>ed.: G. P.P. Lima, F. </a:t>
            </a:r>
            <a:r>
              <a:rPr lang="en-US" sz="1400" dirty="0" err="1" smtClean="0"/>
              <a:t>Vianello</a:t>
            </a:r>
            <a:r>
              <a:rPr lang="en-US" sz="1400" dirty="0" smtClean="0"/>
              <a:t>. - Wien : Springer-</a:t>
            </a:r>
            <a:r>
              <a:rPr lang="en-US" sz="1400" dirty="0" err="1" smtClean="0"/>
              <a:t>Verlag</a:t>
            </a:r>
            <a:r>
              <a:rPr lang="en-US" sz="1400" dirty="0" smtClean="0"/>
              <a:t>, 2014. - 195 p. </a:t>
            </a:r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/>
              <a:t>       Книга «Качество, безопасность и технология пищевых продуктов» представляет собой  материалы одноименной конференции, состоявшейся 24-27 сентября 2012 года в Бразилии.</a:t>
            </a:r>
          </a:p>
          <a:p>
            <a:pPr algn="just"/>
            <a:r>
              <a:rPr lang="ru-RU" sz="1400" dirty="0" smtClean="0"/>
              <a:t>       Целью конференции был обмен научными знаниями в области  агрономии, технологии продовольственных продуктов, ветеринарии и смежных с ними отраслей, а также возможность общения научных работников Бразилии, Испании и Италии. Инициатива конференции была направлена на достижение общепризнанных научных принципов безопасности и качества пищевых продуктов, которые могли бы последовательно применяться в промышленном и производственном секторах. В материалах конференции обращалось внимание на то, что эффективные системы контроля пищевых продуктов имеют важное значение для охраны здоровья и безопасности потребителей, а так как продукция этих стран идет больше на экспорт, то значение безопасности возрастает. На конференции рассматривались вопросы хранения, упаковки, транспортировки животноводческой и растениеводческой продукции на основе принципов безопасности, в частности, применение натуральных добавок для увеличения срока хранения продукции, </a:t>
            </a:r>
            <a:r>
              <a:rPr lang="ru-RU" sz="1400" dirty="0" err="1" smtClean="0"/>
              <a:t>биосенсоров</a:t>
            </a:r>
            <a:r>
              <a:rPr lang="ru-RU" sz="1400" dirty="0" smtClean="0"/>
              <a:t> в качестве инструмента анализа качества продукции, контроль применения анаболиков в животноводстве,  вопросы кормовых добавок для животных  (селен, омега-3, и др.), определение химических компонентов продукции (антиоксидантов, витаминов, нитратов и др.). </a:t>
            </a:r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3"/>
          <p:cNvPicPr>
            <a:picLocks noChangeAspect="1" noChangeArrowheads="1"/>
          </p:cNvPicPr>
          <p:nvPr/>
        </p:nvPicPr>
        <p:blipFill>
          <a:blip r:embed="rId2" cstate="print">
            <a:lum bright="29000" contrast="58000"/>
          </a:blip>
          <a:srcRect/>
          <a:stretch>
            <a:fillRect/>
          </a:stretch>
        </p:blipFill>
        <p:spPr bwMode="auto">
          <a:xfrm>
            <a:off x="1" y="0"/>
            <a:ext cx="439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5463" y="847800"/>
            <a:ext cx="7445497" cy="5580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       </a:t>
            </a:r>
            <a:r>
              <a:rPr lang="en-US" sz="1400" b="1" dirty="0" err="1" smtClean="0"/>
              <a:t>Biofilms</a:t>
            </a:r>
            <a:r>
              <a:rPr lang="en-US" sz="1400" b="1" dirty="0" smtClean="0"/>
              <a:t> in the Dairy Industry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 K. H. </a:t>
            </a:r>
            <a:r>
              <a:rPr lang="en-US" sz="1400" dirty="0" err="1" smtClean="0"/>
              <a:t>Teh</a:t>
            </a:r>
            <a:r>
              <a:rPr lang="en-US" sz="1400" dirty="0" smtClean="0"/>
              <a:t> [et al.]. - </a:t>
            </a:r>
            <a:r>
              <a:rPr lang="en-US" sz="1400" dirty="0" err="1" smtClean="0"/>
              <a:t>Chichester</a:t>
            </a:r>
            <a:r>
              <a:rPr lang="en-US" sz="1400" dirty="0" smtClean="0"/>
              <a:t> : Wiley Blackwell, 2015. - 263 p.</a:t>
            </a:r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В последнее время широко изучается тема </a:t>
            </a:r>
            <a:r>
              <a:rPr lang="ru-RU" sz="1400" dirty="0" err="1" smtClean="0"/>
              <a:t>биопленок</a:t>
            </a:r>
            <a:r>
              <a:rPr lang="ru-RU" sz="1400" dirty="0" smtClean="0"/>
              <a:t> в молочном производстве, начиная от воздействия микробных ферментов, образующихся при транспортировке сырого молока, до механизмов формирования </a:t>
            </a:r>
            <a:r>
              <a:rPr lang="ru-RU" sz="1400" dirty="0" err="1" smtClean="0"/>
              <a:t>биопленки</a:t>
            </a:r>
            <a:r>
              <a:rPr lang="ru-RU" sz="1400" dirty="0" smtClean="0"/>
              <a:t> термофильными спорообразующими бактериями. </a:t>
            </a:r>
          </a:p>
          <a:p>
            <a:pPr algn="just"/>
            <a:r>
              <a:rPr lang="ru-RU" sz="1400" dirty="0" smtClean="0"/>
              <a:t>       Книга «</a:t>
            </a:r>
            <a:r>
              <a:rPr lang="ru-RU" sz="1400" dirty="0" err="1" smtClean="0"/>
              <a:t>Биопленки</a:t>
            </a:r>
            <a:r>
              <a:rPr lang="ru-RU" sz="1400" dirty="0" smtClean="0"/>
              <a:t> в молочной промышленности» дает всесторонний обзор проблем, связанных с </a:t>
            </a:r>
            <a:r>
              <a:rPr lang="ru-RU" sz="1400" dirty="0" err="1" smtClean="0"/>
              <a:t>биопленкой</a:t>
            </a:r>
            <a:r>
              <a:rPr lang="ru-RU" sz="1400" dirty="0" smtClean="0"/>
              <a:t> и стоящих перед молочным производством. Вводный раздел охватывает определение и основные концепции формирования и развития </a:t>
            </a:r>
            <a:r>
              <a:rPr lang="ru-RU" sz="1400" dirty="0" err="1" smtClean="0"/>
              <a:t>биопленки</a:t>
            </a:r>
            <a:r>
              <a:rPr lang="ru-RU" sz="1400" dirty="0" smtClean="0"/>
              <a:t> и дает обзор проблем, вызванных появлением </a:t>
            </a:r>
            <a:r>
              <a:rPr lang="ru-RU" sz="1400" dirty="0" err="1" smtClean="0"/>
              <a:t>биопленок</a:t>
            </a:r>
            <a:r>
              <a:rPr lang="ru-RU" sz="1400" dirty="0" smtClean="0"/>
              <a:t> вдоль всей цепочки производства молочных продуктов. Второй раздел посвящен конкретным вопросам, связанным с </a:t>
            </a:r>
            <a:r>
              <a:rPr lang="ru-RU" sz="1400" dirty="0" err="1" smtClean="0"/>
              <a:t>биопленкой</a:t>
            </a:r>
            <a:r>
              <a:rPr lang="ru-RU" sz="1400" dirty="0" smtClean="0"/>
              <a:t>, включая влияние </a:t>
            </a:r>
            <a:r>
              <a:rPr lang="ru-RU" sz="1400" dirty="0" err="1" smtClean="0"/>
              <a:t>биопленок</a:t>
            </a:r>
            <a:r>
              <a:rPr lang="ru-RU" sz="1400" dirty="0" smtClean="0"/>
              <a:t> на качество сырого молока, образование </a:t>
            </a:r>
            <a:r>
              <a:rPr lang="ru-RU" sz="1400" dirty="0" err="1" smtClean="0"/>
              <a:t>биопленки</a:t>
            </a:r>
            <a:r>
              <a:rPr lang="ru-RU" sz="1400" dirty="0" smtClean="0"/>
              <a:t> </a:t>
            </a:r>
            <a:r>
              <a:rPr lang="ru-RU" sz="1400" dirty="0" err="1" smtClean="0"/>
              <a:t>термодугированными</a:t>
            </a:r>
            <a:r>
              <a:rPr lang="ru-RU" sz="1400" dirty="0" smtClean="0"/>
              <a:t> стрептококками и термофильными спорообразующими бактериями на молочных заводах, наличие </a:t>
            </a:r>
            <a:r>
              <a:rPr lang="ru-RU" sz="1400" dirty="0" err="1" smtClean="0"/>
              <a:t>патогенов</a:t>
            </a:r>
            <a:r>
              <a:rPr lang="ru-RU" sz="1400" dirty="0" smtClean="0"/>
              <a:t> в </a:t>
            </a:r>
            <a:r>
              <a:rPr lang="ru-RU" sz="1400" dirty="0" err="1" smtClean="0"/>
              <a:t>биопленках</a:t>
            </a:r>
            <a:r>
              <a:rPr lang="ru-RU" sz="1400" dirty="0" smtClean="0"/>
              <a:t> и влияние </a:t>
            </a:r>
            <a:r>
              <a:rPr lang="ru-RU" sz="1400" dirty="0" err="1" smtClean="0"/>
              <a:t>биопленок</a:t>
            </a:r>
            <a:r>
              <a:rPr lang="ru-RU" sz="1400" dirty="0" smtClean="0"/>
              <a:t> на отходы молочного производства. В заключительном разделе рассматривается применение подходов моделирования к контролю </a:t>
            </a:r>
            <a:r>
              <a:rPr lang="ru-RU" sz="1400" dirty="0" err="1" smtClean="0"/>
              <a:t>биопленок</a:t>
            </a:r>
            <a:r>
              <a:rPr lang="ru-RU" sz="1400" dirty="0" smtClean="0"/>
              <a:t>. Также представлены потенциальные средства для уменьшения загрязнения во всей цепочке производства молочных продуктов.</a:t>
            </a:r>
          </a:p>
          <a:p>
            <a:pPr algn="just"/>
            <a:r>
              <a:rPr lang="ru-RU" sz="1400" dirty="0" smtClean="0"/>
              <a:t>       Книга предназначена для специалистов молочного дела, которые стремятся улучшить качество продукции и повысить эффективность производства за счет оптимизации и сокращения эксплуатационных расходов.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4"/>
          <p:cNvPicPr>
            <a:picLocks noChangeAspect="1" noChangeArrowheads="1"/>
          </p:cNvPicPr>
          <p:nvPr/>
        </p:nvPicPr>
        <p:blipFill>
          <a:blip r:embed="rId2" cstate="print">
            <a:lum bright="17000" contrast="55000"/>
          </a:blip>
          <a:srcRect/>
          <a:stretch>
            <a:fillRect/>
          </a:stretch>
        </p:blipFill>
        <p:spPr bwMode="auto">
          <a:xfrm>
            <a:off x="7810306" y="-89389"/>
            <a:ext cx="4381694" cy="694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105399" y="227284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05399" y="827350"/>
            <a:ext cx="6814458" cy="583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36.81</a:t>
            </a:r>
          </a:p>
          <a:p>
            <a:pPr indent="457200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           </a:t>
            </a:r>
            <a:r>
              <a:rPr lang="en-US" sz="1400" b="1" dirty="0" err="1" smtClean="0"/>
              <a:t>Kontominas</a:t>
            </a:r>
            <a:r>
              <a:rPr lang="en-US" sz="1400" b="1" dirty="0" smtClean="0"/>
              <a:t>, M. G.</a:t>
            </a:r>
            <a:r>
              <a:rPr lang="en-US" sz="1400" dirty="0" smtClean="0"/>
              <a:t> </a:t>
            </a:r>
            <a:r>
              <a:rPr lang="en-US" sz="1400" b="1" dirty="0" smtClean="0"/>
              <a:t>Food Packaging: Procedures, Management and Trends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M. G. </a:t>
            </a:r>
            <a:r>
              <a:rPr lang="en-US" sz="1400" dirty="0" err="1" smtClean="0"/>
              <a:t>Kontominas</a:t>
            </a:r>
            <a:r>
              <a:rPr lang="en-US" sz="1400" dirty="0" smtClean="0"/>
              <a:t>. - New York : Nova Science Publishers, Inc., 2012. - 246 p. , </a:t>
            </a:r>
            <a:r>
              <a:rPr lang="en-US" sz="1400" dirty="0" err="1" smtClean="0"/>
              <a:t>il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         </a:t>
            </a:r>
            <a:r>
              <a:rPr lang="ru-RU" sz="1400" dirty="0" smtClean="0"/>
              <a:t>Книга «Упаковка пищевых продуктов: производство, менеджмент, тренды» посвящена упаковке пищевых продуктов как отрасли прикладной науки, которая берет начало в 60-х годах 20 века. Сегодня она преподается как самостоятельный предмет в крупнейших университетах мира. Основной задачей этой отрасли является разработка защиты пищевых продуктов от физического, химического, биологического и механического повреждения. Одновременно эта наука является маркетинговым инструментом, привлекающим потребителя такими функциями упаковки, как простота в обращении, легкое открывание, яркие ярлыки, информация по содержанию питательных веществ в продукте и инструкции по его использованию.</a:t>
            </a:r>
          </a:p>
          <a:p>
            <a:pPr algn="just"/>
            <a:r>
              <a:rPr lang="ru-RU" sz="1400" dirty="0" smtClean="0"/>
              <a:t>           За прошедшие годы в этот предмет вошли такие научные дисциплины, как аналитическая и пищевая химия, пищевая микробиология, химическая и механическая инженерия, биотехнология пищевых продуктов, </a:t>
            </a:r>
            <a:r>
              <a:rPr lang="ru-RU" sz="1400" dirty="0" err="1" smtClean="0"/>
              <a:t>нанотехнология</a:t>
            </a:r>
            <a:r>
              <a:rPr lang="ru-RU" sz="1400" dirty="0" smtClean="0"/>
              <a:t>, полимеры, технология, материаловедение, информатика, а также полиграфия, менеджмент, маркетинг, логистика и даже психология. </a:t>
            </a:r>
          </a:p>
          <a:p>
            <a:pPr algn="just"/>
            <a:r>
              <a:rPr lang="ru-RU" sz="1400" dirty="0" smtClean="0"/>
              <a:t>          Цель настоящего издания – рассмотреть некоторые из различных современных вопросов упаковки пищевых продуктов, связанных с вышеуказанными дисциплинами. </a:t>
            </a:r>
          </a:p>
          <a:p>
            <a:pPr algn="just"/>
            <a:r>
              <a:rPr lang="ru-RU" sz="1400" dirty="0" smtClean="0"/>
              <a:t>          Книга будет полезна студентам вузов, а также специалистам, занимающимся упаковкой продуктов.</a:t>
            </a:r>
          </a:p>
          <a:p>
            <a:pPr algn="just"/>
            <a:endParaRPr lang="en-US" sz="1400" dirty="0" smtClean="0"/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13"/>
          <p:cNvPicPr>
            <a:picLocks noChangeAspect="1" noChangeArrowheads="1"/>
          </p:cNvPicPr>
          <p:nvPr/>
        </p:nvPicPr>
        <p:blipFill>
          <a:blip r:embed="rId2" cstate="print">
            <a:lum bright="-13000" contrast="19000"/>
          </a:blip>
          <a:srcRect/>
          <a:stretch>
            <a:fillRect/>
          </a:stretch>
        </p:blipFill>
        <p:spPr bwMode="auto">
          <a:xfrm>
            <a:off x="-1" y="0"/>
            <a:ext cx="4783015" cy="687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866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56407" y="844062"/>
            <a:ext cx="7215386" cy="4824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en-US" sz="1400" b="1" dirty="0" smtClean="0"/>
          </a:p>
          <a:p>
            <a:pPr indent="457200" algn="just"/>
            <a:endParaRPr lang="en-US" sz="1400" b="1" dirty="0" smtClean="0"/>
          </a:p>
          <a:p>
            <a:pPr indent="457200" algn="just"/>
            <a:r>
              <a:rPr lang="en-US" sz="1400" b="1" dirty="0" smtClean="0"/>
              <a:t>Advances in Food Science and Technology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]. Vol. 1 / ed. P. M. </a:t>
            </a:r>
            <a:r>
              <a:rPr lang="en-US" sz="1400" dirty="0" err="1" smtClean="0"/>
              <a:t>Visakh</a:t>
            </a:r>
            <a:r>
              <a:rPr lang="en-US" sz="1400" dirty="0" smtClean="0"/>
              <a:t>. - New York : Scrivener Publishing : Wiley, 2013. - 304 p. </a:t>
            </a:r>
          </a:p>
          <a:p>
            <a:pPr indent="457200" algn="just"/>
            <a:endParaRPr lang="en-US" sz="1400" dirty="0" smtClean="0"/>
          </a:p>
          <a:p>
            <a:pPr indent="457200" algn="just"/>
            <a:r>
              <a:rPr lang="ru-RU" sz="1400" dirty="0" smtClean="0"/>
              <a:t>Книга «Достижения науки и технологии в области продуктов питания» обобщает многие из последних исследований по этой теме, таких, как продовольственная безопасность, </a:t>
            </a:r>
            <a:r>
              <a:rPr lang="ru-RU" sz="1400" dirty="0" err="1" smtClean="0"/>
              <a:t>нанотехнологии</a:t>
            </a:r>
            <a:r>
              <a:rPr lang="ru-RU" sz="1400" dirty="0" smtClean="0"/>
              <a:t> в пищевых производствах, замороженные продукты, производство, свойства и качества пищевой продукции, факторы, оказывающие влияние на ее производство, содержание микроэлементов в продуктах (их химические свойства, анализ и влияние на продукты питания), </a:t>
            </a:r>
            <a:r>
              <a:rPr lang="ru-RU" sz="1400" dirty="0" err="1" smtClean="0"/>
              <a:t>бионанокомпозиты</a:t>
            </a:r>
            <a:r>
              <a:rPr lang="ru-RU" sz="1400" dirty="0" smtClean="0"/>
              <a:t> для применения в пищевой упаковке (</a:t>
            </a:r>
            <a:r>
              <a:rPr lang="ru-RU" sz="1400" dirty="0" err="1" smtClean="0"/>
              <a:t>биополимерная</a:t>
            </a:r>
            <a:r>
              <a:rPr lang="ru-RU" sz="1400" dirty="0" smtClean="0"/>
              <a:t> пленка и ее модификации, их свойства, токсичность, безопасность)  и т. д.</a:t>
            </a:r>
            <a:endParaRPr lang="en-US" sz="1400" dirty="0" smtClean="0"/>
          </a:p>
          <a:p>
            <a:pPr indent="457200" algn="just"/>
            <a:r>
              <a:rPr lang="ru-RU" sz="1400" dirty="0" smtClean="0"/>
              <a:t>Содержание книги охватывает важнейшие темы в области науки о пищевых продуктах и пищевых технологиях и может служить справочником для научных работников в этой области, а также пособием для студентов вузов, магистрантов, аспирантов, преподавателей.</a:t>
            </a:r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5"/>
          <p:cNvPicPr>
            <a:picLocks noChangeAspect="1" noChangeArrowheads="1"/>
          </p:cNvPicPr>
          <p:nvPr/>
        </p:nvPicPr>
        <p:blipFill>
          <a:blip r:embed="rId2" cstate="print">
            <a:lum bright="23000" contrast="46000"/>
          </a:blip>
          <a:srcRect/>
          <a:stretch>
            <a:fillRect/>
          </a:stretch>
        </p:blipFill>
        <p:spPr bwMode="auto">
          <a:xfrm>
            <a:off x="0" y="0"/>
            <a:ext cx="4459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88456" y="1280160"/>
            <a:ext cx="7215386" cy="3708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en-US" sz="1400" b="1" dirty="0" smtClean="0"/>
          </a:p>
          <a:p>
            <a:pPr indent="457200" algn="just"/>
            <a:endParaRPr lang="en-US" sz="1400" b="1" dirty="0" smtClean="0"/>
          </a:p>
          <a:p>
            <a:pPr indent="457200" algn="just"/>
            <a:endParaRPr lang="ru-RU" sz="2800" dirty="0" smtClean="0"/>
          </a:p>
          <a:p>
            <a:pPr indent="457200" algn="ctr"/>
            <a:r>
              <a:rPr lang="ru-RU" sz="2400" dirty="0" smtClean="0"/>
              <a:t>Выставку  подготовила </a:t>
            </a:r>
          </a:p>
          <a:p>
            <a:pPr indent="457200" algn="ctr"/>
            <a:r>
              <a:rPr lang="ru-RU" sz="2400" dirty="0" smtClean="0"/>
              <a:t>библиотекарь НБ «</a:t>
            </a:r>
            <a:r>
              <a:rPr lang="kk-KZ" sz="2400" dirty="0" smtClean="0"/>
              <a:t>Білім орталығы</a:t>
            </a:r>
            <a:r>
              <a:rPr lang="ru-RU" sz="2400" dirty="0" smtClean="0"/>
              <a:t>» </a:t>
            </a:r>
          </a:p>
          <a:p>
            <a:pPr indent="457200" algn="ctr"/>
            <a:r>
              <a:rPr lang="ru-RU" sz="2400" dirty="0" smtClean="0"/>
              <a:t>Иванова А.Л.</a:t>
            </a:r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ru-RU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8854" y="890002"/>
            <a:ext cx="7445497" cy="5292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 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51.23</a:t>
            </a: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 Н 41</a:t>
            </a:r>
            <a:endParaRPr lang="ru-RU" sz="1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      Haynes, A. Advances in Food Analysis Research</a:t>
            </a:r>
            <a:r>
              <a:rPr lang="en-US" sz="1400" dirty="0" smtClean="0"/>
              <a:t> [</a:t>
            </a:r>
            <a:r>
              <a:rPr lang="ru-RU" sz="1400" dirty="0" smtClean="0"/>
              <a:t>Текст] </a:t>
            </a:r>
            <a:r>
              <a:rPr lang="en-US" sz="1400" dirty="0" smtClean="0"/>
              <a:t>/ A. Haynes. - New York : Nova Science Publishers, Inc., 2015. - 244 p. , </a:t>
            </a:r>
            <a:r>
              <a:rPr lang="en-US" sz="1400" dirty="0" err="1" smtClean="0"/>
              <a:t>il</a:t>
            </a:r>
            <a:r>
              <a:rPr lang="en-US" sz="1400" dirty="0" smtClean="0"/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/>
              <a:t>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Книга «Достижения в области исследований пищевых продуктов» посвящена качеству и безопасности пищевых продуктов.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первой главе представлены новые методы измерения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антиоксидантной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активности пищевых продуктов с упором на преимущества, недостатки и возможные изменения в различных методах измерения.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Во второй главе освещается роль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хирального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анализа пищевых компонентов, добавок и пестицидов с помощью капиллярного электрофореза (СЕ).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последующих главах рассматриваются вопросы применения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хемометрических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методов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хроматографических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данных для характеристики и аутентификации географического происхождения оливкового масла., использование методов на основе ДНК для обнаружения фальсификации растительных пищевых продуктов. Последняя глава посвящена безопасности пищевых продуктов, причем особое внимание уделяется взаимодействию напитков и пищевых красителей.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12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7624689" y="0"/>
            <a:ext cx="45673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28272" y="984739"/>
            <a:ext cx="7215386" cy="4483497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51.23 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87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/>
              <a:t>       </a:t>
            </a:r>
            <a:r>
              <a:rPr lang="en-US" sz="1400" b="1" dirty="0" smtClean="0"/>
              <a:t>Cramer, M. M.</a:t>
            </a:r>
            <a:r>
              <a:rPr lang="en-US" sz="1400" dirty="0" smtClean="0"/>
              <a:t> </a:t>
            </a:r>
            <a:r>
              <a:rPr lang="en-US" sz="1400" b="1" dirty="0" smtClean="0"/>
              <a:t>Food Plant Sanitation: Design, Maintenance, and Good Manufacturing Practices</a:t>
            </a:r>
            <a:r>
              <a:rPr lang="en-US" sz="1400" dirty="0" smtClean="0"/>
              <a:t> 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M. M. Cramer. - 2-е </a:t>
            </a:r>
            <a:r>
              <a:rPr lang="en-US" sz="1400" dirty="0" err="1" smtClean="0"/>
              <a:t>изд</a:t>
            </a:r>
            <a:r>
              <a:rPr lang="en-US" sz="1400" dirty="0" smtClean="0"/>
              <a:t>. - Boca Raton : Taylor &amp; Francis Group, 2013. - 291 p.</a:t>
            </a:r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Книга «</a:t>
            </a:r>
            <a:r>
              <a:rPr lang="ru-RU" sz="1400" dirty="0" smtClean="0"/>
              <a:t>Санитарная обработка пищевых продуктов: проектирование, техническое обслуживание и практика производства»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написана автором, имеющим более чем 35-летний опыт работы в пищевой промышленности. Второе издание содержит полностью обновленные практические рекомендации по всем аспектам санитарии пищевых продуктов и вопросам безопасности пищевых продуктов.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книге рассматриваются вопросы тестирования и контроля микроорганизмов в пищевой промышленности, в том числе недавние проблемы в отрасли из-за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патогенов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таких как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Listeria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Предлагаются обсуждения по вопросам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биопленки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нормативных требований Европейского Союза, аллергенов, проектирования санитарных сооружений, а также текущих санитарных требований и нормативных изменений от FDA и USDA. Кроме того, автор представляет методы проверки санитарных условий.</a:t>
            </a:r>
          </a:p>
          <a:p>
            <a:pPr algn="just"/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mage10"/>
          <p:cNvPicPr>
            <a:picLocks noChangeAspect="1" noChangeArrowheads="1"/>
          </p:cNvPicPr>
          <p:nvPr/>
        </p:nvPicPr>
        <p:blipFill>
          <a:blip r:embed="rId2" cstate="print">
            <a:lum bright="-17000" contrast="24000"/>
          </a:blip>
          <a:srcRect/>
          <a:stretch>
            <a:fillRect/>
          </a:stretch>
        </p:blipFill>
        <p:spPr bwMode="auto">
          <a:xfrm>
            <a:off x="0" y="0"/>
            <a:ext cx="4360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8854" y="890002"/>
            <a:ext cx="7445497" cy="4212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4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/>
              <a:t>      </a:t>
            </a:r>
            <a:r>
              <a:rPr lang="en-US" sz="1400" b="1" dirty="0" smtClean="0"/>
              <a:t>Food Science and Security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ed.: L. </a:t>
            </a:r>
            <a:r>
              <a:rPr lang="en-US" sz="1400" dirty="0" err="1" smtClean="0"/>
              <a:t>Amsel</a:t>
            </a:r>
            <a:r>
              <a:rPr lang="en-US" sz="1400" dirty="0" smtClean="0"/>
              <a:t>, L. Hirsch. - New York : Nova Science Publishers, Inc., 2009. - 330 p. 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Книга «Наука и безопасность продуктов питания»  охватывает различные темы пищевой биотехнологии и вклада этой науки в продовольственную безопасность и здоровье человека. Авторы подчеркивают важность органических продуктов в питании, рассматривают химические и биологические основы безопасности продуктов питания.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Одна из глав посвящена производству клеточного протеина как дополнительного источника диетического питания.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книге обсуждаются проблемы метаболического синдрома и важности  морепродуктов в его лечении,  приводятся факты научных исследований по снижению риска сердечных болезней, лишнего веса, давления, проведенных в различных странах, в том числе, в развивающихся странах. Поднимается роль домашних хозяйств в производстве мясной продукции  и обеспечении продовольственной безопасности стран.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7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4689" y="0"/>
            <a:ext cx="45673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28272" y="984739"/>
            <a:ext cx="7215386" cy="421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1400" b="1" dirty="0" smtClean="0"/>
              <a:t>Food Safety, Fresh Produce and FDA Oversight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 R. P. Barton. - New York : Nova Science Publishers, Inc., 2010. - 110 p. </a:t>
            </a:r>
          </a:p>
          <a:p>
            <a:pPr indent="457200" algn="just"/>
            <a:endParaRPr lang="en-US" sz="1400" dirty="0" smtClean="0"/>
          </a:p>
          <a:p>
            <a:pPr indent="457200" algn="just"/>
            <a:r>
              <a:rPr lang="ru-RU" sz="1400" dirty="0" smtClean="0"/>
              <a:t>В последние годы зарегистрированные вспышки болезней связаны с пищевыми продуктами. Особое беспокойство вызывает загрязнение в скоропортящейся продукции, поскольку продукты часто потребляются в сыром виде. </a:t>
            </a:r>
            <a:endParaRPr lang="en-US" sz="1400" dirty="0" smtClean="0"/>
          </a:p>
          <a:p>
            <a:pPr indent="457200" algn="just"/>
            <a:r>
              <a:rPr lang="ru-RU" sz="1400" dirty="0" smtClean="0"/>
              <a:t>В книге «Продовольственная безопасность, производство скоропортящейся продукции и деятельность Управления по контролю за качеством продуктов питания и медикаментов США» рассматриваются  вопросы, связанные с законодательством  в области пищевой безопасности. Освещаются функции и задачи этого Управления, а  также деятельность его подразделений.</a:t>
            </a:r>
          </a:p>
          <a:p>
            <a:pPr indent="457200" algn="just"/>
            <a:r>
              <a:rPr lang="ru-RU" sz="1400" dirty="0" smtClean="0"/>
              <a:t>Также имеются данные о финансовых вложения США в систему надзора за безопасностью производства продукции.  В частности, приводятся документы о проведении мероприятий, направленных на снижение заболеваний сальмонеллезом.</a:t>
            </a:r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age5"/>
          <p:cNvPicPr>
            <a:picLocks noChangeAspect="1" noChangeArrowheads="1"/>
          </p:cNvPicPr>
          <p:nvPr/>
        </p:nvPicPr>
        <p:blipFill>
          <a:blip r:embed="rId2" cstate="print">
            <a:lum bright="-8000" contrast="30000"/>
          </a:blip>
          <a:srcRect/>
          <a:stretch>
            <a:fillRect/>
          </a:stretch>
        </p:blipFill>
        <p:spPr bwMode="auto">
          <a:xfrm>
            <a:off x="0" y="0"/>
            <a:ext cx="4642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8854" y="890002"/>
            <a:ext cx="7445497" cy="472186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       </a:t>
            </a:r>
            <a:endParaRPr lang="ru-RU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smtClean="0"/>
              <a:t>Food Storage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ed.: G. E. Cohen, C. M. Levin. - New York : Nova Science Publishers, Inc., 2011. - 182 p. 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Книга «Хранение продуктов питания» вышла в серии «Наука о продуктах питания и  технологии». </a:t>
            </a:r>
          </a:p>
          <a:p>
            <a:pPr algn="just"/>
            <a:r>
              <a:rPr lang="ru-RU" sz="1400" dirty="0" smtClean="0"/>
              <a:t>     Хранение продуктов питания - это и традиционный способ сохранения продовольствия, и важная отрасль промышленности.  </a:t>
            </a:r>
          </a:p>
          <a:p>
            <a:pPr algn="just"/>
            <a:r>
              <a:rPr lang="ru-RU" sz="1400" dirty="0" smtClean="0"/>
              <a:t>     Данная книга представляет собой современное исследование хранения продуктов питания, включая влияние накопления на диссипацию остаточных количеств пестицидов в продовольственном зерне и системный состав на деградацию </a:t>
            </a:r>
            <a:r>
              <a:rPr lang="ru-RU" sz="1400" dirty="0" err="1" smtClean="0"/>
              <a:t>сорбатов</a:t>
            </a:r>
            <a:r>
              <a:rPr lang="ru-RU" sz="1400" dirty="0" smtClean="0"/>
              <a:t>, его влияние на </a:t>
            </a:r>
            <a:r>
              <a:rPr lang="ru-RU" sz="1400" dirty="0" err="1" smtClean="0"/>
              <a:t>неферментативное</a:t>
            </a:r>
            <a:r>
              <a:rPr lang="ru-RU" sz="1400" dirty="0" smtClean="0"/>
              <a:t> потемнение и другие сенсорные изменения, которые могут ограничить срок хранения пищевых продуктов.</a:t>
            </a:r>
          </a:p>
          <a:p>
            <a:pPr algn="just"/>
            <a:r>
              <a:rPr lang="ru-RU" sz="1400" dirty="0" smtClean="0"/>
              <a:t>      В книге также подняты вопросы природных биологических консервантов для улучшения качества и хранения пищевых продуктов и использования азота для хранения сырого молока.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6"/>
          <p:cNvPicPr>
            <a:picLocks noChangeAspect="1" noChangeArrowheads="1"/>
          </p:cNvPicPr>
          <p:nvPr/>
        </p:nvPicPr>
        <p:blipFill>
          <a:blip r:embed="rId2" cstate="print">
            <a:lum bright="-29000" contrast="50000"/>
          </a:blip>
          <a:srcRect/>
          <a:stretch>
            <a:fillRect/>
          </a:stretch>
        </p:blipFill>
        <p:spPr bwMode="auto">
          <a:xfrm>
            <a:off x="7863840" y="-33999"/>
            <a:ext cx="4328160" cy="689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28272" y="984739"/>
            <a:ext cx="7215386" cy="52920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1400" b="1" dirty="0" smtClean="0"/>
              <a:t>Innovation in Healthy and Functional Foods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 D. </a:t>
            </a:r>
            <a:r>
              <a:rPr lang="en-US" sz="1400" dirty="0" err="1" smtClean="0"/>
              <a:t>Ghosh</a:t>
            </a:r>
            <a:r>
              <a:rPr lang="en-US" sz="1400" dirty="0" smtClean="0"/>
              <a:t>, S.das </a:t>
            </a:r>
            <a:r>
              <a:rPr lang="en-US" sz="1400" dirty="0" err="1" smtClean="0"/>
              <a:t>D.Bagchi</a:t>
            </a:r>
            <a:r>
              <a:rPr lang="en-US" sz="1400" dirty="0" smtClean="0"/>
              <a:t>, </a:t>
            </a:r>
            <a:r>
              <a:rPr lang="en-US" sz="1400" dirty="0" err="1" smtClean="0"/>
              <a:t>R.B.Smarta</a:t>
            </a:r>
            <a:r>
              <a:rPr lang="en-US" sz="1400" dirty="0" smtClean="0"/>
              <a:t>. – Boca Raton , London, New York: CRC Press, 2013. - 598 p. </a:t>
            </a:r>
          </a:p>
          <a:p>
            <a:pPr indent="457200" algn="just"/>
            <a:endParaRPr lang="ru-RU" sz="1400" dirty="0" smtClean="0"/>
          </a:p>
          <a:p>
            <a:pPr indent="457200" algn="just"/>
            <a:r>
              <a:rPr lang="ru-RU" sz="1400" dirty="0" smtClean="0"/>
              <a:t>В представленной книге «Инновации в производстве здоровых и полезных продуктов питания» говорится, что в последние годы в науке и производстве произошел сдвиг в сторону улучшения вкуса продуктов и обеспечения населения здоровой и полезной продукцией, которая к тому же служила бы профилактике заболеваний. Чтобы удовлетворить эту потребность в таких инновациях, академические исследования должны сочетать в себе теорию и практику. Осуществить это должны специалисты в области биологических наук, науки о питании, инженерии, маркетинга, права, финансов, устойчивого развития и управления.</a:t>
            </a:r>
          </a:p>
          <a:p>
            <a:pPr indent="457200" algn="just"/>
            <a:r>
              <a:rPr lang="ru-RU" sz="1400" dirty="0" smtClean="0"/>
              <a:t>В ней также рассматриваются различные аспекты инновационного процесса улучшения продукции, при этом уделено много внимания продуктам с добавками, такими как омега-3, </a:t>
            </a:r>
            <a:r>
              <a:rPr lang="ru-RU" sz="1400" dirty="0" err="1" smtClean="0"/>
              <a:t>пробиотики</a:t>
            </a:r>
            <a:r>
              <a:rPr lang="ru-RU" sz="1400" dirty="0" smtClean="0"/>
              <a:t> и белок, предназначенными для улучшения здоровья населения.  Подчеркиваются ключевые факторы инновационной деятельности пищевой промышленности – доступность, устойчивость и ужесточение правительственных решений.</a:t>
            </a:r>
          </a:p>
          <a:p>
            <a:pPr indent="457200" algn="just"/>
            <a:r>
              <a:rPr lang="ru-RU" sz="1400" dirty="0" smtClean="0"/>
              <a:t>В книге даны характеристики различных рынков по всему миру, исследования потребительского поведения, некоторые вопросы пищевой промышленности, упаковки и  полезных ингредиентов, доставки продукции.</a:t>
            </a:r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en-US" sz="1400" dirty="0" smtClean="0"/>
          </a:p>
          <a:p>
            <a:pPr indent="457200" algn="just"/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kk-KZ" sz="2000" i="0" u="none" strike="noStrike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747656" y="161970"/>
            <a:ext cx="32548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3"/>
          <p:cNvPicPr>
            <a:picLocks noChangeAspect="1" noChangeArrowheads="1"/>
          </p:cNvPicPr>
          <p:nvPr/>
        </p:nvPicPr>
        <p:blipFill>
          <a:blip r:embed="rId2" cstate="print">
            <a:lum bright="-39000" contrast="59000"/>
          </a:blip>
          <a:srcRect/>
          <a:stretch>
            <a:fillRect/>
          </a:stretch>
        </p:blipFill>
        <p:spPr bwMode="auto">
          <a:xfrm>
            <a:off x="0" y="49218"/>
            <a:ext cx="4431323" cy="68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272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999" y="194627"/>
            <a:ext cx="3254830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49531" y="650852"/>
            <a:ext cx="7445497" cy="5544000"/>
          </a:xfrm>
          <a:prstGeom prst="round2Diag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aseline="-25000" dirty="0" smtClean="0"/>
              <a:t> </a:t>
            </a:r>
            <a:r>
              <a:rPr lang="ru-RU" sz="2000" dirty="0" smtClean="0"/>
              <a:t>     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/>
              <a:t>Advances in Food Biotechnology </a:t>
            </a:r>
            <a:r>
              <a:rPr lang="en-US" sz="1400" dirty="0" smtClean="0"/>
              <a:t>[</a:t>
            </a:r>
            <a:r>
              <a:rPr lang="en-US" sz="1400" dirty="0" err="1" smtClean="0"/>
              <a:t>Текст</a:t>
            </a:r>
            <a:r>
              <a:rPr lang="en-US" sz="1400" dirty="0" smtClean="0"/>
              <a:t>] / ed. R. V. </a:t>
            </a:r>
            <a:r>
              <a:rPr lang="en-US" sz="1400" dirty="0" err="1" smtClean="0"/>
              <a:t>Ravishankar</a:t>
            </a:r>
            <a:r>
              <a:rPr lang="en-US" sz="1400" dirty="0" smtClean="0"/>
              <a:t>. - </a:t>
            </a:r>
            <a:r>
              <a:rPr lang="en-US" sz="1400" dirty="0" err="1" smtClean="0"/>
              <a:t>Chichester</a:t>
            </a:r>
            <a:r>
              <a:rPr lang="en-US" sz="1400" dirty="0" smtClean="0"/>
              <a:t> : Wiley-Blackwell, 2016. - 719 p.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1400" dirty="0" smtClean="0"/>
              <a:t>      Открытие методов биотехнологии в пищевых производствах привело к увеличению продуктов питания и повышению их качества и безопасности.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Книга «Современная пищевая биотехнология» </a:t>
            </a:r>
            <a:r>
              <a:rPr lang="ru-RU" sz="1400" dirty="0" smtClean="0"/>
              <a:t>охватывает такие темы, как: достижения в области технологии ферментации; прогресс в разработке здоровых продуктов питания и питательных веществ; методы улучшения качества пищи; генетически модифицированные продукты, их технологические и питательные свойства, аспекты безопасности пищевых продуктов в отношении обнаружения и контроля пищевых </a:t>
            </a:r>
            <a:r>
              <a:rPr lang="ru-RU" sz="1400" dirty="0" err="1" smtClean="0"/>
              <a:t>патогенов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  Книга состоит из семи частей. Часть I посвящена глобальной продовольственной безопасности и вопросам ГМО как решению этой проблемы. В части II и </a:t>
            </a:r>
            <a:r>
              <a:rPr lang="en-US" sz="1400" dirty="0" smtClean="0"/>
              <a:t>III</a:t>
            </a:r>
            <a:r>
              <a:rPr lang="ru-RU" sz="1400" dirty="0" smtClean="0"/>
              <a:t> обсуждается применение ферментов в пищевой промышленности. В части IV рассматриваются полезные продукты и </a:t>
            </a:r>
            <a:r>
              <a:rPr lang="ru-RU" sz="1400" dirty="0" err="1" smtClean="0"/>
              <a:t>нутрицевтики</a:t>
            </a:r>
            <a:r>
              <a:rPr lang="ru-RU" sz="1400" dirty="0" smtClean="0"/>
              <a:t>, механизмы их действия и пользы для здоровья. В части V рассматривается вопрос о валоризации пищевых отходов с использованием биотехнологий. Часть VI посвящена молекулярным методам для обнаружения и контроля пищевых </a:t>
            </a:r>
            <a:r>
              <a:rPr lang="ru-RU" sz="1400" dirty="0" err="1" smtClean="0"/>
              <a:t>патогенов</a:t>
            </a:r>
            <a:r>
              <a:rPr lang="ru-RU" sz="1400" dirty="0" smtClean="0"/>
              <a:t> их токсинов. В части VII рассматриваются новые технологии в пищевой промышленности. Обсуждаются инновационные методы, используемые при обработке, упаковке и консервировании пищевых продуктов, как для сохранения их целостности, так и для улучшения их питательных качеств.</a:t>
            </a:r>
          </a:p>
          <a:p>
            <a:pPr algn="just"/>
            <a:r>
              <a:rPr lang="ru-RU" sz="1400" dirty="0" smtClean="0"/>
              <a:t>       Монография может служить пособием для преподавателей и студентов вузов, а также научным работникам и специалистам в области пищевой промышленности. 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bright="-43000" contrast="82000"/>
          </a:blip>
          <a:srcRect/>
          <a:stretch>
            <a:fillRect/>
          </a:stretch>
        </p:blipFill>
        <p:spPr bwMode="auto">
          <a:xfrm>
            <a:off x="7737231" y="0"/>
            <a:ext cx="4454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218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3350</Words>
  <Application>Microsoft Office PowerPoint</Application>
  <PresentationFormat>Широкоэкранный</PresentationFormat>
  <Paragraphs>311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Oxsana Evlenteva</cp:lastModifiedBy>
  <cp:revision>541</cp:revision>
  <dcterms:created xsi:type="dcterms:W3CDTF">2016-12-05T06:42:49Z</dcterms:created>
  <dcterms:modified xsi:type="dcterms:W3CDTF">2019-11-29T11:08:18Z</dcterms:modified>
</cp:coreProperties>
</file>