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98" r:id="rId3"/>
    <p:sldId id="299" r:id="rId4"/>
    <p:sldId id="296"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7"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127" autoAdjust="0"/>
  </p:normalViewPr>
  <p:slideViewPr>
    <p:cSldViewPr snapToGrid="0">
      <p:cViewPr varScale="1">
        <p:scale>
          <a:sx n="86" d="100"/>
          <a:sy n="86" d="100"/>
        </p:scale>
        <p:origin x="3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50420" y="1402839"/>
            <a:ext cx="7214839" cy="2585323"/>
          </a:xfrm>
          <a:prstGeom prst="rect">
            <a:avLst/>
          </a:prstGeom>
        </p:spPr>
        <p:txBody>
          <a:bodyPr wrap="square">
            <a:spAutoFit/>
          </a:bodyPr>
          <a:lstStyle/>
          <a:p>
            <a:pPr algn="ctr"/>
            <a:r>
              <a:rPr lang="kk-KZ" dirty="0">
                <a:solidFill>
                  <a:srgbClr val="C00000"/>
                </a:solidFill>
                <a:latin typeface="Times New Roman" panose="02020603050405020304" pitchFamily="18" charset="0"/>
                <a:cs typeface="Times New Roman" panose="02020603050405020304" pitchFamily="18" charset="0"/>
              </a:rPr>
              <a:t>ҚҰРМЕТТІ ОҚЫТУШЫЛАР МЕН СТУДЕНТТЕР</a:t>
            </a:r>
            <a:r>
              <a:rPr lang="kk-KZ" dirty="0" smtClean="0">
                <a:solidFill>
                  <a:srgbClr val="C00000"/>
                </a:solidFill>
                <a:latin typeface="Times New Roman" panose="02020603050405020304" pitchFamily="18" charset="0"/>
                <a:cs typeface="Times New Roman" panose="02020603050405020304" pitchFamily="18" charset="0"/>
              </a:rPr>
              <a:t>!</a:t>
            </a:r>
          </a:p>
          <a:p>
            <a:pPr algn="ct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Сіздерді  ҒК  «Білім орталығына»жаңа келіп түскен оқулықтарды ұсынамыз. Оқулықтар ағылшын тілінде АБФ және ФВиТЖ факультеттеріне арналған. Аннотациясы орыс тіліне аударылған</a:t>
            </a:r>
            <a:r>
              <a:rPr lang="kk-KZ" dirty="0" smtClean="0">
                <a:solidFill>
                  <a:srgbClr val="002060"/>
                </a:solidFill>
                <a:latin typeface="Times New Roman" panose="02020603050405020304" pitchFamily="18" charset="0"/>
                <a:cs typeface="Times New Roman" panose="02020603050405020304" pitchFamily="18" charset="0"/>
              </a:rPr>
              <a:t>.</a:t>
            </a:r>
          </a:p>
          <a:p>
            <a:pPr algn="ct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Сіздерді мына мекен-жай бойынша күтеміз:</a:t>
            </a: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Абай даңғылы 28, ҒК «Білім орталығы»</a:t>
            </a: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Күнделікті: 9.00 – 18.00</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076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ru-RU" sz="1400" b="1" dirty="0" smtClean="0"/>
          </a:p>
          <a:p>
            <a:pPr indent="457200" algn="just"/>
            <a:endParaRPr lang="ru-RU" sz="1400" b="1" dirty="0" smtClean="0"/>
          </a:p>
          <a:p>
            <a:pPr indent="457200" algn="just"/>
            <a:r>
              <a:rPr lang="en-US" sz="1400" b="1" dirty="0" smtClean="0"/>
              <a:t>Clarke, C. The Science of Ice Cream</a:t>
            </a:r>
            <a:r>
              <a:rPr lang="en-US" sz="1400" dirty="0" smtClean="0"/>
              <a:t> [</a:t>
            </a:r>
            <a:r>
              <a:rPr lang="en-US" sz="1400" dirty="0" err="1" smtClean="0"/>
              <a:t>Текст</a:t>
            </a:r>
            <a:r>
              <a:rPr lang="en-US" sz="1400" dirty="0" smtClean="0"/>
              <a:t>] / C. Clarke. - Cambridge : RSC Publishing, 2012. - 213 p. </a:t>
            </a:r>
            <a:endParaRPr lang="ru-RU" sz="1400" dirty="0" smtClean="0"/>
          </a:p>
          <a:p>
            <a:pPr indent="457200" algn="just"/>
            <a:endParaRPr lang="ru-RU" sz="1400" dirty="0" smtClean="0"/>
          </a:p>
          <a:p>
            <a:pPr indent="457200" algn="just"/>
            <a:endParaRPr lang="ru-RU" sz="1400" dirty="0" smtClean="0"/>
          </a:p>
          <a:p>
            <a:pPr algn="just"/>
            <a:r>
              <a:rPr lang="ru-RU" sz="1400" dirty="0" smtClean="0"/>
              <a:t>           Мороженое имеет 300-летнюю историю, до появления машинного производства и холодильного оборудования оно было роскошью, скачок произошел в 1840-х гг., когда была запатентована машина для его производства.</a:t>
            </a:r>
          </a:p>
          <a:p>
            <a:pPr algn="just"/>
            <a:r>
              <a:rPr lang="ru-RU" sz="1400" dirty="0" smtClean="0"/>
              <a:t>            </a:t>
            </a:r>
            <a:r>
              <a:rPr lang="en-US" sz="1400" dirty="0" err="1" smtClean="0"/>
              <a:t>Данная</a:t>
            </a:r>
            <a:r>
              <a:rPr lang="en-US" sz="1400" dirty="0" smtClean="0"/>
              <a:t> </a:t>
            </a:r>
            <a:r>
              <a:rPr lang="en-US" sz="1400" dirty="0" err="1" smtClean="0"/>
              <a:t>книга</a:t>
            </a:r>
            <a:r>
              <a:rPr lang="en-US" sz="1400" dirty="0" smtClean="0"/>
              <a:t> </a:t>
            </a:r>
            <a:r>
              <a:rPr lang="en-US" sz="1400" dirty="0" err="1" smtClean="0"/>
              <a:t>представляет</a:t>
            </a:r>
            <a:r>
              <a:rPr lang="en-US" sz="1400" dirty="0" smtClean="0"/>
              <a:t> </a:t>
            </a:r>
            <a:r>
              <a:rPr lang="en-US" sz="1400" dirty="0" err="1" smtClean="0"/>
              <a:t>собой</a:t>
            </a:r>
            <a:r>
              <a:rPr lang="en-US" sz="1400" dirty="0" smtClean="0"/>
              <a:t> </a:t>
            </a:r>
            <a:r>
              <a:rPr lang="en-US" sz="1400" dirty="0" err="1" smtClean="0"/>
              <a:t>второе</a:t>
            </a:r>
            <a:r>
              <a:rPr lang="en-US" sz="1400" dirty="0" smtClean="0"/>
              <a:t>, </a:t>
            </a:r>
            <a:r>
              <a:rPr lang="en-US" sz="1400" dirty="0" err="1" smtClean="0"/>
              <a:t>переработанное</a:t>
            </a:r>
            <a:r>
              <a:rPr lang="en-US" sz="1400" dirty="0" smtClean="0"/>
              <a:t> </a:t>
            </a:r>
            <a:r>
              <a:rPr lang="en-US" sz="1400" dirty="0" err="1" smtClean="0"/>
              <a:t>издание</a:t>
            </a:r>
            <a:r>
              <a:rPr lang="en-US" sz="1400" dirty="0" smtClean="0"/>
              <a:t> </a:t>
            </a:r>
            <a:r>
              <a:rPr lang="en-US" sz="1400" dirty="0" err="1" smtClean="0"/>
              <a:t>монографии</a:t>
            </a:r>
            <a:r>
              <a:rPr lang="en-US" sz="1400" dirty="0" smtClean="0"/>
              <a:t> «</a:t>
            </a:r>
            <a:r>
              <a:rPr lang="en-US" sz="1400" dirty="0" err="1" smtClean="0"/>
              <a:t>Наука</a:t>
            </a:r>
            <a:r>
              <a:rPr lang="en-US" sz="1400" dirty="0" smtClean="0"/>
              <a:t> о </a:t>
            </a:r>
            <a:r>
              <a:rPr lang="en-US" sz="1400" dirty="0" err="1" smtClean="0"/>
              <a:t>мороженом</a:t>
            </a:r>
            <a:r>
              <a:rPr lang="en-US" sz="1400" dirty="0" smtClean="0"/>
              <a:t>». В </a:t>
            </a:r>
            <a:r>
              <a:rPr lang="en-US" sz="1400" dirty="0" err="1" smtClean="0"/>
              <a:t>ней</a:t>
            </a:r>
            <a:r>
              <a:rPr lang="en-US" sz="1400" dirty="0" smtClean="0"/>
              <a:t> </a:t>
            </a:r>
            <a:r>
              <a:rPr lang="en-US" sz="1400" dirty="0" err="1" smtClean="0"/>
              <a:t>рассматривается</a:t>
            </a:r>
            <a:r>
              <a:rPr lang="en-US" sz="1400" dirty="0" smtClean="0"/>
              <a:t> </a:t>
            </a:r>
            <a:r>
              <a:rPr lang="en-US" sz="1400" dirty="0" err="1" smtClean="0"/>
              <a:t>история</a:t>
            </a:r>
            <a:r>
              <a:rPr lang="en-US" sz="1400" dirty="0" smtClean="0"/>
              <a:t> </a:t>
            </a:r>
            <a:r>
              <a:rPr lang="en-US" sz="1400" dirty="0" err="1" smtClean="0"/>
              <a:t>мороженого</a:t>
            </a:r>
            <a:r>
              <a:rPr lang="en-US" sz="1400" dirty="0" smtClean="0"/>
              <a:t>, </a:t>
            </a:r>
            <a:r>
              <a:rPr lang="en-US" sz="1400" dirty="0" err="1" smtClean="0"/>
              <a:t>его</a:t>
            </a:r>
            <a:r>
              <a:rPr lang="en-US" sz="1400" dirty="0" smtClean="0"/>
              <a:t> </a:t>
            </a:r>
            <a:r>
              <a:rPr lang="en-US" sz="1400" dirty="0" err="1" smtClean="0"/>
              <a:t>микро</a:t>
            </a:r>
            <a:r>
              <a:rPr lang="en-US" sz="1400" dirty="0" smtClean="0"/>
              <a:t>- и </a:t>
            </a:r>
            <a:r>
              <a:rPr lang="en-US" sz="1400" dirty="0" err="1" smtClean="0"/>
              <a:t>макроскопические</a:t>
            </a:r>
            <a:r>
              <a:rPr lang="en-US" sz="1400" dirty="0" smtClean="0"/>
              <a:t> </a:t>
            </a:r>
            <a:r>
              <a:rPr lang="en-US" sz="1400" dirty="0" err="1" smtClean="0"/>
              <a:t>свойства</a:t>
            </a:r>
            <a:r>
              <a:rPr lang="en-US" sz="1400" dirty="0" smtClean="0"/>
              <a:t> и </a:t>
            </a:r>
            <a:r>
              <a:rPr lang="en-US" sz="1400" dirty="0" err="1" smtClean="0"/>
              <a:t>их</a:t>
            </a:r>
            <a:r>
              <a:rPr lang="en-US" sz="1400" dirty="0" smtClean="0"/>
              <a:t> </a:t>
            </a:r>
            <a:r>
              <a:rPr lang="en-US" sz="1400" dirty="0" err="1" smtClean="0"/>
              <a:t>соотношение</a:t>
            </a:r>
            <a:r>
              <a:rPr lang="en-US" sz="1400" dirty="0" smtClean="0"/>
              <a:t>. </a:t>
            </a:r>
            <a:r>
              <a:rPr lang="en-US" sz="1400" dirty="0" err="1" smtClean="0"/>
              <a:t>Издание</a:t>
            </a:r>
            <a:r>
              <a:rPr lang="en-US" sz="1400" dirty="0" smtClean="0"/>
              <a:t> </a:t>
            </a:r>
            <a:r>
              <a:rPr lang="en-US" sz="1400" dirty="0" err="1" smtClean="0"/>
              <a:t>дополнено</a:t>
            </a:r>
            <a:r>
              <a:rPr lang="en-US" sz="1400" dirty="0" smtClean="0"/>
              <a:t> и</a:t>
            </a:r>
            <a:r>
              <a:rPr lang="ru-RU" sz="1400" dirty="0" err="1" smtClean="0"/>
              <a:t>нформацией</a:t>
            </a:r>
            <a:r>
              <a:rPr lang="ru-RU" sz="1400" dirty="0" smtClean="0"/>
              <a:t> о питательных свойствах мороженого и новых его видах, экспериментальных опытах с мороженым в домашних условиях и в школьных лабораториях.</a:t>
            </a:r>
          </a:p>
          <a:p>
            <a:pPr algn="just"/>
            <a:r>
              <a:rPr lang="ru-RU" sz="1400" dirty="0" smtClean="0"/>
              <a:t>               </a:t>
            </a:r>
            <a:r>
              <a:rPr lang="en-US" sz="1400" dirty="0" err="1" smtClean="0"/>
              <a:t>Современная</a:t>
            </a:r>
            <a:r>
              <a:rPr lang="en-US" sz="1400" dirty="0" smtClean="0"/>
              <a:t> </a:t>
            </a:r>
            <a:r>
              <a:rPr lang="en-US" sz="1400" dirty="0" err="1" smtClean="0"/>
              <a:t>монография</a:t>
            </a:r>
            <a:r>
              <a:rPr lang="en-US" sz="1400" dirty="0" smtClean="0"/>
              <a:t> </a:t>
            </a:r>
            <a:r>
              <a:rPr lang="en-US" sz="1400" dirty="0" err="1" smtClean="0"/>
              <a:t>написана</a:t>
            </a:r>
            <a:r>
              <a:rPr lang="en-US" sz="1400" dirty="0" smtClean="0"/>
              <a:t> </a:t>
            </a:r>
            <a:r>
              <a:rPr lang="en-US" sz="1400" dirty="0" err="1" smtClean="0"/>
              <a:t>производителем</a:t>
            </a:r>
            <a:r>
              <a:rPr lang="ru-RU" sz="1400" dirty="0" smtClean="0"/>
              <a:t> и исследователем</a:t>
            </a:r>
            <a:r>
              <a:rPr lang="en-US" sz="1400" dirty="0" smtClean="0"/>
              <a:t> </a:t>
            </a:r>
            <a:r>
              <a:rPr lang="en-US" sz="1400" dirty="0" err="1" smtClean="0"/>
              <a:t>мороженого</a:t>
            </a:r>
            <a:r>
              <a:rPr lang="en-US" sz="1400" dirty="0" smtClean="0"/>
              <a:t> и </a:t>
            </a:r>
            <a:r>
              <a:rPr lang="en-US" sz="1400" dirty="0" err="1" smtClean="0"/>
              <a:t>будет</a:t>
            </a:r>
            <a:r>
              <a:rPr lang="en-US" sz="1400" dirty="0" smtClean="0"/>
              <a:t> </a:t>
            </a:r>
            <a:r>
              <a:rPr lang="en-US" sz="1400" dirty="0" err="1" smtClean="0"/>
              <a:t>полезна</a:t>
            </a:r>
            <a:r>
              <a:rPr lang="en-US" sz="1400" dirty="0" smtClean="0"/>
              <a:t> </a:t>
            </a:r>
            <a:r>
              <a:rPr lang="en-US" sz="1400" dirty="0" err="1" smtClean="0"/>
              <a:t>студентам</a:t>
            </a:r>
            <a:r>
              <a:rPr lang="en-US" sz="1400" dirty="0" smtClean="0"/>
              <a:t> </a:t>
            </a:r>
            <a:r>
              <a:rPr lang="en-US" sz="1400" dirty="0" err="1" smtClean="0"/>
              <a:t>бакалавриата</a:t>
            </a:r>
            <a:r>
              <a:rPr lang="en-US" sz="1400" dirty="0" smtClean="0"/>
              <a:t>, </a:t>
            </a:r>
            <a:r>
              <a:rPr lang="en-US" sz="1400" dirty="0" err="1" smtClean="0"/>
              <a:t>преподавателям</a:t>
            </a:r>
            <a:r>
              <a:rPr lang="en-US" sz="1400" dirty="0" smtClean="0"/>
              <a:t>, </a:t>
            </a:r>
            <a:r>
              <a:rPr lang="en-US" sz="1400" dirty="0" err="1" smtClean="0"/>
              <a:t>работникам</a:t>
            </a:r>
            <a:r>
              <a:rPr lang="en-US" sz="1400" dirty="0" smtClean="0"/>
              <a:t> </a:t>
            </a:r>
            <a:r>
              <a:rPr lang="en-US" sz="1400" dirty="0" err="1" smtClean="0"/>
              <a:t>пищевой</a:t>
            </a:r>
            <a:r>
              <a:rPr lang="en-US" sz="1400" dirty="0" smtClean="0"/>
              <a:t> </a:t>
            </a:r>
            <a:r>
              <a:rPr lang="en-US" sz="1400" dirty="0" err="1" smtClean="0"/>
              <a:t>промышленности</a:t>
            </a:r>
            <a:r>
              <a:rPr lang="en-US" sz="1400" dirty="0" smtClean="0"/>
              <a:t> и </a:t>
            </a:r>
            <a:r>
              <a:rPr lang="en-US" sz="1400" dirty="0" err="1" smtClean="0"/>
              <a:t>научным</a:t>
            </a:r>
            <a:r>
              <a:rPr lang="en-US" sz="1400" dirty="0" smtClean="0"/>
              <a:t> </a:t>
            </a:r>
            <a:r>
              <a:rPr lang="en-US" sz="1400" dirty="0" err="1" smtClean="0"/>
              <a:t>исследователям</a:t>
            </a:r>
            <a:r>
              <a:rPr lang="en-US" sz="1400" dirty="0" smtClean="0"/>
              <a:t>. </a:t>
            </a:r>
            <a:endParaRPr lang="ru-RU" sz="1400" dirty="0" smtClean="0"/>
          </a:p>
          <a:p>
            <a:pPr indent="457200" algn="just"/>
            <a:endParaRPr lang="en-US"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1026" name="Picture 2" descr="image8"/>
          <p:cNvPicPr>
            <a:picLocks noChangeAspect="1" noChangeArrowheads="1"/>
          </p:cNvPicPr>
          <p:nvPr/>
        </p:nvPicPr>
        <p:blipFill>
          <a:blip r:embed="rId2" cstate="print">
            <a:lum bright="18000" contrast="24000"/>
          </a:blip>
          <a:srcRect/>
          <a:stretch>
            <a:fillRect/>
          </a:stretch>
        </p:blipFill>
        <p:spPr bwMode="auto">
          <a:xfrm>
            <a:off x="-1" y="0"/>
            <a:ext cx="4445391"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148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p>
          <a:p>
            <a:r>
              <a:rPr lang="ru-RU" sz="2000" b="1" dirty="0" smtClean="0"/>
              <a:t>          </a:t>
            </a:r>
            <a:r>
              <a:rPr lang="en-US" sz="1400" b="1" dirty="0" err="1" smtClean="0"/>
              <a:t>Coultate</a:t>
            </a:r>
            <a:r>
              <a:rPr lang="en-US" sz="1400" b="1" dirty="0" smtClean="0"/>
              <a:t>, T. Food</a:t>
            </a:r>
            <a:r>
              <a:rPr lang="ru-RU" sz="1400" b="1" dirty="0" smtClean="0"/>
              <a:t>. </a:t>
            </a:r>
            <a:r>
              <a:rPr lang="en-US" sz="1400" b="1" dirty="0" smtClean="0"/>
              <a:t>The Chemistry of its Components</a:t>
            </a:r>
            <a:r>
              <a:rPr lang="en-US" sz="1400" dirty="0" smtClean="0"/>
              <a:t> [</a:t>
            </a:r>
            <a:r>
              <a:rPr lang="en-US" sz="1400" dirty="0" err="1" smtClean="0"/>
              <a:t>Текст</a:t>
            </a:r>
            <a:r>
              <a:rPr lang="en-US" sz="1400" dirty="0" smtClean="0"/>
              <a:t>] / T. </a:t>
            </a:r>
            <a:r>
              <a:rPr lang="en-US" sz="1400" dirty="0" err="1" smtClean="0"/>
              <a:t>Coultate</a:t>
            </a:r>
            <a:r>
              <a:rPr lang="en-US" sz="1400" dirty="0" smtClean="0"/>
              <a:t>. - Cambridge : Royal Society of Chemistry, 2016. - 599 p.</a:t>
            </a:r>
            <a:endParaRPr lang="ru-RU" sz="1400" dirty="0" smtClean="0"/>
          </a:p>
          <a:p>
            <a:endParaRPr lang="ru-RU" sz="1400" dirty="0" smtClean="0">
              <a:latin typeface="Times New Roman" pitchFamily="18" charset="0"/>
              <a:cs typeface="Times New Roman" pitchFamily="18" charset="0"/>
            </a:endParaRPr>
          </a:p>
          <a:p>
            <a:pPr algn="just"/>
            <a:r>
              <a:rPr lang="ru-RU" sz="1400" dirty="0" smtClean="0"/>
              <a:t>         Книга «Пищевая химия» представляет собой 6-е, дополненное издание классического учебника для вузов. </a:t>
            </a:r>
          </a:p>
          <a:p>
            <a:pPr algn="just"/>
            <a:r>
              <a:rPr lang="ru-RU" sz="1400" dirty="0" smtClean="0"/>
              <a:t>         В учебнике подробно рассматривается химический состав пищевых продуктов: белки, жиры, минералы, вода, а также микроэлементы – красители, </a:t>
            </a:r>
            <a:r>
              <a:rPr lang="ru-RU" sz="1400" dirty="0" err="1" smtClean="0"/>
              <a:t>ароматизаторы</a:t>
            </a:r>
            <a:r>
              <a:rPr lang="ru-RU" sz="1400" dirty="0" smtClean="0"/>
              <a:t>, витамины и консерванты, а также пищевые токсины, аллергены, остатки пестицидов, других вредных веществ, их значение и влияние на состав продуктов питания и здоровье человека. В новое издание включена глава о ферментах, добавлен материал о влиянии элементов продуктов питания на здоровье человека, в частности, о непереносимости лактозы, действии полиненасыщенных жирных кислот, солей, </a:t>
            </a:r>
            <a:r>
              <a:rPr lang="ru-RU" sz="1400" dirty="0" err="1" smtClean="0"/>
              <a:t>флавоноидов</a:t>
            </a:r>
            <a:r>
              <a:rPr lang="ru-RU" sz="1400" dirty="0" smtClean="0"/>
              <a:t> в таких продуктах, как чай и фрукты, натуральных пищевых красителей, клейковины и др.</a:t>
            </a:r>
          </a:p>
          <a:p>
            <a:pPr algn="just"/>
            <a:r>
              <a:rPr lang="ru-RU" sz="1400" dirty="0" smtClean="0"/>
              <a:t>         Учебник может представлять интерес для преподавателей и студентов специальности «Технология продовольственных продуктов».  </a:t>
            </a:r>
            <a:endParaRPr lang="en-US"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2050" name="Picture 2" descr="image1"/>
          <p:cNvPicPr>
            <a:picLocks noChangeAspect="1" noChangeArrowheads="1"/>
          </p:cNvPicPr>
          <p:nvPr/>
        </p:nvPicPr>
        <p:blipFill>
          <a:blip r:embed="rId2" cstate="print">
            <a:lum bright="15000" contrast="36000"/>
          </a:blip>
          <a:srcRect/>
          <a:stretch>
            <a:fillRect/>
          </a:stretch>
        </p:blipFill>
        <p:spPr bwMode="auto">
          <a:xfrm>
            <a:off x="7793503" y="-48060"/>
            <a:ext cx="4398498" cy="690606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076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Biotechnology in Functional Foods and </a:t>
            </a:r>
            <a:r>
              <a:rPr lang="en-US" sz="1400" b="1" dirty="0" err="1" smtClean="0"/>
              <a:t>Nutraceuticals</a:t>
            </a:r>
            <a:r>
              <a:rPr lang="en-US" sz="1400" b="1" dirty="0" smtClean="0"/>
              <a:t> </a:t>
            </a:r>
            <a:r>
              <a:rPr lang="en-US" sz="1400" dirty="0" smtClean="0"/>
              <a:t>[</a:t>
            </a:r>
            <a:r>
              <a:rPr lang="ru-RU" sz="1400" dirty="0" smtClean="0"/>
              <a:t>Текст] / </a:t>
            </a:r>
            <a:r>
              <a:rPr lang="en-US" sz="1400" dirty="0" smtClean="0"/>
              <a:t>ed.: D. </a:t>
            </a:r>
            <a:r>
              <a:rPr lang="en-US" sz="1400" dirty="0" err="1" smtClean="0"/>
              <a:t>Bagchi</a:t>
            </a:r>
            <a:r>
              <a:rPr lang="en-US" sz="1400" dirty="0" smtClean="0"/>
              <a:t>, F. C. Lau, D. </a:t>
            </a:r>
            <a:r>
              <a:rPr lang="en-US" sz="1400" dirty="0" err="1" smtClean="0"/>
              <a:t>Ghosh</a:t>
            </a:r>
            <a:r>
              <a:rPr lang="en-US" sz="1400" dirty="0" smtClean="0"/>
              <a:t>. - Boca Raton : Taylor &amp; Francis Group, 2010. - 573 p</a:t>
            </a:r>
            <a:r>
              <a:rPr lang="ru-RU" sz="1400" dirty="0" smtClean="0"/>
              <a:t>.</a:t>
            </a:r>
          </a:p>
          <a:p>
            <a:pPr indent="457200" algn="just"/>
            <a:endParaRPr lang="ru-RU" sz="1400" dirty="0" smtClean="0"/>
          </a:p>
          <a:p>
            <a:pPr indent="457200" algn="just"/>
            <a:r>
              <a:rPr lang="ru-RU" sz="1400" dirty="0" smtClean="0"/>
              <a:t>Современная пищевая биотехнология - это индустрия с миллиардным доходом, производящая здоровые продукты и </a:t>
            </a:r>
            <a:r>
              <a:rPr lang="ru-RU" sz="1400" dirty="0" err="1" smtClean="0"/>
              <a:t>нутрицевтики</a:t>
            </a:r>
            <a:r>
              <a:rPr lang="ru-RU" sz="1400" dirty="0" smtClean="0"/>
              <a:t>, которые используются для профилактики болезней. Книга  «Биотехнология в функциональном питании и </a:t>
            </a:r>
            <a:r>
              <a:rPr lang="ru-RU" sz="1400" dirty="0" err="1" smtClean="0"/>
              <a:t>нутрицевтики</a:t>
            </a:r>
            <a:r>
              <a:rPr lang="ru-RU" sz="1400" dirty="0" smtClean="0"/>
              <a:t>» представляет собой сборник научных трудов зарубежных исследователей всего мира, в которых описываются передовые достижения в области пищевой биотехнологии.</a:t>
            </a:r>
          </a:p>
          <a:p>
            <a:pPr indent="457200" algn="just"/>
            <a:r>
              <a:rPr lang="ru-RU" sz="1400" dirty="0" smtClean="0"/>
              <a:t>Книга начинается с обзора последних достижений в области биотехнологии и их вклада в науку о пищевых продуктах. Затем рассматривается влияние генетической модификации на функциональные продукты и исследуются различные аспекты технологии производства продуктов питания. Этот единственный в своем роде ресурс дает представление о гарантиях качества и безопасности пищевых продуктов, а также правовые, социальные и нормативные аспекты пищевой биотехнологии. Книга завершается описанием перспективных тем для исследования в области биотехнологии функциональных продуктов и </a:t>
            </a:r>
            <a:r>
              <a:rPr lang="ru-RU" sz="1400" dirty="0" err="1" smtClean="0"/>
              <a:t>нутрицевтиков</a:t>
            </a:r>
            <a:r>
              <a:rPr lang="ru-RU" sz="1400" dirty="0" smtClean="0"/>
              <a:t>.</a:t>
            </a:r>
          </a:p>
          <a:p>
            <a:pPr indent="457200" algn="just"/>
            <a:r>
              <a:rPr lang="ru-RU" sz="1400" dirty="0" smtClean="0"/>
              <a:t>Сборник будет полезен студентам, преподавателям и исследователям в области пищевой биотехнологии.</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algn="just"/>
            <a:r>
              <a:rPr lang="ru-RU" sz="1400" dirty="0" smtClean="0"/>
              <a:t>      </a:t>
            </a:r>
          </a:p>
          <a:p>
            <a:pPr indent="457200" algn="just"/>
            <a:r>
              <a:rPr lang="en-US"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1026" name="Picture 2" descr="image3"/>
          <p:cNvPicPr>
            <a:picLocks noChangeAspect="1" noChangeArrowheads="1"/>
          </p:cNvPicPr>
          <p:nvPr/>
        </p:nvPicPr>
        <p:blipFill>
          <a:blip r:embed="rId2" cstate="print">
            <a:lum bright="19000" contrast="38000"/>
          </a:blip>
          <a:srcRect/>
          <a:stretch>
            <a:fillRect/>
          </a:stretch>
        </p:blipFill>
        <p:spPr bwMode="auto">
          <a:xfrm>
            <a:off x="16974" y="0"/>
            <a:ext cx="4400281"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4860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r>
              <a:rPr lang="en-US" sz="2000" dirty="0" smtClean="0"/>
              <a:t>   </a:t>
            </a:r>
            <a:r>
              <a:rPr lang="en-US" sz="1400" b="1" dirty="0" smtClean="0"/>
              <a:t>Food Quality: Control, Analysis and Consumer Concerns </a:t>
            </a:r>
            <a:r>
              <a:rPr lang="en-US" sz="1400" dirty="0" smtClean="0"/>
              <a:t>[</a:t>
            </a:r>
            <a:r>
              <a:rPr lang="en-US" sz="1400" dirty="0" err="1" smtClean="0"/>
              <a:t>Текст</a:t>
            </a:r>
            <a:r>
              <a:rPr lang="en-US" sz="1400" dirty="0" smtClean="0"/>
              <a:t>] / ed.: D. A. Medina, A. M. </a:t>
            </a:r>
            <a:r>
              <a:rPr lang="en-US" sz="1400" dirty="0" err="1" smtClean="0"/>
              <a:t>Laine</a:t>
            </a:r>
            <a:r>
              <a:rPr lang="en-US" sz="1400" dirty="0" smtClean="0"/>
              <a:t>. - New York : Nova Science Publishers, Inc., 2011. - 641 p.</a:t>
            </a:r>
            <a:endParaRPr lang="ru-RU" sz="1400" dirty="0" smtClean="0"/>
          </a:p>
          <a:p>
            <a:endParaRPr lang="ru-RU" sz="1400" dirty="0" smtClean="0"/>
          </a:p>
          <a:p>
            <a:pPr algn="just"/>
            <a:r>
              <a:rPr lang="ru-RU" sz="1400" dirty="0" smtClean="0"/>
              <a:t>          В сборнике научных работ «Качество пищевых продуктов: контроль, анализ и вопросы потребления» представлены актуальные научные исследования. Круг тем включает содержание металлов и металлоидов в пищевых продуктах; применение ближней инфракрасной спектроскопии (NIRS) в оценке качества пищевых продуктов; оценку безопасности пищевых продуктов на молекулярном уровне; новые технологии переработки пищевых продуктов; влияние инновационных нетермических технологий на качество пищевых продуктов и облучение как метод обеспечения качества и безопасности пищевых продуктов.</a:t>
            </a:r>
          </a:p>
          <a:p>
            <a:pPr algn="just"/>
            <a:r>
              <a:rPr lang="ru-RU" sz="1400" dirty="0" smtClean="0"/>
              <a:t>           Также рассматриваются  вопросы определения </a:t>
            </a:r>
            <a:r>
              <a:rPr lang="ru-RU" sz="1400" dirty="0" err="1" smtClean="0"/>
              <a:t>микотоксинов</a:t>
            </a:r>
            <a:r>
              <a:rPr lang="ru-RU" sz="1400" dirty="0" smtClean="0"/>
              <a:t>, антибиотиков,  производства синтетических антиоксидантов, новые методы анализа качества продукции без использования  микробиологических культур, методы определения природы фагов, наиболее оптимальные способы сохранности продуктов, включая технологии высокого гидростатического давления, импульсного электрического поля, гомогенизации.  Одна из глав посвящена определению подходящего для производства макарон вида твердой яровой пшеницы.  </a:t>
            </a:r>
          </a:p>
          <a:p>
            <a:endParaRPr lang="en-US" sz="1400" dirty="0" smtClean="0"/>
          </a:p>
          <a:p>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2050" name="Picture 2" descr="image5"/>
          <p:cNvPicPr>
            <a:picLocks noChangeAspect="1" noChangeArrowheads="1"/>
          </p:cNvPicPr>
          <p:nvPr/>
        </p:nvPicPr>
        <p:blipFill>
          <a:blip r:embed="rId2" cstate="print">
            <a:lum bright="22000" contrast="46000"/>
          </a:blip>
          <a:srcRect/>
          <a:stretch>
            <a:fillRect/>
          </a:stretch>
        </p:blipFill>
        <p:spPr bwMode="auto">
          <a:xfrm>
            <a:off x="7624690" y="-45956"/>
            <a:ext cx="4567310" cy="6903956"/>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536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High Pressure Processing of Food: Principles, Technology and Applications</a:t>
            </a:r>
            <a:r>
              <a:rPr lang="en-US" sz="1400" dirty="0" smtClean="0"/>
              <a:t> [</a:t>
            </a:r>
            <a:r>
              <a:rPr lang="en-US" sz="1400" dirty="0" err="1" smtClean="0"/>
              <a:t>Текст</a:t>
            </a:r>
            <a:r>
              <a:rPr lang="en-US" sz="1400" dirty="0" smtClean="0"/>
              <a:t>] / ed.: V. M. </a:t>
            </a:r>
            <a:r>
              <a:rPr lang="en-US" sz="1400" dirty="0" err="1" smtClean="0"/>
              <a:t>Balasubramaniam</a:t>
            </a:r>
            <a:r>
              <a:rPr lang="en-US" sz="1400" dirty="0" smtClean="0"/>
              <a:t>, G. V. </a:t>
            </a:r>
            <a:r>
              <a:rPr lang="en-US" sz="1400" dirty="0" err="1" smtClean="0"/>
              <a:t>Barbosa-Canovas</a:t>
            </a:r>
            <a:r>
              <a:rPr lang="en-US" sz="1400" dirty="0" smtClean="0"/>
              <a:t>, H. L.M. </a:t>
            </a:r>
            <a:r>
              <a:rPr lang="en-US" sz="1400" dirty="0" err="1" smtClean="0"/>
              <a:t>Lelieveld</a:t>
            </a:r>
            <a:r>
              <a:rPr lang="en-US" sz="1400" dirty="0" smtClean="0"/>
              <a:t>. - New York : Springer, 2016. - 762 p. -</a:t>
            </a:r>
            <a:endParaRPr lang="ru-RU" sz="1400" dirty="0" smtClean="0"/>
          </a:p>
          <a:p>
            <a:pPr indent="457200" algn="just"/>
            <a:endParaRPr lang="ru-RU" sz="1400" dirty="0" smtClean="0"/>
          </a:p>
          <a:p>
            <a:pPr indent="457200" algn="just"/>
            <a:r>
              <a:rPr lang="ru-RU" sz="1400" dirty="0" smtClean="0"/>
              <a:t>Во всем мире на промышленном уровне применяется технология переработки высоким давлением с целью сохранения широкого спектра пищевых продуктов без использования термических или химических консервантов.</a:t>
            </a:r>
          </a:p>
          <a:p>
            <a:pPr indent="457200" algn="just"/>
            <a:r>
              <a:rPr lang="ru-RU" sz="1400" dirty="0" smtClean="0"/>
              <a:t>Высокий спрос на минимально обработанные и безопасные продукты питания делает эту технологию подходящей для ряда пищевой промышленности. Эта технология может полностью или частично заменить традиционные технологии, поскольку она дает возможность для разработки новых продуктов, и это может стать альтернативой решению проблем переработки.</a:t>
            </a:r>
          </a:p>
          <a:p>
            <a:pPr indent="457200" algn="just"/>
            <a:r>
              <a:rPr lang="ru-RU" sz="1400" dirty="0" smtClean="0"/>
              <a:t>Книга «Обработка продуктов питания высоким давлением: принципы, технология и ее применение» включает в себя основные принципы технологии, лежащей в основе обработки высоким давлением, а также ее современное и будущее применение в пищевой промышленности. Книга состоит из 31 главы, разделенных на семь частей, посвященных таким темам, как характеристика технологических процессов, промышленное оборудование, изменение качества продукции (мяса, рыбы, фруктов и овощей), упаковка, микробная безопасность, сохранение биоактивных соединений при применении этой технологии.</a:t>
            </a:r>
            <a:br>
              <a:rPr lang="ru-RU" sz="1400" dirty="0" smtClean="0"/>
            </a:br>
            <a:r>
              <a:rPr lang="ru-RU" sz="1400" dirty="0" smtClean="0"/>
              <a:t>В ее составлении принимали участие ученые и практики из 80 стран. Книга может быть полезна студентам, преподавателям, научным исследователям и практическим работникам пищевой промышленности. </a:t>
            </a:r>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1026" name="Picture 2" descr="image1"/>
          <p:cNvPicPr>
            <a:picLocks noChangeAspect="1" noChangeArrowheads="1"/>
          </p:cNvPicPr>
          <p:nvPr/>
        </p:nvPicPr>
        <p:blipFill>
          <a:blip r:embed="rId2" cstate="print">
            <a:lum bright="19000" contrast="36000"/>
          </a:blip>
          <a:srcRect/>
          <a:stretch>
            <a:fillRect/>
          </a:stretch>
        </p:blipFill>
        <p:spPr bwMode="auto">
          <a:xfrm>
            <a:off x="0" y="0"/>
            <a:ext cx="4473526"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040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t>         </a:t>
            </a:r>
            <a:r>
              <a:rPr lang="en-US" sz="1400" b="1" dirty="0" smtClean="0"/>
              <a:t>Handbook of Food Chemistry </a:t>
            </a:r>
            <a:r>
              <a:rPr lang="en-US" sz="1400" dirty="0" smtClean="0"/>
              <a:t>[</a:t>
            </a:r>
            <a:r>
              <a:rPr lang="ru-RU" sz="1400" dirty="0" smtClean="0"/>
              <a:t>Текст] / </a:t>
            </a:r>
            <a:r>
              <a:rPr lang="en-US" sz="1400" dirty="0" smtClean="0"/>
              <a:t>ed.: P. C.K. Cheung, B. M. Mehta. - Berlin : Springer Reference, 2015. - 1173 p. </a:t>
            </a:r>
            <a:endParaRPr lang="ru-RU" sz="1400" dirty="0" smtClean="0"/>
          </a:p>
          <a:p>
            <a:endParaRPr lang="ru-RU" sz="1400" dirty="0" smtClean="0"/>
          </a:p>
          <a:p>
            <a:pPr algn="just"/>
            <a:r>
              <a:rPr lang="ru-RU" sz="1400" dirty="0" smtClean="0"/>
              <a:t>         Данная книга «Пищевая химия» является справочником по различным аспектам химии продуктов питания. Помимо традиционных знаний, эта книга охватывает современные исследования и разработки в области функциональных продуктов питания и </a:t>
            </a:r>
            <a:r>
              <a:rPr lang="ru-RU" sz="1400" dirty="0" err="1" smtClean="0"/>
              <a:t>нутрицевтиков</a:t>
            </a:r>
            <a:r>
              <a:rPr lang="ru-RU" sz="1400" dirty="0" smtClean="0"/>
              <a:t>, органических и генетически модифицированных продуктов и </a:t>
            </a:r>
            <a:r>
              <a:rPr lang="ru-RU" sz="1400" dirty="0" err="1" smtClean="0"/>
              <a:t>нанотехнологий</a:t>
            </a:r>
            <a:r>
              <a:rPr lang="ru-RU" sz="1400" dirty="0" smtClean="0"/>
              <a:t>. </a:t>
            </a:r>
          </a:p>
          <a:p>
            <a:pPr algn="just"/>
            <a:r>
              <a:rPr lang="ru-RU" sz="1400" dirty="0" smtClean="0"/>
              <a:t>         Пищевая химия, в отличие от других отраслей химии, которые сосредоточены на конкретном классе соединений, является очень широкой областью, охватывающей множество различных аспектов. Химия пищевых продуктов связана не только с определением химического состава сырья и пищевых продуктов, но и с желательными и нежелательными изменениями, которые происходят в продуктах питания при их производстве и хранении. Поскольку по своей природе пища является очень сложной системой, химические реакции ее составляющих очень сложны и влияют на пищевую ценность, токсикологические и аспекты безопасности, а также на сенсорное качество пищи.</a:t>
            </a:r>
          </a:p>
          <a:p>
            <a:pPr algn="just"/>
            <a:r>
              <a:rPr lang="ru-RU" sz="1400" dirty="0" smtClean="0"/>
              <a:t>         Справочник может быть полезен студентам </a:t>
            </a:r>
            <a:r>
              <a:rPr lang="ru-RU" sz="1400" dirty="0" err="1" smtClean="0"/>
              <a:t>бакалавриата</a:t>
            </a:r>
            <a:r>
              <a:rPr lang="ru-RU" sz="1400" dirty="0" smtClean="0"/>
              <a:t>, магистратуры  и аспирантуры, преподавателям вузов, а также специалистам в области пищевых производств.</a:t>
            </a:r>
          </a:p>
          <a:p>
            <a:pPr algn="just"/>
            <a:r>
              <a:rPr lang="ru-RU" sz="1400" dirty="0" smtClean="0"/>
              <a:t> </a:t>
            </a:r>
            <a:br>
              <a:rPr lang="ru-RU" sz="1400" dirty="0" smtClean="0"/>
            </a:br>
            <a:endParaRPr lang="ru-RU" sz="1400" dirty="0" smtClean="0"/>
          </a:p>
          <a:p>
            <a:endParaRPr lang="ru-RU" sz="1400" dirty="0" smtClean="0"/>
          </a:p>
          <a:p>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2050" name="Picture 2" descr="image2"/>
          <p:cNvPicPr>
            <a:picLocks noChangeAspect="1" noChangeArrowheads="1"/>
          </p:cNvPicPr>
          <p:nvPr/>
        </p:nvPicPr>
        <p:blipFill>
          <a:blip r:embed="rId2" cstate="print">
            <a:lum bright="21000" contrast="36000"/>
          </a:blip>
          <a:srcRect/>
          <a:stretch>
            <a:fillRect/>
          </a:stretch>
        </p:blipFill>
        <p:spPr bwMode="auto">
          <a:xfrm>
            <a:off x="7581900" y="1"/>
            <a:ext cx="4610100"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514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Safety Analysis of Foods of Animal Origin </a:t>
            </a:r>
            <a:r>
              <a:rPr lang="en-US" sz="1400" dirty="0" smtClean="0"/>
              <a:t>[</a:t>
            </a:r>
            <a:r>
              <a:rPr lang="en-US" sz="1400" dirty="0" err="1" smtClean="0"/>
              <a:t>Текст</a:t>
            </a:r>
            <a:r>
              <a:rPr lang="en-US" sz="1400" dirty="0" smtClean="0"/>
              <a:t>] / ed.: L. M.L. </a:t>
            </a:r>
            <a:r>
              <a:rPr lang="en-US" sz="1400" dirty="0" err="1" smtClean="0"/>
              <a:t>Nollet</a:t>
            </a:r>
            <a:r>
              <a:rPr lang="en-US" sz="1400" dirty="0" smtClean="0"/>
              <a:t>, F. </a:t>
            </a:r>
            <a:r>
              <a:rPr lang="en-US" sz="1400" dirty="0" err="1" smtClean="0"/>
              <a:t>Toldra</a:t>
            </a:r>
            <a:r>
              <a:rPr lang="en-US" sz="1400" dirty="0" smtClean="0"/>
              <a:t>. - Boca Raton : CRC Press Taylor &amp; Francis Group, 2011. - 984 p. </a:t>
            </a:r>
            <a:endParaRPr lang="ru-RU" sz="1400" dirty="0" smtClean="0"/>
          </a:p>
          <a:p>
            <a:pPr indent="457200" algn="just"/>
            <a:endParaRPr lang="ru-RU" sz="1400" dirty="0" smtClean="0"/>
          </a:p>
          <a:p>
            <a:pPr indent="457200" algn="just"/>
            <a:r>
              <a:rPr lang="ru-RU" sz="1400" dirty="0" smtClean="0"/>
              <a:t>Книга «Анализ безопасности продукции животного происхождения» охватывает научные исследования более чем ученых из разных стран и является всеобъемлющим трудом по безопасности продуктов питания.</a:t>
            </a:r>
          </a:p>
          <a:p>
            <a:pPr indent="457200" algn="just"/>
            <a:r>
              <a:rPr lang="ru-RU" sz="1400" dirty="0" smtClean="0"/>
              <a:t>Методы анализа продукции быстро развиваются в направлении миниатюризации, автоматизации и увеличения уровня выявления опасности. Загрязнение продуктов питания может иметь разное происхождение: биологическое (бактерии, вирусы или паразиты и продукты жизнедеятельности организмов, например, морские токсины или </a:t>
            </a:r>
            <a:r>
              <a:rPr lang="ru-RU" sz="1400" dirty="0" err="1" smtClean="0"/>
              <a:t>микотоксины</a:t>
            </a:r>
            <a:r>
              <a:rPr lang="ru-RU" sz="1400" dirty="0" smtClean="0"/>
              <a:t>) </a:t>
            </a:r>
            <a:r>
              <a:rPr lang="ru-RU" sz="1400" dirty="0" err="1" smtClean="0"/>
              <a:t>или</a:t>
            </a:r>
            <a:r>
              <a:rPr lang="ru-RU" sz="1400" dirty="0" smtClean="0"/>
              <a:t> химическое (остатки стимуляторов роста, антибиотики, материалы для контакта с пищевыми продуктами, стойкие органические вещества). </a:t>
            </a:r>
          </a:p>
          <a:p>
            <a:pPr indent="457200" algn="just"/>
            <a:r>
              <a:rPr lang="ru-RU" sz="1400" dirty="0" smtClean="0"/>
              <a:t>В книге охватываются все биологические и экологические загрязнители, мяса, птицы, рыбы, молока, описываются методы их защиты от бактерий, вирусов или паразитов, рассматриваются все источники загрязнения вдоль цепочки поставок, включая ветеринарные препараты, облучение и генетическую модификацию, а также способы выявления особенно опасных угроз, в том числе металлов, </a:t>
            </a:r>
            <a:r>
              <a:rPr lang="ru-RU" sz="1400" dirty="0" err="1" smtClean="0"/>
              <a:t>диоксинов</a:t>
            </a:r>
            <a:r>
              <a:rPr lang="ru-RU" sz="1400" dirty="0" smtClean="0"/>
              <a:t>, аллергенов и чужеродных белков</a:t>
            </a:r>
          </a:p>
          <a:p>
            <a:pPr indent="457200" algn="just"/>
            <a:r>
              <a:rPr lang="ru-RU" sz="1400" dirty="0" smtClean="0"/>
              <a:t>Книга может быть полезна студентам, преподавателям и специалистам в области пищевой промышленности.</a:t>
            </a:r>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r>
              <a:rPr lang="ru-RU"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3074" name="Picture 2" descr="image3"/>
          <p:cNvPicPr>
            <a:picLocks noChangeAspect="1" noChangeArrowheads="1"/>
          </p:cNvPicPr>
          <p:nvPr/>
        </p:nvPicPr>
        <p:blipFill>
          <a:blip r:embed="rId2" cstate="print">
            <a:lum bright="17000" contrast="36000"/>
          </a:blip>
          <a:srcRect/>
          <a:stretch>
            <a:fillRect/>
          </a:stretch>
        </p:blipFill>
        <p:spPr bwMode="auto">
          <a:xfrm>
            <a:off x="-1" y="0"/>
            <a:ext cx="4515729"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184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r>
              <a:rPr lang="en-US" sz="1400" b="1" dirty="0" err="1" smtClean="0"/>
              <a:t>Soares</a:t>
            </a:r>
            <a:r>
              <a:rPr lang="en-US" sz="1400" b="1" dirty="0" smtClean="0"/>
              <a:t>, N. F.</a:t>
            </a:r>
            <a:r>
              <a:rPr lang="en-US" sz="1400" dirty="0" smtClean="0"/>
              <a:t> </a:t>
            </a:r>
            <a:r>
              <a:rPr lang="en-US" sz="1400" b="1" dirty="0" smtClean="0"/>
              <a:t>Food Safety in the Seafood Industry</a:t>
            </a:r>
            <a:r>
              <a:rPr lang="en-US" sz="1400" dirty="0" smtClean="0"/>
              <a:t> [</a:t>
            </a:r>
            <a:r>
              <a:rPr lang="en-US" sz="1400" dirty="0" err="1" smtClean="0"/>
              <a:t>Текст</a:t>
            </a:r>
            <a:r>
              <a:rPr lang="en-US" sz="1400" dirty="0" smtClean="0"/>
              <a:t>] : A practical guide for ISO 22000 and FSSC 22000 implementation / N. F. </a:t>
            </a:r>
            <a:r>
              <a:rPr lang="en-US" sz="1400" dirty="0" err="1" smtClean="0"/>
              <a:t>Soares</a:t>
            </a:r>
            <a:r>
              <a:rPr lang="en-US" sz="1400" dirty="0" smtClean="0"/>
              <a:t>, C. M.A. Martins, A. A. Vicente. - </a:t>
            </a:r>
            <a:r>
              <a:rPr lang="en-US" sz="1400" dirty="0" err="1" smtClean="0"/>
              <a:t>Chichester</a:t>
            </a:r>
            <a:r>
              <a:rPr lang="en-US" sz="1400" dirty="0" smtClean="0"/>
              <a:t> : Wiley Blackwell, 2016. - 180 p. </a:t>
            </a:r>
            <a:endParaRPr lang="ru-RU" sz="1400" dirty="0" smtClean="0"/>
          </a:p>
          <a:p>
            <a:endParaRPr lang="ru-RU" sz="1400" dirty="0" smtClean="0"/>
          </a:p>
          <a:p>
            <a:r>
              <a:rPr lang="ru-RU" sz="1400" dirty="0" smtClean="0"/>
              <a:t>         Книга «Безопасность морепродуктов. Практическое руководство по внедрению стандартов качества ISO 22000 и FSSC 22000», написанная в доступном и лаконичном стиле, объединяет ключевую информацию для тех, кто хочет внедрить ISO 22000 или FSSC 22000 в индустрию производства морепродуктов.</a:t>
            </a:r>
          </a:p>
          <a:p>
            <a:pPr algn="just"/>
            <a:r>
              <a:rPr lang="ru-RU" sz="1400" dirty="0" smtClean="0"/>
              <a:t>       </a:t>
            </a:r>
            <a:r>
              <a:rPr lang="en-US" sz="1400" dirty="0" smtClean="0"/>
              <a:t>В </a:t>
            </a:r>
            <a:r>
              <a:rPr lang="en-US" sz="1400" dirty="0" err="1" smtClean="0"/>
              <a:t>руководстве</a:t>
            </a:r>
            <a:r>
              <a:rPr lang="en-US" sz="1400" dirty="0" smtClean="0"/>
              <a:t> </a:t>
            </a:r>
            <a:r>
              <a:rPr lang="en-US" sz="1400" dirty="0" err="1" smtClean="0"/>
              <a:t>рассматриваются</a:t>
            </a:r>
            <a:r>
              <a:rPr lang="en-US" sz="1400" dirty="0" smtClean="0"/>
              <a:t> </a:t>
            </a:r>
            <a:r>
              <a:rPr lang="en-US" sz="1400" dirty="0" err="1" smtClean="0"/>
              <a:t>следующие</a:t>
            </a:r>
            <a:r>
              <a:rPr lang="en-US" sz="1400" dirty="0" smtClean="0"/>
              <a:t> </a:t>
            </a:r>
            <a:r>
              <a:rPr lang="en-US" sz="1400" dirty="0" err="1" smtClean="0"/>
              <a:t>темы</a:t>
            </a:r>
            <a:r>
              <a:rPr lang="en-US" sz="1400" dirty="0" smtClean="0"/>
              <a:t>:</a:t>
            </a:r>
            <a:endParaRPr lang="ru-RU" sz="1400" dirty="0" smtClean="0"/>
          </a:p>
          <a:p>
            <a:pPr algn="just"/>
            <a:r>
              <a:rPr lang="ru-RU" sz="1400" dirty="0" smtClean="0"/>
              <a:t>       - индустрия морепродуктов и ее перспективы,</a:t>
            </a:r>
          </a:p>
          <a:p>
            <a:pPr algn="just"/>
            <a:r>
              <a:rPr lang="ru-RU" sz="1400" dirty="0" smtClean="0"/>
              <a:t>        - основные опасности, связанные с морепродуктами (включая приложение с анализом предупреждений, связанных опасностями, опубликованными системой быстрого оповещения по продуктам питания и кормам RASFF),</a:t>
            </a:r>
          </a:p>
          <a:p>
            <a:pPr algn="just"/>
            <a:r>
              <a:rPr lang="ru-RU" sz="1400" dirty="0" smtClean="0"/>
              <a:t>    - интерпретация положений ISO 22000 вместе с практическими примерами, адаптированными к отрасли производства морепродуктов, и описанием самой последней схемы безопасности пищевых продуктов FSSC 22000 и интерпретацией дополнительных положений, введенных этой схемой.</a:t>
            </a:r>
          </a:p>
          <a:p>
            <a:pPr algn="just"/>
            <a:r>
              <a:rPr lang="ru-RU" sz="1400" dirty="0" smtClean="0"/>
              <a:t>       Это практическое руководство представляет собой ценный ресурс для </a:t>
            </a:r>
            <a:br>
              <a:rPr lang="ru-RU" sz="1400" dirty="0" smtClean="0"/>
            </a:br>
            <a:r>
              <a:rPr lang="ru-RU" sz="1400" dirty="0" smtClean="0"/>
              <a:t>менеджеров по качеству, технологов по пищевым продуктам, консультантов, студентов и преподавателей. </a:t>
            </a:r>
          </a:p>
          <a:p>
            <a:endParaRPr lang="ru-RU" sz="1400" dirty="0" smtClean="0"/>
          </a:p>
          <a:p>
            <a:endParaRPr lang="ru-RU" sz="1400" dirty="0" smtClean="0"/>
          </a:p>
          <a:p>
            <a:pPr algn="just"/>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4098" name="Picture 2" descr="image1"/>
          <p:cNvPicPr>
            <a:picLocks noChangeAspect="1" noChangeArrowheads="1"/>
          </p:cNvPicPr>
          <p:nvPr/>
        </p:nvPicPr>
        <p:blipFill>
          <a:blip r:embed="rId2" cstate="print">
            <a:lum bright="24000" contrast="46000"/>
          </a:blip>
          <a:srcRect/>
          <a:stretch>
            <a:fillRect/>
          </a:stretch>
        </p:blipFill>
        <p:spPr bwMode="auto">
          <a:xfrm>
            <a:off x="7767304" y="0"/>
            <a:ext cx="4424695"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482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r>
              <a:rPr lang="ru-RU" sz="1400" b="1" dirty="0" smtClean="0"/>
              <a:t>         </a:t>
            </a:r>
          </a:p>
          <a:p>
            <a:endParaRPr lang="ru-RU" sz="1400" b="1" dirty="0" smtClean="0"/>
          </a:p>
          <a:p>
            <a:r>
              <a:rPr lang="en-US" sz="1400" b="1" dirty="0" smtClean="0"/>
              <a:t>Food Packaging Hygiene </a:t>
            </a:r>
            <a:r>
              <a:rPr lang="en-US" sz="1400" dirty="0" smtClean="0"/>
              <a:t>[</a:t>
            </a:r>
            <a:r>
              <a:rPr lang="ru-RU" sz="1400" dirty="0" smtClean="0"/>
              <a:t>Текст] / </a:t>
            </a:r>
            <a:r>
              <a:rPr lang="en-US" sz="1400" dirty="0" smtClean="0"/>
              <a:t>C. </a:t>
            </a:r>
            <a:r>
              <a:rPr lang="en-US" sz="1400" dirty="0" err="1" smtClean="0"/>
              <a:t>Barone</a:t>
            </a:r>
            <a:r>
              <a:rPr lang="en-US" sz="1400" dirty="0" smtClean="0"/>
              <a:t> [et al.]. - New York : Springer, 2015. - 132 p. </a:t>
            </a:r>
            <a:endParaRPr lang="ru-RU" sz="1400" dirty="0" smtClean="0"/>
          </a:p>
          <a:p>
            <a:endParaRPr lang="ru-RU" sz="1400" dirty="0" smtClean="0"/>
          </a:p>
          <a:p>
            <a:pPr algn="just"/>
            <a:r>
              <a:rPr lang="ru-RU" sz="1400" dirty="0" smtClean="0"/>
              <a:t>          </a:t>
            </a:r>
          </a:p>
          <a:p>
            <a:pPr algn="just"/>
            <a:endParaRPr lang="ru-RU" sz="1400" dirty="0" smtClean="0"/>
          </a:p>
          <a:p>
            <a:pPr algn="just"/>
            <a:r>
              <a:rPr lang="ru-RU" sz="1400" dirty="0" smtClean="0"/>
              <a:t>         Книга  «Гигиена продуктов питания» представляет собой краткий обзор последних достижений в области гигиены продуктов питания, он издан в серии «Краткий обзор издательства Шпрингер. Химия продуктов питания».</a:t>
            </a:r>
          </a:p>
          <a:p>
            <a:pPr algn="just"/>
            <a:r>
              <a:rPr lang="ru-RU" sz="1400" dirty="0" smtClean="0"/>
              <a:t>         Сборник посвящен темам  «Влияние химических  соединений на упаковку пищевых продуктов», «Неорганические вещества пищевых продуктов и их действие на упаковку», «Пластификаторы в упаковке продуктов», «Химические и микробиологические  аспекты взаимодействия пищевых продуктов и упаковки», «Основные принципы коррозии в металлической упаковке продуктов».</a:t>
            </a:r>
          </a:p>
          <a:p>
            <a:pPr algn="just"/>
            <a:r>
              <a:rPr lang="ru-RU" sz="1400" dirty="0" smtClean="0"/>
              <a:t>          Сборник будет полезен  студентам, преподавателям, научным работникам, специалистам в области пищевых продуктов. </a:t>
            </a:r>
          </a:p>
          <a:p>
            <a:pPr algn="just"/>
            <a:r>
              <a:rPr lang="ru-RU" sz="1400" dirty="0" smtClean="0"/>
              <a:t>        </a:t>
            </a:r>
          </a:p>
          <a:p>
            <a:pPr indent="457200" algn="just"/>
            <a:endParaRPr lang="ru-RU" sz="1400" dirty="0" smtClean="0"/>
          </a:p>
          <a:p>
            <a:pPr indent="457200" algn="just"/>
            <a:endParaRPr lang="ru-RU" sz="1400" dirty="0" smtClean="0"/>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r>
              <a:rPr lang="ru-RU"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5" name="Picture 2" descr="image2"/>
          <p:cNvPicPr>
            <a:picLocks noChangeAspect="1" noChangeArrowheads="1"/>
          </p:cNvPicPr>
          <p:nvPr/>
        </p:nvPicPr>
        <p:blipFill>
          <a:blip r:embed="rId2" cstate="print">
            <a:lum bright="21000" contrast="38000"/>
          </a:blip>
          <a:srcRect/>
          <a:stretch>
            <a:fillRect/>
          </a:stretch>
        </p:blipFill>
        <p:spPr bwMode="auto">
          <a:xfrm>
            <a:off x="0" y="29162"/>
            <a:ext cx="4459981" cy="6828838"/>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496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400" b="1" dirty="0" smtClean="0">
                <a:latin typeface="Times New Roman" pitchFamily="18" charset="0"/>
                <a:cs typeface="Times New Roman" pitchFamily="18" charset="0"/>
              </a:rPr>
              <a:t>    </a:t>
            </a:r>
            <a:r>
              <a:rPr lang="en-US" sz="1400" b="1" dirty="0" smtClean="0"/>
              <a:t>Processed Foods: Quality, Safety Characteristics and Health Implications</a:t>
            </a:r>
            <a:r>
              <a:rPr lang="en-US" sz="1400" dirty="0" smtClean="0"/>
              <a:t> [</a:t>
            </a:r>
            <a:r>
              <a:rPr lang="en-US" sz="1400" dirty="0" err="1" smtClean="0"/>
              <a:t>Текст</a:t>
            </a:r>
            <a:r>
              <a:rPr lang="en-US" sz="1400" dirty="0" smtClean="0"/>
              <a:t>] / ed.: C. M. Gagne, D. B. Jones. - New York : Nova Science Publishers, Inc., 2013. - 222 p. </a:t>
            </a:r>
          </a:p>
          <a:p>
            <a:pPr indent="457200" algn="just"/>
            <a:endParaRPr lang="en-US" sz="1400" dirty="0" smtClean="0"/>
          </a:p>
          <a:p>
            <a:pPr indent="457200" algn="just"/>
            <a:r>
              <a:rPr lang="ru-RU" sz="1400" dirty="0" smtClean="0"/>
              <a:t>Книга «Современные исследования в изучении качества, полезности и безопасности пищевых продуктов» представляет собой сборник научных трудов, в который включены темы: новые термические и нетепловые технологии обработки пищевых продуктов; сохранение </a:t>
            </a:r>
            <a:r>
              <a:rPr lang="ru-RU" sz="1400" dirty="0" err="1" smtClean="0"/>
              <a:t>трансгенной</a:t>
            </a:r>
            <a:r>
              <a:rPr lang="ru-RU" sz="1400" dirty="0" smtClean="0"/>
              <a:t> ДНК в пищевых продуктах животного происхождения; маниока как источник химически безопасного питания; превращение растительных отходов пищевой промышленности в полезную продукцию; функциональный математический индекс (FM1) как генератор индексов качества применительно к пищевым продуктам; питательный и биологический потенциал полезных пищевых продуктов, содержащих </a:t>
            </a:r>
            <a:r>
              <a:rPr lang="ru-RU" sz="1400" dirty="0" err="1" smtClean="0"/>
              <a:t>гидролизат</a:t>
            </a:r>
            <a:r>
              <a:rPr lang="ru-RU" sz="1400" dirty="0" smtClean="0"/>
              <a:t> белков с твердой фазой; основные руководящие принципы для установления стандартов на продукты питания; переработка семян </a:t>
            </a:r>
            <a:r>
              <a:rPr lang="ru-RU" sz="1400" dirty="0" err="1" smtClean="0"/>
              <a:t>аннато</a:t>
            </a:r>
            <a:r>
              <a:rPr lang="ru-RU" sz="1400" dirty="0" smtClean="0"/>
              <a:t> в пищевой промышленности; принципы качественного анализа и вопросы контроля в пищевой промышленности; инженерия коллоидных систем из пищевых продуктов.</a:t>
            </a:r>
            <a:endParaRPr lang="en-US" sz="1400" dirty="0" smtClean="0"/>
          </a:p>
          <a:p>
            <a:pPr indent="457200" algn="just"/>
            <a:r>
              <a:rPr lang="ru-RU" sz="1400" dirty="0" smtClean="0"/>
              <a:t>Сборник научных трудов может быть полезен студентам, преподавателям, научным и практическим работникам.</a:t>
            </a:r>
          </a:p>
          <a:p>
            <a:pPr indent="457200" algn="just"/>
            <a:endParaRPr lang="ru-RU" sz="1400" dirty="0" smtClean="0"/>
          </a:p>
          <a:p>
            <a:pPr indent="457200" algn="just"/>
            <a:endParaRPr lang="ru-RU" sz="1400" dirty="0" smtClean="0"/>
          </a:p>
          <a:p>
            <a:pPr indent="457200" algn="just"/>
            <a:endParaRPr lang="en-US" sz="1400" dirty="0" smtClean="0"/>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2000" baseline="-25000" dirty="0" smtClean="0">
              <a:latin typeface="Times New Roman" panose="02020603050405020304" pitchFamily="18" charset="0"/>
              <a:cs typeface="Times New Roman" panose="02020603050405020304" pitchFamily="18" charset="0"/>
            </a:endParaRPr>
          </a:p>
        </p:txBody>
      </p:sp>
      <p:pic>
        <p:nvPicPr>
          <p:cNvPr id="1026" name="Picture 2" descr="image1"/>
          <p:cNvPicPr>
            <a:picLocks noChangeAspect="1" noChangeArrowheads="1"/>
          </p:cNvPicPr>
          <p:nvPr/>
        </p:nvPicPr>
        <p:blipFill>
          <a:blip r:embed="rId2" cstate="print">
            <a:lum bright="32000" contrast="46000"/>
          </a:blip>
          <a:srcRect/>
          <a:stretch>
            <a:fillRect/>
          </a:stretch>
        </p:blipFill>
        <p:spPr bwMode="auto">
          <a:xfrm>
            <a:off x="-1" y="0"/>
            <a:ext cx="4811152" cy="6858000"/>
          </a:xfrm>
          <a:prstGeom prst="rect">
            <a:avLst/>
          </a:prstGeom>
          <a:noFill/>
          <a:ln w="9525">
            <a:noFill/>
            <a:miter lim="800000"/>
            <a:headEnd/>
            <a:tailEnd/>
          </a:ln>
        </p:spPr>
      </p:pic>
    </p:spTree>
    <p:extLst>
      <p:ext uri="{BB962C8B-B14F-4D97-AF65-F5344CB8AC3E}">
        <p14:creationId xmlns:p14="http://schemas.microsoft.com/office/powerpoint/2010/main" val="381866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4" y="890002"/>
            <a:ext cx="7445497" cy="5796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t>          </a:t>
            </a:r>
            <a:r>
              <a:rPr lang="en-US" sz="1400" b="1" dirty="0" smtClean="0"/>
              <a:t>Soils and Food Security </a:t>
            </a:r>
            <a:r>
              <a:rPr lang="en-US" sz="1400" dirty="0" smtClean="0"/>
              <a:t>[</a:t>
            </a:r>
            <a:r>
              <a:rPr lang="en-US" sz="1400" dirty="0" err="1" smtClean="0"/>
              <a:t>Текст</a:t>
            </a:r>
            <a:r>
              <a:rPr lang="en-US" sz="1400" dirty="0" smtClean="0"/>
              <a:t>] / ed.: R. E. Hester, R. M. Harrison. - Cambridge : RSC Publishing, 2012. - 231 p.</a:t>
            </a:r>
            <a:endParaRPr lang="ru-RU" sz="1400" dirty="0" smtClean="0"/>
          </a:p>
          <a:p>
            <a:pPr algn="just"/>
            <a:endParaRPr lang="ru-RU" sz="1400" dirty="0" smtClean="0">
              <a:latin typeface="Times New Roman" pitchFamily="18" charset="0"/>
              <a:cs typeface="Times New Roman" pitchFamily="18" charset="0"/>
            </a:endParaRPr>
          </a:p>
          <a:p>
            <a:pPr algn="just"/>
            <a:r>
              <a:rPr lang="ru-RU" sz="1400" dirty="0" smtClean="0"/>
              <a:t>         В 2011 году население мира составляло 7 миллиардов и, как ожидается, превысит 9 миллиардов к 2050 году. Питание такого большого количества населения зависит от тонкого слоя почвы, который покрывает свободную ото льда поверхность Земли, причем только 40% из нее доступно для занятия сельским хозяйством.</a:t>
            </a:r>
          </a:p>
          <a:p>
            <a:pPr algn="just"/>
            <a:r>
              <a:rPr lang="ru-RU" sz="1400" dirty="0" smtClean="0"/>
              <a:t>       Ожидается, что к 2050 году спрос на продовольствие, корма и ткани возрастет на 70%, но около 60% необходимых почвенных ресурсов уже подверглись деградации вследствие эрозии почв и истощения питательных веществ или используются непродуктивно. Почва представляет собой </a:t>
            </a:r>
            <a:r>
              <a:rPr lang="ru-RU" sz="1400" dirty="0" err="1" smtClean="0"/>
              <a:t>невозобновляемый</a:t>
            </a:r>
            <a:r>
              <a:rPr lang="ru-RU" sz="1400" dirty="0" smtClean="0"/>
              <a:t> ресурс,  влияющий на глобальный климат, но с каждым годом урбанизация и индустриализация сокращают количество доступной для сельского хозяйства земли.</a:t>
            </a:r>
          </a:p>
          <a:p>
            <a:pPr algn="just"/>
            <a:r>
              <a:rPr lang="ru-RU" sz="1400" dirty="0" smtClean="0"/>
              <a:t>         Книга «Почва и продовольственная безопасность» представляет сборник научных трудов, в которых ученые выдвигают решения почвенной проблемы. Авторы статей предлагают методы повышения её плодородия без нарушения экологии, сохранения потенциала почв для производства продуктов питания,  оценки почв в устойчивом сельском хозяйстве и продовольственных системах, вопросы </a:t>
            </a:r>
            <a:r>
              <a:rPr lang="ru-RU" sz="1400" dirty="0" err="1" smtClean="0"/>
              <a:t>агробиоразнообразия</a:t>
            </a:r>
            <a:r>
              <a:rPr lang="ru-RU" sz="1400" dirty="0" smtClean="0"/>
              <a:t> и его потенциальное использование для улучшения почвы, питательных веществ почвы для растений, восстановления деградированных почв для сельскохозяйственного производства. </a:t>
            </a:r>
          </a:p>
          <a:p>
            <a:pPr algn="just"/>
            <a:r>
              <a:rPr lang="ru-RU" sz="1400" dirty="0" smtClean="0"/>
              <a:t>         Редакторы книги надеются, что она найдет интерес у широкого круга пользователей и специалистов – агрономов и почвоведов, а также у студентов специальностей «Экология», «Агрономия», «Технология перерабатывающих производств» и др.</a:t>
            </a:r>
          </a:p>
          <a:p>
            <a:pPr algn="just"/>
            <a:endParaRPr lang="ru-RU" sz="1400" dirty="0" smtClean="0"/>
          </a:p>
          <a:p>
            <a:pPr algn="just"/>
            <a:endParaRPr lang="ru-RU" sz="1400" dirty="0" smtClean="0"/>
          </a:p>
          <a:p>
            <a:pPr algn="just"/>
            <a:endParaRPr lang="ru-RU" sz="1400" dirty="0" smtClean="0"/>
          </a:p>
          <a:p>
            <a:pPr algn="just"/>
            <a:r>
              <a:rPr lang="ru-RU" sz="1400" dirty="0" smtClean="0"/>
              <a:t> </a:t>
            </a:r>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p>
          <a:p>
            <a:pPr algn="just"/>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2050" name="Picture 2" descr="image2"/>
          <p:cNvPicPr>
            <a:picLocks noChangeAspect="1" noChangeArrowheads="1"/>
          </p:cNvPicPr>
          <p:nvPr/>
        </p:nvPicPr>
        <p:blipFill>
          <a:blip r:embed="rId2" cstate="print">
            <a:lum bright="11000" contrast="55000"/>
          </a:blip>
          <a:srcRect/>
          <a:stretch>
            <a:fillRect/>
          </a:stretch>
        </p:blipFill>
        <p:spPr bwMode="auto">
          <a:xfrm>
            <a:off x="7616224" y="0"/>
            <a:ext cx="4575776"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18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Biotechnology in Flavor Production </a:t>
            </a:r>
            <a:r>
              <a:rPr lang="en-US" sz="1400" dirty="0" smtClean="0"/>
              <a:t>[</a:t>
            </a:r>
            <a:r>
              <a:rPr lang="ru-RU" sz="1400" dirty="0" smtClean="0"/>
              <a:t>Текст] / </a:t>
            </a:r>
            <a:r>
              <a:rPr lang="en-US" sz="1400" dirty="0" smtClean="0"/>
              <a:t>ed.: D. </a:t>
            </a:r>
            <a:r>
              <a:rPr lang="en-US" sz="1400" dirty="0" err="1" smtClean="0"/>
              <a:t>Havkin-Frenkel</a:t>
            </a:r>
            <a:r>
              <a:rPr lang="en-US" sz="1400" dirty="0" smtClean="0"/>
              <a:t>, N. </a:t>
            </a:r>
            <a:r>
              <a:rPr lang="en-US" sz="1400" dirty="0" err="1" smtClean="0"/>
              <a:t>Dudai</a:t>
            </a:r>
            <a:r>
              <a:rPr lang="en-US" sz="1400" dirty="0" smtClean="0"/>
              <a:t>. –</a:t>
            </a:r>
            <a:r>
              <a:rPr lang="ru-RU" sz="1400" dirty="0" smtClean="0"/>
              <a:t> 2</a:t>
            </a:r>
            <a:r>
              <a:rPr lang="en-US" sz="1400" baseline="30000" dirty="0" err="1" smtClean="0"/>
              <a:t>nd</a:t>
            </a:r>
            <a:r>
              <a:rPr lang="en-US" sz="1400" dirty="0" smtClean="0"/>
              <a:t> ed. -  </a:t>
            </a:r>
            <a:r>
              <a:rPr lang="en-US" sz="1400" dirty="0" err="1" smtClean="0"/>
              <a:t>Chichester</a:t>
            </a:r>
            <a:r>
              <a:rPr lang="en-US" sz="1400" dirty="0" smtClean="0"/>
              <a:t> : Wiley Blackwell, 2016. - 314 p. </a:t>
            </a:r>
          </a:p>
          <a:p>
            <a:pPr algn="just"/>
            <a:endParaRPr lang="en-US" sz="1400" i="0" u="none" strike="noStrike" baseline="-25000" dirty="0" smtClean="0">
              <a:solidFill>
                <a:srgbClr val="000000"/>
              </a:solidFill>
              <a:latin typeface="Times New Roman" panose="02020603050405020304" pitchFamily="18" charset="0"/>
              <a:cs typeface="Times New Roman" panose="02020603050405020304" pitchFamily="18" charset="0"/>
            </a:endParaRPr>
          </a:p>
          <a:p>
            <a:pPr algn="just"/>
            <a:endParaRPr lang="en-US" sz="1400" baseline="-25000" dirty="0" smtClean="0">
              <a:solidFill>
                <a:srgbClr val="000000"/>
              </a:solidFill>
              <a:latin typeface="Times New Roman" panose="02020603050405020304" pitchFamily="18" charset="0"/>
              <a:cs typeface="Times New Roman" panose="02020603050405020304" pitchFamily="18" charset="0"/>
            </a:endParaRPr>
          </a:p>
          <a:p>
            <a:pPr algn="just"/>
            <a:r>
              <a:rPr lang="en-US" sz="1400" dirty="0" smtClean="0"/>
              <a:t>      </a:t>
            </a:r>
            <a:r>
              <a:rPr lang="ru-RU" sz="1400" dirty="0" smtClean="0"/>
              <a:t>На протяжении всей истории люди искали способы улучшить вкус продуктов. В XXI веке в улучшении вкуса многих видов пищевых продуктов важную роль играет биотехнология. </a:t>
            </a:r>
            <a:endParaRPr lang="en-US" sz="1400" dirty="0" smtClean="0"/>
          </a:p>
          <a:p>
            <a:pPr algn="just"/>
            <a:r>
              <a:rPr lang="en-US" sz="1400" dirty="0" smtClean="0"/>
              <a:t>      </a:t>
            </a:r>
            <a:r>
              <a:rPr lang="ru-RU" sz="1400" dirty="0" smtClean="0"/>
              <a:t>Книга «Биотехнология вкусовых продуктов» представляет собой сборник научных работ и охватывает многие из методов, которые в настоящее время применяются для улучшения вкуса продуктов. Один из них заключается в использовании микробного метаболизма в ферментированных напитках и молочных продуктах, который известен в течение тысячелетий, но сравнительно недавно стала доступна последовательность генома дрожжей и бактерий, участвующих в процессе улучшения вкуса.</a:t>
            </a:r>
            <a:endParaRPr lang="en-US" sz="1400" dirty="0" smtClean="0"/>
          </a:p>
          <a:p>
            <a:pPr algn="just"/>
            <a:r>
              <a:rPr lang="en-US" sz="1400" dirty="0" smtClean="0"/>
              <a:t>        </a:t>
            </a:r>
            <a:r>
              <a:rPr lang="ru-RU" sz="1400" dirty="0" smtClean="0"/>
              <a:t>Темами книги также являются разработки в области модификации вкуса вина, пива и молочных продуктов посредством микробов, </a:t>
            </a:r>
            <a:r>
              <a:rPr lang="ru-RU" sz="1400" dirty="0" err="1" smtClean="0"/>
              <a:t>биотехнологические</a:t>
            </a:r>
            <a:r>
              <a:rPr lang="ru-RU" sz="1400" dirty="0" smtClean="0"/>
              <a:t> подходы к производству специфических ароматических молекул в культурах микробов и растительных тканей, метаболическая инженерия пищевых культур для улучшения вкуса. Биотехнология также применяется для селекции культур с помощью маркеров таких важных признаков, как аромат и вкус продуктов, например, риса, яблока и базилика.</a:t>
            </a:r>
          </a:p>
          <a:p>
            <a:pPr algn="just"/>
            <a:r>
              <a:rPr lang="ru-RU" sz="1400" dirty="0" smtClean="0"/>
              <a:t>         Сборник научных трудов может быть полезен студентам, преподавателям, научным и практическим работникам.</a:t>
            </a:r>
          </a:p>
          <a:p>
            <a:pPr algn="just"/>
            <a:endParaRPr lang="en-US" sz="1400" dirty="0" smtClean="0"/>
          </a:p>
          <a:p>
            <a:pPr algn="just"/>
            <a:endParaRPr lang="ru-RU" sz="1400" dirty="0" smtClean="0"/>
          </a:p>
          <a:p>
            <a:endParaRPr lang="ru-RU" sz="1400" dirty="0" smtClean="0"/>
          </a:p>
          <a:p>
            <a:pPr algn="just"/>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3074" name="Picture 2" descr="image3"/>
          <p:cNvPicPr>
            <a:picLocks noChangeAspect="1" noChangeArrowheads="1"/>
          </p:cNvPicPr>
          <p:nvPr/>
        </p:nvPicPr>
        <p:blipFill>
          <a:blip r:embed="rId2" cstate="print">
            <a:lum bright="29000" contrast="55000"/>
          </a:blip>
          <a:srcRect/>
          <a:stretch>
            <a:fillRect/>
          </a:stretch>
        </p:blipFill>
        <p:spPr bwMode="auto">
          <a:xfrm>
            <a:off x="-23641" y="0"/>
            <a:ext cx="4532482"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68812" y="650852"/>
            <a:ext cx="7445497" cy="5724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en-US" sz="1400" b="1" dirty="0" smtClean="0"/>
              <a:t>Advances in Dairy Ingredients </a:t>
            </a:r>
            <a:r>
              <a:rPr lang="en-US" sz="1400" dirty="0" smtClean="0"/>
              <a:t>[</a:t>
            </a:r>
            <a:r>
              <a:rPr lang="en-US" sz="1400" dirty="0" err="1" smtClean="0"/>
              <a:t>Текст</a:t>
            </a:r>
            <a:r>
              <a:rPr lang="en-US" sz="1400" dirty="0" smtClean="0"/>
              <a:t>] / ed.: G. W. </a:t>
            </a:r>
            <a:r>
              <a:rPr lang="en-US" sz="1400" dirty="0" err="1" smtClean="0"/>
              <a:t>Smithers</a:t>
            </a:r>
            <a:r>
              <a:rPr lang="en-US" sz="1400" dirty="0" smtClean="0"/>
              <a:t>, M. A. </a:t>
            </a:r>
            <a:r>
              <a:rPr lang="en-US" sz="1400" dirty="0" err="1" smtClean="0"/>
              <a:t>Augustin</a:t>
            </a:r>
            <a:r>
              <a:rPr lang="en-US" sz="1400" dirty="0" smtClean="0"/>
              <a:t>. - </a:t>
            </a:r>
            <a:r>
              <a:rPr lang="en-US" sz="1400" dirty="0" err="1" smtClean="0"/>
              <a:t>Chichester</a:t>
            </a:r>
            <a:r>
              <a:rPr lang="en-US" sz="1400" dirty="0" smtClean="0"/>
              <a:t> : Wiley-Blackwell, 2013. - 328 p.</a:t>
            </a:r>
            <a:endParaRPr lang="ru-RU" sz="1400" dirty="0" smtClean="0"/>
          </a:p>
          <a:p>
            <a:endParaRPr lang="ru-RU" sz="1400" dirty="0" smtClean="0"/>
          </a:p>
          <a:p>
            <a:pPr algn="just"/>
            <a:r>
              <a:rPr lang="ru-RU" sz="1400" dirty="0" smtClean="0"/>
              <a:t>        В настоящее время потребители предъявляют все больше требований к качеству и безопасности продуктов. Молочные продукты обеспечивают производителей широким спектром возможностей, отвечающих этим требованиям. Молочное сырье (молоко, сыворотка, молозиво) и его ингредиенты представляют собой богатый источник производства продуктов с полезными, питательными, функциональными и биологическими характеристиками. </a:t>
            </a:r>
          </a:p>
          <a:p>
            <a:pPr algn="just"/>
            <a:r>
              <a:rPr lang="ru-RU" sz="1400" dirty="0" smtClean="0"/>
              <a:t>       Книга «Современные исследования компонентов молока» предоставляет собой сборник трудов ученых разных стран в области молочных технологий. Рассматриваются исследования основных компонентов молока: протеина, лактозы, специфические </a:t>
            </a:r>
            <a:r>
              <a:rPr lang="ru-RU" sz="1400" dirty="0" err="1" smtClean="0"/>
              <a:t>биофункциональные</a:t>
            </a:r>
            <a:r>
              <a:rPr lang="ru-RU" sz="1400" dirty="0" smtClean="0"/>
              <a:t> белковые </a:t>
            </a:r>
            <a:r>
              <a:rPr lang="ru-RU" sz="1400" dirty="0" err="1" smtClean="0"/>
              <a:t>изоляты</a:t>
            </a:r>
            <a:r>
              <a:rPr lang="ru-RU" sz="1400" dirty="0" smtClean="0"/>
              <a:t> и мембрана молочной жировой глобулы. В книге предлагаются современные подходы обработки молока при производстве молочных продуктов, технология разделения, нетермическая обработка и высушивание эмульсии. Книга дает читателю представление о последних исследованиях компонентов молока, включая высокобелковые порошки, лактозу, специфические </a:t>
            </a:r>
            <a:r>
              <a:rPr lang="ru-RU" sz="1400" dirty="0" err="1" smtClean="0"/>
              <a:t>биофункциональные</a:t>
            </a:r>
            <a:r>
              <a:rPr lang="ru-RU" sz="1400" dirty="0" smtClean="0"/>
              <a:t> белковые </a:t>
            </a:r>
            <a:r>
              <a:rPr lang="ru-RU" sz="1400" dirty="0" err="1" smtClean="0"/>
              <a:t>изоляты</a:t>
            </a:r>
            <a:r>
              <a:rPr lang="ru-RU" sz="1400" dirty="0" smtClean="0"/>
              <a:t> и мембрану молочной жировой глобулы. Даны современные подходы к обработке молочных продуктов, таких как технологии разделения, нетепловая обработка и высушенные распылением эмульсии, использование молочных ингредиентов для </a:t>
            </a:r>
            <a:r>
              <a:rPr lang="ru-RU" sz="1400" dirty="0" err="1" smtClean="0"/>
              <a:t>текстурирования</a:t>
            </a:r>
            <a:r>
              <a:rPr lang="ru-RU" sz="1400" dirty="0" smtClean="0"/>
              <a:t> пищевых продуктов и микроструктуры пищевых продуктов, </a:t>
            </a:r>
            <a:r>
              <a:rPr lang="ru-RU" sz="1400" dirty="0" err="1" smtClean="0"/>
              <a:t>пробиотиков</a:t>
            </a:r>
            <a:r>
              <a:rPr lang="ru-RU" sz="1400" dirty="0" smtClean="0"/>
              <a:t> и </a:t>
            </a:r>
            <a:r>
              <a:rPr lang="ru-RU" sz="1400" dirty="0" err="1" smtClean="0"/>
              <a:t>пребиотиков</a:t>
            </a:r>
            <a:r>
              <a:rPr lang="ru-RU" sz="1400" dirty="0" smtClean="0"/>
              <a:t> в качестве ингредиентов, а также вопросы безопасности молочных продуктов.</a:t>
            </a:r>
          </a:p>
          <a:p>
            <a:pPr algn="just"/>
            <a:endParaRPr lang="ru-RU" sz="1400" dirty="0" smtClean="0"/>
          </a:p>
          <a:p>
            <a:pPr algn="just"/>
            <a:endParaRPr lang="ru-RU" sz="1400" dirty="0" smtClean="0"/>
          </a:p>
          <a:p>
            <a:endParaRPr lang="ru-RU" sz="1400" dirty="0" smtClean="0"/>
          </a:p>
          <a:p>
            <a:pPr algn="just"/>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4098" name="Picture 2" descr="image4"/>
          <p:cNvPicPr>
            <a:picLocks noChangeAspect="1" noChangeArrowheads="1"/>
          </p:cNvPicPr>
          <p:nvPr/>
        </p:nvPicPr>
        <p:blipFill>
          <a:blip r:embed="rId2" cstate="print">
            <a:lum bright="26000" contrast="42000"/>
          </a:blip>
          <a:srcRect/>
          <a:stretch>
            <a:fillRect/>
          </a:stretch>
        </p:blipFill>
        <p:spPr bwMode="auto">
          <a:xfrm>
            <a:off x="7677150" y="0"/>
            <a:ext cx="4514850"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98611" y="1322364"/>
            <a:ext cx="7215386" cy="4572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ru-RU" sz="1400" dirty="0" smtClean="0"/>
          </a:p>
          <a:p>
            <a:pPr indent="457200" algn="just"/>
            <a:r>
              <a:rPr lang="en-US" sz="1400" b="1" dirty="0" smtClean="0"/>
              <a:t>Advances in Food Science and Technology </a:t>
            </a:r>
            <a:r>
              <a:rPr lang="en-US" sz="1400" dirty="0" smtClean="0"/>
              <a:t>[</a:t>
            </a:r>
            <a:r>
              <a:rPr lang="en-US" sz="1400" dirty="0" err="1" smtClean="0"/>
              <a:t>Текст</a:t>
            </a:r>
            <a:r>
              <a:rPr lang="en-US" sz="1400" dirty="0" smtClean="0"/>
              <a:t>] / ed. A. K. </a:t>
            </a:r>
            <a:r>
              <a:rPr lang="en-US" sz="1400" dirty="0" err="1" smtClean="0"/>
              <a:t>Haghi</a:t>
            </a:r>
            <a:r>
              <a:rPr lang="en-US" sz="1400" dirty="0" smtClean="0"/>
              <a:t>. - New York : Nova Science Publishers, Inc., 2012. - 298 p. –</a:t>
            </a:r>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algn="just"/>
            <a:r>
              <a:rPr lang="ru-RU" sz="1400" dirty="0" smtClean="0"/>
              <a:t>      Разнообразие тем в книге «Современная наука и технология продуктов питания» призвано отразить перспективные достижения в области пищевых производств, которая может быть полезна как для ученых, преподавателей, так и для студентов старших курсов. </a:t>
            </a:r>
          </a:p>
          <a:p>
            <a:pPr algn="just"/>
            <a:r>
              <a:rPr lang="ru-RU" sz="1400" dirty="0" smtClean="0"/>
              <a:t>        Книга представляет собой сборник научных трудов. Разделы книги посвящены таким темам, как «Морские </a:t>
            </a:r>
            <a:r>
              <a:rPr lang="ru-RU" sz="1400" dirty="0" err="1" smtClean="0"/>
              <a:t>нутрицевтики</a:t>
            </a:r>
            <a:r>
              <a:rPr lang="ru-RU" sz="1400" dirty="0" smtClean="0"/>
              <a:t>», «Идентификация и определение вида мяса и мясных продуктов», «Специи и их роль в питании», «Современное производство макаронных изделий», «Роль </a:t>
            </a:r>
            <a:r>
              <a:rPr lang="ru-RU" sz="1400" dirty="0" err="1" smtClean="0"/>
              <a:t>полиаминов</a:t>
            </a:r>
            <a:r>
              <a:rPr lang="ru-RU" sz="1400" dirty="0" smtClean="0"/>
              <a:t> в диетическом питании», «Современные технологии хранения пищевых продуктов» и др.   </a:t>
            </a:r>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5122" name="Picture 2" descr="image7"/>
          <p:cNvPicPr>
            <a:picLocks noChangeAspect="1" noChangeArrowheads="1"/>
          </p:cNvPicPr>
          <p:nvPr/>
        </p:nvPicPr>
        <p:blipFill>
          <a:blip r:embed="rId2" cstate="print">
            <a:lum bright="33000" contrast="47000"/>
          </a:blip>
          <a:srcRect/>
          <a:stretch>
            <a:fillRect/>
          </a:stretch>
        </p:blipFill>
        <p:spPr bwMode="auto">
          <a:xfrm>
            <a:off x="0" y="0"/>
            <a:ext cx="4424780"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4" y="890002"/>
            <a:ext cx="7445497" cy="4932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aseline="-25000" dirty="0" smtClean="0"/>
              <a:t> </a:t>
            </a:r>
            <a:r>
              <a:rPr lang="en-US" sz="2000" dirty="0" smtClean="0"/>
              <a:t>     </a:t>
            </a:r>
            <a:r>
              <a:rPr lang="en-US" sz="1400" b="1" dirty="0" smtClean="0"/>
              <a:t>Introduction to Advanced Food Process Engineering </a:t>
            </a:r>
            <a:r>
              <a:rPr lang="en-US" sz="1400" dirty="0" smtClean="0"/>
              <a:t>[</a:t>
            </a:r>
            <a:r>
              <a:rPr lang="en-US" sz="1400" dirty="0" err="1" smtClean="0"/>
              <a:t>Текст</a:t>
            </a:r>
            <a:r>
              <a:rPr lang="en-US" sz="1400" dirty="0" smtClean="0"/>
              <a:t>] / ed. J. K. </a:t>
            </a:r>
            <a:r>
              <a:rPr lang="en-US" sz="1400" dirty="0" err="1" smtClean="0"/>
              <a:t>Sahu</a:t>
            </a:r>
            <a:r>
              <a:rPr lang="en-US" sz="1400" dirty="0" smtClean="0"/>
              <a:t>. - Boca Raton : CRC Press Taylor &amp; Francis Group, 2014. - 703 p. </a:t>
            </a:r>
            <a:endParaRPr lang="ru-RU" sz="1400" b="1" dirty="0" smtClean="0"/>
          </a:p>
          <a:p>
            <a:pPr algn="just"/>
            <a:endParaRPr lang="ru-RU" sz="1400" b="1" dirty="0" smtClean="0"/>
          </a:p>
          <a:p>
            <a:pPr algn="just"/>
            <a:r>
              <a:rPr lang="en-US" sz="1400" dirty="0" smtClean="0"/>
              <a:t>       </a:t>
            </a:r>
            <a:r>
              <a:rPr lang="ru-RU" sz="1400" dirty="0" smtClean="0"/>
              <a:t>Книга «Введение в современные технологии пищевых производств» является справочником для студентов, преподавателей и специалистов в области производства продуктов питания, упаковки, хранения, контроля качества и систем оценки и распределения. Рассматриваются основные принципы и основы применения новых технологий пищевой промышленности.</a:t>
            </a:r>
          </a:p>
          <a:p>
            <a:pPr algn="just"/>
            <a:r>
              <a:rPr lang="en-US" sz="1400" dirty="0" smtClean="0"/>
              <a:t>       </a:t>
            </a:r>
            <a:r>
              <a:rPr lang="ru-RU" sz="1400" dirty="0" smtClean="0"/>
              <a:t>Справочник состоит из трех разделов.</a:t>
            </a:r>
            <a:r>
              <a:rPr lang="en-US" sz="1400" dirty="0" smtClean="0"/>
              <a:t> </a:t>
            </a:r>
            <a:r>
              <a:rPr lang="ru-RU" sz="1400" dirty="0" smtClean="0"/>
              <a:t>В разделе I описаны передовые технологии обработки пищевых продуктов, такие как </a:t>
            </a:r>
            <a:r>
              <a:rPr lang="ru-RU" sz="1400" dirty="0" err="1" smtClean="0"/>
              <a:t>осмо-концентрация</a:t>
            </a:r>
            <a:r>
              <a:rPr lang="ru-RU" sz="1400" dirty="0" smtClean="0"/>
              <a:t> фруктов и овощей; технологии нетермической обработки, обработка под высоким давлением, импульсное электрическое поле и ультразвуковая система; сушка </a:t>
            </a:r>
            <a:r>
              <a:rPr lang="ru-RU" sz="1400" dirty="0" err="1" smtClean="0"/>
              <a:t>МВВ-вакуумом</a:t>
            </a:r>
            <a:r>
              <a:rPr lang="ru-RU" sz="1400" dirty="0" smtClean="0"/>
              <a:t>, </a:t>
            </a:r>
            <a:r>
              <a:rPr lang="ru-RU" sz="1400" dirty="0" err="1" smtClean="0"/>
              <a:t>сушка</a:t>
            </a:r>
            <a:r>
              <a:rPr lang="ru-RU" sz="1400" dirty="0" smtClean="0"/>
              <a:t> сверхвысокого нагрева при низком давлении, сушка с импульсным сгоранием, применение мембран в пищевой промышленности; </a:t>
            </a:r>
            <a:r>
              <a:rPr lang="ru-RU" sz="1400" dirty="0" err="1" smtClean="0"/>
              <a:t>нанотехнологии</a:t>
            </a:r>
            <a:r>
              <a:rPr lang="ru-RU" sz="1400" dirty="0" smtClean="0"/>
              <a:t> в пищевой промышленности и др.</a:t>
            </a:r>
            <a:r>
              <a:rPr lang="en-US" sz="1400" dirty="0" smtClean="0"/>
              <a:t> </a:t>
            </a:r>
            <a:r>
              <a:rPr lang="ru-RU" sz="1400" dirty="0" smtClean="0"/>
              <a:t>В разделе II описывается безопасность пищевых продуктов и различные системы неразрушающего контроля качества с использованием систем машинного зрения, вибрационной спектроскопии, биодатчиков и </a:t>
            </a:r>
            <a:r>
              <a:rPr lang="ru-RU" sz="1400" dirty="0" err="1" smtClean="0"/>
              <a:t>хемосенсоров</a:t>
            </a:r>
            <a:r>
              <a:rPr lang="ru-RU" sz="1400" dirty="0" smtClean="0"/>
              <a:t>.</a:t>
            </a:r>
            <a:r>
              <a:rPr lang="en-US" sz="1400" dirty="0" smtClean="0"/>
              <a:t> </a:t>
            </a:r>
            <a:r>
              <a:rPr lang="ru-RU" sz="1400" dirty="0" smtClean="0"/>
              <a:t>В разделе III рассматривается технологии переработки и утилизации отходов, энергосбережение в пищевой промышленности.</a:t>
            </a:r>
          </a:p>
          <a:p>
            <a:pPr algn="just"/>
            <a:endParaRPr lang="en-US" sz="1400" dirty="0" smtClean="0"/>
          </a:p>
          <a:p>
            <a:pPr algn="just"/>
            <a:endParaRPr lang="ru-RU" sz="1400" dirty="0" smtClean="0"/>
          </a:p>
          <a:p>
            <a:pPr algn="just"/>
            <a:r>
              <a:rPr lang="ru-RU" sz="1400" dirty="0" smtClean="0"/>
              <a:t/>
            </a:r>
            <a:br>
              <a:rPr lang="ru-RU" sz="1400" dirty="0" smtClean="0"/>
            </a:br>
            <a:endParaRPr lang="ru-RU" sz="1400" dirty="0" smtClean="0"/>
          </a:p>
          <a:p>
            <a:pPr algn="just"/>
            <a:endParaRPr lang="en-US" sz="1400" dirty="0" smtClean="0"/>
          </a:p>
          <a:p>
            <a:pPr algn="just"/>
            <a:endParaRPr lang="en-US"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6146" name="Picture 2" descr="image1"/>
          <p:cNvPicPr>
            <a:picLocks noChangeAspect="1" noChangeArrowheads="1"/>
          </p:cNvPicPr>
          <p:nvPr/>
        </p:nvPicPr>
        <p:blipFill>
          <a:blip r:embed="rId2" cstate="print">
            <a:lum bright="29000" contrast="44000"/>
          </a:blip>
          <a:srcRect/>
          <a:stretch>
            <a:fillRect/>
          </a:stretch>
        </p:blipFill>
        <p:spPr bwMode="auto">
          <a:xfrm>
            <a:off x="7610621" y="0"/>
            <a:ext cx="4581379"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32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Dairy Processing and Quality Assurance </a:t>
            </a:r>
            <a:r>
              <a:rPr lang="en-US" sz="1400" dirty="0" smtClean="0"/>
              <a:t>[</a:t>
            </a:r>
            <a:r>
              <a:rPr lang="en-US" sz="1400" dirty="0" err="1" smtClean="0"/>
              <a:t>Текст</a:t>
            </a:r>
            <a:r>
              <a:rPr lang="en-US" sz="1400" dirty="0" smtClean="0"/>
              <a:t>] / ed.: R. C. </a:t>
            </a:r>
            <a:r>
              <a:rPr lang="en-US" sz="1400" dirty="0" err="1" smtClean="0"/>
              <a:t>Chandan</a:t>
            </a:r>
            <a:r>
              <a:rPr lang="en-US" sz="1400" dirty="0" smtClean="0"/>
              <a:t>, A. </a:t>
            </a:r>
            <a:r>
              <a:rPr lang="en-US" sz="1400" dirty="0" err="1" smtClean="0"/>
              <a:t>Kulara</a:t>
            </a:r>
            <a:r>
              <a:rPr lang="en-US" sz="1400" dirty="0" smtClean="0"/>
              <a:t>, N. P. Shah. - </a:t>
            </a:r>
            <a:r>
              <a:rPr lang="en-US" sz="1400" dirty="0" err="1" smtClean="0"/>
              <a:t>Chichester</a:t>
            </a:r>
            <a:r>
              <a:rPr lang="en-US" sz="1400" dirty="0" smtClean="0"/>
              <a:t> : Wiley Blackwell, 2016. - 683 p. </a:t>
            </a:r>
          </a:p>
          <a:p>
            <a:pPr indent="457200" algn="just"/>
            <a:endParaRPr lang="en-US" sz="1400" dirty="0" smtClean="0"/>
          </a:p>
          <a:p>
            <a:pPr algn="just"/>
            <a:r>
              <a:rPr lang="en-US" sz="1400" dirty="0" smtClean="0"/>
              <a:t>       </a:t>
            </a:r>
            <a:r>
              <a:rPr lang="ru-RU" sz="1400" dirty="0" smtClean="0"/>
              <a:t>Во втором издании книги «Производство и контроль качества молочных продуктов» описываются этапы переработки молока и производства основных молочных продуктов, начиная с поступления сырья и заканчивая упаковкой продуктов, включая аспекты обеспечения качества.</a:t>
            </a:r>
          </a:p>
          <a:p>
            <a:pPr algn="just"/>
            <a:r>
              <a:rPr lang="en-US" sz="1400" dirty="0" smtClean="0"/>
              <a:t>        </a:t>
            </a:r>
            <a:r>
              <a:rPr lang="ru-RU" sz="1400" dirty="0" smtClean="0"/>
              <a:t>Книга начинается с обзора молочной промышленности, производства и потребления молока. Далее включены темы химических, физических и функциональных свойств молока; микробиологические исследования, связанные с переработкой молока; соответствие нормативным требованиям; транспортировка на перерабатывающие предприятия; ингредиенты, используемые в производстве </a:t>
            </a:r>
            <a:r>
              <a:rPr lang="en-US" sz="1400" dirty="0" smtClean="0"/>
              <a:t> </a:t>
            </a:r>
            <a:r>
              <a:rPr lang="ru-RU" sz="1400" dirty="0" smtClean="0"/>
              <a:t>молочных продуктов.</a:t>
            </a:r>
            <a:endParaRPr lang="en-US" sz="1400" dirty="0" smtClean="0"/>
          </a:p>
          <a:p>
            <a:pPr algn="just"/>
            <a:r>
              <a:rPr lang="en-US" sz="1400" dirty="0" smtClean="0"/>
              <a:t>          </a:t>
            </a:r>
            <a:r>
              <a:rPr lang="ru-RU" sz="1400" dirty="0" smtClean="0"/>
              <a:t>В основном разделе книги рассматривается переработка и производство жидких молочных продуктов; кисломолочные продукты, включая йогурт; масло и </a:t>
            </a:r>
            <a:r>
              <a:rPr lang="ru-RU" sz="1400" dirty="0" err="1" smtClean="0"/>
              <a:t>спреды</a:t>
            </a:r>
            <a:r>
              <a:rPr lang="ru-RU" sz="1400" dirty="0" smtClean="0"/>
              <a:t>; сыр; концентрированное, сухое и сгущенное молоко; мороженое и замороженные десерты; сенсорная оценка; стратегии разработки новых продуктов; системы упаковки; нетермические технологии консервации; лабораторные аналитические методы анализа молочных продуктов.</a:t>
            </a:r>
            <a:endParaRPr lang="en-US" sz="1400" dirty="0" smtClean="0"/>
          </a:p>
          <a:p>
            <a:pPr algn="just"/>
            <a:r>
              <a:rPr lang="en-US" sz="1400" dirty="0" smtClean="0"/>
              <a:t>         </a:t>
            </a:r>
            <a:r>
              <a:rPr lang="ru-RU" sz="1400" dirty="0" smtClean="0"/>
              <a:t>Второе издание дополнено последними рыночными тенденциями, новыми разработками видов йогурта и сыра, </a:t>
            </a:r>
            <a:r>
              <a:rPr lang="ru-RU" sz="1400" dirty="0" err="1" smtClean="0"/>
              <a:t>фунциональными</a:t>
            </a:r>
            <a:r>
              <a:rPr lang="ru-RU" sz="1400" dirty="0" smtClean="0"/>
              <a:t> аспектами </a:t>
            </a:r>
            <a:r>
              <a:rPr lang="ru-RU" sz="1400" dirty="0" err="1" smtClean="0"/>
              <a:t>пробиотиков</a:t>
            </a:r>
            <a:r>
              <a:rPr lang="ru-RU" sz="1400" dirty="0" smtClean="0"/>
              <a:t>, </a:t>
            </a:r>
            <a:r>
              <a:rPr lang="ru-RU" sz="1400" dirty="0" err="1" smtClean="0"/>
              <a:t>пребиотиков</a:t>
            </a:r>
            <a:r>
              <a:rPr lang="ru-RU" sz="1400" dirty="0" smtClean="0"/>
              <a:t> и </a:t>
            </a:r>
            <a:r>
              <a:rPr lang="ru-RU" sz="1400" dirty="0" err="1" smtClean="0"/>
              <a:t>симбиотиков</a:t>
            </a:r>
            <a:r>
              <a:rPr lang="ru-RU" sz="1400" dirty="0" smtClean="0"/>
              <a:t>, сенсорной оценкой молочных продуктов.</a:t>
            </a:r>
          </a:p>
          <a:p>
            <a:pPr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7170" name="Picture 2" descr="image2"/>
          <p:cNvPicPr>
            <a:picLocks noChangeAspect="1" noChangeArrowheads="1"/>
          </p:cNvPicPr>
          <p:nvPr/>
        </p:nvPicPr>
        <p:blipFill>
          <a:blip r:embed="rId2" cstate="print">
            <a:lum bright="27000" contrast="45000"/>
          </a:blip>
          <a:srcRect/>
          <a:stretch>
            <a:fillRect/>
          </a:stretch>
        </p:blipFill>
        <p:spPr bwMode="auto">
          <a:xfrm>
            <a:off x="0" y="0"/>
            <a:ext cx="4469130"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49531" y="650852"/>
            <a:ext cx="7445497" cy="5292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baseline="-25000" dirty="0" smtClean="0"/>
              <a:t> </a:t>
            </a:r>
            <a:r>
              <a:rPr lang="ru-RU" sz="2000" b="1" dirty="0" smtClean="0"/>
              <a:t>        </a:t>
            </a:r>
            <a:r>
              <a:rPr lang="ru-RU" sz="2000" b="1" baseline="-25000" dirty="0" smtClean="0">
                <a:latin typeface="Times New Roman" pitchFamily="18" charset="0"/>
                <a:cs typeface="Times New Roman" pitchFamily="18" charset="0"/>
              </a:rPr>
              <a:t> </a:t>
            </a:r>
            <a:r>
              <a:rPr lang="en-US" sz="1400" b="1" dirty="0" smtClean="0"/>
              <a:t>Practical Food and Research </a:t>
            </a:r>
            <a:r>
              <a:rPr lang="en-US" sz="1400" dirty="0" smtClean="0"/>
              <a:t>[</a:t>
            </a:r>
            <a:r>
              <a:rPr lang="en-US" sz="1400" dirty="0" err="1" smtClean="0"/>
              <a:t>Текст</a:t>
            </a:r>
            <a:r>
              <a:rPr lang="en-US" sz="1400" dirty="0" smtClean="0"/>
              <a:t>] / ed. R. M.S. Cruz. - New York : Nova Science Publishers, Inc., 2011. - 485 p. </a:t>
            </a:r>
            <a:endParaRPr lang="ru-RU" sz="1400" dirty="0" smtClean="0"/>
          </a:p>
          <a:p>
            <a:endParaRPr lang="ru-RU" sz="1400" dirty="0" smtClean="0"/>
          </a:p>
          <a:p>
            <a:pPr algn="just"/>
            <a:r>
              <a:rPr lang="ru-RU" sz="1400" dirty="0" smtClean="0"/>
              <a:t>             Наука о пищевых продуктах имеет дело с многочисленными процессами и явлениями. В основном исследуются вопросы переработки с целью улучшения продуктов питания и разработки новых пищевых продуктов. В книге «Научные исследования продуктов питания» представлен реальный подход к наиболее важным вопросам пищевых продуктов, в частности, изменения физических свойств питательных веществ при термообработке: пигмента, </a:t>
            </a:r>
            <a:r>
              <a:rPr lang="ru-RU" sz="1400" dirty="0" err="1" smtClean="0"/>
              <a:t>энзимов</a:t>
            </a:r>
            <a:r>
              <a:rPr lang="ru-RU" sz="1400" dirty="0" smtClean="0"/>
              <a:t>, ферментов, микроорганизмов, витаминов. Рассматривается механизм действия, анализ исследований, статистический анализ и применение инновационных технологий для уменьшения потерь при термообработке.</a:t>
            </a:r>
          </a:p>
          <a:p>
            <a:pPr algn="just"/>
            <a:r>
              <a:rPr lang="ru-RU" sz="1400" dirty="0" smtClean="0"/>
              <a:t>           Книга является справочником, предназначенным для научных и практических работников в области пищевых производств, а также для студентов </a:t>
            </a:r>
            <a:r>
              <a:rPr lang="ru-RU" sz="1400" dirty="0" err="1" smtClean="0"/>
              <a:t>бакалавриата</a:t>
            </a:r>
            <a:r>
              <a:rPr lang="ru-RU" sz="1400" dirty="0" smtClean="0"/>
              <a:t> и аспирантуры, обучающиеся по этим специальностям.</a:t>
            </a:r>
          </a:p>
          <a:p>
            <a:pPr algn="just"/>
            <a:r>
              <a:rPr lang="ru-RU" sz="1400" dirty="0" smtClean="0"/>
              <a:t>          Справочник издан совместными усилиями авторов из разных стран, имеющих опыт в пищевой промышленности. Книга состоит из 4 разделов, каждый из которых посвящен изменениям качеств питательных веществ в процессе переработки фруктов / овощей, мяса / рыбы и молока / молочных продуктов. Четвертый раздел отражает статистический анализ в научных исследованиях</a:t>
            </a:r>
            <a:r>
              <a:rPr lang="en-US" sz="1400" dirty="0" smtClean="0"/>
              <a:t>.</a:t>
            </a:r>
            <a:endParaRPr lang="ru-RU" sz="1400" dirty="0" smtClean="0"/>
          </a:p>
          <a:p>
            <a:endParaRPr lang="en-US" sz="1400" dirty="0" smtClean="0"/>
          </a:p>
          <a:p>
            <a:endParaRPr lang="en-US" sz="1400" dirty="0" smtClean="0"/>
          </a:p>
          <a:p>
            <a:endParaRPr lang="ru-RU" sz="1400" dirty="0" smtClean="0"/>
          </a:p>
          <a:p>
            <a:pPr algn="just"/>
            <a:endParaRPr lang="ru-RU" sz="1400" dirty="0" smtClean="0"/>
          </a:p>
          <a:p>
            <a:r>
              <a:rPr lang="ru-RU" sz="1400" dirty="0" smtClean="0"/>
              <a:t> </a:t>
            </a:r>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8194" name="Picture 2" descr="image7"/>
          <p:cNvPicPr>
            <a:picLocks noChangeAspect="1" noChangeArrowheads="1"/>
          </p:cNvPicPr>
          <p:nvPr/>
        </p:nvPicPr>
        <p:blipFill>
          <a:blip r:embed="rId2" cstate="print">
            <a:lum bright="17000" contrast="21000"/>
          </a:blip>
          <a:srcRect/>
          <a:stretch>
            <a:fillRect/>
          </a:stretch>
        </p:blipFill>
        <p:spPr bwMode="auto">
          <a:xfrm>
            <a:off x="7920110" y="0"/>
            <a:ext cx="4271890" cy="6682154"/>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5463</TotalTime>
  <Words>3394</Words>
  <Application>Microsoft Office PowerPoint</Application>
  <PresentationFormat>Широкоэкранный</PresentationFormat>
  <Paragraphs>290</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709</cp:revision>
  <dcterms:created xsi:type="dcterms:W3CDTF">2016-12-05T06:42:49Z</dcterms:created>
  <dcterms:modified xsi:type="dcterms:W3CDTF">2019-12-03T03:33:45Z</dcterms:modified>
</cp:coreProperties>
</file>