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296"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7" r:id="rId19"/>
    <p:sldId id="318" r:id="rId20"/>
    <p:sldId id="31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127" autoAdjust="0"/>
  </p:normalViewPr>
  <p:slideViewPr>
    <p:cSldViewPr snapToGrid="0">
      <p:cViewPr varScale="1">
        <p:scale>
          <a:sx n="86" d="100"/>
          <a:sy n="86" d="100"/>
        </p:scale>
        <p:origin x="2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94836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1314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183343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06363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2100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767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4126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5153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8595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9335CC-AA62-4E3D-9601-357AC59A1F81}" type="datetimeFigureOut">
              <a:rPr lang="ru-RU" smtClean="0"/>
              <a:pPr/>
              <a:t>12.10.2017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74F742-2914-4956-B5E9-F8341D2A65AF}" type="slidenum">
              <a:rPr lang="ru-RU" smtClean="0"/>
              <a:pPr/>
              <a:t>‹#›</a:t>
            </a:fld>
            <a:endParaRPr lang="ru-RU"/>
          </a:p>
        </p:txBody>
      </p:sp>
    </p:spTree>
    <p:extLst>
      <p:ext uri="{BB962C8B-B14F-4D97-AF65-F5344CB8AC3E}">
        <p14:creationId xmlns:p14="http://schemas.microsoft.com/office/powerpoint/2010/main" val="292451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335CC-AA62-4E3D-9601-357AC59A1F81}" type="datetimeFigureOut">
              <a:rPr lang="ru-RU" smtClean="0"/>
              <a:pPr/>
              <a:t>12.10.2017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F742-2914-4956-B5E9-F8341D2A65AF}" type="slidenum">
              <a:rPr lang="ru-RU" smtClean="0"/>
              <a:pPr/>
              <a:t>‹#›</a:t>
            </a:fld>
            <a:endParaRPr lang="ru-RU"/>
          </a:p>
        </p:txBody>
      </p:sp>
    </p:spTree>
    <p:extLst>
      <p:ext uri="{BB962C8B-B14F-4D97-AF65-F5344CB8AC3E}">
        <p14:creationId xmlns:p14="http://schemas.microsoft.com/office/powerpoint/2010/main" val="365731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4085" y="1402840"/>
            <a:ext cx="6096000" cy="2862322"/>
          </a:xfrm>
          <a:prstGeom prst="rect">
            <a:avLst/>
          </a:prstGeom>
        </p:spPr>
        <p:txBody>
          <a:bodyPr wrap="square">
            <a:spAutoFit/>
          </a:bodyPr>
          <a:lstStyle/>
          <a:p>
            <a:pPr algn="ctr"/>
            <a:r>
              <a:rPr lang="kk-KZ" dirty="0">
                <a:solidFill>
                  <a:srgbClr val="C00000"/>
                </a:solidFill>
                <a:latin typeface="Times New Roman" panose="02020603050405020304" pitchFamily="18" charset="0"/>
                <a:cs typeface="Times New Roman" panose="02020603050405020304" pitchFamily="18" charset="0"/>
              </a:rPr>
              <a:t>ҚҰРМЕТТІ ОҚЫТУШЫЛАР МЕН СТУДЕНТТЕР</a:t>
            </a:r>
            <a:r>
              <a:rPr lang="kk-KZ" dirty="0" smtClean="0">
                <a:solidFill>
                  <a:srgbClr val="C00000"/>
                </a:solidFill>
                <a:latin typeface="Times New Roman" panose="02020603050405020304" pitchFamily="18" charset="0"/>
                <a:cs typeface="Times New Roman" panose="02020603050405020304" pitchFamily="18" charset="0"/>
              </a:rPr>
              <a:t>!</a:t>
            </a:r>
            <a:endParaRPr lang="en-US" dirty="0" smtClean="0">
              <a:solidFill>
                <a:srgbClr val="C00000"/>
              </a:solidFill>
              <a:latin typeface="Times New Roman" panose="02020603050405020304" pitchFamily="18" charset="0"/>
              <a:cs typeface="Times New Roman" panose="02020603050405020304" pitchFamily="18" charset="0"/>
            </a:endParaRPr>
          </a:p>
          <a:p>
            <a:pPr algn="ctr"/>
            <a:endParaRPr lang="ru-RU" dirty="0">
              <a:solidFill>
                <a:srgbClr val="C0000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Сіздерді  ҒК  «Білім орталығына»жаңа келіп түскен оқулықтарды ұсынамыз. Оқулықтар ағылшын тілінде АБФ және ФВиТЖ факультеттеріне арналған. Аннотациясы орыс тіліне аударылған</a:t>
            </a:r>
            <a:r>
              <a:rPr lang="kk-KZ" dirty="0" smtClean="0">
                <a:solidFill>
                  <a:srgbClr val="002060"/>
                </a:solidFill>
                <a:latin typeface="Times New Roman" panose="02020603050405020304" pitchFamily="18" charset="0"/>
                <a:cs typeface="Times New Roman" panose="02020603050405020304" pitchFamily="18" charset="0"/>
              </a:rPr>
              <a:t>.</a:t>
            </a:r>
            <a:endParaRPr lang="en-US" smtClean="0">
              <a:solidFill>
                <a:srgbClr val="002060"/>
              </a:solidFill>
              <a:latin typeface="Times New Roman" panose="02020603050405020304" pitchFamily="18" charset="0"/>
              <a:cs typeface="Times New Roman" panose="02020603050405020304" pitchFamily="18" charset="0"/>
            </a:endParaRPr>
          </a:p>
          <a:p>
            <a:pPr algn="ct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Сіздерді мына мекен-жай бойынша күтеміз:</a:t>
            </a: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Абай даңғылы 28, ҒК «Білім орталығы»</a:t>
            </a:r>
            <a:endParaRPr lang="ru-RU" dirty="0">
              <a:solidFill>
                <a:srgbClr val="002060"/>
              </a:solidFill>
              <a:latin typeface="Times New Roman" panose="02020603050405020304" pitchFamily="18" charset="0"/>
              <a:cs typeface="Times New Roman" panose="02020603050405020304" pitchFamily="18" charset="0"/>
            </a:endParaRPr>
          </a:p>
          <a:p>
            <a:pPr algn="ctr"/>
            <a:r>
              <a:rPr lang="kk-KZ" dirty="0">
                <a:solidFill>
                  <a:srgbClr val="002060"/>
                </a:solidFill>
                <a:latin typeface="Times New Roman" panose="02020603050405020304" pitchFamily="18" charset="0"/>
                <a:cs typeface="Times New Roman" panose="02020603050405020304" pitchFamily="18" charset="0"/>
              </a:rPr>
              <a:t>Күнделікті: 9.00 – 18.00</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670" y="1402840"/>
            <a:ext cx="3262358" cy="3330182"/>
          </a:xfrm>
          <a:prstGeom prst="rect">
            <a:avLst/>
          </a:prstGeom>
        </p:spPr>
      </p:pic>
    </p:spTree>
    <p:extLst>
      <p:ext uri="{BB962C8B-B14F-4D97-AF65-F5344CB8AC3E}">
        <p14:creationId xmlns:p14="http://schemas.microsoft.com/office/powerpoint/2010/main" val="1749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112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Jordan, K. </a:t>
            </a:r>
            <a:r>
              <a:rPr lang="en-US" sz="1400" b="1" dirty="0" err="1" smtClean="0"/>
              <a:t>Listeria</a:t>
            </a:r>
            <a:r>
              <a:rPr lang="en-US" sz="1400" b="1" dirty="0" smtClean="0"/>
              <a:t> </a:t>
            </a:r>
            <a:r>
              <a:rPr lang="en-US" sz="1400" b="1" dirty="0" err="1" smtClean="0"/>
              <a:t>monocytogenes</a:t>
            </a:r>
            <a:r>
              <a:rPr lang="en-US" sz="1400" b="1" dirty="0" smtClean="0"/>
              <a:t> in the Food Processing Environment</a:t>
            </a:r>
            <a:r>
              <a:rPr lang="en-US" sz="1400" dirty="0" smtClean="0"/>
              <a:t> [</a:t>
            </a:r>
            <a:r>
              <a:rPr lang="ru-RU" sz="1400" dirty="0" smtClean="0"/>
              <a:t>Текст] / </a:t>
            </a:r>
            <a:r>
              <a:rPr lang="en-US" sz="1400" dirty="0" smtClean="0"/>
              <a:t>K. Jordan, D. Leong, A. A. </a:t>
            </a:r>
            <a:r>
              <a:rPr lang="en-US" sz="1400" dirty="0" err="1" smtClean="0"/>
              <a:t>Ordóñez</a:t>
            </a:r>
            <a:r>
              <a:rPr lang="en-US" sz="1400" dirty="0" smtClean="0"/>
              <a:t>. - New York : Springer, 2015. - 96 p. </a:t>
            </a:r>
            <a:endParaRPr lang="ru-RU" sz="1400" dirty="0" smtClean="0"/>
          </a:p>
          <a:p>
            <a:endParaRPr lang="ru-RU" sz="1400" dirty="0" smtClean="0"/>
          </a:p>
          <a:p>
            <a:pPr algn="just"/>
            <a:r>
              <a:rPr lang="ru-RU" sz="1400" dirty="0" smtClean="0"/>
              <a:t>            </a:t>
            </a:r>
            <a:r>
              <a:rPr lang="ru-RU" sz="1400" dirty="0" err="1" smtClean="0"/>
              <a:t>Листериоз</a:t>
            </a:r>
            <a:r>
              <a:rPr lang="ru-RU" sz="1400" dirty="0" smtClean="0"/>
              <a:t> - пищевое заболевание, вызванное бактерией </a:t>
            </a:r>
            <a:r>
              <a:rPr lang="ru-RU" sz="1400" dirty="0" err="1" smtClean="0"/>
              <a:t>Listeria</a:t>
            </a:r>
            <a:r>
              <a:rPr lang="ru-RU" sz="1400" dirty="0" smtClean="0"/>
              <a:t> </a:t>
            </a:r>
            <a:r>
              <a:rPr lang="ru-RU" sz="1400" dirty="0" err="1" smtClean="0"/>
              <a:t>monocytogenes</a:t>
            </a:r>
            <a:r>
              <a:rPr lang="ru-RU" sz="1400" dirty="0" smtClean="0"/>
              <a:t>, является серьезной проблемой для общества. Решение проблем, связанных с L. </a:t>
            </a:r>
            <a:r>
              <a:rPr lang="ru-RU" sz="1400" dirty="0" err="1" smtClean="0"/>
              <a:t>monocytogenes</a:t>
            </a:r>
            <a:r>
              <a:rPr lang="ru-RU" sz="1400" dirty="0" smtClean="0"/>
              <a:t>, является основным экономическим бременем для промышленности. Бактерии L. </a:t>
            </a:r>
            <a:r>
              <a:rPr lang="ru-RU" sz="1400" dirty="0" err="1" smtClean="0"/>
              <a:t>monocytogenes</a:t>
            </a:r>
            <a:r>
              <a:rPr lang="ru-RU" sz="1400" dirty="0" smtClean="0"/>
              <a:t> могут выживать и даже расти при самых низких температурах, в кислотах, в солях высокой концентрации. Кроме того, они могут образовывать </a:t>
            </a:r>
            <a:r>
              <a:rPr lang="ru-RU" sz="1400" dirty="0" err="1" smtClean="0"/>
              <a:t>биопленку</a:t>
            </a:r>
            <a:r>
              <a:rPr lang="ru-RU" sz="1400" dirty="0" smtClean="0"/>
              <a:t>, которая облегчает выживание в обрабатывающих средах. Для их обнаружения и уничтожения требуются соответствующие методологии. </a:t>
            </a:r>
          </a:p>
          <a:p>
            <a:pPr algn="just"/>
            <a:r>
              <a:rPr lang="ru-RU" sz="1400" dirty="0" smtClean="0"/>
              <a:t>            В последние годы были проведены </a:t>
            </a:r>
            <a:r>
              <a:rPr lang="ru-RU" sz="1400" smtClean="0"/>
              <a:t>обширные исследования </a:t>
            </a:r>
            <a:r>
              <a:rPr lang="ru-RU" sz="1400" dirty="0" smtClean="0"/>
              <a:t>L. </a:t>
            </a:r>
            <a:r>
              <a:rPr lang="en-US" sz="1400" dirty="0" smtClean="0"/>
              <a:t>M</a:t>
            </a:r>
            <a:r>
              <a:rPr lang="ru-RU" sz="1400" dirty="0" err="1" smtClean="0"/>
              <a:t>onocytogenes</a:t>
            </a:r>
            <a:r>
              <a:rPr lang="ru-RU" sz="1400" dirty="0" smtClean="0"/>
              <a:t>. В книге «</a:t>
            </a:r>
            <a:r>
              <a:rPr lang="ru-RU" sz="1400" dirty="0" err="1" smtClean="0"/>
              <a:t>Listeria</a:t>
            </a:r>
            <a:r>
              <a:rPr lang="ru-RU" sz="1400" dirty="0" smtClean="0"/>
              <a:t> </a:t>
            </a:r>
            <a:r>
              <a:rPr lang="ru-RU" sz="1400" dirty="0" err="1" smtClean="0"/>
              <a:t>monocytogenes</a:t>
            </a:r>
            <a:r>
              <a:rPr lang="ru-RU" sz="1400" dirty="0" smtClean="0"/>
              <a:t> в пищевой промышленности», которая вышла в серии «Краткий обзор изд-ва Шпрингер в области питания и здоровья» рассматриваются практические взгляды на имеющиеся исследования L. </a:t>
            </a:r>
            <a:r>
              <a:rPr lang="ru-RU" sz="1400" dirty="0" err="1" smtClean="0"/>
              <a:t>monocytogenes</a:t>
            </a:r>
            <a:r>
              <a:rPr lang="ru-RU" sz="1400" dirty="0" smtClean="0"/>
              <a:t>, касающиеся изоляции организма, характеристики </a:t>
            </a:r>
            <a:r>
              <a:rPr lang="ru-RU" sz="1400" dirty="0" err="1" smtClean="0"/>
              <a:t>изолятов</a:t>
            </a:r>
            <a:r>
              <a:rPr lang="ru-RU" sz="1400" dirty="0" smtClean="0"/>
              <a:t>, возникновения и распространенности в средах пищевой и пищевой промышленности, а также последствий и контроля этого явления. В центре внимания этого издания находятся практические аспекты возникновения и контроля L. </a:t>
            </a:r>
            <a:r>
              <a:rPr lang="ru-RU" sz="1400" dirty="0" err="1" smtClean="0"/>
              <a:t>monocytogenes</a:t>
            </a:r>
            <a:r>
              <a:rPr lang="ru-RU" sz="1400" dirty="0" smtClean="0"/>
              <a:t>, механизмы адаптации к инфекции или стрессу и выживаемость.</a:t>
            </a:r>
          </a:p>
          <a:p>
            <a:pPr indent="457200" algn="just"/>
            <a:endParaRPr lang="ru-RU" sz="1400" dirty="0" smtClean="0"/>
          </a:p>
          <a:p>
            <a:pPr indent="457200" algn="just"/>
            <a:endParaRPr lang="ru-RU" sz="1400" dirty="0" smtClean="0"/>
          </a:p>
          <a:p>
            <a:pPr indent="457200" algn="just"/>
            <a:endParaRPr lang="ru-RU" sz="1400" dirty="0" smtClean="0"/>
          </a:p>
          <a:p>
            <a:pPr algn="just"/>
            <a:r>
              <a:rPr lang="ru-RU" sz="1400" dirty="0" smtClean="0"/>
              <a:t>           </a:t>
            </a:r>
            <a:endParaRPr lang="en-US"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9218" name="Picture 2" descr="image4"/>
          <p:cNvPicPr>
            <a:picLocks noChangeAspect="1" noChangeArrowheads="1"/>
          </p:cNvPicPr>
          <p:nvPr/>
        </p:nvPicPr>
        <p:blipFill>
          <a:blip r:embed="rId2" cstate="print">
            <a:lum bright="12000" contrast="33000"/>
          </a:blip>
          <a:srcRect/>
          <a:stretch>
            <a:fillRect/>
          </a:stretch>
        </p:blipFill>
        <p:spPr bwMode="auto">
          <a:xfrm>
            <a:off x="1" y="0"/>
            <a:ext cx="4515728"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364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r>
              <a:rPr lang="ru-RU" sz="2000" b="1" dirty="0" smtClean="0"/>
              <a:t> </a:t>
            </a:r>
            <a:r>
              <a:rPr lang="en-US" sz="1400" b="1" dirty="0" err="1" smtClean="0"/>
              <a:t>Piergiovanni</a:t>
            </a:r>
            <a:r>
              <a:rPr lang="en-US" sz="1400" b="1" dirty="0" smtClean="0"/>
              <a:t>, L. Food Packaging Materials</a:t>
            </a:r>
            <a:r>
              <a:rPr lang="en-US" sz="1400" dirty="0" smtClean="0"/>
              <a:t> [</a:t>
            </a:r>
            <a:r>
              <a:rPr lang="ru-RU" sz="1400" dirty="0" smtClean="0"/>
              <a:t>Текст] / </a:t>
            </a:r>
            <a:r>
              <a:rPr lang="en-US" sz="1400" dirty="0" smtClean="0"/>
              <a:t>L. </a:t>
            </a:r>
            <a:r>
              <a:rPr lang="en-US" sz="1400" dirty="0" err="1" smtClean="0"/>
              <a:t>Piergiovanni</a:t>
            </a:r>
            <a:r>
              <a:rPr lang="en-US" sz="1400" dirty="0" smtClean="0"/>
              <a:t>, S. Limbo. - New York : Springer, 2016. - 75 p.</a:t>
            </a:r>
            <a:endParaRPr lang="ru-RU" sz="1400" dirty="0" smtClean="0"/>
          </a:p>
          <a:p>
            <a:endParaRPr lang="ru-RU" sz="1400" dirty="0" smtClean="0">
              <a:latin typeface="Times New Roman" pitchFamily="18" charset="0"/>
              <a:cs typeface="Times New Roman" pitchFamily="18" charset="0"/>
            </a:endParaRPr>
          </a:p>
          <a:p>
            <a:pPr algn="just"/>
            <a:r>
              <a:rPr lang="ru-RU" sz="1400" dirty="0" smtClean="0"/>
              <a:t>        Наука об упаковке продуктов является по сути материаловедением. Правильный выбор упаковки во многом зависит от эффективности используемых упаковочных материалов, от их химических и физических характеристик. </a:t>
            </a:r>
          </a:p>
          <a:p>
            <a:pPr algn="just"/>
            <a:r>
              <a:rPr lang="ru-RU" sz="1400" dirty="0" smtClean="0"/>
              <a:t>        В монографии «Материалы для упаковки продуктов» рассматриваются химические свойства четырех различных категорий материалов: пластмасс, целлюлозы, керамики и металлов. Небольшие химические модификации ведут к появлению новых вариантов упаковки и изменению ее свойств. </a:t>
            </a:r>
          </a:p>
          <a:p>
            <a:pPr algn="just"/>
            <a:r>
              <a:rPr lang="ru-RU" sz="1400" dirty="0" smtClean="0"/>
              <a:t>       Также имеют значение некоторые возможные специфические реакции между компонентами материалов и пищевыми ингредиентами (или компонентами окружающей среды). Эти реакции могут снизить производительность упаковки, влияя также на процессы рециркуляции, на качество продукции и многое другое. Поэтому в последней части книги описываются явление коррозии металлов, химической стойкости и разложения основных упаковочных материалов. </a:t>
            </a:r>
          </a:p>
          <a:p>
            <a:pPr algn="just"/>
            <a:r>
              <a:rPr lang="ru-RU" sz="1400" dirty="0" smtClean="0"/>
              <a:t>        Кроме того, в книге описана текущая глобальная ситуация по продаже упаковочного материала для пищевых продуктов.</a:t>
            </a:r>
          </a:p>
          <a:p>
            <a:pPr algn="just"/>
            <a:r>
              <a:rPr lang="ru-RU" sz="1400" dirty="0" smtClean="0"/>
              <a:t>        Монография предназначена для исследователей в области упаковки пищевых продуктов, также она будет полезна студентам и преподавателям вузов. </a:t>
            </a:r>
          </a:p>
          <a:p>
            <a:pPr algn="just"/>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1026" name="Picture 2" descr="image5"/>
          <p:cNvPicPr>
            <a:picLocks noChangeAspect="1" noChangeArrowheads="1"/>
          </p:cNvPicPr>
          <p:nvPr/>
        </p:nvPicPr>
        <p:blipFill>
          <a:blip r:embed="rId2" cstate="print">
            <a:lum bright="12000" contrast="29000"/>
          </a:blip>
          <a:srcRect/>
          <a:stretch>
            <a:fillRect/>
          </a:stretch>
        </p:blipFill>
        <p:spPr bwMode="auto">
          <a:xfrm>
            <a:off x="7666892" y="0"/>
            <a:ext cx="4525108"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400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Patel, A. R.</a:t>
            </a:r>
            <a:r>
              <a:rPr lang="en-US" sz="1400" dirty="0" smtClean="0"/>
              <a:t> </a:t>
            </a:r>
            <a:r>
              <a:rPr lang="en-US" sz="1400" b="1" dirty="0" smtClean="0"/>
              <a:t>Alternative Routes to Oil Structuring</a:t>
            </a:r>
            <a:r>
              <a:rPr lang="en-US" sz="1400" dirty="0" smtClean="0"/>
              <a:t> [</a:t>
            </a:r>
            <a:r>
              <a:rPr lang="en-US" sz="1400" dirty="0" err="1" smtClean="0"/>
              <a:t>Текст</a:t>
            </a:r>
            <a:r>
              <a:rPr lang="en-US" sz="1400" dirty="0" smtClean="0"/>
              <a:t>] / A. R. Patel. - New York : Springer, 2015. - 70 p.</a:t>
            </a:r>
            <a:endParaRPr lang="ru-RU" sz="1400" dirty="0" smtClean="0"/>
          </a:p>
          <a:p>
            <a:pPr indent="457200" algn="just"/>
            <a:endParaRPr lang="ru-RU" sz="1400" dirty="0" smtClean="0"/>
          </a:p>
          <a:p>
            <a:pPr indent="457200" algn="just"/>
            <a:r>
              <a:rPr lang="ru-RU" sz="1400" dirty="0" smtClean="0"/>
              <a:t>В последние годы термины «</a:t>
            </a:r>
            <a:r>
              <a:rPr lang="ru-RU" sz="1400" dirty="0" err="1" smtClean="0"/>
              <a:t>олеогели</a:t>
            </a:r>
            <a:r>
              <a:rPr lang="ru-RU" sz="1400" dirty="0" smtClean="0"/>
              <a:t>» и «</a:t>
            </a:r>
            <a:r>
              <a:rPr lang="ru-RU" sz="1400" dirty="0" err="1" smtClean="0"/>
              <a:t>олеогеляция</a:t>
            </a:r>
            <a:r>
              <a:rPr lang="ru-RU" sz="1400" dirty="0" smtClean="0"/>
              <a:t>» стали все более употребляемыми специалистами в области пищевой науки и индустрии. Резкое увеличение интереса к этому явлению объясняется быстрым увеличением числа публикаций, связанных с </a:t>
            </a:r>
            <a:r>
              <a:rPr lang="ru-RU" sz="1400" dirty="0" err="1" smtClean="0"/>
              <a:t>олеогелем</a:t>
            </a:r>
            <a:r>
              <a:rPr lang="ru-RU" sz="1400" dirty="0" smtClean="0"/>
              <a:t>, появляющихся как в отраслевых (журналы по пищевым продуктам и липидным наукам), так и в </a:t>
            </a:r>
            <a:r>
              <a:rPr lang="ru-RU" sz="1400" dirty="0" err="1" smtClean="0"/>
              <a:t>мультидисциплинарных</a:t>
            </a:r>
            <a:r>
              <a:rPr lang="ru-RU" sz="1400" dirty="0" smtClean="0"/>
              <a:t> журналах. По крайней мере, с точки зрения фундаментальных исследований, </a:t>
            </a:r>
            <a:r>
              <a:rPr lang="ru-RU" sz="1400" dirty="0" err="1" smtClean="0"/>
              <a:t>олеогеляция</a:t>
            </a:r>
            <a:r>
              <a:rPr lang="ru-RU" sz="1400" dirty="0" smtClean="0"/>
              <a:t> была воспринята как перспективная стратегия структурирования растительного масла, которая может служить созданию пищевых продуктов со значительно пониженным уровнем насыщенных жиров. </a:t>
            </a:r>
          </a:p>
          <a:p>
            <a:pPr indent="457200" algn="just"/>
            <a:r>
              <a:rPr lang="ru-RU" sz="1400" dirty="0" smtClean="0"/>
              <a:t>Целью </a:t>
            </a:r>
            <a:r>
              <a:rPr lang="ru-RU" sz="1400" dirty="0" err="1" smtClean="0"/>
              <a:t>данноймонографии</a:t>
            </a:r>
            <a:r>
              <a:rPr lang="ru-RU" sz="1400" dirty="0" smtClean="0"/>
              <a:t> «Альтернативные способы структурирования растительного масла» является обзор некоторых современных исследований в области </a:t>
            </a:r>
            <a:r>
              <a:rPr lang="ru-RU" sz="1400" dirty="0" err="1" smtClean="0"/>
              <a:t>олеогеляции</a:t>
            </a:r>
            <a:r>
              <a:rPr lang="ru-RU" sz="1400" dirty="0" smtClean="0"/>
              <a:t> и предоставление практических рекомендаций молодым исследователям. Вначале дается краткий обзор различных категорий структурирующих агентов (</a:t>
            </a:r>
            <a:r>
              <a:rPr lang="ru-RU" sz="1400" dirty="0" err="1" smtClean="0"/>
              <a:t>олеогелей</a:t>
            </a:r>
            <a:r>
              <a:rPr lang="ru-RU" sz="1400" dirty="0" smtClean="0"/>
              <a:t>), затем они рассматриваются по отдельности и подробнее - натуральные воски, гидрофильные пищевые полимеры и коллоидные частицы. В конце обсуждается потенциал применения </a:t>
            </a:r>
            <a:r>
              <a:rPr lang="ru-RU" sz="1400" dirty="0" err="1" smtClean="0"/>
              <a:t>олеогелей</a:t>
            </a:r>
            <a:r>
              <a:rPr lang="ru-RU" sz="1400" dirty="0" smtClean="0"/>
              <a:t> в промышленности с целью структурирования пищевых продуктов, а также преимущества и недостатки некоторых из наиболее перспективных и исследованных систем </a:t>
            </a:r>
            <a:r>
              <a:rPr lang="ru-RU" sz="1400" dirty="0" err="1" smtClean="0"/>
              <a:t>олеогеля</a:t>
            </a:r>
            <a:r>
              <a:rPr lang="ru-RU" sz="1400" dirty="0" smtClean="0"/>
              <a:t>.</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algn="just"/>
            <a:r>
              <a:rPr lang="ru-RU" sz="1400" dirty="0" smtClean="0"/>
              <a:t>      </a:t>
            </a:r>
          </a:p>
          <a:p>
            <a:pPr indent="457200" algn="just"/>
            <a:r>
              <a:rPr lang="en-US"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050" name="Picture 2" descr="image6"/>
          <p:cNvPicPr>
            <a:picLocks noChangeAspect="1" noChangeArrowheads="1"/>
          </p:cNvPicPr>
          <p:nvPr/>
        </p:nvPicPr>
        <p:blipFill>
          <a:blip r:embed="rId2" cstate="print">
            <a:lum bright="7000" contrast="26000"/>
          </a:blip>
          <a:srcRect/>
          <a:stretch>
            <a:fillRect/>
          </a:stretch>
        </p:blipFill>
        <p:spPr bwMode="auto">
          <a:xfrm>
            <a:off x="1" y="0"/>
            <a:ext cx="4537416"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4968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r>
              <a:rPr lang="en-US" sz="2000" dirty="0" smtClean="0"/>
              <a:t>   </a:t>
            </a:r>
            <a:r>
              <a:rPr lang="en-US" sz="1400" dirty="0" smtClean="0"/>
              <a:t> </a:t>
            </a:r>
            <a:r>
              <a:rPr lang="en-US" sz="1400" b="1" dirty="0" smtClean="0"/>
              <a:t>Food </a:t>
            </a:r>
            <a:r>
              <a:rPr lang="en-US" sz="1400" b="1" dirty="0" err="1" smtClean="0"/>
              <a:t>Biopreservation</a:t>
            </a:r>
            <a:r>
              <a:rPr lang="en-US" sz="1400" b="1" dirty="0" smtClean="0"/>
              <a:t> </a:t>
            </a:r>
            <a:r>
              <a:rPr lang="en-US" sz="1400" dirty="0" smtClean="0"/>
              <a:t>[</a:t>
            </a:r>
            <a:r>
              <a:rPr lang="ru-RU" sz="1400" dirty="0" smtClean="0"/>
              <a:t>Текст] / </a:t>
            </a:r>
            <a:r>
              <a:rPr lang="en-US" sz="1400" dirty="0" smtClean="0"/>
              <a:t>A. </a:t>
            </a:r>
            <a:r>
              <a:rPr lang="en-US" sz="1400" dirty="0" err="1" smtClean="0"/>
              <a:t>Calvez</a:t>
            </a:r>
            <a:r>
              <a:rPr lang="en-US" sz="1400" dirty="0" smtClean="0"/>
              <a:t> [et al.]. - London : Springer, 2014. - 118 p.</a:t>
            </a:r>
            <a:endParaRPr lang="ru-RU" sz="1400" dirty="0" smtClean="0"/>
          </a:p>
          <a:p>
            <a:endParaRPr lang="ru-RU" sz="1400" dirty="0" smtClean="0"/>
          </a:p>
          <a:p>
            <a:pPr algn="just"/>
            <a:r>
              <a:rPr lang="ru-RU" sz="1400" dirty="0" smtClean="0"/>
              <a:t>         Микробные болезни пищевого происхождения являются предметом постоянного внимания органов здравоохранения. Глобализация продовольственного рынка и крупномасштабное распределение и переработка сырья и пищевых продуктов создают новые экологические ниши, к которым адаптировались микроорганизмы из разных регионов мира.</a:t>
            </a:r>
          </a:p>
          <a:p>
            <a:pPr algn="just"/>
            <a:r>
              <a:rPr lang="ru-RU" sz="1400" dirty="0" smtClean="0"/>
              <a:t>          Проблема возрастает по причине транспортировки, увеличения этапов обработки, распределения сырья и продления срока годности готовой продукции. Растет спрос потребителей на продукты, которые долго остаются свежими, легко хранятся готовыми к употреблению и способствуют укреплению здоровья. Потребительские организации также все больше обеспокоены качеством продуктов и способами их производства.</a:t>
            </a:r>
          </a:p>
          <a:p>
            <a:pPr algn="just"/>
            <a:r>
              <a:rPr lang="ru-RU" sz="1400" dirty="0" smtClean="0"/>
              <a:t>           В данной книге описывается метод </a:t>
            </a:r>
            <a:r>
              <a:rPr lang="ru-RU" sz="1400" dirty="0" err="1" smtClean="0"/>
              <a:t>биопрезервации</a:t>
            </a:r>
            <a:r>
              <a:rPr lang="ru-RU" sz="1400" dirty="0" smtClean="0"/>
              <a:t> (</a:t>
            </a:r>
            <a:r>
              <a:rPr lang="ru-RU" sz="1400" dirty="0" err="1" smtClean="0"/>
              <a:t>хранениея</a:t>
            </a:r>
            <a:r>
              <a:rPr lang="ru-RU" sz="1400" dirty="0" smtClean="0"/>
              <a:t> свежих продуктов с помощью микроорганизмов). Вначале дается общая характеристика бактериальных антагонистов как основы </a:t>
            </a:r>
            <a:r>
              <a:rPr lang="ru-RU" sz="1400" dirty="0" err="1" smtClean="0"/>
              <a:t>биопрезервации</a:t>
            </a:r>
            <a:r>
              <a:rPr lang="ru-RU" sz="1400" dirty="0" smtClean="0"/>
              <a:t>, затем рассматриваются такие виды микроорганизмов, как </a:t>
            </a:r>
            <a:r>
              <a:rPr lang="ru-RU" sz="1400" dirty="0" err="1" smtClean="0"/>
              <a:t>бактериоцины</a:t>
            </a:r>
            <a:r>
              <a:rPr lang="ru-RU" sz="1400" dirty="0" smtClean="0"/>
              <a:t> и бактериофаги. Отдельно анализируются методы </a:t>
            </a:r>
            <a:r>
              <a:rPr lang="ru-RU" sz="1400" dirty="0" err="1" smtClean="0"/>
              <a:t>биопрезервации</a:t>
            </a:r>
            <a:r>
              <a:rPr lang="ru-RU" sz="1400" dirty="0" smtClean="0"/>
              <a:t> мясных, рыбных, овощных, молочных продуктов.  </a:t>
            </a:r>
          </a:p>
          <a:p>
            <a:endParaRPr lang="ru-RU" sz="1400" dirty="0" smtClean="0"/>
          </a:p>
          <a:p>
            <a:endParaRPr lang="en-US" sz="1400" dirty="0" smtClean="0"/>
          </a:p>
          <a:p>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3074" name="Picture 2" descr="image8"/>
          <p:cNvPicPr>
            <a:picLocks noChangeAspect="1" noChangeArrowheads="1"/>
          </p:cNvPicPr>
          <p:nvPr/>
        </p:nvPicPr>
        <p:blipFill>
          <a:blip r:embed="rId2" cstate="print">
            <a:lum bright="11000" contrast="29000"/>
          </a:blip>
          <a:srcRect/>
          <a:stretch>
            <a:fillRect/>
          </a:stretch>
        </p:blipFill>
        <p:spPr bwMode="auto">
          <a:xfrm>
            <a:off x="7934179" y="0"/>
            <a:ext cx="4257822"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518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Microbial Interaction in Fermented Beverages </a:t>
            </a:r>
            <a:r>
              <a:rPr lang="en-US" sz="1400" dirty="0" smtClean="0"/>
              <a:t>[</a:t>
            </a:r>
            <a:r>
              <a:rPr lang="en-US" sz="1400" dirty="0" err="1" smtClean="0"/>
              <a:t>Текст</a:t>
            </a:r>
            <a:r>
              <a:rPr lang="en-US" sz="1400" dirty="0" smtClean="0"/>
              <a:t>] / M. E. </a:t>
            </a:r>
            <a:r>
              <a:rPr lang="en-US" sz="1400" dirty="0" err="1" smtClean="0"/>
              <a:t>Farias</a:t>
            </a:r>
            <a:r>
              <a:rPr lang="en-US" sz="1400" dirty="0" smtClean="0"/>
              <a:t> [et al.]. - New York : Nova Science Publishers, Inc., 2010. - 65 p. - (Food Science and Technology</a:t>
            </a:r>
            <a:r>
              <a:rPr lang="ru-RU" sz="1400" dirty="0" smtClean="0"/>
              <a:t>)</a:t>
            </a:r>
          </a:p>
          <a:p>
            <a:pPr indent="457200" algn="just"/>
            <a:endParaRPr lang="ru-RU" sz="1400" dirty="0" smtClean="0"/>
          </a:p>
          <a:p>
            <a:pPr algn="just"/>
            <a:r>
              <a:rPr lang="ru-RU" sz="1400" dirty="0" smtClean="0"/>
              <a:t>        Качество ферментированных напитков зависит от типа и характера взаимодействия микрофлоры в процессе брожения. </a:t>
            </a:r>
          </a:p>
          <a:p>
            <a:pPr algn="just"/>
            <a:r>
              <a:rPr lang="ru-RU" sz="1400" dirty="0" smtClean="0"/>
              <a:t>        В представленной книге «Микробная интерференция в ферментированных напитках» описывается множество типов взаимодействия в смешанных популяциях микроорганизмов, от которых зависит качество напитков и которые классифицируются как прямые или косвенные взаимодействия. Рассматриваются виды косвенного взаимодействия микроорганизмов: конкуренция, комменсализм, взаимность, </a:t>
            </a:r>
            <a:r>
              <a:rPr lang="ru-RU" sz="1400" dirty="0" err="1" smtClean="0"/>
              <a:t>аменматизм</a:t>
            </a:r>
            <a:r>
              <a:rPr lang="ru-RU" sz="1400" dirty="0" smtClean="0"/>
              <a:t>, антагонизм и нейтрализм; прямого взаимодействия: хищничество и паразитизм. </a:t>
            </a:r>
          </a:p>
          <a:p>
            <a:pPr algn="just"/>
            <a:r>
              <a:rPr lang="ru-RU" sz="1400" dirty="0" smtClean="0"/>
              <a:t>        Отдельные главы посвящены производству вина и пива. В главе, посвященной </a:t>
            </a:r>
            <a:r>
              <a:rPr lang="ru-RU" sz="1400" dirty="0" err="1" smtClean="0"/>
              <a:t>винопроизводству</a:t>
            </a:r>
            <a:r>
              <a:rPr lang="ru-RU" sz="1400" dirty="0" smtClean="0"/>
              <a:t>, рассматриваются микробные  экосистемы дрожжи-дрожжи, </a:t>
            </a:r>
            <a:r>
              <a:rPr lang="ru-RU" sz="1400" dirty="0" err="1" smtClean="0"/>
              <a:t>дрожжи-нитевидные</a:t>
            </a:r>
            <a:r>
              <a:rPr lang="ru-RU" sz="1400" dirty="0" smtClean="0"/>
              <a:t> грибы и дрожжи-бактерии. Симбиоз зависит от используемого штамма дрожжей, обеспечивающего доступность аминокислот, пептидов и витаминов в качестве факторов роста развития молочнокислых бактерий (LAB) или способности дрожжей вырабатывать метаболические соединения, которые могут действовать как ингибиторы. В главе, посвященной пивоварению, предлагается решение проблем, связанных с бактериями </a:t>
            </a:r>
            <a:r>
              <a:rPr lang="en-US" sz="1400" i="1" dirty="0" smtClean="0"/>
              <a:t>Lactobacillus </a:t>
            </a:r>
            <a:r>
              <a:rPr lang="en-US" sz="1400" i="1" dirty="0" err="1" smtClean="0"/>
              <a:t>brevis</a:t>
            </a:r>
            <a:r>
              <a:rPr lang="ru-RU" sz="1400" i="1" dirty="0" smtClean="0"/>
              <a:t>, </a:t>
            </a:r>
            <a:r>
              <a:rPr lang="en-US" sz="1400" i="1" dirty="0" smtClean="0"/>
              <a:t>L</a:t>
            </a:r>
            <a:r>
              <a:rPr lang="ru-RU" sz="1400" i="1" dirty="0" smtClean="0"/>
              <a:t>. </a:t>
            </a:r>
            <a:r>
              <a:rPr lang="en-US" sz="1400" i="1" dirty="0" err="1" smtClean="0"/>
              <a:t>Lindneri</a:t>
            </a:r>
            <a:r>
              <a:rPr lang="ru-RU" sz="1400" i="1" dirty="0" smtClean="0"/>
              <a:t>, </a:t>
            </a:r>
            <a:r>
              <a:rPr lang="en-US" sz="1400" i="1" dirty="0" err="1" smtClean="0"/>
              <a:t>Pediococcus</a:t>
            </a:r>
            <a:r>
              <a:rPr lang="en-US" sz="1400" i="1" dirty="0" smtClean="0"/>
              <a:t> </a:t>
            </a:r>
            <a:r>
              <a:rPr lang="en-US" sz="1400" i="1" dirty="0" err="1" smtClean="0"/>
              <a:t>damnosus</a:t>
            </a:r>
            <a:r>
              <a:rPr lang="en-US" sz="1400" i="1" dirty="0" smtClean="0"/>
              <a:t> </a:t>
            </a:r>
            <a:r>
              <a:rPr lang="ru-RU" sz="1400" dirty="0" smtClean="0"/>
              <a:t>и др., наносящими вред микроорганизмам, участвующим в брожении. </a:t>
            </a:r>
          </a:p>
          <a:p>
            <a:pPr algn="just"/>
            <a:r>
              <a:rPr lang="ru-RU" sz="1400" dirty="0" smtClean="0"/>
              <a:t> </a:t>
            </a:r>
          </a:p>
          <a:p>
            <a:pPr indent="457200" algn="just"/>
            <a:endParaRPr lang="ru-RU" sz="1400" dirty="0" smtClean="0"/>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4098" name="Picture 2" descr="image7"/>
          <p:cNvPicPr>
            <a:picLocks noChangeAspect="1" noChangeArrowheads="1"/>
          </p:cNvPicPr>
          <p:nvPr/>
        </p:nvPicPr>
        <p:blipFill>
          <a:blip r:embed="rId2" cstate="print">
            <a:lum bright="7000" contrast="35000"/>
          </a:blip>
          <a:srcRect/>
          <a:stretch>
            <a:fillRect/>
          </a:stretch>
        </p:blipFill>
        <p:spPr bwMode="auto">
          <a:xfrm>
            <a:off x="-1" y="0"/>
            <a:ext cx="4417255"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688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t>         </a:t>
            </a:r>
            <a:r>
              <a:rPr lang="en-US" sz="1400" b="1" dirty="0" smtClean="0"/>
              <a:t>Brown, R. C.</a:t>
            </a:r>
            <a:r>
              <a:rPr lang="en-US" sz="1400" dirty="0" smtClean="0"/>
              <a:t> </a:t>
            </a:r>
            <a:r>
              <a:rPr lang="en-US" sz="1400" b="1" dirty="0" err="1" smtClean="0"/>
              <a:t>Biorenewable</a:t>
            </a:r>
            <a:r>
              <a:rPr lang="en-US" sz="1400" b="1" dirty="0" smtClean="0"/>
              <a:t> Resources: Engineering New Products from Agriculture</a:t>
            </a:r>
            <a:r>
              <a:rPr lang="en-US" sz="1400" dirty="0" smtClean="0"/>
              <a:t> [</a:t>
            </a:r>
            <a:r>
              <a:rPr lang="en-US" sz="1400" dirty="0" err="1" smtClean="0"/>
              <a:t>Текст</a:t>
            </a:r>
            <a:r>
              <a:rPr lang="en-US" sz="1400" dirty="0" smtClean="0"/>
              <a:t>] / R. C. Brown, T. R. Brown. –</a:t>
            </a:r>
            <a:r>
              <a:rPr lang="ru-RU" sz="1400" dirty="0" smtClean="0"/>
              <a:t> </a:t>
            </a:r>
            <a:r>
              <a:rPr lang="en-US" sz="1400" dirty="0" smtClean="0"/>
              <a:t>2</a:t>
            </a:r>
            <a:r>
              <a:rPr lang="en-US" sz="1400" baseline="30000" dirty="0" smtClean="0"/>
              <a:t>nd</a:t>
            </a:r>
            <a:r>
              <a:rPr lang="en-US" sz="1400" dirty="0" smtClean="0"/>
              <a:t> ed. -  </a:t>
            </a:r>
            <a:r>
              <a:rPr lang="en-US" sz="1400" dirty="0" err="1" smtClean="0"/>
              <a:t>Chichester</a:t>
            </a:r>
            <a:r>
              <a:rPr lang="en-US" sz="1400" dirty="0" smtClean="0"/>
              <a:t> : Wiley Blackwell, 2014. - 375 p.</a:t>
            </a:r>
          </a:p>
          <a:p>
            <a:endParaRPr lang="en-US" sz="1400" dirty="0" smtClean="0"/>
          </a:p>
          <a:p>
            <a:pPr algn="just"/>
            <a:r>
              <a:rPr lang="en-US" sz="1400" dirty="0" smtClean="0"/>
              <a:t>       </a:t>
            </a:r>
            <a:r>
              <a:rPr lang="ru-RU" sz="1400" dirty="0" smtClean="0"/>
              <a:t>Книга «</a:t>
            </a:r>
            <a:r>
              <a:rPr lang="ru-RU" sz="1400" dirty="0" err="1" smtClean="0"/>
              <a:t>Биовозобновляемые</a:t>
            </a:r>
            <a:r>
              <a:rPr lang="ru-RU" sz="1400" dirty="0" smtClean="0"/>
              <a:t> ресурсы» была первоначально опубликована в 2003 году в качестве учебника для новой междисциплинарной программы в Университете штата Айова, США. </a:t>
            </a:r>
          </a:p>
          <a:p>
            <a:pPr algn="just"/>
            <a:r>
              <a:rPr lang="en-US" sz="1400" dirty="0" smtClean="0"/>
              <a:t>       </a:t>
            </a:r>
            <a:r>
              <a:rPr lang="ru-RU" sz="1400" dirty="0" smtClean="0"/>
              <a:t>Данный учебник является вторым изданием и рекомендован студентам вузов и аспирантам, изучающим биоресурсы Земли. Область биоресурсов включает в себя знания сельского хозяйства, химии, машиностроения, экологии и экономики.</a:t>
            </a:r>
            <a:endParaRPr lang="en-US" sz="1400" dirty="0" smtClean="0"/>
          </a:p>
          <a:p>
            <a:pPr algn="just"/>
            <a:r>
              <a:rPr lang="en-US" sz="1400" dirty="0" smtClean="0"/>
              <a:t>      </a:t>
            </a:r>
            <a:r>
              <a:rPr lang="ru-RU" sz="1400" dirty="0" smtClean="0"/>
              <a:t>В книге рассматриваются фундаментальные теоретические концепции инженерной термодинамики и органической химии, относящихся к области биоресурсов, также даются практические основы производства сырья, его переработки, экономики и политики биоресурсов. </a:t>
            </a:r>
            <a:endParaRPr lang="en-US" sz="1400" dirty="0" smtClean="0"/>
          </a:p>
          <a:p>
            <a:pPr algn="just"/>
            <a:r>
              <a:rPr lang="ru-RU" sz="1400" dirty="0" smtClean="0"/>
              <a:t>      13 глав книги включают  описание биоресурсов: ресурсная база, виды биоресурсов, включая как отходы, так и энергетику, свойства, имеющие значение для переработки биологически возобновляемых ресурсов, информация о выработке различных видов биомассы, оценка различных видов биологически возобновляемых ресурсов. В книге описываются такие биоресурсы, как масляная (богатая липидами) биомасса, в частности, </a:t>
            </a:r>
            <a:r>
              <a:rPr lang="ru-RU" sz="1400" dirty="0" err="1" smtClean="0"/>
              <a:t>микроводоросли</a:t>
            </a:r>
            <a:r>
              <a:rPr lang="ru-RU" sz="1400" dirty="0" smtClean="0"/>
              <a:t> как источник производства </a:t>
            </a:r>
            <a:r>
              <a:rPr lang="ru-RU" sz="1400" dirty="0" err="1" smtClean="0"/>
              <a:t>биотоплива</a:t>
            </a:r>
            <a:r>
              <a:rPr lang="ru-RU" sz="1400" dirty="0" smtClean="0"/>
              <a:t> и </a:t>
            </a:r>
            <a:r>
              <a:rPr lang="ru-RU" sz="1400" dirty="0" err="1" smtClean="0"/>
              <a:t>биобезопасных</a:t>
            </a:r>
            <a:r>
              <a:rPr lang="ru-RU" sz="1400" dirty="0" smtClean="0"/>
              <a:t> продуктов. Рассматриваются процессы преобразования биологически </a:t>
            </a:r>
            <a:r>
              <a:rPr lang="ru-RU" sz="1400" dirty="0" err="1" smtClean="0"/>
              <a:t>возобновляемыех</a:t>
            </a:r>
            <a:r>
              <a:rPr lang="ru-RU" sz="1400" dirty="0" smtClean="0"/>
              <a:t> ресурсов в биоэнергетические и </a:t>
            </a:r>
            <a:r>
              <a:rPr lang="ru-RU" sz="1400" dirty="0" err="1" smtClean="0"/>
              <a:t>биобезопасные</a:t>
            </a:r>
            <a:r>
              <a:rPr lang="ru-RU" sz="1400" dirty="0" smtClean="0"/>
              <a:t> продукты. Уделяется внимание биохимической конверсии богатых углеводами исходных материалов в этанол и другие продукты, в том числе углеводороды (новые для второго издания), термохимической конверсии лигноцеллюлозной биомассы.</a:t>
            </a:r>
          </a:p>
          <a:p>
            <a:pPr algn="just"/>
            <a:endParaRPr lang="ru-RU" sz="1400" dirty="0" smtClean="0"/>
          </a:p>
          <a:p>
            <a:pPr algn="just"/>
            <a:endParaRPr lang="ru-RU" sz="1400" dirty="0" smtClean="0"/>
          </a:p>
          <a:p>
            <a:endParaRPr lang="ru-RU" sz="1400" dirty="0" smtClean="0"/>
          </a:p>
          <a:p>
            <a:endParaRPr lang="ru-RU" sz="1400" dirty="0" smtClean="0"/>
          </a:p>
          <a:p>
            <a:pPr algn="just"/>
            <a:r>
              <a:rPr lang="ru-RU" sz="1400" dirty="0" smtClean="0"/>
              <a:t>         </a:t>
            </a:r>
          </a:p>
          <a:p>
            <a:endParaRPr lang="ru-RU" sz="1400" dirty="0" smtClean="0"/>
          </a:p>
          <a:p>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5122" name="Picture 2" descr="image9"/>
          <p:cNvPicPr>
            <a:picLocks noChangeAspect="1" noChangeArrowheads="1"/>
          </p:cNvPicPr>
          <p:nvPr/>
        </p:nvPicPr>
        <p:blipFill>
          <a:blip r:embed="rId2" cstate="print">
            <a:lum bright="14000" contrast="31000"/>
          </a:blip>
          <a:srcRect/>
          <a:stretch>
            <a:fillRect/>
          </a:stretch>
        </p:blipFill>
        <p:spPr bwMode="auto">
          <a:xfrm>
            <a:off x="7762392" y="-129260"/>
            <a:ext cx="4429607" cy="698726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518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err="1" smtClean="0"/>
              <a:t>Holdsworth</a:t>
            </a:r>
            <a:r>
              <a:rPr lang="en-US" sz="1400" b="1" dirty="0" smtClean="0"/>
              <a:t>, S. D.</a:t>
            </a:r>
            <a:r>
              <a:rPr lang="en-US" sz="1400" dirty="0" smtClean="0"/>
              <a:t> </a:t>
            </a:r>
            <a:r>
              <a:rPr lang="en-US" sz="1400" b="1" dirty="0" smtClean="0"/>
              <a:t>Thermal Processing of Packaged Foods</a:t>
            </a:r>
            <a:r>
              <a:rPr lang="en-US" sz="1400" dirty="0" smtClean="0"/>
              <a:t> [</a:t>
            </a:r>
            <a:r>
              <a:rPr lang="en-US" sz="1400" dirty="0" err="1" smtClean="0"/>
              <a:t>Текст</a:t>
            </a:r>
            <a:r>
              <a:rPr lang="en-US" sz="1400" dirty="0" smtClean="0"/>
              <a:t>] / S. D. </a:t>
            </a:r>
            <a:r>
              <a:rPr lang="en-US" sz="1400" dirty="0" err="1" smtClean="0"/>
              <a:t>Holdsworth</a:t>
            </a:r>
            <a:r>
              <a:rPr lang="en-US" sz="1400" dirty="0" smtClean="0"/>
              <a:t>, R. Simpson. –</a:t>
            </a:r>
            <a:r>
              <a:rPr lang="ru-RU" sz="1400" dirty="0" smtClean="0"/>
              <a:t> </a:t>
            </a:r>
            <a:r>
              <a:rPr lang="en-US" sz="1400" dirty="0" smtClean="0"/>
              <a:t>3d ed. -  Switzerland : Springer, 2016. - 516 p.</a:t>
            </a:r>
          </a:p>
          <a:p>
            <a:pPr indent="457200" algn="just"/>
            <a:endParaRPr lang="en-US" sz="1400" dirty="0" smtClean="0"/>
          </a:p>
          <a:p>
            <a:pPr indent="457200" algn="just"/>
            <a:r>
              <a:rPr lang="ru-RU" sz="1400" dirty="0" smtClean="0"/>
              <a:t>В третьем издании книги «Термообработка упакованных продуктов» рассматриваются методы установки подходящего времени и температуры  при стерилизации или пастеризации упакованного пищевого продукта.</a:t>
            </a:r>
            <a:br>
              <a:rPr lang="ru-RU" sz="1400" dirty="0" smtClean="0"/>
            </a:br>
            <a:r>
              <a:rPr lang="ru-RU" sz="1400" dirty="0" smtClean="0"/>
              <a:t>В книге 22 главы, объединенных в пять частей. </a:t>
            </a:r>
            <a:endParaRPr lang="en-US" sz="1400" dirty="0" smtClean="0"/>
          </a:p>
          <a:p>
            <a:pPr indent="457200" algn="just"/>
            <a:r>
              <a:rPr lang="ru-RU" sz="1400" dirty="0" smtClean="0"/>
              <a:t>В первой части исследуется механизм теплопередачи в процессе консервирования,  уничтожения микробов, критерии стерилизации и безопасности термической обработки.</a:t>
            </a:r>
            <a:r>
              <a:rPr lang="en-US" sz="1400" dirty="0" smtClean="0"/>
              <a:t> </a:t>
            </a:r>
            <a:r>
              <a:rPr lang="ru-RU" sz="1400" dirty="0" smtClean="0"/>
              <a:t>Во второй части рассматриваются методы оценки процесса термообработки: графический, цифровой, микробный, аналитический, метод формул.</a:t>
            </a:r>
            <a:r>
              <a:rPr lang="en-US" sz="1400" dirty="0" smtClean="0"/>
              <a:t> </a:t>
            </a:r>
            <a:r>
              <a:rPr lang="ru-RU" sz="1400" dirty="0" smtClean="0"/>
              <a:t>Третья часть посвящена  обработке давлением в резервуарах, пакетных ретортах, одновременной стерилизации и термической обработке пищевых продуктов. В четвертой части предлагается математическое моделирование многоцелевой оптимизации, контроля и автоматизации процессов термообработки.</a:t>
            </a:r>
            <a:r>
              <a:rPr lang="en-US" sz="1400" dirty="0" smtClean="0"/>
              <a:t> </a:t>
            </a:r>
            <a:r>
              <a:rPr lang="ru-RU" sz="1400" dirty="0" smtClean="0"/>
              <a:t>Пятая часть включает в себя описание двух инновационных процессов стерилизации пищевых продуктов, таких как высокое давление с термической стерилизацией и омический нагрев.</a:t>
            </a:r>
          </a:p>
          <a:p>
            <a:pPr algn="just"/>
            <a:r>
              <a:rPr lang="en-US" sz="1400" dirty="0" smtClean="0"/>
              <a:t>           </a:t>
            </a:r>
            <a:r>
              <a:rPr lang="ru-RU" sz="1400" dirty="0" smtClean="0"/>
              <a:t>Книга буде полезна студентам, аспирантам, ученым, инженерам и другим специалистам, работающим в пищевой промышленности.</a:t>
            </a:r>
          </a:p>
          <a:p>
            <a:pPr indent="457200" algn="just"/>
            <a:endParaRPr lang="ru-RU" sz="1400" dirty="0" smtClean="0"/>
          </a:p>
          <a:p>
            <a:pPr indent="457200" algn="just"/>
            <a:endParaRPr lang="ru-RU" sz="1400" dirty="0" smtClean="0"/>
          </a:p>
          <a:p>
            <a:pPr indent="457200" algn="just"/>
            <a:endParaRPr lang="ru-RU" sz="1400" dirty="0" smtClean="0"/>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r>
              <a:rPr lang="ru-RU"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6146" name="Picture 2" descr="image1"/>
          <p:cNvPicPr>
            <a:picLocks noChangeAspect="1" noChangeArrowheads="1"/>
          </p:cNvPicPr>
          <p:nvPr/>
        </p:nvPicPr>
        <p:blipFill>
          <a:blip r:embed="rId2" cstate="print">
            <a:lum bright="12000" contrast="38000"/>
          </a:blip>
          <a:srcRect/>
          <a:stretch>
            <a:fillRect/>
          </a:stretch>
        </p:blipFill>
        <p:spPr bwMode="auto">
          <a:xfrm>
            <a:off x="0" y="0"/>
            <a:ext cx="4533607"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4752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p>
          <a:p>
            <a:r>
              <a:rPr lang="ru-RU" sz="2000" dirty="0" smtClean="0"/>
              <a:t>       </a:t>
            </a:r>
            <a:r>
              <a:rPr lang="en-US" sz="1400" b="1" dirty="0" smtClean="0"/>
              <a:t>Essential Guide to Food Additives </a:t>
            </a:r>
            <a:r>
              <a:rPr lang="en-US" sz="1400" dirty="0" smtClean="0"/>
              <a:t>[</a:t>
            </a:r>
            <a:r>
              <a:rPr lang="en-US" sz="1400" dirty="0" err="1" smtClean="0"/>
              <a:t>Текст</a:t>
            </a:r>
            <a:r>
              <a:rPr lang="en-US" sz="1400" dirty="0" smtClean="0"/>
              <a:t>] / ed. M. </a:t>
            </a:r>
            <a:r>
              <a:rPr lang="en-US" sz="1400" dirty="0" err="1" smtClean="0"/>
              <a:t>Saltmarsh</a:t>
            </a:r>
            <a:r>
              <a:rPr lang="en-US" sz="1400" dirty="0" smtClean="0"/>
              <a:t>. - Cambridge : RSC Publishing, 2013. - 294 p. </a:t>
            </a:r>
          </a:p>
          <a:p>
            <a:endParaRPr lang="en-US" sz="1400" dirty="0" smtClean="0"/>
          </a:p>
          <a:p>
            <a:endParaRPr lang="en-US" sz="1400" dirty="0" smtClean="0"/>
          </a:p>
          <a:p>
            <a:pPr algn="just"/>
            <a:r>
              <a:rPr lang="en-US" sz="1400" dirty="0" smtClean="0"/>
              <a:t>       </a:t>
            </a:r>
            <a:r>
              <a:rPr lang="ru-RU" sz="1400" dirty="0" smtClean="0"/>
              <a:t>Пищевые добавки играют важную роль в пищевой промышленности и отличаются широким диапазоном, начиная от простой соды и заканчивая  моно- и </a:t>
            </a:r>
            <a:r>
              <a:rPr lang="ru-RU" sz="1400" dirty="0" err="1" smtClean="0"/>
              <a:t>диглицеридами</a:t>
            </a:r>
            <a:r>
              <a:rPr lang="ru-RU" sz="1400" dirty="0" smtClean="0"/>
              <a:t> жирных кислот, основных эмульгаторов для </a:t>
            </a:r>
            <a:r>
              <a:rPr lang="ru-RU" sz="1400" dirty="0" err="1" smtClean="0"/>
              <a:t>спредов</a:t>
            </a:r>
            <a:r>
              <a:rPr lang="ru-RU" sz="1400" dirty="0" smtClean="0"/>
              <a:t> и хлеба. </a:t>
            </a:r>
          </a:p>
          <a:p>
            <a:pPr algn="just"/>
            <a:r>
              <a:rPr lang="en-US" sz="1400" dirty="0" smtClean="0"/>
              <a:t>       </a:t>
            </a:r>
            <a:r>
              <a:rPr lang="ru-RU" sz="1400" dirty="0" smtClean="0"/>
              <a:t>Книга «Основной справочник пищевых добавок» включает в себя описание всех пищевых добавок, их применение в пищевой промышленности, достоинства и недостатки.</a:t>
            </a:r>
          </a:p>
          <a:p>
            <a:pPr algn="just"/>
            <a:r>
              <a:rPr lang="en-US" sz="1400" dirty="0" smtClean="0"/>
              <a:t>       </a:t>
            </a:r>
            <a:r>
              <a:rPr lang="kk-KZ" sz="1400" dirty="0" smtClean="0"/>
              <a:t>Т</a:t>
            </a:r>
            <a:r>
              <a:rPr lang="ru-RU" sz="1400" dirty="0" err="1" smtClean="0"/>
              <a:t>акже</a:t>
            </a:r>
            <a:r>
              <a:rPr lang="ru-RU" sz="1400" dirty="0" smtClean="0"/>
              <a:t> рассматривается их безопасность, законодательство о пищевых добавках в ЕС и за ее пределами и полный перечень всех добавок, разрешенных в ЕС.</a:t>
            </a:r>
          </a:p>
          <a:p>
            <a:endParaRPr lang="ru-RU" sz="1400" dirty="0" smtClean="0"/>
          </a:p>
          <a:p>
            <a:pPr algn="just"/>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7170" name="Picture 2" descr="image2"/>
          <p:cNvPicPr>
            <a:picLocks noChangeAspect="1" noChangeArrowheads="1"/>
          </p:cNvPicPr>
          <p:nvPr/>
        </p:nvPicPr>
        <p:blipFill>
          <a:blip r:embed="rId2" cstate="print">
            <a:lum bright="17000" contrast="22000"/>
          </a:blip>
          <a:srcRect/>
          <a:stretch>
            <a:fillRect/>
          </a:stretch>
        </p:blipFill>
        <p:spPr bwMode="auto">
          <a:xfrm>
            <a:off x="7858125" y="28575"/>
            <a:ext cx="4333875" cy="6829425"/>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56407" y="844062"/>
            <a:ext cx="7215386" cy="5220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r>
              <a:rPr lang="ru-RU" sz="1400" b="1" dirty="0" smtClean="0"/>
              <a:t>         </a:t>
            </a:r>
          </a:p>
          <a:p>
            <a:pPr algn="just"/>
            <a:r>
              <a:rPr lang="ru-RU" sz="1400" b="1" dirty="0" smtClean="0"/>
              <a:t>            </a:t>
            </a:r>
            <a:r>
              <a:rPr lang="en-US" sz="1400" b="1" dirty="0" smtClean="0"/>
              <a:t>Shaw, I. C.</a:t>
            </a:r>
            <a:r>
              <a:rPr lang="en-US" sz="1400" dirty="0" smtClean="0"/>
              <a:t> </a:t>
            </a:r>
            <a:r>
              <a:rPr lang="en-US" sz="1400" b="1" dirty="0" smtClean="0"/>
              <a:t>Food Safety. The Science of Keeping Food Safe</a:t>
            </a:r>
            <a:r>
              <a:rPr lang="en-US" sz="1400" dirty="0" smtClean="0"/>
              <a:t> [</a:t>
            </a:r>
            <a:r>
              <a:rPr lang="en-US" sz="1400" dirty="0" err="1" smtClean="0"/>
              <a:t>Текст</a:t>
            </a:r>
            <a:r>
              <a:rPr lang="en-US" sz="1400" dirty="0" smtClean="0"/>
              <a:t>] / I. C. Shaw. - </a:t>
            </a:r>
            <a:r>
              <a:rPr lang="en-US" sz="1400" dirty="0" err="1" smtClean="0"/>
              <a:t>Chichester</a:t>
            </a:r>
            <a:r>
              <a:rPr lang="en-US" sz="1400" dirty="0" smtClean="0"/>
              <a:t> : Wiley-Blackwell, 2013. - 428 p.</a:t>
            </a:r>
          </a:p>
          <a:p>
            <a:pPr algn="just"/>
            <a:endParaRPr lang="en-US" sz="1400" dirty="0" smtClean="0"/>
          </a:p>
          <a:p>
            <a:pPr algn="just"/>
            <a:r>
              <a:rPr lang="en-US" sz="1400" dirty="0" smtClean="0"/>
              <a:t>         </a:t>
            </a:r>
            <a:r>
              <a:rPr lang="en-US" sz="1400" dirty="0" err="1" smtClean="0"/>
              <a:t>Микробы</a:t>
            </a:r>
            <a:r>
              <a:rPr lang="en-US" sz="1400" dirty="0" smtClean="0"/>
              <a:t> в </a:t>
            </a:r>
            <a:r>
              <a:rPr lang="en-US" sz="1400" dirty="0" err="1" smtClean="0"/>
              <a:t>пищевых</a:t>
            </a:r>
            <a:r>
              <a:rPr lang="en-US" sz="1400" dirty="0" smtClean="0"/>
              <a:t> </a:t>
            </a:r>
            <a:r>
              <a:rPr lang="en-US" sz="1400" dirty="0" err="1" smtClean="0"/>
              <a:t>продуктах</a:t>
            </a:r>
            <a:r>
              <a:rPr lang="en-US" sz="1400" dirty="0" smtClean="0"/>
              <a:t> </a:t>
            </a:r>
            <a:r>
              <a:rPr lang="en-US" sz="1400" dirty="0" err="1" smtClean="0"/>
              <a:t>были</a:t>
            </a:r>
            <a:r>
              <a:rPr lang="en-US" sz="1400" dirty="0" smtClean="0"/>
              <a:t> </a:t>
            </a:r>
            <a:r>
              <a:rPr lang="en-US" sz="1400" dirty="0" err="1" smtClean="0"/>
              <a:t>обнаружены</a:t>
            </a:r>
            <a:r>
              <a:rPr lang="en-US" sz="1400" dirty="0" smtClean="0"/>
              <a:t> 200 </a:t>
            </a:r>
            <a:r>
              <a:rPr lang="en-US" sz="1400" dirty="0" err="1" smtClean="0"/>
              <a:t>лет</a:t>
            </a:r>
            <a:r>
              <a:rPr lang="en-US" sz="1400" dirty="0" smtClean="0"/>
              <a:t> </a:t>
            </a:r>
            <a:r>
              <a:rPr lang="en-US" sz="1400" dirty="0" err="1" smtClean="0"/>
              <a:t>назад</a:t>
            </a:r>
            <a:r>
              <a:rPr lang="en-US" sz="1400" dirty="0" smtClean="0"/>
              <a:t>, </a:t>
            </a:r>
            <a:r>
              <a:rPr lang="en-US" sz="1400" dirty="0" err="1" smtClean="0"/>
              <a:t>так</a:t>
            </a:r>
            <a:r>
              <a:rPr lang="en-US" sz="1400" dirty="0" smtClean="0"/>
              <a:t> </a:t>
            </a:r>
            <a:r>
              <a:rPr lang="en-US" sz="1400" dirty="0" err="1" smtClean="0"/>
              <a:t>же</a:t>
            </a:r>
            <a:r>
              <a:rPr lang="en-US" sz="1400" dirty="0" smtClean="0"/>
              <a:t> </a:t>
            </a:r>
            <a:r>
              <a:rPr lang="en-US" sz="1400" dirty="0" err="1" smtClean="0"/>
              <a:t>как</a:t>
            </a:r>
            <a:r>
              <a:rPr lang="en-US" sz="1400" dirty="0" smtClean="0"/>
              <a:t> </a:t>
            </a:r>
            <a:r>
              <a:rPr lang="en-US" sz="1400" dirty="0" err="1" smtClean="0"/>
              <a:t>средства</a:t>
            </a:r>
            <a:r>
              <a:rPr lang="en-US" sz="1400" dirty="0" smtClean="0"/>
              <a:t> </a:t>
            </a:r>
            <a:r>
              <a:rPr lang="en-US" sz="1400" dirty="0" err="1" smtClean="0"/>
              <a:t>борьбы</a:t>
            </a:r>
            <a:r>
              <a:rPr lang="en-US" sz="1400" dirty="0" smtClean="0"/>
              <a:t> с </a:t>
            </a:r>
            <a:r>
              <a:rPr lang="en-US" sz="1400" dirty="0" err="1" smtClean="0"/>
              <a:t>ними</a:t>
            </a:r>
            <a:r>
              <a:rPr lang="en-US" sz="1400" dirty="0" smtClean="0"/>
              <a:t> (</a:t>
            </a:r>
            <a:r>
              <a:rPr lang="ru-RU" sz="1400" dirty="0" smtClean="0"/>
              <a:t>обеззараживание и заморозка)</a:t>
            </a:r>
            <a:r>
              <a:rPr lang="en-US" sz="1400" dirty="0" smtClean="0"/>
              <a:t>, </a:t>
            </a:r>
            <a:r>
              <a:rPr lang="en-US" sz="1400" dirty="0" err="1" smtClean="0"/>
              <a:t>но</a:t>
            </a:r>
            <a:r>
              <a:rPr lang="en-US" sz="1400" dirty="0" smtClean="0"/>
              <a:t> </a:t>
            </a:r>
            <a:r>
              <a:rPr lang="en-US" sz="1400" dirty="0" err="1" smtClean="0"/>
              <a:t>даже</a:t>
            </a:r>
            <a:r>
              <a:rPr lang="en-US" sz="1400" dirty="0" smtClean="0"/>
              <a:t> в </a:t>
            </a:r>
            <a:r>
              <a:rPr lang="ru-RU" sz="1400" dirty="0" smtClean="0"/>
              <a:t>XXI веке потребители не очень задумываются о безопасности того, что они потребляют в пищу, надеясь на производителя.</a:t>
            </a:r>
            <a:r>
              <a:rPr lang="en-US" sz="1400" dirty="0" smtClean="0"/>
              <a:t> </a:t>
            </a:r>
            <a:endParaRPr lang="ru-RU" sz="1400" dirty="0" smtClean="0"/>
          </a:p>
          <a:p>
            <a:pPr algn="just"/>
            <a:r>
              <a:rPr lang="ru-RU" sz="1400" dirty="0" smtClean="0"/>
              <a:t>         Безопасность пищевых продуктов является многогранным предметом, включающим знания микробиологии, химии, стандартов и законов,  управление рисками для решения вопросов, связанных с бактериальными </a:t>
            </a:r>
            <a:r>
              <a:rPr lang="ru-RU" sz="1400" dirty="0" err="1" smtClean="0"/>
              <a:t>патогенами</a:t>
            </a:r>
            <a:r>
              <a:rPr lang="ru-RU" sz="1400" dirty="0" smtClean="0"/>
              <a:t>, химическими загрязнителями, природными </a:t>
            </a:r>
            <a:r>
              <a:rPr lang="ru-RU" sz="1400" dirty="0" err="1" smtClean="0"/>
              <a:t>токсикантами</a:t>
            </a:r>
            <a:r>
              <a:rPr lang="ru-RU" sz="1400" dirty="0" smtClean="0"/>
              <a:t>, безопасностью присадок, аллергенами и т. д. </a:t>
            </a:r>
          </a:p>
          <a:p>
            <a:pPr algn="just"/>
            <a:r>
              <a:rPr lang="ru-RU" sz="1400" dirty="0" smtClean="0"/>
              <a:t>         Автор руководства «Пищевая безопасность. Наука о сохранении безопасности пищевых продуктов» представил </a:t>
            </a:r>
            <a:r>
              <a:rPr lang="ru-RU" sz="1400" smtClean="0"/>
              <a:t>и описал </a:t>
            </a:r>
            <a:r>
              <a:rPr lang="ru-RU" sz="1400" dirty="0" smtClean="0"/>
              <a:t>все виды риска, которому подвергаются продукты: бактерии, вирусы, паразиты, химические загрязнения, токсины, ГМО, пищевые добавки и др.</a:t>
            </a:r>
          </a:p>
          <a:p>
            <a:pPr algn="just"/>
            <a:r>
              <a:rPr lang="ru-RU" sz="1400" dirty="0" smtClean="0"/>
              <a:t>         Книга может служить справочником для студентов, преподавателей, специалистов в области пищевой безопасности.</a:t>
            </a:r>
          </a:p>
          <a:p>
            <a:pPr algn="just"/>
            <a:endParaRPr lang="ru-RU" sz="1400" dirty="0" smtClean="0"/>
          </a:p>
          <a:p>
            <a:pPr algn="just"/>
            <a:endParaRPr lang="ru-RU" sz="1400" dirty="0" smtClean="0"/>
          </a:p>
          <a:p>
            <a:endParaRPr lang="ru-RU" sz="1400" dirty="0" smtClean="0"/>
          </a:p>
          <a:p>
            <a:pPr algn="just"/>
            <a:r>
              <a:rPr lang="ru-RU" sz="1400" dirty="0" smtClean="0"/>
              <a:t>          </a:t>
            </a:r>
          </a:p>
          <a:p>
            <a:pPr algn="just"/>
            <a:endParaRPr lang="ru-RU" sz="1400" dirty="0" smtClean="0"/>
          </a:p>
          <a:p>
            <a:pPr algn="just"/>
            <a:r>
              <a:rPr lang="ru-RU" sz="1400" dirty="0" smtClean="0"/>
              <a:t>        </a:t>
            </a:r>
          </a:p>
          <a:p>
            <a:pPr indent="457200" algn="just"/>
            <a:endParaRPr lang="ru-RU" sz="1400" dirty="0" smtClean="0"/>
          </a:p>
          <a:p>
            <a:pPr indent="457200" algn="just"/>
            <a:endParaRPr lang="ru-RU" sz="1400" dirty="0" smtClean="0"/>
          </a:p>
          <a:p>
            <a:pPr indent="457200" algn="just"/>
            <a:r>
              <a:rPr lang="ru-RU" sz="1400" dirty="0" smtClean="0"/>
              <a:t/>
            </a:r>
            <a:br>
              <a:rPr lang="ru-RU" sz="1400" dirty="0" smtClean="0"/>
            </a:br>
            <a:endParaRPr lang="ru-RU" sz="1400" dirty="0" smtClean="0"/>
          </a:p>
          <a:p>
            <a:pPr indent="457200" algn="just"/>
            <a:endParaRPr lang="ru-RU" sz="1400" dirty="0" smtClean="0"/>
          </a:p>
          <a:p>
            <a:pPr indent="457200" algn="just"/>
            <a:endParaRPr lang="ru-RU" sz="1400" dirty="0" smtClean="0"/>
          </a:p>
          <a:p>
            <a:pPr indent="457200" algn="just"/>
            <a:r>
              <a:rPr lang="ru-RU" sz="1400" dirty="0" smtClean="0"/>
              <a:t>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8194" name="Picture 2" descr="image3"/>
          <p:cNvPicPr>
            <a:picLocks noChangeAspect="1" noChangeArrowheads="1"/>
          </p:cNvPicPr>
          <p:nvPr/>
        </p:nvPicPr>
        <p:blipFill>
          <a:blip r:embed="rId2" cstate="print">
            <a:lum bright="7000" contrast="25000"/>
          </a:blip>
          <a:srcRect/>
          <a:stretch>
            <a:fillRect/>
          </a:stretch>
        </p:blipFill>
        <p:spPr bwMode="auto">
          <a:xfrm>
            <a:off x="1764" y="0"/>
            <a:ext cx="4505466"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235463" y="847800"/>
            <a:ext cx="7445497" cy="5580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ru-RU" sz="2000" dirty="0" smtClean="0"/>
              <a:t>    </a:t>
            </a:r>
            <a:r>
              <a:rPr lang="en-US" sz="1400" b="1" dirty="0" smtClean="0"/>
              <a:t>Microbial Food Safety and Preservation </a:t>
            </a:r>
            <a:r>
              <a:rPr lang="en-US" sz="1400" b="1" dirty="0" err="1" smtClean="0"/>
              <a:t>Technigues</a:t>
            </a:r>
            <a:r>
              <a:rPr lang="en-US" sz="1400" b="1" dirty="0" smtClean="0"/>
              <a:t> </a:t>
            </a:r>
            <a:r>
              <a:rPr lang="en-US" sz="1400" dirty="0" smtClean="0"/>
              <a:t>[</a:t>
            </a:r>
            <a:r>
              <a:rPr lang="ru-RU" sz="1400" dirty="0" smtClean="0"/>
              <a:t>Текст] / </a:t>
            </a:r>
            <a:r>
              <a:rPr lang="en-US" sz="1400" dirty="0" smtClean="0"/>
              <a:t>ed.: V. </a:t>
            </a:r>
            <a:r>
              <a:rPr lang="en-US" sz="1400" dirty="0" err="1" smtClean="0"/>
              <a:t>Ravishankar</a:t>
            </a:r>
            <a:r>
              <a:rPr lang="en-US" sz="1400" dirty="0" smtClean="0"/>
              <a:t> </a:t>
            </a:r>
            <a:r>
              <a:rPr lang="en-US" sz="1400" dirty="0" err="1" smtClean="0"/>
              <a:t>Rai</a:t>
            </a:r>
            <a:r>
              <a:rPr lang="en-US" sz="1400" dirty="0" smtClean="0"/>
              <a:t>, J. A. </a:t>
            </a:r>
            <a:r>
              <a:rPr lang="en-US" sz="1400" dirty="0" err="1" smtClean="0"/>
              <a:t>Bai</a:t>
            </a:r>
            <a:r>
              <a:rPr lang="en-US" sz="1400" dirty="0" smtClean="0"/>
              <a:t>. - Boca Raton : CRC Press Taylor &amp; Francis Group, 2015. - 524 p. </a:t>
            </a:r>
            <a:endParaRPr lang="ru-RU" sz="1400" dirty="0" smtClean="0"/>
          </a:p>
          <a:p>
            <a:endParaRPr lang="ru-RU" sz="1400" dirty="0" smtClean="0"/>
          </a:p>
          <a:p>
            <a:pPr algn="just"/>
            <a:r>
              <a:rPr lang="ru-RU" sz="1400" dirty="0" smtClean="0"/>
              <a:t>       В последние годы проводится много исследований в области микробиологической безопасности и качества пищевых продуктов, прогнозирующей микробиологии и оценки микробного риска, микробиологических аспектов сохранения продуктов питания и новых методов хранения. </a:t>
            </a:r>
          </a:p>
          <a:p>
            <a:pPr algn="just"/>
            <a:r>
              <a:rPr lang="ru-RU" sz="1400" dirty="0" smtClean="0"/>
              <a:t>       Книга «Микробиологическая безопасность продуктов и методы консервации» отражает современный взгляд на фундаментальные и прикладные аспекты безопасности пищевых продуктов. В ней описываются применяемые меры контроля и методы консервации пищевых продуктов, опасности, вызываемые пищевыми </a:t>
            </a:r>
            <a:r>
              <a:rPr lang="ru-RU" sz="1400" dirty="0" err="1" smtClean="0"/>
              <a:t>патогенами</a:t>
            </a:r>
            <a:r>
              <a:rPr lang="ru-RU" sz="1400" dirty="0" smtClean="0"/>
              <a:t>, оценивается микробиологический риск свежей продукции, готовой к употреблению (RTE) и минимально обработанных пищевых продуктов. Затем рассматриваются методы выявления </a:t>
            </a:r>
            <a:r>
              <a:rPr lang="ru-RU" sz="1400" dirty="0" err="1" smtClean="0"/>
              <a:t>патогенов</a:t>
            </a:r>
            <a:r>
              <a:rPr lang="ru-RU" sz="1400" dirty="0" smtClean="0"/>
              <a:t> с использованием передовых молекулярных методов, </a:t>
            </a:r>
            <a:r>
              <a:rPr lang="ru-RU" sz="1400" dirty="0" err="1" smtClean="0"/>
              <a:t>биосенсоров</a:t>
            </a:r>
            <a:r>
              <a:rPr lang="ru-RU" sz="1400" dirty="0" smtClean="0"/>
              <a:t> и </a:t>
            </a:r>
            <a:r>
              <a:rPr lang="ru-RU" sz="1400" dirty="0" err="1" smtClean="0"/>
              <a:t>нанотехнологий</a:t>
            </a:r>
            <a:r>
              <a:rPr lang="ru-RU" sz="1400" dirty="0" smtClean="0"/>
              <a:t>. </a:t>
            </a:r>
          </a:p>
          <a:p>
            <a:pPr algn="just"/>
            <a:r>
              <a:rPr lang="ru-RU" sz="1400" dirty="0" smtClean="0"/>
              <a:t>         В книге освещаются современные методы упаковки, технология устранения и контроля </a:t>
            </a:r>
            <a:r>
              <a:rPr lang="ru-RU" sz="1400" dirty="0" err="1" smtClean="0"/>
              <a:t>патогенов</a:t>
            </a:r>
            <a:r>
              <a:rPr lang="ru-RU" sz="1400" dirty="0" smtClean="0"/>
              <a:t>, плазменные технологии, </a:t>
            </a:r>
            <a:r>
              <a:rPr lang="ru-RU" sz="1400" dirty="0" err="1" smtClean="0"/>
              <a:t>нанотехнологии</a:t>
            </a:r>
            <a:r>
              <a:rPr lang="ru-RU" sz="1400" dirty="0" smtClean="0"/>
              <a:t>, использование естественной флоры молочнокислых </a:t>
            </a:r>
            <a:r>
              <a:rPr lang="ru-RU" sz="1400" dirty="0" err="1" smtClean="0"/>
              <a:t>бактерияй</a:t>
            </a:r>
            <a:r>
              <a:rPr lang="ru-RU" sz="1400" dirty="0" smtClean="0"/>
              <a:t>, и противомикробные средства, такие как фитохимические и эфирные масла, а также новые консерванты для пищевых продуктов на основе ингибиторов, чувствительных к кворуму. Включены главы по моделированию микробиологического роста в пищевых продуктах.</a:t>
            </a:r>
          </a:p>
          <a:p>
            <a:pPr algn="just"/>
            <a:r>
              <a:rPr lang="ru-RU" sz="1400" dirty="0" smtClean="0"/>
              <a:t>        Книга может быть полезна студентам, изучающим технологию производства продуктов питания, а также преподавателям.</a:t>
            </a:r>
          </a:p>
          <a:p>
            <a:pPr algn="just"/>
            <a:endParaRPr lang="ru-RU" sz="1400" dirty="0" smtClean="0"/>
          </a:p>
          <a:p>
            <a:endParaRPr lang="ru-RU" sz="1400" dirty="0" smtClean="0"/>
          </a:p>
          <a:p>
            <a:endParaRPr lang="ru-RU" sz="1400" dirty="0" smtClean="0"/>
          </a:p>
          <a:p>
            <a:r>
              <a:rPr lang="ru-RU" sz="1400" dirty="0" smtClean="0"/>
              <a:t>         </a:t>
            </a:r>
          </a:p>
          <a:p>
            <a:endParaRPr lang="ru-RU" sz="1400" dirty="0" smtClean="0"/>
          </a:p>
          <a:p>
            <a:pPr algn="just"/>
            <a:endParaRPr lang="ru-RU" sz="1400" dirty="0" smtClean="0"/>
          </a:p>
          <a:p>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1026" name="Picture 2" descr="image5"/>
          <p:cNvPicPr>
            <a:picLocks noChangeAspect="1" noChangeArrowheads="1"/>
          </p:cNvPicPr>
          <p:nvPr/>
        </p:nvPicPr>
        <p:blipFill>
          <a:blip r:embed="rId2" cstate="print">
            <a:lum bright="51000" contrast="59000"/>
          </a:blip>
          <a:srcRect/>
          <a:stretch>
            <a:fillRect/>
          </a:stretch>
        </p:blipFill>
        <p:spPr bwMode="auto">
          <a:xfrm>
            <a:off x="7934178" y="3472"/>
            <a:ext cx="4257822" cy="6854528"/>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105399" y="227284"/>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a:t>
            </a:r>
            <a:r>
              <a:rPr lang="ru-RU" sz="1600" b="1" dirty="0" smtClean="0">
                <a:solidFill>
                  <a:srgbClr val="C00000"/>
                </a:solidFill>
                <a:latin typeface="Times New Roman" pitchFamily="18" charset="0"/>
                <a:cs typeface="Times New Roman" pitchFamily="18" charset="0"/>
              </a:rPr>
              <a:t>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105399" y="827350"/>
            <a:ext cx="6814458" cy="5724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err="1" smtClean="0"/>
              <a:t>Osiemo</a:t>
            </a:r>
            <a:r>
              <a:rPr lang="en-US" sz="1400" b="1" dirty="0" smtClean="0"/>
              <a:t>, O. Food Safety Standards in International Trade. The case of the EU and the COMESA</a:t>
            </a:r>
            <a:r>
              <a:rPr lang="en-US" sz="1400" dirty="0" smtClean="0"/>
              <a:t> [</a:t>
            </a:r>
            <a:r>
              <a:rPr lang="en-US" sz="1400" dirty="0" err="1" smtClean="0"/>
              <a:t>Текст</a:t>
            </a:r>
            <a:r>
              <a:rPr lang="en-US" sz="1400" dirty="0" smtClean="0"/>
              <a:t>] / O. </a:t>
            </a:r>
            <a:r>
              <a:rPr lang="en-US" sz="1400" dirty="0" err="1" smtClean="0"/>
              <a:t>Osiemo</a:t>
            </a:r>
            <a:r>
              <a:rPr lang="en-US" sz="1400" dirty="0" smtClean="0"/>
              <a:t>. - London ; New York : </a:t>
            </a:r>
            <a:r>
              <a:rPr lang="en-US" sz="1400" dirty="0" err="1" smtClean="0"/>
              <a:t>Routledge</a:t>
            </a:r>
            <a:r>
              <a:rPr lang="en-US" sz="1400" dirty="0" smtClean="0"/>
              <a:t> Taylor &amp; Francis Group, 2017. - 236 p. </a:t>
            </a:r>
            <a:endParaRPr lang="ru-RU" sz="1400" dirty="0" smtClean="0"/>
          </a:p>
          <a:p>
            <a:pPr indent="457200" algn="just"/>
            <a:endParaRPr lang="ru-RU" sz="1400" dirty="0" smtClean="0"/>
          </a:p>
          <a:p>
            <a:pPr indent="457200" algn="just"/>
            <a:r>
              <a:rPr lang="ru-RU" sz="1400" dirty="0" smtClean="0"/>
              <a:t>Безопасность пищевых продуктов стала серьезной проблемой для потребителей развитых стран, что подтверждается недавними случаями, начиная от вспышки коровьего бешенства и заканчивая китайскими меламинами в детских смесях. </a:t>
            </a:r>
          </a:p>
          <a:p>
            <a:pPr indent="457200" algn="just"/>
            <a:r>
              <a:rPr lang="ru-RU" sz="1400" dirty="0" smtClean="0"/>
              <a:t>Для обеспечения безопасности пищевых продуктов во всей Европе были введены строгие стандарты безопасности пищевых продуктов, что называется, «от фермы до стола». В то же время для стран  общего рынка Восточной и Южной Африки (</a:t>
            </a:r>
            <a:r>
              <a:rPr lang="en-US" sz="1400" dirty="0" smtClean="0"/>
              <a:t>COMESA</a:t>
            </a:r>
            <a:r>
              <a:rPr lang="ru-RU" sz="1400" dirty="0" smtClean="0"/>
              <a:t>), которые поставляют продукты питания для Европы,  существуют проблемы с соблюдением европейских стандартов безопасности пищевых продуктов.</a:t>
            </a:r>
          </a:p>
          <a:p>
            <a:pPr indent="457200" algn="just"/>
            <a:r>
              <a:rPr lang="ru-RU" sz="1400" dirty="0" smtClean="0"/>
              <a:t>В представленной книге</a:t>
            </a:r>
            <a:r>
              <a:rPr lang="en-US" sz="1400" dirty="0" smtClean="0"/>
              <a:t> </a:t>
            </a:r>
            <a:r>
              <a:rPr lang="ru-RU" sz="1400" dirty="0" smtClean="0"/>
              <a:t>«Стандарты безопасности пищевых продуктов в международной торговле: взаимодействие стран ЕС и Восточной и Южной Африки» рассматривается влияние европейских стандартов безопасности пищевых продуктов на импорт продовольствия из стран </a:t>
            </a:r>
            <a:r>
              <a:rPr lang="en-US" sz="1400" dirty="0" smtClean="0"/>
              <a:t>COMESA </a:t>
            </a:r>
            <a:r>
              <a:rPr lang="ru-RU" sz="1400" dirty="0" smtClean="0"/>
              <a:t>в свете Соглашения ВТО по санитарным и фитосанитарным мерам. В книге выдвигаются новаторские предложения по соединению стандартов между ЕС и </a:t>
            </a:r>
            <a:r>
              <a:rPr lang="en-US" sz="1400" dirty="0" smtClean="0"/>
              <a:t>COMESA</a:t>
            </a:r>
            <a:r>
              <a:rPr lang="ru-RU" sz="1400" dirty="0" smtClean="0"/>
              <a:t>, обсуждается влияние стандартов безопасности пищевых продуктов ЕС на импорт продовольствия из бедных африканских стран.</a:t>
            </a:r>
          </a:p>
          <a:p>
            <a:pPr indent="457200" algn="just"/>
            <a:r>
              <a:rPr lang="ru-RU" sz="1400" dirty="0" smtClean="0"/>
              <a:t>Книга  представляет интерес для преподавателей, студентов и специалистов в области пищевой безопасности.</a:t>
            </a:r>
            <a:endParaRPr lang="en-US" sz="1400" dirty="0" smtClean="0"/>
          </a:p>
          <a:p>
            <a:pPr indent="457200" algn="just"/>
            <a:endParaRPr lang="ru-RU" sz="1400" dirty="0" smtClean="0"/>
          </a:p>
          <a:p>
            <a:pPr indent="457200" algn="just"/>
            <a:endParaRPr lang="ru-RU" sz="1400" dirty="0" smtClean="0"/>
          </a:p>
          <a:p>
            <a:pPr indent="457200" algn="just"/>
            <a:endParaRPr lang="en-US" sz="1400" dirty="0" smtClean="0"/>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2000" baseline="-25000" dirty="0" smtClean="0">
              <a:latin typeface="Times New Roman" panose="02020603050405020304" pitchFamily="18" charset="0"/>
              <a:cs typeface="Times New Roman" panose="02020603050405020304" pitchFamily="18" charset="0"/>
            </a:endParaRPr>
          </a:p>
        </p:txBody>
      </p:sp>
      <p:pic>
        <p:nvPicPr>
          <p:cNvPr id="2" name="Picture 2" descr="image1"/>
          <p:cNvPicPr>
            <a:picLocks noChangeAspect="1" noChangeArrowheads="1"/>
          </p:cNvPicPr>
          <p:nvPr/>
        </p:nvPicPr>
        <p:blipFill>
          <a:blip r:embed="rId2" cstate="print">
            <a:lum bright="16000" contrast="37000"/>
          </a:blip>
          <a:srcRect/>
          <a:stretch>
            <a:fillRect/>
          </a:stretch>
        </p:blipFill>
        <p:spPr bwMode="auto">
          <a:xfrm>
            <a:off x="0" y="0"/>
            <a:ext cx="4628271" cy="6682154"/>
          </a:xfrm>
          <a:prstGeom prst="rect">
            <a:avLst/>
          </a:prstGeom>
          <a:noFill/>
          <a:ln w="9525">
            <a:noFill/>
            <a:miter lim="800000"/>
            <a:headEnd/>
            <a:tailEnd/>
          </a:ln>
          <a:scene3d>
            <a:camera prst="orthographicFront"/>
            <a:lightRig rig="threePt" dir="t"/>
          </a:scene3d>
          <a:sp3d>
            <a:bevelT prst="angle"/>
          </a:sp3d>
        </p:spPr>
      </p:pic>
    </p:spTree>
    <p:extLst>
      <p:ext uri="{BB962C8B-B14F-4D97-AF65-F5344CB8AC3E}">
        <p14:creationId xmlns:p14="http://schemas.microsoft.com/office/powerpoint/2010/main" val="381866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2588456" y="1280160"/>
            <a:ext cx="7215386" cy="370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endParaRPr lang="en-US" sz="1400" b="1" dirty="0" smtClean="0"/>
          </a:p>
          <a:p>
            <a:pPr indent="457200" algn="just"/>
            <a:endParaRPr lang="en-US" sz="1400" b="1" dirty="0" smtClean="0"/>
          </a:p>
          <a:p>
            <a:pPr indent="457200" algn="just"/>
            <a:endParaRPr lang="ru-RU" sz="2800" dirty="0" smtClean="0"/>
          </a:p>
          <a:p>
            <a:pPr indent="457200" algn="ctr"/>
            <a:r>
              <a:rPr lang="ru-RU" sz="2400" dirty="0" smtClean="0"/>
              <a:t>Выставку  подготовила </a:t>
            </a:r>
          </a:p>
          <a:p>
            <a:pPr indent="457200" algn="ctr"/>
            <a:r>
              <a:rPr lang="ru-RU" sz="2400" dirty="0" smtClean="0"/>
              <a:t>библиотекарь НБ «</a:t>
            </a:r>
            <a:r>
              <a:rPr lang="kk-KZ" sz="2400" dirty="0" smtClean="0"/>
              <a:t>Білім орталығы</a:t>
            </a:r>
            <a:r>
              <a:rPr lang="ru-RU" sz="2400" dirty="0" smtClean="0"/>
              <a:t>» </a:t>
            </a:r>
          </a:p>
          <a:p>
            <a:pPr indent="457200" algn="ctr"/>
            <a:r>
              <a:rPr lang="ru-RU" sz="2400" dirty="0" smtClean="0"/>
              <a:t>Иванова А.Л.</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72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4" y="890002"/>
            <a:ext cx="7445497" cy="5148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t>          </a:t>
            </a:r>
            <a:r>
              <a:rPr lang="en-US" sz="1400" b="1" dirty="0" err="1" smtClean="0"/>
              <a:t>Amandha</a:t>
            </a:r>
            <a:r>
              <a:rPr lang="en-US" sz="1400" b="1" dirty="0" smtClean="0"/>
              <a:t> </a:t>
            </a:r>
            <a:r>
              <a:rPr lang="en-US" sz="1400" b="1" dirty="0" err="1" smtClean="0"/>
              <a:t>Rao</a:t>
            </a:r>
            <a:r>
              <a:rPr lang="en-US" sz="1400" b="1" dirty="0" smtClean="0"/>
              <a:t>, M. </a:t>
            </a:r>
            <a:r>
              <a:rPr lang="en-US" sz="1400" b="1" dirty="0" err="1" smtClean="0"/>
              <a:t>Rheology</a:t>
            </a:r>
            <a:r>
              <a:rPr lang="en-US" sz="1400" b="1" dirty="0" smtClean="0"/>
              <a:t> of Fluid, Semisolid, and Solid Foods: Principles and Applications</a:t>
            </a:r>
            <a:r>
              <a:rPr lang="en-US" sz="1400" dirty="0" smtClean="0"/>
              <a:t> [</a:t>
            </a:r>
            <a:r>
              <a:rPr lang="en-US" sz="1400" dirty="0" err="1" smtClean="0"/>
              <a:t>Текст</a:t>
            </a:r>
            <a:r>
              <a:rPr lang="en-US" sz="1400" dirty="0" smtClean="0"/>
              <a:t>] / M. </a:t>
            </a:r>
            <a:r>
              <a:rPr lang="en-US" sz="1400" dirty="0" err="1" smtClean="0"/>
              <a:t>Amandha</a:t>
            </a:r>
            <a:r>
              <a:rPr lang="en-US" sz="1400" dirty="0" smtClean="0"/>
              <a:t> </a:t>
            </a:r>
            <a:r>
              <a:rPr lang="en-US" sz="1400" dirty="0" err="1" smtClean="0"/>
              <a:t>Rao</a:t>
            </a:r>
            <a:r>
              <a:rPr lang="en-US" sz="1400" dirty="0" smtClean="0"/>
              <a:t>. –</a:t>
            </a:r>
            <a:r>
              <a:rPr lang="ru-RU" sz="1400" dirty="0" smtClean="0"/>
              <a:t> </a:t>
            </a:r>
            <a:r>
              <a:rPr lang="en-US" sz="1400" dirty="0" smtClean="0"/>
              <a:t>3d ed. -  New York : Springer </a:t>
            </a:r>
            <a:r>
              <a:rPr lang="en-US" sz="1400" dirty="0" err="1" smtClean="0"/>
              <a:t>Science+Business</a:t>
            </a:r>
            <a:r>
              <a:rPr lang="en-US" sz="1400" dirty="0" smtClean="0"/>
              <a:t> Media, 2014. - 461 p. </a:t>
            </a:r>
            <a:endParaRPr lang="ru-RU" sz="1400" dirty="0" smtClean="0"/>
          </a:p>
          <a:p>
            <a:pPr algn="just"/>
            <a:endParaRPr lang="ru-RU" sz="1400" dirty="0" smtClean="0">
              <a:latin typeface="Times New Roman" pitchFamily="18" charset="0"/>
              <a:cs typeface="Times New Roman" pitchFamily="18" charset="0"/>
            </a:endParaRPr>
          </a:p>
          <a:p>
            <a:pPr algn="just"/>
            <a:r>
              <a:rPr lang="ru-RU" sz="1400" dirty="0" smtClean="0"/>
              <a:t>        Книга «Реология жидких, полужидких и твердых продуктов: принципы и применение» представляет собой третье дополненное издание.</a:t>
            </a:r>
          </a:p>
          <a:p>
            <a:pPr algn="just"/>
            <a:r>
              <a:rPr lang="ru-RU" sz="1400" dirty="0" smtClean="0"/>
              <a:t>         В книге восемь глав: гл. 1 Введение: пищевая реология и структура, гл. 2 Текучие и функциональные модели реологических свойств жидких пищевых продуктов, гл. 3 Измерение текучих и вязкоупругих свойств, гл. 4 Реология дисперсий, пищевых смол и крахмала, гл. 5 Реологическое поведение обработанной жидкости и полутвердых продуктов, гл. 6 Реологическое поведение пищевых гелей, гл. 7 Роль реологического поведения при сенсорной оценке продуктов питания и гл. 8 Применение реологии для переработки пищевых продуктов.</a:t>
            </a:r>
          </a:p>
          <a:p>
            <a:pPr algn="just"/>
            <a:r>
              <a:rPr lang="ru-RU" sz="1400" dirty="0" smtClean="0"/>
              <a:t>         В третье издание внесены дополнения. В гл. 1 добавлен раздел о микроструктуре в целом и на </a:t>
            </a:r>
            <a:r>
              <a:rPr lang="ru-RU" sz="1400" dirty="0" err="1" smtClean="0"/>
              <a:t>нанометрическом</a:t>
            </a:r>
            <a:r>
              <a:rPr lang="ru-RU" sz="1400" dirty="0" smtClean="0"/>
              <a:t> уровне молочных белковых фибрилл. В гл. 2, добавлен раздел фазовой диаграммы коллоидного стекла твердых сфер и его связь с дисперсиями молочного белка. Дополнения в гл. 3 включают разделы по </a:t>
            </a:r>
            <a:r>
              <a:rPr lang="ru-RU" sz="1400" dirty="0" err="1" smtClean="0"/>
              <a:t>микрореологии</a:t>
            </a:r>
            <a:r>
              <a:rPr lang="ru-RU" sz="1400" dirty="0" smtClean="0"/>
              <a:t> и подробные описания </a:t>
            </a:r>
            <a:r>
              <a:rPr lang="ru-RU" sz="1400" dirty="0" err="1" smtClean="0"/>
              <a:t>микрореологических</a:t>
            </a:r>
            <a:r>
              <a:rPr lang="ru-RU" sz="1400" dirty="0" smtClean="0"/>
              <a:t> измерений </a:t>
            </a:r>
            <a:r>
              <a:rPr lang="ru-RU" sz="1400" dirty="0" err="1" smtClean="0"/>
              <a:t>одночастичных</a:t>
            </a:r>
            <a:r>
              <a:rPr lang="ru-RU" sz="1400" dirty="0" smtClean="0"/>
              <a:t> и </a:t>
            </a:r>
            <a:r>
              <a:rPr lang="ru-RU" sz="1400" dirty="0" err="1" smtClean="0"/>
              <a:t>многочастичных</a:t>
            </a:r>
            <a:r>
              <a:rPr lang="ru-RU" sz="1400" dirty="0" smtClean="0"/>
              <a:t> </a:t>
            </a:r>
            <a:r>
              <a:rPr lang="ru-RU" sz="1400" dirty="0" err="1" smtClean="0"/>
              <a:t>и</a:t>
            </a:r>
            <a:r>
              <a:rPr lang="ru-RU" sz="1400" dirty="0" smtClean="0"/>
              <a:t> диффузионную волновую спектроскопию.</a:t>
            </a:r>
          </a:p>
          <a:p>
            <a:pPr algn="just"/>
            <a:r>
              <a:rPr lang="ru-RU" sz="1400" dirty="0" smtClean="0"/>
              <a:t>         Книга представляет интерес для преподавателей, студентов и специалистов в области пищевой химии.</a:t>
            </a:r>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a:p>
            <a:pPr algn="just"/>
            <a:r>
              <a:rPr lang="ru-RU" sz="1400" dirty="0" smtClean="0"/>
              <a:t>        </a:t>
            </a:r>
          </a:p>
          <a:p>
            <a:pPr algn="just"/>
            <a:endParaRPr lang="ru-RU" sz="1400" dirty="0" smtClean="0"/>
          </a:p>
          <a:p>
            <a:pPr algn="just"/>
            <a:r>
              <a:rPr lang="ru-RU" sz="1400" dirty="0" smtClean="0"/>
              <a:t> </a:t>
            </a:r>
          </a:p>
          <a:p>
            <a:pPr algn="just"/>
            <a:endParaRPr lang="ru-RU" sz="1400" dirty="0" smtClean="0"/>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p>
          <a:p>
            <a:pPr algn="just"/>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2" name="Picture 2" descr="image4"/>
          <p:cNvPicPr>
            <a:picLocks noChangeAspect="1" noChangeArrowheads="1"/>
          </p:cNvPicPr>
          <p:nvPr/>
        </p:nvPicPr>
        <p:blipFill>
          <a:blip r:embed="rId2" cstate="print">
            <a:lum bright="29000" contrast="58000"/>
          </a:blip>
          <a:srcRect/>
          <a:stretch>
            <a:fillRect/>
          </a:stretch>
        </p:blipFill>
        <p:spPr bwMode="auto">
          <a:xfrm>
            <a:off x="7695027" y="0"/>
            <a:ext cx="4496973" cy="6770063"/>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5256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Emerging Dairy Processing Technologies: Opportunities for the Dairy Industry </a:t>
            </a:r>
            <a:r>
              <a:rPr lang="en-US" sz="1400" dirty="0" smtClean="0"/>
              <a:t>[</a:t>
            </a:r>
            <a:r>
              <a:rPr lang="ru-RU" sz="1400" dirty="0" smtClean="0"/>
              <a:t>Текст] / </a:t>
            </a:r>
            <a:r>
              <a:rPr lang="en-US" sz="1400" dirty="0" smtClean="0"/>
              <a:t>ed.: N. </a:t>
            </a:r>
            <a:r>
              <a:rPr lang="en-US" sz="1400" dirty="0" err="1" smtClean="0"/>
              <a:t>Datta</a:t>
            </a:r>
            <a:r>
              <a:rPr lang="en-US" sz="1400" dirty="0" smtClean="0"/>
              <a:t>, P. M. </a:t>
            </a:r>
            <a:r>
              <a:rPr lang="en-US" sz="1400" dirty="0" err="1" smtClean="0"/>
              <a:t>Tomasula</a:t>
            </a:r>
            <a:r>
              <a:rPr lang="en-US" sz="1400" dirty="0" smtClean="0"/>
              <a:t>. - </a:t>
            </a:r>
            <a:r>
              <a:rPr lang="en-US" sz="1400" dirty="0" err="1" smtClean="0"/>
              <a:t>Chichester</a:t>
            </a:r>
            <a:r>
              <a:rPr lang="en-US" sz="1400" dirty="0" smtClean="0"/>
              <a:t> : Wiley Blackwell, 2015. - 341 p. </a:t>
            </a:r>
          </a:p>
          <a:p>
            <a:pPr indent="457200" algn="just"/>
            <a:endParaRPr lang="en-US" sz="1400" dirty="0" smtClean="0"/>
          </a:p>
          <a:p>
            <a:pPr indent="457200" algn="just"/>
            <a:r>
              <a:rPr lang="ru-RU" sz="1400" dirty="0" smtClean="0"/>
              <a:t>Книга «Новые технологии молочной промышленности» представляет собой современные исследования и технологии, которые предлагаются в качестве замены традиционных технологий быстрой пастеризации (HT5T) и пастеризации при ультравысокой температуры (UHT) на технологии с низким потреблением энергии и со снижением парниковых газов. Эти технологии включают в себя импульсные электрические поля, высокое гидростатическое давление, гомогенизацию высоким давлением, омическое и микроволновое нагревание, микрофильтрацию, импульсный свет, обработку ультрафиолетом и обработку диоксидом углерода. Также предлагается использование </a:t>
            </a:r>
            <a:r>
              <a:rPr lang="ru-RU" sz="1400" dirty="0" err="1" smtClean="0"/>
              <a:t>бактериоцинов</a:t>
            </a:r>
            <a:r>
              <a:rPr lang="ru-RU" sz="1400" dirty="0" smtClean="0"/>
              <a:t>, которые имеют потенциал для повышения эффективности технологий обработки, дается информация об органическом молоке, которые потребители считают устойчивой альтернативой традиционному молоку.</a:t>
            </a:r>
          </a:p>
          <a:p>
            <a:pPr indent="457200" algn="just"/>
            <a:r>
              <a:rPr lang="ru-RU" sz="1400" dirty="0" smtClean="0"/>
              <a:t>Эта книга объединяет всю имеющуюся информацию об альтернативных методах переработки молока и их воздействии на физические и функциональные свойства молока, написанные исследователями, которые разработали комплекс работ по каждой из технологий. Она предназначена для ученых и технологов в области молочной промышленности, а также для  студентов и аспирантов.</a:t>
            </a:r>
          </a:p>
          <a:p>
            <a:pPr indent="457200" algn="just"/>
            <a:endParaRPr lang="ru-RU" sz="1400" dirty="0" smtClean="0"/>
          </a:p>
          <a:p>
            <a:pPr indent="457200" algn="just"/>
            <a:endParaRPr lang="en-US" sz="1400" dirty="0" smtClean="0"/>
          </a:p>
          <a:p>
            <a:pPr algn="just"/>
            <a:endParaRPr lang="en-US" sz="1400" baseline="-25000" dirty="0" smtClean="0">
              <a:solidFill>
                <a:srgbClr val="000000"/>
              </a:solidFill>
              <a:latin typeface="Times New Roman" panose="02020603050405020304" pitchFamily="18" charset="0"/>
              <a:cs typeface="Times New Roman" panose="02020603050405020304" pitchFamily="18" charset="0"/>
            </a:endParaRPr>
          </a:p>
          <a:p>
            <a:pPr algn="just"/>
            <a:r>
              <a:rPr lang="en-US" sz="1400" dirty="0" smtClean="0"/>
              <a:t>      </a:t>
            </a:r>
          </a:p>
          <a:p>
            <a:pPr algn="just"/>
            <a:endParaRPr lang="ru-RU" sz="1400" dirty="0" smtClean="0"/>
          </a:p>
          <a:p>
            <a:endParaRPr lang="ru-RU" sz="1400" dirty="0" smtClean="0"/>
          </a:p>
          <a:p>
            <a:pPr algn="just"/>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 name="Picture 2" descr="image5"/>
          <p:cNvPicPr>
            <a:picLocks noChangeAspect="1" noChangeArrowheads="1"/>
          </p:cNvPicPr>
          <p:nvPr/>
        </p:nvPicPr>
        <p:blipFill>
          <a:blip r:embed="rId2" cstate="print">
            <a:lum bright="-8000" contrast="75000"/>
          </a:blip>
          <a:srcRect/>
          <a:stretch>
            <a:fillRect/>
          </a:stretch>
        </p:blipFill>
        <p:spPr bwMode="auto">
          <a:xfrm>
            <a:off x="0" y="-6404"/>
            <a:ext cx="4487594" cy="6864404"/>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68812" y="650852"/>
            <a:ext cx="7445497" cy="5436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aseline="-25000" dirty="0" smtClean="0"/>
              <a:t>        </a:t>
            </a:r>
            <a:r>
              <a:rPr lang="en-US" sz="1400" b="1" dirty="0" err="1" smtClean="0"/>
              <a:t>Bouvier</a:t>
            </a:r>
            <a:r>
              <a:rPr lang="en-US" sz="1400" b="1" dirty="0" smtClean="0"/>
              <a:t>, J. -M.</a:t>
            </a:r>
            <a:r>
              <a:rPr lang="en-US" sz="1400" dirty="0" smtClean="0"/>
              <a:t> </a:t>
            </a:r>
            <a:r>
              <a:rPr lang="en-US" sz="1400" b="1" dirty="0" smtClean="0"/>
              <a:t>Extrusion Processing Technology: Food and Non-Food Biomaterials</a:t>
            </a:r>
            <a:r>
              <a:rPr lang="en-US" sz="1400" dirty="0" smtClean="0"/>
              <a:t> [</a:t>
            </a:r>
            <a:r>
              <a:rPr lang="ru-RU" sz="1400" dirty="0" smtClean="0"/>
              <a:t>Текст] / </a:t>
            </a:r>
            <a:r>
              <a:rPr lang="en-US" sz="1400" dirty="0" smtClean="0"/>
              <a:t>J. -M. </a:t>
            </a:r>
            <a:r>
              <a:rPr lang="en-US" sz="1400" dirty="0" err="1" smtClean="0"/>
              <a:t>Bouvier</a:t>
            </a:r>
            <a:r>
              <a:rPr lang="en-US" sz="1400" dirty="0" smtClean="0"/>
              <a:t>, O. H. </a:t>
            </a:r>
            <a:r>
              <a:rPr lang="en-US" sz="1400" dirty="0" err="1" smtClean="0"/>
              <a:t>Campanella</a:t>
            </a:r>
            <a:r>
              <a:rPr lang="en-US" sz="1400" dirty="0" smtClean="0"/>
              <a:t>. - </a:t>
            </a:r>
            <a:r>
              <a:rPr lang="en-US" sz="1400" dirty="0" err="1" smtClean="0"/>
              <a:t>Chichester</a:t>
            </a:r>
            <a:r>
              <a:rPr lang="en-US" sz="1400" dirty="0" smtClean="0"/>
              <a:t> : Wiley Blackwell, 2014. – 518 p . </a:t>
            </a:r>
          </a:p>
          <a:p>
            <a:endParaRPr lang="en-US" sz="1400" dirty="0" smtClean="0"/>
          </a:p>
          <a:p>
            <a:pPr algn="just"/>
            <a:r>
              <a:rPr lang="en-US" sz="1400" dirty="0" smtClean="0"/>
              <a:t>       </a:t>
            </a:r>
            <a:r>
              <a:rPr lang="ru-RU" sz="1400" dirty="0" smtClean="0"/>
              <a:t>Экструзия представляет собой технологию формования  расплавленного или тестообразного материала путем извлечения. Она используется во многих периодических и непрерывных процессах переработки. Однако технология экструзии больше опирается на непрерывные технологические операции, в которых используются винтовые экструдеры для выполнения таких технологических функций, как транспортировка и сжатие частиц, плавление полимеров, смешивание вязких сред, термическая обработка полимерных и </a:t>
            </a:r>
            <a:r>
              <a:rPr lang="ru-RU" sz="1400" dirty="0" err="1" smtClean="0"/>
              <a:t>биополимерных</a:t>
            </a:r>
            <a:r>
              <a:rPr lang="ru-RU" sz="1400" dirty="0" smtClean="0"/>
              <a:t> материалов, </a:t>
            </a:r>
            <a:r>
              <a:rPr lang="ru-RU" sz="1400" dirty="0" err="1" smtClean="0"/>
              <a:t>текстурирование</a:t>
            </a:r>
            <a:r>
              <a:rPr lang="ru-RU" sz="1400" dirty="0" smtClean="0"/>
              <a:t> продукта и формование, </a:t>
            </a:r>
            <a:r>
              <a:rPr lang="ru-RU" sz="1400" dirty="0" err="1" smtClean="0"/>
              <a:t>дефибрилляция</a:t>
            </a:r>
            <a:r>
              <a:rPr lang="ru-RU" sz="1400" dirty="0" smtClean="0"/>
              <a:t> и химическая пропитка волокнистых материалов, реактивная экструзия и фракционирование твердотопливных систем. </a:t>
            </a:r>
          </a:p>
          <a:p>
            <a:pPr algn="just"/>
            <a:r>
              <a:rPr lang="ru-RU" sz="1400" dirty="0" smtClean="0"/>
              <a:t>       Технология экструзии очень сложна, и для обеспечения полного понимания и анализа этой области необходимы подробные описания и обсуждения. Книга «Технология переработки методом экструзии: пищевые и непищевые  биоматериалы» призвана предоставить читателям эти исследования</a:t>
            </a:r>
            <a:r>
              <a:rPr lang="en-US" sz="1400" dirty="0" smtClean="0"/>
              <a:t>. </a:t>
            </a:r>
            <a:r>
              <a:rPr lang="ru-RU" sz="1400" dirty="0" smtClean="0"/>
              <a:t>В ней обсуждается и иллюстрируется эффективность интенсификации процесса и устойчивой переработки. Книга нацелена на преодоление разрыва между </a:t>
            </a:r>
            <a:r>
              <a:rPr lang="kk-KZ" sz="1400" dirty="0" smtClean="0"/>
              <a:t>теорией и практикой</a:t>
            </a:r>
            <a:r>
              <a:rPr lang="ru-RU" sz="1400" dirty="0" smtClean="0"/>
              <a:t>.</a:t>
            </a:r>
            <a:r>
              <a:rPr lang="kk-KZ" sz="1400" dirty="0" smtClean="0"/>
              <a:t> </a:t>
            </a:r>
            <a:r>
              <a:rPr lang="ru-RU" sz="1400" dirty="0" smtClean="0"/>
              <a:t>Авторы вносят свой вклад в теоретические исследования и практическое применение технологии экструзии и надеются, что их труд будет оценен как научными и практическими работниками, так и преподавателями и студентами.</a:t>
            </a:r>
          </a:p>
          <a:p>
            <a:pPr algn="just"/>
            <a:endParaRPr lang="ru-RU" sz="1400" dirty="0" smtClean="0"/>
          </a:p>
          <a:p>
            <a:endParaRPr lang="ru-RU" sz="1400" dirty="0" smtClean="0"/>
          </a:p>
          <a:p>
            <a:endParaRPr lang="ru-RU" sz="1400" dirty="0" smtClean="0"/>
          </a:p>
          <a:p>
            <a:pPr algn="just"/>
            <a:r>
              <a:rPr lang="ru-RU" sz="1400" dirty="0" smtClean="0"/>
              <a:t>       </a:t>
            </a:r>
          </a:p>
          <a:p>
            <a:pPr algn="just"/>
            <a:endParaRPr lang="ru-RU" sz="1400" dirty="0" smtClean="0"/>
          </a:p>
          <a:p>
            <a:endParaRPr lang="ru-RU" sz="1400" dirty="0" smtClean="0"/>
          </a:p>
          <a:p>
            <a:pPr algn="just"/>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baseline="-250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indent="457200" algn="just"/>
            <a:endParaRPr lang="ru-RU" sz="2000" dirty="0">
              <a:latin typeface="Times New Roman" panose="02020603050405020304" pitchFamily="18" charset="0"/>
              <a:cs typeface="Times New Roman" panose="02020603050405020304" pitchFamily="18" charset="0"/>
            </a:endParaRPr>
          </a:p>
        </p:txBody>
      </p:sp>
      <p:pic>
        <p:nvPicPr>
          <p:cNvPr id="2" name="Picture 2" descr="image6"/>
          <p:cNvPicPr>
            <a:picLocks noChangeAspect="1" noChangeArrowheads="1"/>
          </p:cNvPicPr>
          <p:nvPr/>
        </p:nvPicPr>
        <p:blipFill>
          <a:blip r:embed="rId2" cstate="print">
            <a:lum bright="9000" contrast="31000"/>
          </a:blip>
          <a:srcRect/>
          <a:stretch>
            <a:fillRect/>
          </a:stretch>
        </p:blipFill>
        <p:spPr bwMode="auto">
          <a:xfrm>
            <a:off x="7877908" y="0"/>
            <a:ext cx="4306357"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98611" y="1322364"/>
            <a:ext cx="7215386" cy="4968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err="1" smtClean="0"/>
              <a:t>Schaschke</a:t>
            </a:r>
            <a:r>
              <a:rPr lang="en-US" sz="1400" b="1" dirty="0" smtClean="0"/>
              <a:t>, C. J.</a:t>
            </a:r>
            <a:r>
              <a:rPr lang="en-US" sz="1400" dirty="0" smtClean="0"/>
              <a:t> </a:t>
            </a:r>
            <a:r>
              <a:rPr lang="en-US" sz="1400" b="1" dirty="0" smtClean="0"/>
              <a:t>Developments in High-Pressure Food Processing</a:t>
            </a:r>
            <a:r>
              <a:rPr lang="en-US" sz="1400" dirty="0" smtClean="0"/>
              <a:t> [</a:t>
            </a:r>
            <a:r>
              <a:rPr lang="en-US" sz="1400" dirty="0" err="1" smtClean="0"/>
              <a:t>Текст</a:t>
            </a:r>
            <a:r>
              <a:rPr lang="en-US" sz="1400" dirty="0" smtClean="0"/>
              <a:t>] / C. J. </a:t>
            </a:r>
            <a:r>
              <a:rPr lang="en-US" sz="1400" dirty="0" err="1" smtClean="0"/>
              <a:t>Schaschke</a:t>
            </a:r>
            <a:r>
              <a:rPr lang="en-US" sz="1400" dirty="0" smtClean="0"/>
              <a:t>. - New York : Nova Science Publishers, Inc., 2010. - 53 p. </a:t>
            </a:r>
            <a:endParaRPr lang="ru-RU" sz="1400" dirty="0" smtClean="0"/>
          </a:p>
          <a:p>
            <a:pPr indent="457200" algn="just"/>
            <a:endParaRPr lang="ru-RU" sz="1400" dirty="0" smtClean="0"/>
          </a:p>
          <a:p>
            <a:pPr indent="457200" algn="just"/>
            <a:r>
              <a:rPr lang="ru-RU" sz="1400" dirty="0" smtClean="0"/>
              <a:t>В книге «Развитие технологий переработки продуктов под высоким давлением» представлен накопленный опыт переработки таким способом за последние два десятилетия. Обработка продуктов под высоким давлением является альтернативой термической обработке, которая разрушает полезные микроорганизмы. В качестве способа минимальной переработки пищевых продуктов он может во многих случаях сохранить качество продуктов питания, а также служить основой для созданий новых свойств и текстур. </a:t>
            </a:r>
          </a:p>
          <a:p>
            <a:pPr indent="457200" algn="just"/>
            <a:r>
              <a:rPr lang="ru-RU" sz="1400" dirty="0" smtClean="0"/>
              <a:t>Целью использования высокого давления вместо тепла является сохранение и улучшение качества пищи, ее вкуса, запаха. текстуры и цвета. В мире имеется множество положительных примеров применения высокого давления при переработке фруктов, рыбы и моллюсков, мяса и молочных продуктов. Книга представляет собой результаты исследований в области безопасности пищевых продуктов с разрушением патогенных микроорганизмов, активацией и дезактивацией ферментов; функциональных свойств пищевых компонентов при образовании пенопластов, гелей и эмульсий; термодинамики с контролем фазового превращения. Наиболее важным из них является применение высокого давления с целью стерилизации пищевых продуктов. </a:t>
            </a:r>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indent="457200" algn="just"/>
            <a:endParaRPr lang="ru-RU" sz="1400" dirty="0" smtClean="0"/>
          </a:p>
          <a:p>
            <a:pPr algn="just"/>
            <a:r>
              <a:rPr lang="ru-RU" sz="1400" dirty="0" smtClean="0"/>
              <a:t>      </a:t>
            </a:r>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 name="Picture 2" descr="image7"/>
          <p:cNvPicPr>
            <a:picLocks noChangeAspect="1" noChangeArrowheads="1"/>
          </p:cNvPicPr>
          <p:nvPr/>
        </p:nvPicPr>
        <p:blipFill>
          <a:blip r:embed="rId2" cstate="print">
            <a:lum bright="19000" contrast="31000"/>
          </a:blip>
          <a:srcRect/>
          <a:stretch>
            <a:fillRect/>
          </a:stretch>
        </p:blipFill>
        <p:spPr bwMode="auto">
          <a:xfrm>
            <a:off x="0" y="1"/>
            <a:ext cx="4508402"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108854" y="890002"/>
            <a:ext cx="7445497" cy="5256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aseline="-25000" dirty="0" smtClean="0"/>
              <a:t> </a:t>
            </a:r>
            <a:r>
              <a:rPr lang="en-US" sz="2000" dirty="0" smtClean="0"/>
              <a:t>     </a:t>
            </a:r>
            <a:r>
              <a:rPr lang="en-US" sz="1400" b="1" dirty="0" smtClean="0"/>
              <a:t>Lee, B. H.</a:t>
            </a:r>
            <a:r>
              <a:rPr lang="en-US" sz="1400" dirty="0" smtClean="0"/>
              <a:t> </a:t>
            </a:r>
            <a:r>
              <a:rPr lang="en-US" sz="1400" b="1" dirty="0" smtClean="0"/>
              <a:t>Fundamentals of Food Biotechnology</a:t>
            </a:r>
            <a:r>
              <a:rPr lang="en-US" sz="1400" dirty="0" smtClean="0"/>
              <a:t> [</a:t>
            </a:r>
            <a:r>
              <a:rPr lang="en-US" sz="1400" dirty="0" err="1" smtClean="0"/>
              <a:t>Текст</a:t>
            </a:r>
            <a:r>
              <a:rPr lang="en-US" sz="1400" dirty="0" smtClean="0"/>
              <a:t>] / B. H. Lee. –</a:t>
            </a:r>
            <a:r>
              <a:rPr lang="ru-RU" sz="1400" dirty="0" smtClean="0"/>
              <a:t> </a:t>
            </a:r>
            <a:r>
              <a:rPr lang="en-US" sz="1400" dirty="0" smtClean="0"/>
              <a:t>2</a:t>
            </a:r>
            <a:r>
              <a:rPr lang="en-US" sz="1400" baseline="30000" dirty="0" smtClean="0"/>
              <a:t>nd</a:t>
            </a:r>
            <a:r>
              <a:rPr lang="en-US" sz="1400" dirty="0" smtClean="0"/>
              <a:t> ed. -  </a:t>
            </a:r>
            <a:r>
              <a:rPr lang="en-US" sz="1400" dirty="0" err="1" smtClean="0"/>
              <a:t>Chichester</a:t>
            </a:r>
            <a:r>
              <a:rPr lang="en-US" sz="1400" dirty="0" smtClean="0"/>
              <a:t> : Wiley Blackwell, 2015. - 518 p. </a:t>
            </a:r>
            <a:endParaRPr lang="ru-RU" sz="1400" dirty="0" smtClean="0"/>
          </a:p>
          <a:p>
            <a:endParaRPr lang="ru-RU" sz="1400" b="1" dirty="0" smtClean="0"/>
          </a:p>
          <a:p>
            <a:pPr algn="just"/>
            <a:r>
              <a:rPr lang="ru-RU" sz="1400" dirty="0" smtClean="0"/>
              <a:t>         Пищевая биотехнология – это применение современных </a:t>
            </a:r>
            <a:r>
              <a:rPr lang="ru-RU" sz="1400" dirty="0" err="1" smtClean="0"/>
              <a:t>биотехнологических</a:t>
            </a:r>
            <a:r>
              <a:rPr lang="ru-RU" sz="1400" dirty="0" smtClean="0"/>
              <a:t> методов в производстве и переработке пищевых продуктов, например, путем ферментации пищи (которая является традиционным </a:t>
            </a:r>
            <a:r>
              <a:rPr lang="ru-RU" sz="1400" dirty="0" err="1" smtClean="0"/>
              <a:t>биотехнологическим</a:t>
            </a:r>
            <a:r>
              <a:rPr lang="ru-RU" sz="1400" dirty="0" smtClean="0"/>
              <a:t> процессом) и пищевых добавок, а также культур клеток растений и животных. Новые разработки в области ферментации и ферментативных технологических процессов, молекулярной термодинамики, генной инженерии, белковой инженерии, метаболической инженерии, </a:t>
            </a:r>
            <a:r>
              <a:rPr lang="ru-RU" sz="1400" dirty="0" err="1" smtClean="0"/>
              <a:t>биоинженерии</a:t>
            </a:r>
            <a:r>
              <a:rPr lang="ru-RU" sz="1400" dirty="0" smtClean="0"/>
              <a:t> и процессов с участием </a:t>
            </a:r>
            <a:r>
              <a:rPr lang="ru-RU" sz="1400" dirty="0" err="1" smtClean="0"/>
              <a:t>моноклональных</a:t>
            </a:r>
            <a:r>
              <a:rPr lang="ru-RU" sz="1400" dirty="0" smtClean="0"/>
              <a:t> антител, </a:t>
            </a:r>
            <a:r>
              <a:rPr lang="ru-RU" sz="1400" dirty="0" err="1" smtClean="0"/>
              <a:t>нанобиотехнологии</a:t>
            </a:r>
            <a:r>
              <a:rPr lang="ru-RU" sz="1400" dirty="0" smtClean="0"/>
              <a:t> принесли новые аспекты в пищевую биотехнологию, растущую область науки, которая выходит за рамки многих научных дисциплин.</a:t>
            </a:r>
          </a:p>
          <a:p>
            <a:pPr algn="just"/>
            <a:r>
              <a:rPr lang="ru-RU" sz="1400" dirty="0" smtClean="0"/>
              <a:t>        Второе издание книги «Основы пищевой биотехнологии» предназначено для научных исследователей в области питания, а также для студентов </a:t>
            </a:r>
            <a:r>
              <a:rPr lang="ru-RU" sz="1400" dirty="0" err="1" smtClean="0"/>
              <a:t>бакалавриата</a:t>
            </a:r>
            <a:r>
              <a:rPr lang="ru-RU" sz="1400" dirty="0" smtClean="0"/>
              <a:t> и аспирантов, так как в ней рассматриваются современные разработки в области пищевой биотехнологии по таким темам, как генетически модифицированные продукты (ГМО), биоэнергетика, </a:t>
            </a:r>
            <a:r>
              <a:rPr lang="ru-RU" sz="1400" dirty="0" err="1" smtClean="0"/>
              <a:t>биопластика</a:t>
            </a:r>
            <a:r>
              <a:rPr lang="ru-RU" sz="1400" dirty="0" smtClean="0"/>
              <a:t>, функциональные продукты / </a:t>
            </a:r>
            <a:r>
              <a:rPr lang="ru-RU" sz="1400" dirty="0" err="1" smtClean="0"/>
              <a:t>нутрицевтики</a:t>
            </a:r>
            <a:r>
              <a:rPr lang="ru-RU" sz="1400" dirty="0" smtClean="0"/>
              <a:t>, </a:t>
            </a:r>
            <a:r>
              <a:rPr lang="ru-RU" sz="1400" dirty="0" err="1" smtClean="0"/>
              <a:t>нанобиотехнологии</a:t>
            </a:r>
            <a:r>
              <a:rPr lang="ru-RU" sz="1400" dirty="0" smtClean="0"/>
              <a:t>. Кроме того, в раздел «Новые тенденции и инструменты» включены методы клонирования бактериальных и дрожжевых ферментов, а в конце каждой главы даются отдельные ссылки, вопросы и ответы. </a:t>
            </a:r>
          </a:p>
          <a:p>
            <a:pPr algn="just"/>
            <a:endParaRPr lang="ru-RU" sz="1400" dirty="0" smtClean="0"/>
          </a:p>
          <a:p>
            <a:endParaRPr lang="ru-RU" sz="1400" b="1" dirty="0" smtClean="0"/>
          </a:p>
          <a:p>
            <a:pPr algn="just"/>
            <a:endParaRPr lang="ru-RU" sz="1400" b="1" dirty="0" smtClean="0"/>
          </a:p>
          <a:p>
            <a:pPr algn="just"/>
            <a:r>
              <a:rPr lang="en-US" sz="1400" dirty="0" smtClean="0"/>
              <a:t>       </a:t>
            </a:r>
          </a:p>
          <a:p>
            <a:pPr algn="just"/>
            <a:endParaRPr lang="ru-RU" sz="1400" dirty="0" smtClean="0"/>
          </a:p>
          <a:p>
            <a:pPr algn="just"/>
            <a:r>
              <a:rPr lang="ru-RU" sz="1400" dirty="0" smtClean="0"/>
              <a:t/>
            </a:r>
            <a:br>
              <a:rPr lang="ru-RU" sz="1400" dirty="0" smtClean="0"/>
            </a:br>
            <a:endParaRPr lang="ru-RU" sz="1400" dirty="0" smtClean="0"/>
          </a:p>
          <a:p>
            <a:pPr algn="just"/>
            <a:endParaRPr lang="en-US" sz="1400" dirty="0" smtClean="0"/>
          </a:p>
          <a:p>
            <a:pPr algn="just"/>
            <a:endParaRPr lang="en-US"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endParaRPr lang="ru-RU" sz="1400" dirty="0" smtClean="0"/>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2" name="Picture 2" descr="image1"/>
          <p:cNvPicPr>
            <a:picLocks noChangeAspect="1" noChangeArrowheads="1"/>
          </p:cNvPicPr>
          <p:nvPr/>
        </p:nvPicPr>
        <p:blipFill>
          <a:blip r:embed="rId2" cstate="print">
            <a:lum bright="19000" contrast="32000"/>
          </a:blip>
          <a:srcRect/>
          <a:stretch>
            <a:fillRect/>
          </a:stretch>
        </p:blipFill>
        <p:spPr bwMode="auto">
          <a:xfrm>
            <a:off x="7639050" y="47625"/>
            <a:ext cx="4552950" cy="6810375"/>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4628272" y="984739"/>
            <a:ext cx="7215386" cy="4932000"/>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sz="1400" b="1" dirty="0" smtClean="0"/>
              <a:t>Dairy Chemistry and Biochemistry </a:t>
            </a:r>
            <a:r>
              <a:rPr lang="en-US" sz="1400" dirty="0" smtClean="0"/>
              <a:t>[</a:t>
            </a:r>
            <a:r>
              <a:rPr lang="ru-RU" sz="1400" dirty="0" smtClean="0"/>
              <a:t>Текст] / </a:t>
            </a:r>
            <a:r>
              <a:rPr lang="en-US" sz="1400" dirty="0" smtClean="0"/>
              <a:t>P. F. Fox [et al.]. – 2</a:t>
            </a:r>
            <a:r>
              <a:rPr lang="en-US" sz="1400" baseline="30000" dirty="0" smtClean="0"/>
              <a:t>nd</a:t>
            </a:r>
            <a:r>
              <a:rPr lang="en-US" sz="1400" dirty="0" smtClean="0"/>
              <a:t> ed. - Switzerland : Springer, 2015. - 584 p. </a:t>
            </a:r>
          </a:p>
          <a:p>
            <a:pPr indent="457200" algn="just"/>
            <a:endParaRPr lang="en-US" sz="1400" dirty="0" smtClean="0"/>
          </a:p>
          <a:p>
            <a:pPr algn="just"/>
            <a:r>
              <a:rPr lang="en-US" sz="1400" dirty="0" smtClean="0"/>
              <a:t>         </a:t>
            </a:r>
            <a:endParaRPr lang="ru-RU" sz="1400" dirty="0" smtClean="0"/>
          </a:p>
          <a:p>
            <a:pPr algn="just"/>
            <a:r>
              <a:rPr lang="ru-RU" sz="1400" dirty="0" smtClean="0"/>
              <a:t>         </a:t>
            </a:r>
            <a:r>
              <a:rPr lang="en-US" sz="1400" dirty="0" smtClean="0"/>
              <a:t> </a:t>
            </a:r>
            <a:r>
              <a:rPr lang="ru-RU" sz="1400" dirty="0" smtClean="0"/>
              <a:t>Уже около 150 лет молоко является предметом научных исследований и едва ли не основным продуктом питания. Оно также служит сырьем для очень большого и разнообразного семейства пищевых продуктов. </a:t>
            </a:r>
          </a:p>
          <a:p>
            <a:pPr algn="just"/>
            <a:r>
              <a:rPr lang="en-US" sz="1400" dirty="0" smtClean="0"/>
              <a:t>         </a:t>
            </a:r>
            <a:r>
              <a:rPr lang="ru-RU" sz="1400" dirty="0" smtClean="0"/>
              <a:t>Второе издание книги «Химия и биохимия молока» подробное описание основных компонентов молока (воды, липидов, белков, лактозы, солей, витаминов, местных ферментов), химических свойств сыра и ферментированного молока, а также различных видов переработки молочных продуктов. Также рассматриваются термические изменения в молоке, использование экзогенных ферментов при переработке молочных продуктов, основные физические свойства молока, биологически активные соединения молока. </a:t>
            </a:r>
          </a:p>
          <a:p>
            <a:pPr algn="just"/>
            <a:r>
              <a:rPr lang="ru-RU" sz="1400" dirty="0" smtClean="0"/>
              <a:t>          Кратко рассматривается зависимость состава и качества молока от состояния молочного животноводства,  а также биосинтез молочных компонентов.</a:t>
            </a:r>
            <a:endParaRPr lang="en-US" sz="1400" dirty="0" smtClean="0"/>
          </a:p>
          <a:p>
            <a:pPr algn="just"/>
            <a:r>
              <a:rPr lang="en-US" sz="1400" dirty="0" smtClean="0"/>
              <a:t>           </a:t>
            </a:r>
            <a:r>
              <a:rPr lang="ru-RU" sz="1400" dirty="0" smtClean="0"/>
              <a:t>Издание предназначено для студентов и преподавателей вузов, научных и практических работников молочной промышленности.</a:t>
            </a:r>
          </a:p>
          <a:p>
            <a:pPr indent="457200" algn="just"/>
            <a:endParaRPr lang="en-US" sz="1400" dirty="0" smtClean="0"/>
          </a:p>
          <a:p>
            <a:pPr indent="457200" algn="just"/>
            <a:endParaRPr lang="en-US" sz="1400" dirty="0" smtClean="0"/>
          </a:p>
          <a:p>
            <a:pPr algn="just"/>
            <a:r>
              <a:rPr lang="en-US" sz="1400" dirty="0" smtClean="0"/>
              <a:t>       </a:t>
            </a:r>
            <a:endParaRPr lang="ru-RU"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en-US" sz="1400" dirty="0" smtClean="0"/>
          </a:p>
          <a:p>
            <a:pPr indent="457200" algn="just"/>
            <a:endParaRPr lang="ru-RU" sz="1400" dirty="0" smtClean="0"/>
          </a:p>
          <a:p>
            <a:pPr algn="just"/>
            <a:r>
              <a:rPr lang="ru-RU" sz="1400" dirty="0" smtClean="0">
                <a:latin typeface="Times New Roman" pitchFamily="18" charset="0"/>
                <a:cs typeface="Times New Roman" pitchFamily="18" charset="0"/>
              </a:rPr>
              <a:t>       </a:t>
            </a:r>
            <a:endParaRPr lang="kk-KZ" sz="2000" i="0" u="none" strike="noStrike" baseline="-250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flipH="1">
            <a:off x="5747656" y="161970"/>
            <a:ext cx="3254830" cy="523220"/>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2800" b="1" dirty="0" smtClean="0">
                <a:solidFill>
                  <a:srgbClr val="C00000"/>
                </a:solidFill>
                <a:latin typeface="Times New Roman" pitchFamily="18" charset="0"/>
                <a:cs typeface="Times New Roman" pitchFamily="18" charset="0"/>
              </a:rPr>
              <a:t>1 </a:t>
            </a:r>
            <a:r>
              <a:rPr lang="ru-RU" sz="1600" b="1" dirty="0" smtClean="0">
                <a:solidFill>
                  <a:srgbClr val="C00000"/>
                </a:solidFill>
                <a:latin typeface="Times New Roman" pitchFamily="18" charset="0"/>
                <a:cs typeface="Times New Roman" pitchFamily="18" charset="0"/>
              </a:rPr>
              <a:t>экз.</a:t>
            </a:r>
            <a:endParaRPr lang="ru-RU" sz="1600" b="1" dirty="0">
              <a:solidFill>
                <a:srgbClr val="C00000"/>
              </a:solidFill>
              <a:latin typeface="Times New Roman" pitchFamily="18" charset="0"/>
              <a:cs typeface="Times New Roman" pitchFamily="18" charset="0"/>
            </a:endParaRPr>
          </a:p>
        </p:txBody>
      </p:sp>
      <p:pic>
        <p:nvPicPr>
          <p:cNvPr id="2" name="Picture 2" descr="image2"/>
          <p:cNvPicPr>
            <a:picLocks noChangeAspect="1" noChangeArrowheads="1"/>
          </p:cNvPicPr>
          <p:nvPr/>
        </p:nvPicPr>
        <p:blipFill>
          <a:blip r:embed="rId2" cstate="print">
            <a:lum bright="16000" contrast="44000"/>
          </a:blip>
          <a:srcRect/>
          <a:stretch>
            <a:fillRect/>
          </a:stretch>
        </p:blipFill>
        <p:spPr bwMode="auto">
          <a:xfrm>
            <a:off x="0" y="0"/>
            <a:ext cx="4276725" cy="6858000"/>
          </a:xfrm>
          <a:prstGeom prst="rect">
            <a:avLst/>
          </a:prstGeom>
          <a:noFill/>
          <a:ln w="9525">
            <a:noFill/>
            <a:miter lim="800000"/>
            <a:headEnd/>
            <a:tailEnd/>
          </a:ln>
        </p:spPr>
      </p:pic>
    </p:spTree>
    <p:extLst>
      <p:ext uri="{BB962C8B-B14F-4D97-AF65-F5344CB8AC3E}">
        <p14:creationId xmlns:p14="http://schemas.microsoft.com/office/powerpoint/2010/main" val="145272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9" y="194627"/>
            <a:ext cx="3254830"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a:t>
            </a:r>
            <a:r>
              <a:rPr lang="ru-RU" sz="1600" b="1" dirty="0">
                <a:solidFill>
                  <a:srgbClr val="C00000"/>
                </a:solidFill>
                <a:latin typeface="Times New Roman" pitchFamily="18" charset="0"/>
                <a:cs typeface="Times New Roman" pitchFamily="18" charset="0"/>
              </a:rPr>
              <a:t>я</a:t>
            </a:r>
            <a:r>
              <a:rPr lang="en-US" sz="16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1 экз.</a:t>
            </a:r>
            <a:endParaRPr lang="ru-RU" sz="1600" b="1" dirty="0">
              <a:solidFill>
                <a:srgbClr val="C0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319869" y="636784"/>
            <a:ext cx="7445497" cy="5688000"/>
          </a:xfrm>
          <a:prstGeom prst="round2DiagRect">
            <a:avLst/>
          </a:prstGeom>
          <a:noFill/>
          <a:ln>
            <a:solidFill>
              <a:srgbClr val="0070C0"/>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b="1" dirty="0" smtClean="0"/>
              <a:t>           </a:t>
            </a:r>
            <a:r>
              <a:rPr lang="en-US" sz="1400" b="1" dirty="0" smtClean="0"/>
              <a:t>Nanotechnologies in Food and Agriculture </a:t>
            </a:r>
            <a:r>
              <a:rPr lang="en-US" sz="1400" dirty="0" smtClean="0"/>
              <a:t>[</a:t>
            </a:r>
            <a:r>
              <a:rPr lang="en-US" sz="1400" dirty="0" err="1" smtClean="0"/>
              <a:t>Текст</a:t>
            </a:r>
            <a:r>
              <a:rPr lang="en-US" sz="1400" dirty="0" smtClean="0"/>
              <a:t>] / ed. M. </a:t>
            </a:r>
            <a:r>
              <a:rPr lang="en-US" sz="1400" dirty="0" err="1" smtClean="0"/>
              <a:t>Rai</a:t>
            </a:r>
            <a:r>
              <a:rPr lang="en-US" sz="1400" dirty="0" smtClean="0"/>
              <a:t> [et al.]. - New York ; Dordrecht ; London : Springer International Publishing Switzerland, 2015. - 347 p. </a:t>
            </a:r>
            <a:endParaRPr lang="ru-RU" sz="1400" dirty="0" smtClean="0"/>
          </a:p>
          <a:p>
            <a:endParaRPr lang="ru-RU" sz="1400" dirty="0" smtClean="0"/>
          </a:p>
          <a:p>
            <a:pPr algn="just"/>
            <a:r>
              <a:rPr lang="ru-RU" sz="1400" dirty="0" smtClean="0"/>
              <a:t>         В современном сельском хозяйстве существует немало проблем, вызванных интенсивными методами выращивания сельскохозяйственных культур, многие из которых хотя и продуктивны, но считаются неустойчивыми в долгосрочной перспективе. Например, по некоторым оценкам, только 30% химических веществ, применяемых обычными способами, фактически не усваиваются культурами. Большая часть удобрений и пестицидов, применяемых в полевых условиях обычными способами, теряется по причине эрозии почвы, выщелачивания, ирригации, осадков и др. Сельское хозяйство является одним из основных источников загрязнения химическими веществами, которые попадают в грунтовые воды, реки, озера и пр. Решение этих вопросов в области продовольствия и сельского хозяйства требует внедрения новых эффективных технологий. </a:t>
            </a:r>
            <a:r>
              <a:rPr lang="ru-RU" sz="1400" dirty="0" err="1" smtClean="0"/>
              <a:t>Нанотехнология</a:t>
            </a:r>
            <a:r>
              <a:rPr lang="ru-RU" sz="1400" dirty="0" smtClean="0"/>
              <a:t> является одной из перспективных областей исследований в решении многих неотложных проблем в продовольственном и сельскохозяйственном секторах. Многие страны признают положительное влияние </a:t>
            </a:r>
            <a:r>
              <a:rPr lang="ru-RU" sz="1400" dirty="0" err="1" smtClean="0"/>
              <a:t>нанотехнологий</a:t>
            </a:r>
            <a:r>
              <a:rPr lang="ru-RU" sz="1400" dirty="0" smtClean="0"/>
              <a:t> на экономику и сельское хозяйство. </a:t>
            </a:r>
          </a:p>
          <a:p>
            <a:pPr algn="just"/>
            <a:r>
              <a:rPr lang="ru-RU" sz="1400" dirty="0" smtClean="0"/>
              <a:t>          В книге «</a:t>
            </a:r>
            <a:r>
              <a:rPr lang="ru-RU" sz="1400" dirty="0" err="1" smtClean="0"/>
              <a:t>Нанотехнологии</a:t>
            </a:r>
            <a:r>
              <a:rPr lang="ru-RU" sz="1400" dirty="0" smtClean="0"/>
              <a:t> и пищевой промышленности и сельском хозяйстве» представлен обзор исследований в области мониторинга </a:t>
            </a:r>
            <a:r>
              <a:rPr lang="ru-RU" sz="1400" dirty="0" err="1" smtClean="0"/>
              <a:t>наночастиц</a:t>
            </a:r>
            <a:r>
              <a:rPr lang="ru-RU" sz="1400" dirty="0" smtClean="0"/>
              <a:t>, их токсичности, применения в выращивании культур и переработки сельскохозяйственных сточных вод. В книге рассматривается применение </a:t>
            </a:r>
            <a:r>
              <a:rPr lang="ru-RU" sz="1400" dirty="0" err="1" smtClean="0"/>
              <a:t>наноагрохимикатов</a:t>
            </a:r>
            <a:r>
              <a:rPr lang="ru-RU" sz="1400" dirty="0" smtClean="0"/>
              <a:t> (</a:t>
            </a:r>
            <a:r>
              <a:rPr lang="ru-RU" sz="1400" dirty="0" err="1" smtClean="0"/>
              <a:t>наноудобрений</a:t>
            </a:r>
            <a:r>
              <a:rPr lang="ru-RU" sz="1400" dirty="0" smtClean="0"/>
              <a:t>, пестицидов, гербицидов), </a:t>
            </a:r>
            <a:r>
              <a:rPr lang="ru-RU" sz="1400" dirty="0" err="1" smtClean="0"/>
              <a:t>нанобиосенсоров</a:t>
            </a:r>
            <a:r>
              <a:rPr lang="ru-RU" sz="1400" dirty="0" smtClean="0"/>
              <a:t> в пищевой промышленности, в упаковке и хранении, улучшении урожая и борьбе с болезнями растений. </a:t>
            </a:r>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a:p>
            <a:endParaRPr lang="ru-RU" sz="1400" dirty="0" smtClean="0"/>
          </a:p>
          <a:p>
            <a:endParaRPr lang="en-US" sz="1400" dirty="0" smtClean="0"/>
          </a:p>
          <a:p>
            <a:endParaRPr lang="ru-RU" sz="1400" dirty="0" smtClean="0"/>
          </a:p>
          <a:p>
            <a:pPr algn="just"/>
            <a:endParaRPr lang="ru-RU" sz="1400" dirty="0" smtClean="0"/>
          </a:p>
          <a:p>
            <a:r>
              <a:rPr lang="ru-RU" sz="1400" dirty="0" smtClean="0"/>
              <a:t> </a:t>
            </a:r>
          </a:p>
          <a:p>
            <a:pPr algn="just"/>
            <a:endParaRPr lang="ru-RU" sz="14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2" name="Picture 2" descr="image3"/>
          <p:cNvPicPr>
            <a:picLocks noChangeAspect="1" noChangeArrowheads="1"/>
          </p:cNvPicPr>
          <p:nvPr/>
        </p:nvPicPr>
        <p:blipFill>
          <a:blip r:embed="rId2" cstate="print"/>
          <a:srcRect/>
          <a:stretch>
            <a:fillRect/>
          </a:stretch>
        </p:blipFill>
        <p:spPr bwMode="auto">
          <a:xfrm>
            <a:off x="7821637" y="0"/>
            <a:ext cx="4370363" cy="6858000"/>
          </a:xfrm>
          <a:prstGeom prst="rect">
            <a:avLst/>
          </a:prstGeom>
          <a:noFill/>
          <a:ln w="9525">
            <a:noFill/>
            <a:miter lim="800000"/>
            <a:headEnd/>
            <a:tailEnd/>
          </a:ln>
        </p:spPr>
      </p:pic>
    </p:spTree>
    <p:extLst>
      <p:ext uri="{BB962C8B-B14F-4D97-AF65-F5344CB8AC3E}">
        <p14:creationId xmlns:p14="http://schemas.microsoft.com/office/powerpoint/2010/main" val="2824218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6405</TotalTime>
  <Words>3739</Words>
  <Application>Microsoft Office PowerPoint</Application>
  <PresentationFormat>Широкоэкранный</PresentationFormat>
  <Paragraphs>366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Oxsana Evlenteva</cp:lastModifiedBy>
  <cp:revision>844</cp:revision>
  <dcterms:created xsi:type="dcterms:W3CDTF">2016-12-05T06:42:49Z</dcterms:created>
  <dcterms:modified xsi:type="dcterms:W3CDTF">2017-10-12T03:46:49Z</dcterms:modified>
</cp:coreProperties>
</file>