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4"/>
  </p:notesMasterIdLst>
  <p:sldIdLst>
    <p:sldId id="256" r:id="rId2"/>
    <p:sldId id="27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80" r:id="rId11"/>
    <p:sldId id="272" r:id="rId12"/>
    <p:sldId id="281" r:id="rId13"/>
    <p:sldId id="282" r:id="rId14"/>
    <p:sldId id="283" r:id="rId15"/>
    <p:sldId id="284" r:id="rId16"/>
    <p:sldId id="274" r:id="rId17"/>
    <p:sldId id="275" r:id="rId18"/>
    <p:sldId id="276" r:id="rId19"/>
    <p:sldId id="277" r:id="rId20"/>
    <p:sldId id="261" r:id="rId21"/>
    <p:sldId id="262" r:id="rId22"/>
    <p:sldId id="279" r:id="rId23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99"/>
    <a:srgbClr val="CC66FF"/>
    <a:srgbClr val="FADE0E"/>
    <a:srgbClr val="F1EC24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6A2F1-0CB5-4664-8FC0-0332537CD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33C0DC-2791-4E39-BA62-721FFFB2DF2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63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692620-67CD-4681-B240-A853575F9349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7C8C8B-AC2F-47DF-B64E-801AC8DD23EE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B1330B-64F7-4490-B460-4EFA34A08C38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10DE4-358F-4BE9-B0CD-77A0A529AEB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EB0A36-CF4F-413A-A4B0-1B4EEB9748E2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0FC63D-910A-4631-B5EF-0404E1C59E9C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7411FD-E194-402B-8693-6E71003A0939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481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6A68AE-1CBC-48FA-A490-13E6D632B2A2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501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6F1403-2F36-48F8-9542-3AF9745EF5D0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522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ED180-FF06-43A6-ACCB-B0313C4370DB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84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07138B-2723-47C3-8B79-BE4E8129D05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04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E001B8-6DD0-4524-A7E8-CD93D02CFDA5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D277A5-ADB7-40DE-A487-7A4FA1BAE57F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28B602-34F9-4C52-8BB7-7757FB8619B7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E97A3B-9DD6-4085-B0B4-5F14A79178C0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8E79D-A88E-4CFC-A568-DC435CC383D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4B51F-2A7B-4322-9107-4B3C3FF13AF3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0ED53-CE5F-4B6F-A073-B35266C26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E933B-FDC4-42B6-826A-9C21925F0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DB6DB-F73C-4361-B1F5-D322C9FA6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48098-4CE1-4BEE-904E-8AA7EF605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EEE29-872E-4B94-8854-CBF14FDD0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DB067-742B-4999-A493-2EAF5299B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E5A08-C996-4B89-B5F2-39D3E6F49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4D795-2605-434F-BC74-D47B21957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2BD95-C05B-4628-BDF3-5D07F242B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620CB-0427-4C4D-A435-AED9DBB0F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E4B09-1508-49BC-9AFD-7E8CCC8C6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07716-E019-4140-B3D9-F442D0DBF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1800"/>
            </a:p>
          </p:txBody>
        </p:sp>
        <p:pic>
          <p:nvPicPr>
            <p:cNvPr id="47113" name="Picture 4" descr="slidemaster_med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2E2358FE-196A-48CC-AB6E-BB865F199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  <p:sldLayoutId id="2147483677" r:id="rId12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700213"/>
            <a:ext cx="7620000" cy="3241675"/>
          </a:xfrm>
          <a:solidFill>
            <a:schemeClr val="bg1">
              <a:alpha val="50195"/>
            </a:schemeClr>
          </a:solidFill>
        </p:spPr>
        <p:txBody>
          <a:bodyPr/>
          <a:lstStyle/>
          <a:p>
            <a:pPr eaLnBrk="1" hangingPunct="1"/>
            <a:r>
              <a:rPr lang="ru-RU" sz="6600" b="1" i="1" smtClean="0">
                <a:effectLst/>
              </a:rPr>
              <a:t>Введение в УПРАВЛЕНИЕ ПЕРСОНАЛОМ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/>
              <a:t>Принципы управления персоналом: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484313"/>
            <a:ext cx="6400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1.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подбора кадров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2. Принцип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 преемственности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3. Принцип профессионального и должностного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продвижения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кадров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4.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открытого соревнования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5.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сочетания доверия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к кадрам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 проверкой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исполнения.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6.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демократизации 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работы с кадрами.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7.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системности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работы с кадрами.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8.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адаптивности 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к условиям современного хозяйственного механизма.</a:t>
            </a:r>
          </a:p>
        </p:txBody>
      </p:sp>
      <p:pic>
        <p:nvPicPr>
          <p:cNvPr id="33795" name="Picture 4" descr="обсуждение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4365625"/>
            <a:ext cx="70199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1557338"/>
            <a:ext cx="6400800" cy="4852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000" b="1" i="1" smtClean="0">
                <a:solidFill>
                  <a:srgbClr val="CC0099"/>
                </a:solidFill>
                <a:effectLst/>
              </a:rPr>
              <a:t>• Производственный (рабочие)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Управленческий (служащие)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Основные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Вспомогательные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Руководители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Специалисты: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</a:t>
            </a:r>
          </a:p>
        </p:txBody>
      </p:sp>
      <p:sp>
        <p:nvSpPr>
          <p:cNvPr id="35842" name="WordArt 4"/>
          <p:cNvSpPr>
            <a:spLocks noChangeArrowheads="1" noChangeShapeType="1" noTextEdit="1"/>
          </p:cNvSpPr>
          <p:nvPr/>
        </p:nvSpPr>
        <p:spPr bwMode="auto">
          <a:xfrm>
            <a:off x="2484438" y="549275"/>
            <a:ext cx="59039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классификация персонала</a:t>
            </a:r>
          </a:p>
        </p:txBody>
      </p:sp>
      <p:sp>
        <p:nvSpPr>
          <p:cNvPr id="35843" name="AutoShape 8"/>
          <p:cNvSpPr>
            <a:spLocks noChangeArrowheads="1"/>
          </p:cNvSpPr>
          <p:nvPr/>
        </p:nvSpPr>
        <p:spPr bwMode="auto">
          <a:xfrm>
            <a:off x="5292725" y="5516563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AutoShape 9"/>
          <p:cNvSpPr>
            <a:spLocks noChangeArrowheads="1"/>
          </p:cNvSpPr>
          <p:nvPr/>
        </p:nvSpPr>
        <p:spPr bwMode="auto">
          <a:xfrm>
            <a:off x="5292725" y="6237288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AutoShape 10"/>
          <p:cNvSpPr>
            <a:spLocks noChangeArrowheads="1"/>
          </p:cNvSpPr>
          <p:nvPr/>
        </p:nvSpPr>
        <p:spPr bwMode="auto">
          <a:xfrm>
            <a:off x="5292725" y="5876925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Rectangle 11"/>
          <p:cNvSpPr>
            <a:spLocks noChangeArrowheads="1"/>
          </p:cNvSpPr>
          <p:nvPr/>
        </p:nvSpPr>
        <p:spPr bwMode="auto">
          <a:xfrm>
            <a:off x="6300788" y="6092825"/>
            <a:ext cx="2425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i="1">
                <a:solidFill>
                  <a:srgbClr val="CC0099"/>
                </a:solidFill>
              </a:rPr>
              <a:t>функциональные</a:t>
            </a:r>
          </a:p>
        </p:txBody>
      </p:sp>
      <p:sp>
        <p:nvSpPr>
          <p:cNvPr id="35847" name="Rectangle 12"/>
          <p:cNvSpPr>
            <a:spLocks noChangeArrowheads="1"/>
          </p:cNvSpPr>
          <p:nvPr/>
        </p:nvSpPr>
        <p:spPr bwMode="auto">
          <a:xfrm>
            <a:off x="6300788" y="5373688"/>
            <a:ext cx="1857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CC0099"/>
                </a:solidFill>
              </a:rPr>
              <a:t>Инженеры </a:t>
            </a:r>
          </a:p>
          <a:p>
            <a:r>
              <a:rPr lang="ru-RU" sz="2000" b="1" i="1">
                <a:solidFill>
                  <a:srgbClr val="CC0099"/>
                </a:solidFill>
              </a:rPr>
              <a:t>технические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mtClean="0">
                <a:effectLst/>
              </a:rPr>
              <a:t>Методы управления персоналом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административные методы </a:t>
            </a:r>
          </a:p>
          <a:p>
            <a:r>
              <a:rPr lang="ru-RU" smtClean="0">
                <a:effectLst/>
              </a:rPr>
              <a:t>экономические методы</a:t>
            </a:r>
          </a:p>
          <a:p>
            <a:r>
              <a:rPr lang="ru-RU" smtClean="0">
                <a:effectLst/>
              </a:rPr>
              <a:t>социальные методы  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effectLst/>
              </a:rPr>
              <a:t>Административные методы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    характерно прямое централизованное воздействие субъекта на объект управления, включают: организационно-стабилизирующие (законы, уставы, правила, инструкции, положения и др.), распорядительные (приказы, распоряжения), дисциплинарные (установление и реализация форм ответственности).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mtClean="0">
                <a:effectLst/>
              </a:rPr>
              <a:t>Экономические методы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   это целая система мотивов и стимулов, побуждающих всех работников плодотворно трудиться на общее благо.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ru-RU" smtClean="0">
                <a:effectLst/>
              </a:rPr>
              <a:t>Социальные методы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   связаны с социальными отношениями, с моральным, психологическим воздействием. 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908050"/>
            <a:ext cx="6400800" cy="49688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CC0099"/>
                </a:solidFill>
                <a:effectLst/>
              </a:rPr>
              <a:t>Профессиональная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ориентация </a:t>
            </a:r>
            <a:r>
              <a:rPr lang="ru-RU" sz="2800" b="1" i="1" smtClean="0">
                <a:solidFill>
                  <a:schemeClr val="tx2"/>
                </a:solidFill>
                <a:effectLst/>
              </a:rPr>
              <a:t>и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адаптация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выступают важным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составным элементом системы подготовки кадров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являются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регулятором связи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между системой образования и практической деятельностью. Это основа удовлетворения потребностей организации в рабочей силе.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Профессиональная ориентация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628775"/>
            <a:ext cx="6400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000" i="1" smtClean="0">
                <a:solidFill>
                  <a:srgbClr val="CC0099"/>
                </a:solidFill>
                <a:effectLst/>
              </a:rPr>
              <a:t> =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smtClean="0">
                <a:solidFill>
                  <a:srgbClr val="CC0099"/>
                </a:solidFill>
                <a:effectLst/>
              </a:rPr>
              <a:t>представляет собой систему мер, включающую предоставление информации и консультаций необходимых человеку для выбора профессии, в наибольшей степени соответствующей его личным способностям и особенностям, а также требующейся на рынке труда</a:t>
            </a:r>
            <a:r>
              <a:rPr lang="ru-RU" sz="2800" i="1" smtClean="0">
                <a:solidFill>
                  <a:srgbClr val="CC66FF"/>
                </a:solidFill>
                <a:effectLst/>
              </a:rPr>
              <a:t>.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image0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33375"/>
            <a:ext cx="561657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5"/>
          <p:cNvSpPr>
            <a:spLocks noChangeArrowheads="1"/>
          </p:cNvSpPr>
          <p:nvPr/>
        </p:nvSpPr>
        <p:spPr bwMode="auto">
          <a:xfrm>
            <a:off x="2411413" y="6021388"/>
            <a:ext cx="6529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Механизм управления профориентацией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image0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268413"/>
            <a:ext cx="6337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5"/>
          <p:cNvSpPr>
            <a:spLocks noChangeArrowheads="1"/>
          </p:cNvSpPr>
          <p:nvPr/>
        </p:nvSpPr>
        <p:spPr bwMode="auto">
          <a:xfrm>
            <a:off x="3924300" y="0"/>
            <a:ext cx="3095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C0099"/>
                </a:solidFill>
              </a:rPr>
              <a:t>Виды адаптации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28875" y="1285875"/>
            <a:ext cx="6400800" cy="25003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  <a:effectLst/>
              </a:rPr>
              <a:t>Управление персоналом</a:t>
            </a:r>
            <a:r>
              <a:rPr lang="ru-RU" sz="2800" b="1" i="1" smtClean="0">
                <a:effectLst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i="1" smtClean="0">
                <a:effectLst/>
              </a:rPr>
              <a:t>=</a:t>
            </a:r>
            <a:r>
              <a:rPr lang="ru-RU" sz="4800" b="1" i="1" smtClean="0">
                <a:solidFill>
                  <a:srgbClr val="FF0000"/>
                </a:solidFill>
                <a:effectLst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  <a:effectLst/>
              </a:rPr>
              <a:t>управление человеческими ресурсами</a:t>
            </a:r>
          </a:p>
        </p:txBody>
      </p:sp>
      <p:pic>
        <p:nvPicPr>
          <p:cNvPr id="17410" name="Picture 4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4000500"/>
            <a:ext cx="39481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2800" b="1" smtClean="0">
                <a:solidFill>
                  <a:srgbClr val="CC0099"/>
                </a:solidFill>
                <a:effectLst/>
              </a:rPr>
              <a:t>в формальной системе оценки могут быть заинтересованые:</a:t>
            </a:r>
            <a:endParaRPr lang="ru-RU" sz="2800" b="1" smtClean="0">
              <a:solidFill>
                <a:srgbClr val="CC0099"/>
              </a:solidFill>
              <a:effectLst/>
            </a:endParaRPr>
          </a:p>
        </p:txBody>
      </p:sp>
      <p:graphicFrame>
        <p:nvGraphicFramePr>
          <p:cNvPr id="1026" name="Diagram 10"/>
          <p:cNvGraphicFramePr>
            <a:graphicFrameLocks/>
          </p:cNvGraphicFramePr>
          <p:nvPr>
            <p:ph sz="half" idx="2"/>
          </p:nvPr>
        </p:nvGraphicFramePr>
        <p:xfrm>
          <a:off x="2411413" y="692150"/>
          <a:ext cx="6427787" cy="61658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обсужден``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2124075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99"/>
                </a:solidFill>
              </a:rPr>
              <a:t>Цели оценки персонала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улучшение текущей деятельности;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определение производственных целей и задач;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оценку потребностей в обучении/развитии.</a:t>
            </a:r>
            <a:endParaRPr lang="ru-RU" b="1" smtClean="0">
              <a:effectLst/>
            </a:endParaRP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WordArt 3"/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4968875" cy="28813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CC0099"/>
                </a:solidFill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557338"/>
            <a:ext cx="4032250" cy="4495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i="1" smtClean="0">
                <a:solidFill>
                  <a:schemeClr val="tx2"/>
                </a:solidFill>
                <a:effectLst/>
              </a:rPr>
              <a:t>совокупность всех человеческих ресурсов, которыми обладает организация: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000" b="1" i="1" smtClean="0">
              <a:solidFill>
                <a:schemeClr val="tx2"/>
              </a:solidFill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сотрудники организации</a:t>
            </a:r>
          </a:p>
          <a:p>
            <a:pPr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партнеры, которые привлекаются к реализации проектов</a:t>
            </a:r>
          </a:p>
          <a:p>
            <a:pPr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 эксперты, которые могут быть привлечены для проведения исследований, разработки стратегии, реализации конкретных мероприятий</a:t>
            </a:r>
            <a:r>
              <a:rPr lang="uk-UA" sz="2000" i="1" smtClean="0">
                <a:effectLst/>
              </a:rPr>
              <a:t> </a:t>
            </a:r>
            <a:endParaRPr lang="ru-RU" sz="2000" i="1" smtClean="0">
              <a:effectLst/>
            </a:endParaRPr>
          </a:p>
        </p:txBody>
      </p:sp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3276600" y="549275"/>
            <a:ext cx="33829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персонал</a:t>
            </a:r>
          </a:p>
        </p:txBody>
      </p:sp>
      <p:pic>
        <p:nvPicPr>
          <p:cNvPr id="19459" name="Picture 7" descr="собран_сотру-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050" y="1412875"/>
            <a:ext cx="3028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D60093"/>
                </a:solidFill>
                <a:effectLst/>
              </a:rPr>
              <a:t>Особенности персонала организации: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628775"/>
            <a:ext cx="64008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индивидуального</a:t>
            </a: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поведения;</a:t>
            </a:r>
            <a:r>
              <a:rPr lang="uk-UA" b="1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i="1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группового</a:t>
            </a:r>
            <a:r>
              <a:rPr lang="uk-UA" b="1" smtClean="0">
                <a:effectLst/>
              </a:rPr>
              <a:t> </a:t>
            </a:r>
            <a:r>
              <a:rPr lang="uk-UA" i="1" smtClean="0">
                <a:effectLst/>
              </a:rPr>
              <a:t>поведения;</a:t>
            </a:r>
            <a:r>
              <a:rPr lang="uk-UA" b="1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поведения руководителей, членов управленческой команды</a:t>
            </a:r>
            <a:r>
              <a:rPr lang="uk-UA" b="1" smtClean="0">
                <a:effectLst/>
              </a:rPr>
              <a:t>.</a:t>
            </a:r>
            <a:r>
              <a:rPr lang="uk-UA" smtClean="0"/>
              <a:t> </a:t>
            </a:r>
            <a:endParaRPr lang="ru-RU" smtClean="0"/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>
            <a:off x="2195513" y="4437063"/>
            <a:ext cx="360362" cy="358775"/>
          </a:xfrm>
          <a:prstGeom prst="flowChartConnector">
            <a:avLst/>
          </a:prstGeom>
          <a:solidFill>
            <a:srgbClr val="D60093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2195513" y="3357563"/>
            <a:ext cx="360362" cy="358775"/>
          </a:xfrm>
          <a:prstGeom prst="flowChartConnector">
            <a:avLst/>
          </a:prstGeom>
          <a:solidFill>
            <a:srgbClr val="D60093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2195513" y="1773238"/>
            <a:ext cx="360362" cy="358775"/>
          </a:xfrm>
          <a:prstGeom prst="flowChartConnector">
            <a:avLst/>
          </a:prstGeom>
          <a:solidFill>
            <a:srgbClr val="CC0099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начальни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/>
              <a:t>Деятельность по управлению персоналом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3644900"/>
            <a:ext cx="64008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uk-UA" sz="3600" b="1" smtClean="0">
                <a:solidFill>
                  <a:schemeClr val="tx2"/>
                </a:solidFill>
                <a:effectLst/>
              </a:rPr>
              <a:t>= целенаправленное воздействие на человеческую составляющую организации</a:t>
            </a:r>
            <a:endParaRPr lang="ru-RU" sz="3600" b="1" smtClean="0"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effectLst/>
              </a:rPr>
              <a:t>Основные подходы к управлению персоналом: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</a:t>
            </a:r>
            <a:r>
              <a:rPr lang="ru-RU" smtClean="0">
                <a:solidFill>
                  <a:srgbClr val="D60093"/>
                </a:solidFill>
              </a:rPr>
              <a:t>Экономический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D6009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D60093"/>
                </a:solidFill>
              </a:rPr>
              <a:t>         Органический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D60093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D60093"/>
                </a:solidFill>
              </a:rPr>
              <a:t>         Гуманистический</a:t>
            </a:r>
          </a:p>
        </p:txBody>
      </p:sp>
      <p:sp>
        <p:nvSpPr>
          <p:cNvPr id="25603" name="AutoShape 4"/>
          <p:cNvSpPr>
            <a:spLocks noChangeArrowheads="1"/>
          </p:cNvSpPr>
          <p:nvPr/>
        </p:nvSpPr>
        <p:spPr bwMode="auto">
          <a:xfrm>
            <a:off x="2555875" y="1484313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AutoShape 5"/>
          <p:cNvSpPr>
            <a:spLocks noChangeArrowheads="1"/>
          </p:cNvSpPr>
          <p:nvPr/>
        </p:nvSpPr>
        <p:spPr bwMode="auto">
          <a:xfrm>
            <a:off x="2555875" y="2636838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2555875" y="3789363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Экономический подход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D60093"/>
                </a:solidFill>
              </a:rPr>
              <a:t>= использование трудовых ресурсов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987675" y="3284538"/>
            <a:ext cx="56070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b="1">
                <a:solidFill>
                  <a:schemeClr val="tx2"/>
                </a:solidFill>
              </a:rPr>
              <a:t>В рамках этого подхода ведущее место занимает техническая (направленная на овладение трудовыми приемами), а не управленческая подготовка людей на предприятии. Организация здесь означает упорядоченность отношений между ясно очерченными частями целого, имеющими определенный порядок</a:t>
            </a:r>
            <a:r>
              <a:rPr lang="uk-UA" sz="2000">
                <a:solidFill>
                  <a:schemeClr val="tx2"/>
                </a:solidFill>
              </a:rPr>
              <a:t>. 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Органический подход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CC0099"/>
                </a:solidFill>
                <a:effectLst/>
              </a:rPr>
              <a:t>= 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концепция 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управления персоналом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 и концепция 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управления 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человеческими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 ресурсами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.</a:t>
            </a:r>
          </a:p>
          <a:p>
            <a:pPr algn="ctr" eaLnBrk="1" hangingPunct="1">
              <a:buFont typeface="Wingdings" pitchFamily="2" charset="2"/>
              <a:buNone/>
            </a:pPr>
            <a:endParaRPr lang="uk-UA" sz="2800" smtClean="0">
              <a:solidFill>
                <a:srgbClr val="CC0099"/>
              </a:solidFill>
              <a:effectLst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2800" smtClean="0">
              <a:solidFill>
                <a:srgbClr val="CC0099"/>
              </a:solidFill>
              <a:effectLst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2843213" y="3814763"/>
            <a:ext cx="56880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b="1">
                <a:solidFill>
                  <a:schemeClr val="tx2"/>
                </a:solidFill>
              </a:rPr>
              <a:t>Акцентирование внимания на человеческом ресурсе способствовало рождению нового представления об организации. Она стала восприниматься как живая система, существующая в окружающей среде.</a:t>
            </a:r>
            <a:r>
              <a:rPr lang="uk-UA" sz="2000"/>
              <a:t> 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1052513"/>
            <a:ext cx="6165850" cy="679450"/>
          </a:xfrm>
        </p:spPr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Гуманистический подход</a:t>
            </a: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endParaRPr lang="ru-RU" sz="3200" b="1" smtClean="0">
              <a:effectLst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3500438"/>
            <a:ext cx="6400800" cy="24495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smtClean="0">
                <a:solidFill>
                  <a:schemeClr val="tx2"/>
                </a:solidFill>
                <a:effectLst/>
              </a:rPr>
              <a:t>Согласно гуманистическому подходу культура может рассматриваться как процесс создания реальности, которая позволяет людям видеть и понимать события, действия, ситуации определенным образом и придавать смысл и значение своему собственному поведению</a:t>
            </a:r>
            <a:r>
              <a:rPr lang="ru-RU" sz="2400" smtClean="0">
                <a:solidFill>
                  <a:schemeClr val="tx2"/>
                </a:solidFill>
                <a:effectLst/>
              </a:rPr>
              <a:t> 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195513" y="1222375"/>
            <a:ext cx="73453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uk-UA" sz="2800" b="1" i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управления человеком</a:t>
            </a:r>
            <a:r>
              <a:rPr lang="uk-UA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из представления об организации как культурном феномене.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183</TotalTime>
  <Words>419</Words>
  <Application>Microsoft Office PowerPoint</Application>
  <PresentationFormat>Экран (4:3)</PresentationFormat>
  <Paragraphs>107</Paragraphs>
  <Slides>22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Wingdings</vt:lpstr>
      <vt:lpstr>План</vt:lpstr>
      <vt:lpstr>План</vt:lpstr>
      <vt:lpstr>Введение в УПРАВЛЕНИЕ ПЕРСОНАЛОМ</vt:lpstr>
      <vt:lpstr>Слайд 2</vt:lpstr>
      <vt:lpstr>Слайд 3</vt:lpstr>
      <vt:lpstr>Особенности персонала организации:</vt:lpstr>
      <vt:lpstr>Деятельность по управлению персоналом</vt:lpstr>
      <vt:lpstr>Основные подходы к управлению персоналом:</vt:lpstr>
      <vt:lpstr>Экономический подход</vt:lpstr>
      <vt:lpstr>Органический подход</vt:lpstr>
      <vt:lpstr>Гуманистический подход   </vt:lpstr>
      <vt:lpstr>Принципы управления персоналом:</vt:lpstr>
      <vt:lpstr>Слайд 11</vt:lpstr>
      <vt:lpstr>Методы управления персоналом</vt:lpstr>
      <vt:lpstr>Административные методы </vt:lpstr>
      <vt:lpstr>Экономические методы</vt:lpstr>
      <vt:lpstr>Социальные методы </vt:lpstr>
      <vt:lpstr>Слайд 16</vt:lpstr>
      <vt:lpstr>Профессиональная ориентация</vt:lpstr>
      <vt:lpstr>Слайд 18</vt:lpstr>
      <vt:lpstr>Слайд 19</vt:lpstr>
      <vt:lpstr>в формальной системе оценки могут быть заинтересованые:</vt:lpstr>
      <vt:lpstr>Цели оценки персонала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ПЕРСОНАЛОМ</dc:title>
  <dc:creator>123</dc:creator>
  <cp:lastModifiedBy>Завкафедры МиМ</cp:lastModifiedBy>
  <cp:revision>13</cp:revision>
  <dcterms:created xsi:type="dcterms:W3CDTF">2009-04-26T09:26:37Z</dcterms:created>
  <dcterms:modified xsi:type="dcterms:W3CDTF">2011-11-17T05:29:33Z</dcterms:modified>
</cp:coreProperties>
</file>