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3" r:id="rId1"/>
  </p:sldMasterIdLst>
  <p:notesMasterIdLst>
    <p:notesMasterId r:id="rId23"/>
  </p:notesMasterIdLst>
  <p:sldIdLst>
    <p:sldId id="256" r:id="rId2"/>
    <p:sldId id="274" r:id="rId3"/>
    <p:sldId id="259" r:id="rId4"/>
    <p:sldId id="275" r:id="rId5"/>
    <p:sldId id="276" r:id="rId6"/>
    <p:sldId id="268" r:id="rId7"/>
    <p:sldId id="260" r:id="rId8"/>
    <p:sldId id="261" r:id="rId9"/>
    <p:sldId id="269" r:id="rId10"/>
    <p:sldId id="262" r:id="rId11"/>
    <p:sldId id="263" r:id="rId12"/>
    <p:sldId id="271" r:id="rId13"/>
    <p:sldId id="272" r:id="rId14"/>
    <p:sldId id="273" r:id="rId15"/>
    <p:sldId id="267" r:id="rId16"/>
    <p:sldId id="270" r:id="rId17"/>
    <p:sldId id="277" r:id="rId18"/>
    <p:sldId id="264" r:id="rId19"/>
    <p:sldId id="265" r:id="rId20"/>
    <p:sldId id="266" r:id="rId21"/>
    <p:sldId id="258" r:id="rId22"/>
  </p:sldIdLst>
  <p:sldSz cx="9144000" cy="6858000" type="screen4x3"/>
  <p:notesSz cx="6735763" cy="9869488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40404"/>
    <a:srgbClr val="FF9900"/>
    <a:srgbClr val="000099"/>
    <a:srgbClr val="CC3300"/>
    <a:srgbClr val="CC0000"/>
    <a:srgbClr val="FF3300"/>
    <a:srgbClr val="FF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14" y="-21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19413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14763" y="0"/>
            <a:ext cx="2919412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316" name="Rectangle 4"/>
          <p:cNvSpPr>
            <a:spLocks noGrp="1" noRot="1" noChangeArrowheads="1" noTextEdit="1"/>
          </p:cNvSpPr>
          <p:nvPr>
            <p:ph type="sldImg" idx="2"/>
          </p:nvPr>
        </p:nvSpPr>
        <p:spPr bwMode="auto">
          <a:xfrm>
            <a:off x="900113" y="739775"/>
            <a:ext cx="4935537" cy="37020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3100" y="4687888"/>
            <a:ext cx="5389563" cy="4441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74188"/>
            <a:ext cx="2919413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14763" y="9374188"/>
            <a:ext cx="2919412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9FEE35AA-16C8-480C-9FDB-0AE2B4A8F7C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1BBB389-65A7-4FDA-90BD-FBDAE5577947}" type="slidenum">
              <a:rPr lang="ru-RU" smtClean="0"/>
              <a:pPr/>
              <a:t>1</a:t>
            </a:fld>
            <a:endParaRPr lang="ru-RU" smtClean="0"/>
          </a:p>
        </p:txBody>
      </p:sp>
      <p:sp>
        <p:nvSpPr>
          <p:cNvPr id="15362" name="Rectangle 2"/>
          <p:cNvSpPr>
            <a:spLocks noGrp="1"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DC3A063-7F99-4B36-AE8F-33A31207F50F}" type="slidenum">
              <a:rPr lang="ru-RU" smtClean="0"/>
              <a:pPr/>
              <a:t>20</a:t>
            </a:fld>
            <a:endParaRPr lang="ru-RU" smtClean="0"/>
          </a:p>
        </p:txBody>
      </p:sp>
      <p:sp>
        <p:nvSpPr>
          <p:cNvPr id="33794" name="Rectangle 2"/>
          <p:cNvSpPr>
            <a:spLocks noGrp="1"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0294D3B-621F-4DC6-8542-8BA860C7A512}" type="slidenum">
              <a:rPr lang="ru-RU" smtClean="0"/>
              <a:pPr/>
              <a:t>21</a:t>
            </a:fld>
            <a:endParaRPr lang="ru-RU" smtClean="0"/>
          </a:p>
        </p:txBody>
      </p:sp>
      <p:sp>
        <p:nvSpPr>
          <p:cNvPr id="35842" name="Rectangle 2"/>
          <p:cNvSpPr>
            <a:spLocks noGrp="1"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7484F9B-1FCB-41C0-A56C-D776ACE42795}" type="slidenum">
              <a:rPr lang="ru-RU" smtClean="0"/>
              <a:pPr/>
              <a:t>3</a:t>
            </a:fld>
            <a:endParaRPr lang="ru-RU" smtClean="0"/>
          </a:p>
        </p:txBody>
      </p:sp>
      <p:sp>
        <p:nvSpPr>
          <p:cNvPr id="17410" name="Rectangle 2"/>
          <p:cNvSpPr>
            <a:spLocks noGrp="1"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B607C10-6532-402C-A7BF-879BC8328C63}" type="slidenum">
              <a:rPr lang="ru-RU" smtClean="0"/>
              <a:pPr/>
              <a:t>7</a:t>
            </a:fld>
            <a:endParaRPr lang="ru-RU" smtClean="0"/>
          </a:p>
        </p:txBody>
      </p:sp>
      <p:sp>
        <p:nvSpPr>
          <p:cNvPr id="19458" name="Rectangle 2"/>
          <p:cNvSpPr>
            <a:spLocks noGrp="1"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A8C092D-9661-48C8-8A32-C1FD945F9D28}" type="slidenum">
              <a:rPr lang="ru-RU" smtClean="0"/>
              <a:pPr/>
              <a:t>8</a:t>
            </a:fld>
            <a:endParaRPr lang="ru-RU" smtClean="0"/>
          </a:p>
        </p:txBody>
      </p:sp>
      <p:sp>
        <p:nvSpPr>
          <p:cNvPr id="21506" name="Rectangle 2"/>
          <p:cNvSpPr>
            <a:spLocks noGrp="1"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63A9E46-A4C8-43EE-8671-E71A9D520A25}" type="slidenum">
              <a:rPr lang="ru-RU" smtClean="0"/>
              <a:pPr/>
              <a:t>10</a:t>
            </a:fld>
            <a:endParaRPr lang="ru-RU" smtClean="0"/>
          </a:p>
        </p:txBody>
      </p:sp>
      <p:sp>
        <p:nvSpPr>
          <p:cNvPr id="23554" name="Rectangle 2"/>
          <p:cNvSpPr>
            <a:spLocks noGrp="1"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D2F118F-8DAF-4982-90E9-29D179683DD4}" type="slidenum">
              <a:rPr lang="ru-RU" smtClean="0"/>
              <a:pPr/>
              <a:t>11</a:t>
            </a:fld>
            <a:endParaRPr lang="ru-RU" smtClean="0"/>
          </a:p>
        </p:txBody>
      </p:sp>
      <p:sp>
        <p:nvSpPr>
          <p:cNvPr id="25602" name="Rectangle 2"/>
          <p:cNvSpPr>
            <a:spLocks noGrp="1"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DF6C90E-9AFA-4DB2-AEDE-695B65B77835}" type="slidenum">
              <a:rPr lang="ru-RU" smtClean="0"/>
              <a:pPr/>
              <a:t>15</a:t>
            </a:fld>
            <a:endParaRPr lang="ru-RU" smtClean="0"/>
          </a:p>
        </p:txBody>
      </p:sp>
      <p:sp>
        <p:nvSpPr>
          <p:cNvPr id="27650" name="Rectangle 2"/>
          <p:cNvSpPr>
            <a:spLocks noGrp="1"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EC18D27-AC86-4F90-AEB4-603EA16D134A}" type="slidenum">
              <a:rPr lang="ru-RU" smtClean="0"/>
              <a:pPr/>
              <a:t>18</a:t>
            </a:fld>
            <a:endParaRPr lang="ru-RU" smtClean="0"/>
          </a:p>
        </p:txBody>
      </p:sp>
      <p:sp>
        <p:nvSpPr>
          <p:cNvPr id="29698" name="Rectangle 2"/>
          <p:cNvSpPr>
            <a:spLocks noGrp="1"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5B7D0DF-6189-47EA-A859-5949998F0306}" type="slidenum">
              <a:rPr lang="ru-RU" smtClean="0"/>
              <a:pPr/>
              <a:t>19</a:t>
            </a:fld>
            <a:endParaRPr lang="ru-RU" smtClean="0"/>
          </a:p>
        </p:txBody>
      </p:sp>
      <p:sp>
        <p:nvSpPr>
          <p:cNvPr id="31746" name="Rectangle 2"/>
          <p:cNvSpPr>
            <a:spLocks noGrp="1"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2413" cy="6856413"/>
            <a:chOff x="0" y="0"/>
            <a:chExt cx="5759" cy="4319"/>
          </a:xfrm>
        </p:grpSpPr>
        <p:sp>
          <p:nvSpPr>
            <p:cNvPr id="5" name="Freeform 3"/>
            <p:cNvSpPr>
              <a:spLocks/>
            </p:cNvSpPr>
            <p:nvPr/>
          </p:nvSpPr>
          <p:spPr bwMode="hidden">
            <a:xfrm>
              <a:off x="0" y="0"/>
              <a:ext cx="5758" cy="1043"/>
            </a:xfrm>
            <a:custGeom>
              <a:avLst/>
              <a:gdLst/>
              <a:ahLst/>
              <a:cxnLst>
                <a:cxn ang="0">
                  <a:pos x="5740" y="1043"/>
                </a:cxn>
                <a:cxn ang="0">
                  <a:pos x="0" y="1043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1043"/>
                </a:cxn>
                <a:cxn ang="0">
                  <a:pos x="5740" y="1043"/>
                </a:cxn>
              </a:cxnLst>
              <a:rect l="0" t="0" r="r" b="b"/>
              <a:pathLst>
                <a:path w="5740" h="1043">
                  <a:moveTo>
                    <a:pt x="5740" y="1043"/>
                  </a:moveTo>
                  <a:lnTo>
                    <a:pt x="0" y="1043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1043"/>
                  </a:lnTo>
                  <a:lnTo>
                    <a:pt x="5740" y="1043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6" name="Group 4"/>
            <p:cNvGrpSpPr>
              <a:grpSpLocks/>
            </p:cNvGrpSpPr>
            <p:nvPr userDrawn="1"/>
          </p:nvGrpSpPr>
          <p:grpSpPr bwMode="auto">
            <a:xfrm>
              <a:off x="0" y="0"/>
              <a:ext cx="5759" cy="4319"/>
              <a:chOff x="0" y="0"/>
              <a:chExt cx="5759" cy="4319"/>
            </a:xfrm>
          </p:grpSpPr>
          <p:sp>
            <p:nvSpPr>
              <p:cNvPr id="7" name="Freeform 5"/>
              <p:cNvSpPr>
                <a:spLocks/>
              </p:cNvSpPr>
              <p:nvPr/>
            </p:nvSpPr>
            <p:spPr bwMode="hidden">
              <a:xfrm>
                <a:off x="1" y="1040"/>
                <a:ext cx="5758" cy="18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5740" y="18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1961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8" name="Freeform 6"/>
              <p:cNvSpPr>
                <a:spLocks/>
              </p:cNvSpPr>
              <p:nvPr/>
            </p:nvSpPr>
            <p:spPr bwMode="hidden">
              <a:xfrm>
                <a:off x="0" y="3988"/>
                <a:ext cx="5758" cy="42"/>
              </a:xfrm>
              <a:custGeom>
                <a:avLst/>
                <a:gdLst/>
                <a:ahLst/>
                <a:cxnLst>
                  <a:cxn ang="0">
                    <a:pos x="0" y="42"/>
                  </a:cxn>
                  <a:cxn ang="0">
                    <a:pos x="5740" y="42"/>
                  </a:cxn>
                  <a:cxn ang="0">
                    <a:pos x="5740" y="0"/>
                  </a:cxn>
                  <a:cxn ang="0">
                    <a:pos x="0" y="0"/>
                  </a:cxn>
                  <a:cxn ang="0">
                    <a:pos x="0" y="42"/>
                  </a:cxn>
                  <a:cxn ang="0">
                    <a:pos x="0" y="42"/>
                  </a:cxn>
                </a:cxnLst>
                <a:rect l="0" t="0" r="r" b="b"/>
                <a:pathLst>
                  <a:path w="5740" h="42">
                    <a:moveTo>
                      <a:pt x="0" y="42"/>
                    </a:moveTo>
                    <a:lnTo>
                      <a:pt x="5740" y="42"/>
                    </a:lnTo>
                    <a:lnTo>
                      <a:pt x="5740" y="0"/>
                    </a:lnTo>
                    <a:lnTo>
                      <a:pt x="0" y="0"/>
                    </a:lnTo>
                    <a:lnTo>
                      <a:pt x="0" y="42"/>
                    </a:lnTo>
                    <a:lnTo>
                      <a:pt x="0" y="4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4118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9" name="Freeform 7"/>
              <p:cNvSpPr>
                <a:spLocks/>
              </p:cNvSpPr>
              <p:nvPr/>
            </p:nvSpPr>
            <p:spPr bwMode="hidden">
              <a:xfrm>
                <a:off x="0" y="3665"/>
                <a:ext cx="5758" cy="30"/>
              </a:xfrm>
              <a:custGeom>
                <a:avLst/>
                <a:gdLst/>
                <a:ahLst/>
                <a:cxnLst>
                  <a:cxn ang="0">
                    <a:pos x="0" y="30"/>
                  </a:cxn>
                  <a:cxn ang="0">
                    <a:pos x="5740" y="30"/>
                  </a:cxn>
                  <a:cxn ang="0">
                    <a:pos x="5740" y="0"/>
                  </a:cxn>
                  <a:cxn ang="0">
                    <a:pos x="0" y="0"/>
                  </a:cxn>
                  <a:cxn ang="0">
                    <a:pos x="0" y="30"/>
                  </a:cxn>
                  <a:cxn ang="0">
                    <a:pos x="0" y="30"/>
                  </a:cxn>
                </a:cxnLst>
                <a:rect l="0" t="0" r="r" b="b"/>
                <a:pathLst>
                  <a:path w="5740" h="30">
                    <a:moveTo>
                      <a:pt x="0" y="30"/>
                    </a:moveTo>
                    <a:lnTo>
                      <a:pt x="5740" y="30"/>
                    </a:lnTo>
                    <a:lnTo>
                      <a:pt x="5740" y="0"/>
                    </a:lnTo>
                    <a:lnTo>
                      <a:pt x="0" y="0"/>
                    </a:lnTo>
                    <a:lnTo>
                      <a:pt x="0" y="30"/>
                    </a:lnTo>
                    <a:lnTo>
                      <a:pt x="0" y="3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4118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" name="Freeform 8"/>
              <p:cNvSpPr>
                <a:spLocks/>
              </p:cNvSpPr>
              <p:nvPr/>
            </p:nvSpPr>
            <p:spPr bwMode="hidden">
              <a:xfrm>
                <a:off x="0" y="3364"/>
                <a:ext cx="5758" cy="30"/>
              </a:xfrm>
              <a:custGeom>
                <a:avLst/>
                <a:gdLst/>
                <a:ahLst/>
                <a:cxnLst>
                  <a:cxn ang="0">
                    <a:pos x="0" y="30"/>
                  </a:cxn>
                  <a:cxn ang="0">
                    <a:pos x="5740" y="30"/>
                  </a:cxn>
                  <a:cxn ang="0">
                    <a:pos x="5740" y="0"/>
                  </a:cxn>
                  <a:cxn ang="0">
                    <a:pos x="0" y="0"/>
                  </a:cxn>
                  <a:cxn ang="0">
                    <a:pos x="0" y="30"/>
                  </a:cxn>
                  <a:cxn ang="0">
                    <a:pos x="0" y="30"/>
                  </a:cxn>
                </a:cxnLst>
                <a:rect l="0" t="0" r="r" b="b"/>
                <a:pathLst>
                  <a:path w="5740" h="30">
                    <a:moveTo>
                      <a:pt x="0" y="30"/>
                    </a:moveTo>
                    <a:lnTo>
                      <a:pt x="5740" y="30"/>
                    </a:lnTo>
                    <a:lnTo>
                      <a:pt x="5740" y="0"/>
                    </a:lnTo>
                    <a:lnTo>
                      <a:pt x="0" y="0"/>
                    </a:lnTo>
                    <a:lnTo>
                      <a:pt x="0" y="30"/>
                    </a:lnTo>
                    <a:lnTo>
                      <a:pt x="0" y="3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0980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" name="Freeform 9"/>
              <p:cNvSpPr>
                <a:spLocks/>
              </p:cNvSpPr>
              <p:nvPr/>
            </p:nvSpPr>
            <p:spPr bwMode="hidden">
              <a:xfrm>
                <a:off x="0" y="3105"/>
                <a:ext cx="5758" cy="31"/>
              </a:xfrm>
              <a:custGeom>
                <a:avLst/>
                <a:gdLst/>
                <a:ahLst/>
                <a:cxnLst>
                  <a:cxn ang="0">
                    <a:pos x="0" y="30"/>
                  </a:cxn>
                  <a:cxn ang="0">
                    <a:pos x="5740" y="30"/>
                  </a:cxn>
                  <a:cxn ang="0">
                    <a:pos x="5740" y="0"/>
                  </a:cxn>
                  <a:cxn ang="0">
                    <a:pos x="0" y="0"/>
                  </a:cxn>
                  <a:cxn ang="0">
                    <a:pos x="0" y="30"/>
                  </a:cxn>
                  <a:cxn ang="0">
                    <a:pos x="0" y="30"/>
                  </a:cxn>
                </a:cxnLst>
                <a:rect l="0" t="0" r="r" b="b"/>
                <a:pathLst>
                  <a:path w="5740" h="30">
                    <a:moveTo>
                      <a:pt x="0" y="30"/>
                    </a:moveTo>
                    <a:lnTo>
                      <a:pt x="5740" y="30"/>
                    </a:lnTo>
                    <a:lnTo>
                      <a:pt x="5740" y="0"/>
                    </a:lnTo>
                    <a:lnTo>
                      <a:pt x="0" y="0"/>
                    </a:lnTo>
                    <a:lnTo>
                      <a:pt x="0" y="30"/>
                    </a:lnTo>
                    <a:lnTo>
                      <a:pt x="0" y="3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0980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2" name="Freeform 10"/>
              <p:cNvSpPr>
                <a:spLocks/>
              </p:cNvSpPr>
              <p:nvPr/>
            </p:nvSpPr>
            <p:spPr bwMode="hidden">
              <a:xfrm>
                <a:off x="0" y="2859"/>
                <a:ext cx="5758" cy="36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36"/>
                  </a:cxn>
                  <a:cxn ang="0">
                    <a:pos x="5740" y="36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36">
                    <a:moveTo>
                      <a:pt x="5740" y="0"/>
                    </a:moveTo>
                    <a:lnTo>
                      <a:pt x="0" y="0"/>
                    </a:lnTo>
                    <a:lnTo>
                      <a:pt x="0" y="36"/>
                    </a:lnTo>
                    <a:lnTo>
                      <a:pt x="5740" y="36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7843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3" name="Freeform 11"/>
              <p:cNvSpPr>
                <a:spLocks/>
              </p:cNvSpPr>
              <p:nvPr/>
            </p:nvSpPr>
            <p:spPr bwMode="hidden">
              <a:xfrm>
                <a:off x="0" y="2644"/>
                <a:ext cx="5758" cy="30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30"/>
                  </a:cxn>
                  <a:cxn ang="0">
                    <a:pos x="5740" y="30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30">
                    <a:moveTo>
                      <a:pt x="5740" y="0"/>
                    </a:moveTo>
                    <a:lnTo>
                      <a:pt x="0" y="0"/>
                    </a:lnTo>
                    <a:lnTo>
                      <a:pt x="0" y="30"/>
                    </a:lnTo>
                    <a:lnTo>
                      <a:pt x="5740" y="30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7843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4" name="Freeform 12"/>
              <p:cNvSpPr>
                <a:spLocks/>
              </p:cNvSpPr>
              <p:nvPr/>
            </p:nvSpPr>
            <p:spPr bwMode="hidden">
              <a:xfrm>
                <a:off x="0" y="2433"/>
                <a:ext cx="5758" cy="36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36"/>
                  </a:cxn>
                  <a:cxn ang="0">
                    <a:pos x="5740" y="36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36">
                    <a:moveTo>
                      <a:pt x="5740" y="0"/>
                    </a:moveTo>
                    <a:lnTo>
                      <a:pt x="0" y="0"/>
                    </a:lnTo>
                    <a:lnTo>
                      <a:pt x="0" y="36"/>
                    </a:lnTo>
                    <a:lnTo>
                      <a:pt x="5740" y="36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4706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5" name="Freeform 13"/>
              <p:cNvSpPr>
                <a:spLocks/>
              </p:cNvSpPr>
              <p:nvPr/>
            </p:nvSpPr>
            <p:spPr bwMode="hidden">
              <a:xfrm>
                <a:off x="0" y="2259"/>
                <a:ext cx="5758" cy="24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740" y="24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4706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6" name="Freeform 14"/>
              <p:cNvSpPr>
                <a:spLocks/>
              </p:cNvSpPr>
              <p:nvPr/>
            </p:nvSpPr>
            <p:spPr bwMode="hidden">
              <a:xfrm>
                <a:off x="0" y="2090"/>
                <a:ext cx="5758" cy="24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740" y="24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1961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7" name="Freeform 15"/>
              <p:cNvSpPr>
                <a:spLocks/>
              </p:cNvSpPr>
              <p:nvPr/>
            </p:nvSpPr>
            <p:spPr bwMode="hidden">
              <a:xfrm>
                <a:off x="0" y="1928"/>
                <a:ext cx="5758" cy="24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740" y="24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8" name="Freeform 16"/>
              <p:cNvSpPr>
                <a:spLocks/>
              </p:cNvSpPr>
              <p:nvPr/>
            </p:nvSpPr>
            <p:spPr bwMode="hidden">
              <a:xfrm>
                <a:off x="0" y="1645"/>
                <a:ext cx="5758" cy="12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5740" y="12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2">
                    <a:moveTo>
                      <a:pt x="5740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5740" y="12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9" name="Freeform 17"/>
              <p:cNvSpPr>
                <a:spLocks/>
              </p:cNvSpPr>
              <p:nvPr/>
            </p:nvSpPr>
            <p:spPr bwMode="hidden">
              <a:xfrm>
                <a:off x="0" y="1778"/>
                <a:ext cx="5758" cy="24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740" y="24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0" name="Freeform 18"/>
              <p:cNvSpPr>
                <a:spLocks/>
              </p:cNvSpPr>
              <p:nvPr/>
            </p:nvSpPr>
            <p:spPr bwMode="hidden">
              <a:xfrm>
                <a:off x="0" y="1520"/>
                <a:ext cx="5758" cy="12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5740" y="12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2">
                    <a:moveTo>
                      <a:pt x="5740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5740" y="12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1" name="Freeform 19"/>
              <p:cNvSpPr>
                <a:spLocks/>
              </p:cNvSpPr>
              <p:nvPr/>
            </p:nvSpPr>
            <p:spPr bwMode="hidden">
              <a:xfrm>
                <a:off x="0" y="1394"/>
                <a:ext cx="5758" cy="18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5740" y="18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2" name="Freeform 20"/>
              <p:cNvSpPr>
                <a:spLocks/>
              </p:cNvSpPr>
              <p:nvPr/>
            </p:nvSpPr>
            <p:spPr bwMode="hidden">
              <a:xfrm>
                <a:off x="0" y="1280"/>
                <a:ext cx="5758" cy="18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5740" y="18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3" name="Freeform 21"/>
              <p:cNvSpPr>
                <a:spLocks/>
              </p:cNvSpPr>
              <p:nvPr/>
            </p:nvSpPr>
            <p:spPr bwMode="hidden">
              <a:xfrm>
                <a:off x="0" y="1177"/>
                <a:ext cx="5758" cy="18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5740" y="18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4" name="Freeform 22"/>
              <p:cNvSpPr>
                <a:spLocks/>
              </p:cNvSpPr>
              <p:nvPr/>
            </p:nvSpPr>
            <p:spPr bwMode="hidden">
              <a:xfrm>
                <a:off x="0" y="24"/>
                <a:ext cx="5758" cy="30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30"/>
                  </a:cxn>
                  <a:cxn ang="0">
                    <a:pos x="5740" y="30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30">
                    <a:moveTo>
                      <a:pt x="5740" y="0"/>
                    </a:moveTo>
                    <a:lnTo>
                      <a:pt x="0" y="0"/>
                    </a:lnTo>
                    <a:lnTo>
                      <a:pt x="0" y="30"/>
                    </a:lnTo>
                    <a:lnTo>
                      <a:pt x="5740" y="30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4118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5" name="Freeform 23"/>
              <p:cNvSpPr>
                <a:spLocks/>
              </p:cNvSpPr>
              <p:nvPr/>
            </p:nvSpPr>
            <p:spPr bwMode="hidden">
              <a:xfrm>
                <a:off x="0" y="186"/>
                <a:ext cx="5758" cy="24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740" y="24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4118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6" name="Freeform 24"/>
              <p:cNvSpPr>
                <a:spLocks/>
              </p:cNvSpPr>
              <p:nvPr/>
            </p:nvSpPr>
            <p:spPr bwMode="hidden">
              <a:xfrm>
                <a:off x="0" y="475"/>
                <a:ext cx="5758" cy="24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740" y="24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7843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7" name="Freeform 25"/>
              <p:cNvSpPr>
                <a:spLocks/>
              </p:cNvSpPr>
              <p:nvPr/>
            </p:nvSpPr>
            <p:spPr bwMode="hidden">
              <a:xfrm>
                <a:off x="0" y="337"/>
                <a:ext cx="5758" cy="24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740" y="24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0980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8" name="Freeform 26"/>
              <p:cNvSpPr>
                <a:spLocks/>
              </p:cNvSpPr>
              <p:nvPr/>
            </p:nvSpPr>
            <p:spPr bwMode="hidden">
              <a:xfrm>
                <a:off x="0" y="600"/>
                <a:ext cx="5758" cy="24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740" y="24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9" name="Freeform 27"/>
              <p:cNvSpPr>
                <a:spLocks/>
              </p:cNvSpPr>
              <p:nvPr/>
            </p:nvSpPr>
            <p:spPr bwMode="hidden">
              <a:xfrm>
                <a:off x="0" y="727"/>
                <a:ext cx="5758" cy="18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5740" y="18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1961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0" name="Freeform 28"/>
              <p:cNvSpPr>
                <a:spLocks/>
              </p:cNvSpPr>
              <p:nvPr/>
            </p:nvSpPr>
            <p:spPr bwMode="hidden">
              <a:xfrm>
                <a:off x="0" y="841"/>
                <a:ext cx="5758" cy="18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5740" y="18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1961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1" name="Freeform 29"/>
              <p:cNvSpPr>
                <a:spLocks/>
              </p:cNvSpPr>
              <p:nvPr/>
            </p:nvSpPr>
            <p:spPr bwMode="hidden">
              <a:xfrm>
                <a:off x="0" y="943"/>
                <a:ext cx="5758" cy="18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5740" y="18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1961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grpSp>
            <p:nvGrpSpPr>
              <p:cNvPr id="32" name="Group 30"/>
              <p:cNvGrpSpPr>
                <a:grpSpLocks/>
              </p:cNvGrpSpPr>
              <p:nvPr/>
            </p:nvGrpSpPr>
            <p:grpSpPr bwMode="auto">
              <a:xfrm>
                <a:off x="0" y="0"/>
                <a:ext cx="5758" cy="1045"/>
                <a:chOff x="0" y="0"/>
                <a:chExt cx="5758" cy="1045"/>
              </a:xfrm>
            </p:grpSpPr>
            <p:sp>
              <p:nvSpPr>
                <p:cNvPr id="54" name="Freeform 31"/>
                <p:cNvSpPr>
                  <a:spLocks/>
                </p:cNvSpPr>
                <p:nvPr/>
              </p:nvSpPr>
              <p:spPr bwMode="hidden">
                <a:xfrm>
                  <a:off x="2849" y="0"/>
                  <a:ext cx="42" cy="1045"/>
                </a:xfrm>
                <a:custGeom>
                  <a:avLst/>
                  <a:gdLst/>
                  <a:ahLst/>
                  <a:cxnLst>
                    <a:cxn ang="0">
                      <a:pos x="18" y="1043"/>
                    </a:cxn>
                    <a:cxn ang="0">
                      <a:pos x="42" y="1043"/>
                    </a:cxn>
                    <a:cxn ang="0">
                      <a:pos x="42" y="0"/>
                    </a:cxn>
                    <a:cxn ang="0">
                      <a:pos x="0" y="0"/>
                    </a:cxn>
                    <a:cxn ang="0">
                      <a:pos x="0" y="1043"/>
                    </a:cxn>
                    <a:cxn ang="0">
                      <a:pos x="18" y="1043"/>
                    </a:cxn>
                    <a:cxn ang="0">
                      <a:pos x="18" y="1043"/>
                    </a:cxn>
                  </a:cxnLst>
                  <a:rect l="0" t="0" r="r" b="b"/>
                  <a:pathLst>
                    <a:path w="42" h="1043">
                      <a:moveTo>
                        <a:pt x="18" y="1043"/>
                      </a:moveTo>
                      <a:lnTo>
                        <a:pt x="42" y="1043"/>
                      </a:lnTo>
                      <a:lnTo>
                        <a:pt x="42" y="0"/>
                      </a:lnTo>
                      <a:lnTo>
                        <a:pt x="0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55" name="Freeform 32"/>
                <p:cNvSpPr>
                  <a:spLocks/>
                </p:cNvSpPr>
                <p:nvPr/>
              </p:nvSpPr>
              <p:spPr bwMode="hidden">
                <a:xfrm>
                  <a:off x="2400" y="0"/>
                  <a:ext cx="155" cy="1045"/>
                </a:xfrm>
                <a:custGeom>
                  <a:avLst/>
                  <a:gdLst/>
                  <a:ahLst/>
                  <a:cxnLst>
                    <a:cxn ang="0">
                      <a:pos x="131" y="1043"/>
                    </a:cxn>
                    <a:cxn ang="0">
                      <a:pos x="155" y="1043"/>
                    </a:cxn>
                    <a:cxn ang="0">
                      <a:pos x="42" y="0"/>
                    </a:cxn>
                    <a:cxn ang="0">
                      <a:pos x="0" y="0"/>
                    </a:cxn>
                    <a:cxn ang="0">
                      <a:pos x="113" y="1043"/>
                    </a:cxn>
                    <a:cxn ang="0">
                      <a:pos x="131" y="1043"/>
                    </a:cxn>
                    <a:cxn ang="0">
                      <a:pos x="131" y="1043"/>
                    </a:cxn>
                  </a:cxnLst>
                  <a:rect l="0" t="0" r="r" b="b"/>
                  <a:pathLst>
                    <a:path w="155" h="1043">
                      <a:moveTo>
                        <a:pt x="131" y="1043"/>
                      </a:moveTo>
                      <a:lnTo>
                        <a:pt x="155" y="1043"/>
                      </a:lnTo>
                      <a:lnTo>
                        <a:pt x="42" y="0"/>
                      </a:lnTo>
                      <a:lnTo>
                        <a:pt x="0" y="0"/>
                      </a:lnTo>
                      <a:lnTo>
                        <a:pt x="113" y="1043"/>
                      </a:lnTo>
                      <a:lnTo>
                        <a:pt x="131" y="1043"/>
                      </a:lnTo>
                      <a:lnTo>
                        <a:pt x="131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56" name="Freeform 33"/>
                <p:cNvSpPr>
                  <a:spLocks/>
                </p:cNvSpPr>
                <p:nvPr/>
              </p:nvSpPr>
              <p:spPr bwMode="hidden">
                <a:xfrm>
                  <a:off x="1967" y="0"/>
                  <a:ext cx="240" cy="1045"/>
                </a:xfrm>
                <a:custGeom>
                  <a:avLst/>
                  <a:gdLst/>
                  <a:ahLst/>
                  <a:cxnLst>
                    <a:cxn ang="0">
                      <a:pos x="221" y="1043"/>
                    </a:cxn>
                    <a:cxn ang="0">
                      <a:pos x="239" y="1043"/>
                    </a:cxn>
                    <a:cxn ang="0">
                      <a:pos x="36" y="0"/>
                    </a:cxn>
                    <a:cxn ang="0">
                      <a:pos x="0" y="0"/>
                    </a:cxn>
                    <a:cxn ang="0">
                      <a:pos x="203" y="1043"/>
                    </a:cxn>
                    <a:cxn ang="0">
                      <a:pos x="221" y="1043"/>
                    </a:cxn>
                    <a:cxn ang="0">
                      <a:pos x="221" y="1043"/>
                    </a:cxn>
                  </a:cxnLst>
                  <a:rect l="0" t="0" r="r" b="b"/>
                  <a:pathLst>
                    <a:path w="239" h="1043">
                      <a:moveTo>
                        <a:pt x="221" y="1043"/>
                      </a:moveTo>
                      <a:lnTo>
                        <a:pt x="239" y="1043"/>
                      </a:lnTo>
                      <a:lnTo>
                        <a:pt x="36" y="0"/>
                      </a:lnTo>
                      <a:lnTo>
                        <a:pt x="0" y="0"/>
                      </a:lnTo>
                      <a:lnTo>
                        <a:pt x="203" y="1043"/>
                      </a:lnTo>
                      <a:lnTo>
                        <a:pt x="221" y="1043"/>
                      </a:lnTo>
                      <a:lnTo>
                        <a:pt x="221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57" name="Freeform 34"/>
                <p:cNvSpPr>
                  <a:spLocks/>
                </p:cNvSpPr>
                <p:nvPr/>
              </p:nvSpPr>
              <p:spPr bwMode="hidden">
                <a:xfrm>
                  <a:off x="1554" y="0"/>
                  <a:ext cx="353" cy="1045"/>
                </a:xfrm>
                <a:custGeom>
                  <a:avLst/>
                  <a:gdLst/>
                  <a:ahLst/>
                  <a:cxnLst>
                    <a:cxn ang="0">
                      <a:pos x="334" y="1043"/>
                    </a:cxn>
                    <a:cxn ang="0">
                      <a:pos x="352" y="1043"/>
                    </a:cxn>
                    <a:cxn ang="0">
                      <a:pos x="41" y="0"/>
                    </a:cxn>
                    <a:cxn ang="0">
                      <a:pos x="0" y="0"/>
                    </a:cxn>
                    <a:cxn ang="0">
                      <a:pos x="311" y="1043"/>
                    </a:cxn>
                    <a:cxn ang="0">
                      <a:pos x="334" y="1043"/>
                    </a:cxn>
                    <a:cxn ang="0">
                      <a:pos x="334" y="1043"/>
                    </a:cxn>
                  </a:cxnLst>
                  <a:rect l="0" t="0" r="r" b="b"/>
                  <a:pathLst>
                    <a:path w="352" h="1043">
                      <a:moveTo>
                        <a:pt x="334" y="1043"/>
                      </a:moveTo>
                      <a:lnTo>
                        <a:pt x="352" y="1043"/>
                      </a:lnTo>
                      <a:lnTo>
                        <a:pt x="41" y="0"/>
                      </a:lnTo>
                      <a:lnTo>
                        <a:pt x="0" y="0"/>
                      </a:lnTo>
                      <a:lnTo>
                        <a:pt x="311" y="1043"/>
                      </a:lnTo>
                      <a:lnTo>
                        <a:pt x="334" y="1043"/>
                      </a:lnTo>
                      <a:lnTo>
                        <a:pt x="334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58" name="Freeform 35"/>
                <p:cNvSpPr>
                  <a:spLocks/>
                </p:cNvSpPr>
                <p:nvPr/>
              </p:nvSpPr>
              <p:spPr bwMode="hidden">
                <a:xfrm>
                  <a:off x="1134" y="0"/>
                  <a:ext cx="450" cy="1045"/>
                </a:xfrm>
                <a:custGeom>
                  <a:avLst/>
                  <a:gdLst/>
                  <a:ahLst/>
                  <a:cxnLst>
                    <a:cxn ang="0">
                      <a:pos x="425" y="1043"/>
                    </a:cxn>
                    <a:cxn ang="0">
                      <a:pos x="449" y="1043"/>
                    </a:cxn>
                    <a:cxn ang="0">
                      <a:pos x="42" y="0"/>
                    </a:cxn>
                    <a:cxn ang="0">
                      <a:pos x="0" y="0"/>
                    </a:cxn>
                    <a:cxn ang="0">
                      <a:pos x="407" y="1043"/>
                    </a:cxn>
                    <a:cxn ang="0">
                      <a:pos x="425" y="1043"/>
                    </a:cxn>
                    <a:cxn ang="0">
                      <a:pos x="425" y="1043"/>
                    </a:cxn>
                  </a:cxnLst>
                  <a:rect l="0" t="0" r="r" b="b"/>
                  <a:pathLst>
                    <a:path w="449" h="1043">
                      <a:moveTo>
                        <a:pt x="425" y="1043"/>
                      </a:moveTo>
                      <a:lnTo>
                        <a:pt x="449" y="1043"/>
                      </a:lnTo>
                      <a:lnTo>
                        <a:pt x="42" y="0"/>
                      </a:lnTo>
                      <a:lnTo>
                        <a:pt x="0" y="0"/>
                      </a:lnTo>
                      <a:lnTo>
                        <a:pt x="407" y="1043"/>
                      </a:lnTo>
                      <a:lnTo>
                        <a:pt x="425" y="1043"/>
                      </a:lnTo>
                      <a:lnTo>
                        <a:pt x="425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59" name="Freeform 36"/>
                <p:cNvSpPr>
                  <a:spLocks/>
                </p:cNvSpPr>
                <p:nvPr/>
              </p:nvSpPr>
              <p:spPr bwMode="hidden">
                <a:xfrm>
                  <a:off x="714" y="0"/>
                  <a:ext cx="540" cy="1045"/>
                </a:xfrm>
                <a:custGeom>
                  <a:avLst/>
                  <a:gdLst/>
                  <a:ahLst/>
                  <a:cxnLst>
                    <a:cxn ang="0">
                      <a:pos x="520" y="1043"/>
                    </a:cxn>
                    <a:cxn ang="0">
                      <a:pos x="538" y="1043"/>
                    </a:cxn>
                    <a:cxn ang="0">
                      <a:pos x="41" y="0"/>
                    </a:cxn>
                    <a:cxn ang="0">
                      <a:pos x="0" y="0"/>
                    </a:cxn>
                    <a:cxn ang="0">
                      <a:pos x="496" y="1043"/>
                    </a:cxn>
                    <a:cxn ang="0">
                      <a:pos x="520" y="1043"/>
                    </a:cxn>
                    <a:cxn ang="0">
                      <a:pos x="520" y="1043"/>
                    </a:cxn>
                  </a:cxnLst>
                  <a:rect l="0" t="0" r="r" b="b"/>
                  <a:pathLst>
                    <a:path w="538" h="1043">
                      <a:moveTo>
                        <a:pt x="520" y="1043"/>
                      </a:moveTo>
                      <a:lnTo>
                        <a:pt x="538" y="1043"/>
                      </a:lnTo>
                      <a:lnTo>
                        <a:pt x="41" y="0"/>
                      </a:lnTo>
                      <a:lnTo>
                        <a:pt x="0" y="0"/>
                      </a:lnTo>
                      <a:lnTo>
                        <a:pt x="496" y="1043"/>
                      </a:lnTo>
                      <a:lnTo>
                        <a:pt x="520" y="1043"/>
                      </a:lnTo>
                      <a:lnTo>
                        <a:pt x="520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60" name="Freeform 37"/>
                <p:cNvSpPr>
                  <a:spLocks/>
                </p:cNvSpPr>
                <p:nvPr/>
              </p:nvSpPr>
              <p:spPr bwMode="hidden">
                <a:xfrm>
                  <a:off x="306" y="0"/>
                  <a:ext cx="642" cy="1045"/>
                </a:xfrm>
                <a:custGeom>
                  <a:avLst/>
                  <a:gdLst/>
                  <a:ahLst/>
                  <a:cxnLst>
                    <a:cxn ang="0">
                      <a:pos x="622" y="1043"/>
                    </a:cxn>
                    <a:cxn ang="0">
                      <a:pos x="640" y="1043"/>
                    </a:cxn>
                    <a:cxn ang="0">
                      <a:pos x="48" y="0"/>
                    </a:cxn>
                    <a:cxn ang="0">
                      <a:pos x="0" y="0"/>
                    </a:cxn>
                    <a:cxn ang="0">
                      <a:pos x="598" y="1043"/>
                    </a:cxn>
                    <a:cxn ang="0">
                      <a:pos x="622" y="1043"/>
                    </a:cxn>
                    <a:cxn ang="0">
                      <a:pos x="622" y="1043"/>
                    </a:cxn>
                  </a:cxnLst>
                  <a:rect l="0" t="0" r="r" b="b"/>
                  <a:pathLst>
                    <a:path w="640" h="1043">
                      <a:moveTo>
                        <a:pt x="622" y="1043"/>
                      </a:moveTo>
                      <a:lnTo>
                        <a:pt x="640" y="1043"/>
                      </a:lnTo>
                      <a:lnTo>
                        <a:pt x="48" y="0"/>
                      </a:lnTo>
                      <a:lnTo>
                        <a:pt x="0" y="0"/>
                      </a:lnTo>
                      <a:lnTo>
                        <a:pt x="598" y="1043"/>
                      </a:lnTo>
                      <a:lnTo>
                        <a:pt x="622" y="1043"/>
                      </a:lnTo>
                      <a:lnTo>
                        <a:pt x="622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61" name="Freeform 38"/>
                <p:cNvSpPr>
                  <a:spLocks/>
                </p:cNvSpPr>
                <p:nvPr/>
              </p:nvSpPr>
              <p:spPr bwMode="hidden">
                <a:xfrm>
                  <a:off x="0" y="108"/>
                  <a:ext cx="630" cy="937"/>
                </a:xfrm>
                <a:custGeom>
                  <a:avLst/>
                  <a:gdLst/>
                  <a:ahLst/>
                  <a:cxnLst>
                    <a:cxn ang="0">
                      <a:pos x="604" y="935"/>
                    </a:cxn>
                    <a:cxn ang="0">
                      <a:pos x="628" y="935"/>
                    </a:cxn>
                    <a:cxn ang="0">
                      <a:pos x="0" y="0"/>
                    </a:cxn>
                    <a:cxn ang="0">
                      <a:pos x="0" y="66"/>
                    </a:cxn>
                    <a:cxn ang="0">
                      <a:pos x="580" y="935"/>
                    </a:cxn>
                    <a:cxn ang="0">
                      <a:pos x="604" y="935"/>
                    </a:cxn>
                    <a:cxn ang="0">
                      <a:pos x="604" y="935"/>
                    </a:cxn>
                  </a:cxnLst>
                  <a:rect l="0" t="0" r="r" b="b"/>
                  <a:pathLst>
                    <a:path w="628" h="935">
                      <a:moveTo>
                        <a:pt x="604" y="935"/>
                      </a:moveTo>
                      <a:lnTo>
                        <a:pt x="628" y="935"/>
                      </a:lnTo>
                      <a:lnTo>
                        <a:pt x="0" y="0"/>
                      </a:lnTo>
                      <a:lnTo>
                        <a:pt x="0" y="66"/>
                      </a:lnTo>
                      <a:lnTo>
                        <a:pt x="580" y="935"/>
                      </a:lnTo>
                      <a:lnTo>
                        <a:pt x="604" y="935"/>
                      </a:lnTo>
                      <a:lnTo>
                        <a:pt x="604" y="935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62" name="Freeform 39"/>
                <p:cNvSpPr>
                  <a:spLocks/>
                </p:cNvSpPr>
                <p:nvPr/>
              </p:nvSpPr>
              <p:spPr bwMode="hidden">
                <a:xfrm>
                  <a:off x="3191" y="0"/>
                  <a:ext cx="155" cy="1045"/>
                </a:xfrm>
                <a:custGeom>
                  <a:avLst/>
                  <a:gdLst/>
                  <a:ahLst/>
                  <a:cxnLst>
                    <a:cxn ang="0">
                      <a:pos x="18" y="1043"/>
                    </a:cxn>
                    <a:cxn ang="0">
                      <a:pos x="42" y="1043"/>
                    </a:cxn>
                    <a:cxn ang="0">
                      <a:pos x="155" y="0"/>
                    </a:cxn>
                    <a:cxn ang="0">
                      <a:pos x="114" y="0"/>
                    </a:cxn>
                    <a:cxn ang="0">
                      <a:pos x="0" y="1043"/>
                    </a:cxn>
                    <a:cxn ang="0">
                      <a:pos x="18" y="1043"/>
                    </a:cxn>
                    <a:cxn ang="0">
                      <a:pos x="18" y="1043"/>
                    </a:cxn>
                  </a:cxnLst>
                  <a:rect l="0" t="0" r="r" b="b"/>
                  <a:pathLst>
                    <a:path w="155" h="1043">
                      <a:moveTo>
                        <a:pt x="18" y="1043"/>
                      </a:moveTo>
                      <a:lnTo>
                        <a:pt x="42" y="1043"/>
                      </a:lnTo>
                      <a:lnTo>
                        <a:pt x="155" y="0"/>
                      </a:lnTo>
                      <a:lnTo>
                        <a:pt x="114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63" name="Freeform 40"/>
                <p:cNvSpPr>
                  <a:spLocks/>
                </p:cNvSpPr>
                <p:nvPr/>
              </p:nvSpPr>
              <p:spPr bwMode="hidden">
                <a:xfrm>
                  <a:off x="3533" y="0"/>
                  <a:ext cx="240" cy="1045"/>
                </a:xfrm>
                <a:custGeom>
                  <a:avLst/>
                  <a:gdLst/>
                  <a:ahLst/>
                  <a:cxnLst>
                    <a:cxn ang="0">
                      <a:pos x="18" y="1043"/>
                    </a:cxn>
                    <a:cxn ang="0">
                      <a:pos x="36" y="1043"/>
                    </a:cxn>
                    <a:cxn ang="0">
                      <a:pos x="239" y="0"/>
                    </a:cxn>
                    <a:cxn ang="0">
                      <a:pos x="203" y="0"/>
                    </a:cxn>
                    <a:cxn ang="0">
                      <a:pos x="0" y="1043"/>
                    </a:cxn>
                    <a:cxn ang="0">
                      <a:pos x="18" y="1043"/>
                    </a:cxn>
                    <a:cxn ang="0">
                      <a:pos x="18" y="1043"/>
                    </a:cxn>
                  </a:cxnLst>
                  <a:rect l="0" t="0" r="r" b="b"/>
                  <a:pathLst>
                    <a:path w="239" h="1043">
                      <a:moveTo>
                        <a:pt x="18" y="1043"/>
                      </a:moveTo>
                      <a:lnTo>
                        <a:pt x="36" y="1043"/>
                      </a:lnTo>
                      <a:lnTo>
                        <a:pt x="239" y="0"/>
                      </a:lnTo>
                      <a:lnTo>
                        <a:pt x="203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64" name="Freeform 41"/>
                <p:cNvSpPr>
                  <a:spLocks/>
                </p:cNvSpPr>
                <p:nvPr/>
              </p:nvSpPr>
              <p:spPr bwMode="hidden">
                <a:xfrm>
                  <a:off x="3821" y="0"/>
                  <a:ext cx="359" cy="1045"/>
                </a:xfrm>
                <a:custGeom>
                  <a:avLst/>
                  <a:gdLst/>
                  <a:ahLst/>
                  <a:cxnLst>
                    <a:cxn ang="0">
                      <a:pos x="24" y="1043"/>
                    </a:cxn>
                    <a:cxn ang="0">
                      <a:pos x="42" y="1043"/>
                    </a:cxn>
                    <a:cxn ang="0">
                      <a:pos x="358" y="0"/>
                    </a:cxn>
                    <a:cxn ang="0">
                      <a:pos x="317" y="0"/>
                    </a:cxn>
                    <a:cxn ang="0">
                      <a:pos x="0" y="1043"/>
                    </a:cxn>
                    <a:cxn ang="0">
                      <a:pos x="24" y="1043"/>
                    </a:cxn>
                    <a:cxn ang="0">
                      <a:pos x="24" y="1043"/>
                    </a:cxn>
                  </a:cxnLst>
                  <a:rect l="0" t="0" r="r" b="b"/>
                  <a:pathLst>
                    <a:path w="358" h="1043">
                      <a:moveTo>
                        <a:pt x="24" y="1043"/>
                      </a:moveTo>
                      <a:lnTo>
                        <a:pt x="42" y="1043"/>
                      </a:lnTo>
                      <a:lnTo>
                        <a:pt x="358" y="0"/>
                      </a:lnTo>
                      <a:lnTo>
                        <a:pt x="317" y="0"/>
                      </a:lnTo>
                      <a:lnTo>
                        <a:pt x="0" y="1043"/>
                      </a:lnTo>
                      <a:lnTo>
                        <a:pt x="24" y="1043"/>
                      </a:lnTo>
                      <a:lnTo>
                        <a:pt x="24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65" name="Freeform 42"/>
                <p:cNvSpPr>
                  <a:spLocks/>
                </p:cNvSpPr>
                <p:nvPr/>
              </p:nvSpPr>
              <p:spPr bwMode="hidden">
                <a:xfrm>
                  <a:off x="4139" y="0"/>
                  <a:ext cx="449" cy="1045"/>
                </a:xfrm>
                <a:custGeom>
                  <a:avLst/>
                  <a:gdLst/>
                  <a:ahLst/>
                  <a:cxnLst>
                    <a:cxn ang="0">
                      <a:pos x="18" y="1043"/>
                    </a:cxn>
                    <a:cxn ang="0">
                      <a:pos x="41" y="1043"/>
                    </a:cxn>
                    <a:cxn ang="0">
                      <a:pos x="448" y="0"/>
                    </a:cxn>
                    <a:cxn ang="0">
                      <a:pos x="406" y="0"/>
                    </a:cxn>
                    <a:cxn ang="0">
                      <a:pos x="0" y="1043"/>
                    </a:cxn>
                    <a:cxn ang="0">
                      <a:pos x="18" y="1043"/>
                    </a:cxn>
                    <a:cxn ang="0">
                      <a:pos x="18" y="1043"/>
                    </a:cxn>
                  </a:cxnLst>
                  <a:rect l="0" t="0" r="r" b="b"/>
                  <a:pathLst>
                    <a:path w="448" h="1043">
                      <a:moveTo>
                        <a:pt x="18" y="1043"/>
                      </a:moveTo>
                      <a:lnTo>
                        <a:pt x="41" y="1043"/>
                      </a:lnTo>
                      <a:lnTo>
                        <a:pt x="448" y="0"/>
                      </a:lnTo>
                      <a:lnTo>
                        <a:pt x="406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66" name="Freeform 43"/>
                <p:cNvSpPr>
                  <a:spLocks/>
                </p:cNvSpPr>
                <p:nvPr/>
              </p:nvSpPr>
              <p:spPr bwMode="hidden">
                <a:xfrm>
                  <a:off x="4480" y="0"/>
                  <a:ext cx="541" cy="1045"/>
                </a:xfrm>
                <a:custGeom>
                  <a:avLst/>
                  <a:gdLst/>
                  <a:ahLst/>
                  <a:cxnLst>
                    <a:cxn ang="0">
                      <a:pos x="18" y="1043"/>
                    </a:cxn>
                    <a:cxn ang="0">
                      <a:pos x="42" y="1043"/>
                    </a:cxn>
                    <a:cxn ang="0">
                      <a:pos x="539" y="0"/>
                    </a:cxn>
                    <a:cxn ang="0">
                      <a:pos x="497" y="0"/>
                    </a:cxn>
                    <a:cxn ang="0">
                      <a:pos x="0" y="1043"/>
                    </a:cxn>
                    <a:cxn ang="0">
                      <a:pos x="18" y="1043"/>
                    </a:cxn>
                    <a:cxn ang="0">
                      <a:pos x="18" y="1043"/>
                    </a:cxn>
                  </a:cxnLst>
                  <a:rect l="0" t="0" r="r" b="b"/>
                  <a:pathLst>
                    <a:path w="539" h="1043">
                      <a:moveTo>
                        <a:pt x="18" y="1043"/>
                      </a:moveTo>
                      <a:lnTo>
                        <a:pt x="42" y="1043"/>
                      </a:lnTo>
                      <a:lnTo>
                        <a:pt x="539" y="0"/>
                      </a:lnTo>
                      <a:lnTo>
                        <a:pt x="497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67" name="Freeform 44"/>
                <p:cNvSpPr>
                  <a:spLocks/>
                </p:cNvSpPr>
                <p:nvPr/>
              </p:nvSpPr>
              <p:spPr bwMode="hidden">
                <a:xfrm>
                  <a:off x="4768" y="0"/>
                  <a:ext cx="642" cy="1045"/>
                </a:xfrm>
                <a:custGeom>
                  <a:avLst/>
                  <a:gdLst/>
                  <a:ahLst/>
                  <a:cxnLst>
                    <a:cxn ang="0">
                      <a:pos x="18" y="1043"/>
                    </a:cxn>
                    <a:cxn ang="0">
                      <a:pos x="42" y="1043"/>
                    </a:cxn>
                    <a:cxn ang="0">
                      <a:pos x="640" y="0"/>
                    </a:cxn>
                    <a:cxn ang="0">
                      <a:pos x="592" y="0"/>
                    </a:cxn>
                    <a:cxn ang="0">
                      <a:pos x="0" y="1043"/>
                    </a:cxn>
                    <a:cxn ang="0">
                      <a:pos x="18" y="1043"/>
                    </a:cxn>
                    <a:cxn ang="0">
                      <a:pos x="18" y="1043"/>
                    </a:cxn>
                  </a:cxnLst>
                  <a:rect l="0" t="0" r="r" b="b"/>
                  <a:pathLst>
                    <a:path w="640" h="1043">
                      <a:moveTo>
                        <a:pt x="18" y="1043"/>
                      </a:moveTo>
                      <a:lnTo>
                        <a:pt x="42" y="1043"/>
                      </a:lnTo>
                      <a:lnTo>
                        <a:pt x="640" y="0"/>
                      </a:lnTo>
                      <a:lnTo>
                        <a:pt x="592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68" name="Freeform 45"/>
                <p:cNvSpPr>
                  <a:spLocks/>
                </p:cNvSpPr>
                <p:nvPr/>
              </p:nvSpPr>
              <p:spPr bwMode="hidden">
                <a:xfrm>
                  <a:off x="5086" y="48"/>
                  <a:ext cx="672" cy="997"/>
                </a:xfrm>
                <a:custGeom>
                  <a:avLst/>
                  <a:gdLst/>
                  <a:ahLst/>
                  <a:cxnLst>
                    <a:cxn ang="0">
                      <a:pos x="24" y="995"/>
                    </a:cxn>
                    <a:cxn ang="0">
                      <a:pos x="48" y="995"/>
                    </a:cxn>
                    <a:cxn ang="0">
                      <a:pos x="670" y="72"/>
                    </a:cxn>
                    <a:cxn ang="0">
                      <a:pos x="670" y="0"/>
                    </a:cxn>
                    <a:cxn ang="0">
                      <a:pos x="0" y="995"/>
                    </a:cxn>
                    <a:cxn ang="0">
                      <a:pos x="24" y="995"/>
                    </a:cxn>
                    <a:cxn ang="0">
                      <a:pos x="24" y="995"/>
                    </a:cxn>
                  </a:cxnLst>
                  <a:rect l="0" t="0" r="r" b="b"/>
                  <a:pathLst>
                    <a:path w="670" h="995">
                      <a:moveTo>
                        <a:pt x="24" y="995"/>
                      </a:moveTo>
                      <a:lnTo>
                        <a:pt x="48" y="995"/>
                      </a:lnTo>
                      <a:lnTo>
                        <a:pt x="670" y="72"/>
                      </a:lnTo>
                      <a:lnTo>
                        <a:pt x="670" y="0"/>
                      </a:lnTo>
                      <a:lnTo>
                        <a:pt x="0" y="995"/>
                      </a:lnTo>
                      <a:lnTo>
                        <a:pt x="24" y="995"/>
                      </a:lnTo>
                      <a:lnTo>
                        <a:pt x="24" y="995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</p:grpSp>
          <p:grpSp>
            <p:nvGrpSpPr>
              <p:cNvPr id="33" name="Group 46"/>
              <p:cNvGrpSpPr>
                <a:grpSpLocks/>
              </p:cNvGrpSpPr>
              <p:nvPr/>
            </p:nvGrpSpPr>
            <p:grpSpPr bwMode="auto">
              <a:xfrm>
                <a:off x="0" y="558"/>
                <a:ext cx="5758" cy="487"/>
                <a:chOff x="0" y="558"/>
                <a:chExt cx="5758" cy="487"/>
              </a:xfrm>
            </p:grpSpPr>
            <p:sp>
              <p:nvSpPr>
                <p:cNvPr id="52" name="Freeform 47"/>
                <p:cNvSpPr>
                  <a:spLocks/>
                </p:cNvSpPr>
                <p:nvPr/>
              </p:nvSpPr>
              <p:spPr bwMode="hidden">
                <a:xfrm>
                  <a:off x="0" y="618"/>
                  <a:ext cx="306" cy="427"/>
                </a:xfrm>
                <a:custGeom>
                  <a:avLst/>
                  <a:gdLst/>
                  <a:ahLst/>
                  <a:cxnLst>
                    <a:cxn ang="0">
                      <a:pos x="281" y="426"/>
                    </a:cxn>
                    <a:cxn ang="0">
                      <a:pos x="305" y="426"/>
                    </a:cxn>
                    <a:cxn ang="0">
                      <a:pos x="0" y="0"/>
                    </a:cxn>
                    <a:cxn ang="0">
                      <a:pos x="0" y="66"/>
                    </a:cxn>
                    <a:cxn ang="0">
                      <a:pos x="251" y="426"/>
                    </a:cxn>
                    <a:cxn ang="0">
                      <a:pos x="281" y="426"/>
                    </a:cxn>
                    <a:cxn ang="0">
                      <a:pos x="281" y="426"/>
                    </a:cxn>
                  </a:cxnLst>
                  <a:rect l="0" t="0" r="r" b="b"/>
                  <a:pathLst>
                    <a:path w="305" h="426">
                      <a:moveTo>
                        <a:pt x="281" y="426"/>
                      </a:moveTo>
                      <a:lnTo>
                        <a:pt x="305" y="426"/>
                      </a:lnTo>
                      <a:lnTo>
                        <a:pt x="0" y="0"/>
                      </a:lnTo>
                      <a:lnTo>
                        <a:pt x="0" y="66"/>
                      </a:lnTo>
                      <a:lnTo>
                        <a:pt x="251" y="426"/>
                      </a:lnTo>
                      <a:lnTo>
                        <a:pt x="281" y="426"/>
                      </a:lnTo>
                      <a:lnTo>
                        <a:pt x="281" y="42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53" name="Freeform 48"/>
                <p:cNvSpPr>
                  <a:spLocks/>
                </p:cNvSpPr>
                <p:nvPr/>
              </p:nvSpPr>
              <p:spPr bwMode="hidden">
                <a:xfrm>
                  <a:off x="5410" y="558"/>
                  <a:ext cx="348" cy="487"/>
                </a:xfrm>
                <a:custGeom>
                  <a:avLst/>
                  <a:gdLst/>
                  <a:ahLst/>
                  <a:cxnLst>
                    <a:cxn ang="0">
                      <a:pos x="24" y="486"/>
                    </a:cxn>
                    <a:cxn ang="0">
                      <a:pos x="48" y="486"/>
                    </a:cxn>
                    <a:cxn ang="0">
                      <a:pos x="347" y="72"/>
                    </a:cxn>
                    <a:cxn ang="0">
                      <a:pos x="347" y="0"/>
                    </a:cxn>
                    <a:cxn ang="0">
                      <a:pos x="0" y="486"/>
                    </a:cxn>
                    <a:cxn ang="0">
                      <a:pos x="24" y="486"/>
                    </a:cxn>
                    <a:cxn ang="0">
                      <a:pos x="24" y="486"/>
                    </a:cxn>
                  </a:cxnLst>
                  <a:rect l="0" t="0" r="r" b="b"/>
                  <a:pathLst>
                    <a:path w="347" h="486">
                      <a:moveTo>
                        <a:pt x="24" y="486"/>
                      </a:moveTo>
                      <a:lnTo>
                        <a:pt x="48" y="486"/>
                      </a:lnTo>
                      <a:lnTo>
                        <a:pt x="347" y="72"/>
                      </a:lnTo>
                      <a:lnTo>
                        <a:pt x="347" y="0"/>
                      </a:lnTo>
                      <a:lnTo>
                        <a:pt x="0" y="486"/>
                      </a:lnTo>
                      <a:lnTo>
                        <a:pt x="24" y="486"/>
                      </a:lnTo>
                      <a:lnTo>
                        <a:pt x="24" y="48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</p:grpSp>
          <p:grpSp>
            <p:nvGrpSpPr>
              <p:cNvPr id="34" name="Group 49"/>
              <p:cNvGrpSpPr>
                <a:grpSpLocks/>
              </p:cNvGrpSpPr>
              <p:nvPr/>
            </p:nvGrpSpPr>
            <p:grpSpPr bwMode="auto">
              <a:xfrm>
                <a:off x="264" y="1039"/>
                <a:ext cx="5200" cy="3280"/>
                <a:chOff x="264" y="1039"/>
                <a:chExt cx="5200" cy="3280"/>
              </a:xfrm>
            </p:grpSpPr>
            <p:sp>
              <p:nvSpPr>
                <p:cNvPr id="43" name="Freeform 50"/>
                <p:cNvSpPr>
                  <a:spLocks/>
                </p:cNvSpPr>
                <p:nvPr/>
              </p:nvSpPr>
              <p:spPr bwMode="hidden">
                <a:xfrm>
                  <a:off x="2849" y="1039"/>
                  <a:ext cx="42" cy="3280"/>
                </a:xfrm>
                <a:custGeom>
                  <a:avLst/>
                  <a:gdLst/>
                  <a:ahLst/>
                  <a:cxnLst>
                    <a:cxn ang="0">
                      <a:pos x="18" y="0"/>
                    </a:cxn>
                    <a:cxn ang="0">
                      <a:pos x="0" y="0"/>
                    </a:cxn>
                    <a:cxn ang="0">
                      <a:pos x="0" y="3273"/>
                    </a:cxn>
                    <a:cxn ang="0">
                      <a:pos x="42" y="3273"/>
                    </a:cxn>
                    <a:cxn ang="0">
                      <a:pos x="42" y="0"/>
                    </a:cxn>
                    <a:cxn ang="0">
                      <a:pos x="18" y="0"/>
                    </a:cxn>
                    <a:cxn ang="0">
                      <a:pos x="18" y="0"/>
                    </a:cxn>
                  </a:cxnLst>
                  <a:rect l="0" t="0" r="r" b="b"/>
                  <a:pathLst>
                    <a:path w="42" h="3273">
                      <a:moveTo>
                        <a:pt x="18" y="0"/>
                      </a:moveTo>
                      <a:lnTo>
                        <a:pt x="0" y="0"/>
                      </a:lnTo>
                      <a:lnTo>
                        <a:pt x="0" y="3273"/>
                      </a:lnTo>
                      <a:lnTo>
                        <a:pt x="42" y="3273"/>
                      </a:lnTo>
                      <a:lnTo>
                        <a:pt x="42" y="0"/>
                      </a:lnTo>
                      <a:lnTo>
                        <a:pt x="18" y="0"/>
                      </a:lnTo>
                      <a:lnTo>
                        <a:pt x="18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4" name="Freeform 51"/>
                <p:cNvSpPr>
                  <a:spLocks/>
                </p:cNvSpPr>
                <p:nvPr/>
              </p:nvSpPr>
              <p:spPr bwMode="hidden">
                <a:xfrm>
                  <a:off x="2154" y="1039"/>
                  <a:ext cx="401" cy="3280"/>
                </a:xfrm>
                <a:custGeom>
                  <a:avLst/>
                  <a:gdLst/>
                  <a:ahLst/>
                  <a:cxnLst>
                    <a:cxn ang="0">
                      <a:pos x="376" y="0"/>
                    </a:cxn>
                    <a:cxn ang="0">
                      <a:pos x="358" y="0"/>
                    </a:cxn>
                    <a:cxn ang="0">
                      <a:pos x="0" y="3273"/>
                    </a:cxn>
                    <a:cxn ang="0">
                      <a:pos x="41" y="3273"/>
                    </a:cxn>
                    <a:cxn ang="0">
                      <a:pos x="400" y="0"/>
                    </a:cxn>
                    <a:cxn ang="0">
                      <a:pos x="376" y="0"/>
                    </a:cxn>
                    <a:cxn ang="0">
                      <a:pos x="376" y="0"/>
                    </a:cxn>
                  </a:cxnLst>
                  <a:rect l="0" t="0" r="r" b="b"/>
                  <a:pathLst>
                    <a:path w="400" h="3273">
                      <a:moveTo>
                        <a:pt x="376" y="0"/>
                      </a:moveTo>
                      <a:lnTo>
                        <a:pt x="358" y="0"/>
                      </a:lnTo>
                      <a:lnTo>
                        <a:pt x="0" y="3273"/>
                      </a:lnTo>
                      <a:lnTo>
                        <a:pt x="41" y="3273"/>
                      </a:lnTo>
                      <a:lnTo>
                        <a:pt x="400" y="0"/>
                      </a:lnTo>
                      <a:lnTo>
                        <a:pt x="376" y="0"/>
                      </a:lnTo>
                      <a:lnTo>
                        <a:pt x="376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5" name="Freeform 52"/>
                <p:cNvSpPr>
                  <a:spLocks/>
                </p:cNvSpPr>
                <p:nvPr/>
              </p:nvSpPr>
              <p:spPr bwMode="hidden">
                <a:xfrm>
                  <a:off x="1530" y="1039"/>
                  <a:ext cx="677" cy="3280"/>
                </a:xfrm>
                <a:custGeom>
                  <a:avLst/>
                  <a:gdLst/>
                  <a:ahLst/>
                  <a:cxnLst>
                    <a:cxn ang="0">
                      <a:pos x="657" y="0"/>
                    </a:cxn>
                    <a:cxn ang="0">
                      <a:pos x="639" y="0"/>
                    </a:cxn>
                    <a:cxn ang="0">
                      <a:pos x="0" y="3273"/>
                    </a:cxn>
                    <a:cxn ang="0">
                      <a:pos x="42" y="3273"/>
                    </a:cxn>
                    <a:cxn ang="0">
                      <a:pos x="675" y="0"/>
                    </a:cxn>
                    <a:cxn ang="0">
                      <a:pos x="657" y="0"/>
                    </a:cxn>
                    <a:cxn ang="0">
                      <a:pos x="657" y="0"/>
                    </a:cxn>
                  </a:cxnLst>
                  <a:rect l="0" t="0" r="r" b="b"/>
                  <a:pathLst>
                    <a:path w="675" h="3273">
                      <a:moveTo>
                        <a:pt x="657" y="0"/>
                      </a:moveTo>
                      <a:lnTo>
                        <a:pt x="639" y="0"/>
                      </a:lnTo>
                      <a:lnTo>
                        <a:pt x="0" y="3273"/>
                      </a:lnTo>
                      <a:lnTo>
                        <a:pt x="42" y="3273"/>
                      </a:lnTo>
                      <a:lnTo>
                        <a:pt x="675" y="0"/>
                      </a:lnTo>
                      <a:lnTo>
                        <a:pt x="657" y="0"/>
                      </a:lnTo>
                      <a:lnTo>
                        <a:pt x="657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6" name="Freeform 53"/>
                <p:cNvSpPr>
                  <a:spLocks/>
                </p:cNvSpPr>
                <p:nvPr/>
              </p:nvSpPr>
              <p:spPr bwMode="hidden">
                <a:xfrm>
                  <a:off x="876" y="1039"/>
                  <a:ext cx="1031" cy="3280"/>
                </a:xfrm>
                <a:custGeom>
                  <a:avLst/>
                  <a:gdLst/>
                  <a:ahLst/>
                  <a:cxnLst>
                    <a:cxn ang="0">
                      <a:pos x="1013" y="0"/>
                    </a:cxn>
                    <a:cxn ang="0">
                      <a:pos x="990" y="0"/>
                    </a:cxn>
                    <a:cxn ang="0">
                      <a:pos x="0" y="3280"/>
                    </a:cxn>
                    <a:cxn ang="0">
                      <a:pos x="42" y="3280"/>
                    </a:cxn>
                    <a:cxn ang="0">
                      <a:pos x="1031" y="4"/>
                    </a:cxn>
                    <a:cxn ang="0">
                      <a:pos x="1013" y="0"/>
                    </a:cxn>
                    <a:cxn ang="0">
                      <a:pos x="1013" y="0"/>
                    </a:cxn>
                  </a:cxnLst>
                  <a:rect l="0" t="0" r="r" b="b"/>
                  <a:pathLst>
                    <a:path w="1031" h="3280">
                      <a:moveTo>
                        <a:pt x="1013" y="0"/>
                      </a:moveTo>
                      <a:lnTo>
                        <a:pt x="990" y="0"/>
                      </a:lnTo>
                      <a:lnTo>
                        <a:pt x="0" y="3280"/>
                      </a:lnTo>
                      <a:lnTo>
                        <a:pt x="42" y="3280"/>
                      </a:lnTo>
                      <a:lnTo>
                        <a:pt x="1031" y="4"/>
                      </a:lnTo>
                      <a:lnTo>
                        <a:pt x="1013" y="0"/>
                      </a:lnTo>
                      <a:lnTo>
                        <a:pt x="1013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7" name="Freeform 54"/>
                <p:cNvSpPr>
                  <a:spLocks/>
                </p:cNvSpPr>
                <p:nvPr/>
              </p:nvSpPr>
              <p:spPr bwMode="hidden">
                <a:xfrm>
                  <a:off x="264" y="1039"/>
                  <a:ext cx="1319" cy="3280"/>
                </a:xfrm>
                <a:custGeom>
                  <a:avLst/>
                  <a:gdLst/>
                  <a:ahLst/>
                  <a:cxnLst>
                    <a:cxn ang="0">
                      <a:pos x="1296" y="0"/>
                    </a:cxn>
                    <a:cxn ang="0">
                      <a:pos x="1278" y="0"/>
                    </a:cxn>
                    <a:cxn ang="0">
                      <a:pos x="0" y="3280"/>
                    </a:cxn>
                    <a:cxn ang="0">
                      <a:pos x="42" y="3280"/>
                    </a:cxn>
                    <a:cxn ang="0">
                      <a:pos x="1319" y="5"/>
                    </a:cxn>
                    <a:cxn ang="0">
                      <a:pos x="1296" y="0"/>
                    </a:cxn>
                    <a:cxn ang="0">
                      <a:pos x="1296" y="0"/>
                    </a:cxn>
                  </a:cxnLst>
                  <a:rect l="0" t="0" r="r" b="b"/>
                  <a:pathLst>
                    <a:path w="1319" h="3280">
                      <a:moveTo>
                        <a:pt x="1296" y="0"/>
                      </a:moveTo>
                      <a:lnTo>
                        <a:pt x="1278" y="0"/>
                      </a:lnTo>
                      <a:lnTo>
                        <a:pt x="0" y="3280"/>
                      </a:lnTo>
                      <a:lnTo>
                        <a:pt x="42" y="3280"/>
                      </a:lnTo>
                      <a:lnTo>
                        <a:pt x="1319" y="5"/>
                      </a:lnTo>
                      <a:lnTo>
                        <a:pt x="1296" y="0"/>
                      </a:lnTo>
                      <a:lnTo>
                        <a:pt x="1296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8" name="Freeform 55"/>
                <p:cNvSpPr>
                  <a:spLocks/>
                </p:cNvSpPr>
                <p:nvPr/>
              </p:nvSpPr>
              <p:spPr bwMode="hidden">
                <a:xfrm>
                  <a:off x="3191" y="1039"/>
                  <a:ext cx="402" cy="3280"/>
                </a:xfrm>
                <a:custGeom>
                  <a:avLst/>
                  <a:gdLst/>
                  <a:ahLst/>
                  <a:cxnLst>
                    <a:cxn ang="0">
                      <a:pos x="18" y="0"/>
                    </a:cxn>
                    <a:cxn ang="0">
                      <a:pos x="0" y="0"/>
                    </a:cxn>
                    <a:cxn ang="0">
                      <a:pos x="359" y="3273"/>
                    </a:cxn>
                    <a:cxn ang="0">
                      <a:pos x="401" y="3273"/>
                    </a:cxn>
                    <a:cxn ang="0">
                      <a:pos x="42" y="0"/>
                    </a:cxn>
                    <a:cxn ang="0">
                      <a:pos x="18" y="0"/>
                    </a:cxn>
                    <a:cxn ang="0">
                      <a:pos x="18" y="0"/>
                    </a:cxn>
                  </a:cxnLst>
                  <a:rect l="0" t="0" r="r" b="b"/>
                  <a:pathLst>
                    <a:path w="401" h="3273">
                      <a:moveTo>
                        <a:pt x="18" y="0"/>
                      </a:moveTo>
                      <a:lnTo>
                        <a:pt x="0" y="0"/>
                      </a:lnTo>
                      <a:lnTo>
                        <a:pt x="359" y="3273"/>
                      </a:lnTo>
                      <a:lnTo>
                        <a:pt x="401" y="3273"/>
                      </a:lnTo>
                      <a:lnTo>
                        <a:pt x="42" y="0"/>
                      </a:lnTo>
                      <a:lnTo>
                        <a:pt x="18" y="0"/>
                      </a:lnTo>
                      <a:lnTo>
                        <a:pt x="18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9" name="Freeform 56"/>
                <p:cNvSpPr>
                  <a:spLocks/>
                </p:cNvSpPr>
                <p:nvPr/>
              </p:nvSpPr>
              <p:spPr bwMode="hidden">
                <a:xfrm>
                  <a:off x="3533" y="1039"/>
                  <a:ext cx="677" cy="3280"/>
                </a:xfrm>
                <a:custGeom>
                  <a:avLst/>
                  <a:gdLst/>
                  <a:ahLst/>
                  <a:cxnLst>
                    <a:cxn ang="0">
                      <a:pos x="18" y="0"/>
                    </a:cxn>
                    <a:cxn ang="0">
                      <a:pos x="0" y="0"/>
                    </a:cxn>
                    <a:cxn ang="0">
                      <a:pos x="640" y="3273"/>
                    </a:cxn>
                    <a:cxn ang="0">
                      <a:pos x="675" y="3273"/>
                    </a:cxn>
                    <a:cxn ang="0">
                      <a:pos x="36" y="0"/>
                    </a:cxn>
                    <a:cxn ang="0">
                      <a:pos x="18" y="0"/>
                    </a:cxn>
                    <a:cxn ang="0">
                      <a:pos x="18" y="0"/>
                    </a:cxn>
                  </a:cxnLst>
                  <a:rect l="0" t="0" r="r" b="b"/>
                  <a:pathLst>
                    <a:path w="675" h="3273">
                      <a:moveTo>
                        <a:pt x="18" y="0"/>
                      </a:moveTo>
                      <a:lnTo>
                        <a:pt x="0" y="0"/>
                      </a:lnTo>
                      <a:lnTo>
                        <a:pt x="640" y="3273"/>
                      </a:lnTo>
                      <a:lnTo>
                        <a:pt x="675" y="3273"/>
                      </a:lnTo>
                      <a:lnTo>
                        <a:pt x="36" y="0"/>
                      </a:lnTo>
                      <a:lnTo>
                        <a:pt x="18" y="0"/>
                      </a:lnTo>
                      <a:lnTo>
                        <a:pt x="18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50" name="Freeform 57"/>
                <p:cNvSpPr>
                  <a:spLocks/>
                </p:cNvSpPr>
                <p:nvPr/>
              </p:nvSpPr>
              <p:spPr bwMode="hidden">
                <a:xfrm>
                  <a:off x="3822" y="1039"/>
                  <a:ext cx="1036" cy="3280"/>
                </a:xfrm>
                <a:custGeom>
                  <a:avLst/>
                  <a:gdLst/>
                  <a:ahLst/>
                  <a:cxnLst>
                    <a:cxn ang="0">
                      <a:pos x="23" y="0"/>
                    </a:cxn>
                    <a:cxn ang="0">
                      <a:pos x="0" y="5"/>
                    </a:cxn>
                    <a:cxn ang="0">
                      <a:pos x="994" y="3280"/>
                    </a:cxn>
                    <a:cxn ang="0">
                      <a:pos x="1036" y="3280"/>
                    </a:cxn>
                    <a:cxn ang="0">
                      <a:pos x="41" y="0"/>
                    </a:cxn>
                    <a:cxn ang="0">
                      <a:pos x="23" y="0"/>
                    </a:cxn>
                    <a:cxn ang="0">
                      <a:pos x="23" y="0"/>
                    </a:cxn>
                  </a:cxnLst>
                  <a:rect l="0" t="0" r="r" b="b"/>
                  <a:pathLst>
                    <a:path w="1036" h="3280">
                      <a:moveTo>
                        <a:pt x="23" y="0"/>
                      </a:moveTo>
                      <a:lnTo>
                        <a:pt x="0" y="5"/>
                      </a:lnTo>
                      <a:lnTo>
                        <a:pt x="994" y="3280"/>
                      </a:lnTo>
                      <a:lnTo>
                        <a:pt x="1036" y="3280"/>
                      </a:lnTo>
                      <a:lnTo>
                        <a:pt x="41" y="0"/>
                      </a:lnTo>
                      <a:lnTo>
                        <a:pt x="23" y="0"/>
                      </a:lnTo>
                      <a:lnTo>
                        <a:pt x="23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51" name="Freeform 58"/>
                <p:cNvSpPr>
                  <a:spLocks/>
                </p:cNvSpPr>
                <p:nvPr/>
              </p:nvSpPr>
              <p:spPr bwMode="hidden">
                <a:xfrm>
                  <a:off x="4137" y="1039"/>
                  <a:ext cx="1327" cy="3280"/>
                </a:xfrm>
                <a:custGeom>
                  <a:avLst/>
                  <a:gdLst/>
                  <a:ahLst/>
                  <a:cxnLst>
                    <a:cxn ang="0">
                      <a:pos x="20" y="0"/>
                    </a:cxn>
                    <a:cxn ang="0">
                      <a:pos x="0" y="7"/>
                    </a:cxn>
                    <a:cxn ang="0">
                      <a:pos x="1285" y="3280"/>
                    </a:cxn>
                    <a:cxn ang="0">
                      <a:pos x="1327" y="3280"/>
                    </a:cxn>
                    <a:cxn ang="0">
                      <a:pos x="43" y="0"/>
                    </a:cxn>
                    <a:cxn ang="0">
                      <a:pos x="20" y="0"/>
                    </a:cxn>
                    <a:cxn ang="0">
                      <a:pos x="20" y="0"/>
                    </a:cxn>
                  </a:cxnLst>
                  <a:rect l="0" t="0" r="r" b="b"/>
                  <a:pathLst>
                    <a:path w="1327" h="3280">
                      <a:moveTo>
                        <a:pt x="20" y="0"/>
                      </a:moveTo>
                      <a:lnTo>
                        <a:pt x="0" y="7"/>
                      </a:lnTo>
                      <a:lnTo>
                        <a:pt x="1285" y="3280"/>
                      </a:lnTo>
                      <a:lnTo>
                        <a:pt x="1327" y="3280"/>
                      </a:lnTo>
                      <a:lnTo>
                        <a:pt x="43" y="0"/>
                      </a:lnTo>
                      <a:lnTo>
                        <a:pt x="20" y="0"/>
                      </a:lnTo>
                      <a:lnTo>
                        <a:pt x="20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</p:grpSp>
          <p:sp>
            <p:nvSpPr>
              <p:cNvPr id="35" name="Freeform 59"/>
              <p:cNvSpPr>
                <a:spLocks/>
              </p:cNvSpPr>
              <p:nvPr/>
            </p:nvSpPr>
            <p:spPr bwMode="hidden">
              <a:xfrm>
                <a:off x="0" y="1039"/>
                <a:ext cx="1254" cy="2632"/>
              </a:xfrm>
              <a:custGeom>
                <a:avLst/>
                <a:gdLst/>
                <a:ahLst/>
                <a:cxnLst>
                  <a:cxn ang="0">
                    <a:pos x="1236" y="0"/>
                  </a:cxn>
                  <a:cxn ang="0">
                    <a:pos x="1212" y="0"/>
                  </a:cxn>
                  <a:cxn ang="0">
                    <a:pos x="0" y="2542"/>
                  </a:cxn>
                  <a:cxn ang="0">
                    <a:pos x="0" y="2632"/>
                  </a:cxn>
                  <a:cxn ang="0">
                    <a:pos x="1254" y="7"/>
                  </a:cxn>
                  <a:cxn ang="0">
                    <a:pos x="1236" y="0"/>
                  </a:cxn>
                  <a:cxn ang="0">
                    <a:pos x="1236" y="0"/>
                  </a:cxn>
                </a:cxnLst>
                <a:rect l="0" t="0" r="r" b="b"/>
                <a:pathLst>
                  <a:path w="1254" h="2632">
                    <a:moveTo>
                      <a:pt x="1236" y="0"/>
                    </a:moveTo>
                    <a:lnTo>
                      <a:pt x="1212" y="0"/>
                    </a:lnTo>
                    <a:lnTo>
                      <a:pt x="0" y="2542"/>
                    </a:lnTo>
                    <a:lnTo>
                      <a:pt x="0" y="2632"/>
                    </a:lnTo>
                    <a:lnTo>
                      <a:pt x="1254" y="7"/>
                    </a:lnTo>
                    <a:lnTo>
                      <a:pt x="1236" y="0"/>
                    </a:lnTo>
                    <a:lnTo>
                      <a:pt x="123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6980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6" name="Freeform 60"/>
              <p:cNvSpPr>
                <a:spLocks/>
              </p:cNvSpPr>
              <p:nvPr/>
            </p:nvSpPr>
            <p:spPr bwMode="hidden">
              <a:xfrm>
                <a:off x="0" y="1039"/>
                <a:ext cx="948" cy="1676"/>
              </a:xfrm>
              <a:custGeom>
                <a:avLst/>
                <a:gdLst/>
                <a:ahLst/>
                <a:cxnLst>
                  <a:cxn ang="0">
                    <a:pos x="930" y="0"/>
                  </a:cxn>
                  <a:cxn ang="0">
                    <a:pos x="906" y="0"/>
                  </a:cxn>
                  <a:cxn ang="0">
                    <a:pos x="0" y="1593"/>
                  </a:cxn>
                  <a:cxn ang="0">
                    <a:pos x="0" y="1676"/>
                  </a:cxn>
                  <a:cxn ang="0">
                    <a:pos x="948" y="5"/>
                  </a:cxn>
                  <a:cxn ang="0">
                    <a:pos x="930" y="0"/>
                  </a:cxn>
                  <a:cxn ang="0">
                    <a:pos x="930" y="0"/>
                  </a:cxn>
                </a:cxnLst>
                <a:rect l="0" t="0" r="r" b="b"/>
                <a:pathLst>
                  <a:path w="948" h="1676">
                    <a:moveTo>
                      <a:pt x="930" y="0"/>
                    </a:moveTo>
                    <a:lnTo>
                      <a:pt x="906" y="0"/>
                    </a:lnTo>
                    <a:lnTo>
                      <a:pt x="0" y="1593"/>
                    </a:lnTo>
                    <a:lnTo>
                      <a:pt x="0" y="1676"/>
                    </a:lnTo>
                    <a:lnTo>
                      <a:pt x="948" y="5"/>
                    </a:lnTo>
                    <a:lnTo>
                      <a:pt x="930" y="0"/>
                    </a:lnTo>
                    <a:lnTo>
                      <a:pt x="93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7" name="Freeform 61"/>
              <p:cNvSpPr>
                <a:spLocks/>
              </p:cNvSpPr>
              <p:nvPr/>
            </p:nvSpPr>
            <p:spPr bwMode="hidden">
              <a:xfrm>
                <a:off x="0" y="1039"/>
                <a:ext cx="629" cy="937"/>
              </a:xfrm>
              <a:custGeom>
                <a:avLst/>
                <a:gdLst/>
                <a:ahLst/>
                <a:cxnLst>
                  <a:cxn ang="0">
                    <a:pos x="606" y="0"/>
                  </a:cxn>
                  <a:cxn ang="0">
                    <a:pos x="582" y="0"/>
                  </a:cxn>
                  <a:cxn ang="0">
                    <a:pos x="0" y="871"/>
                  </a:cxn>
                  <a:cxn ang="0">
                    <a:pos x="0" y="937"/>
                  </a:cxn>
                  <a:cxn ang="0">
                    <a:pos x="629" y="4"/>
                  </a:cxn>
                  <a:cxn ang="0">
                    <a:pos x="606" y="0"/>
                  </a:cxn>
                  <a:cxn ang="0">
                    <a:pos x="606" y="0"/>
                  </a:cxn>
                </a:cxnLst>
                <a:rect l="0" t="0" r="r" b="b"/>
                <a:pathLst>
                  <a:path w="629" h="937">
                    <a:moveTo>
                      <a:pt x="606" y="0"/>
                    </a:moveTo>
                    <a:lnTo>
                      <a:pt x="582" y="0"/>
                    </a:lnTo>
                    <a:lnTo>
                      <a:pt x="0" y="871"/>
                    </a:lnTo>
                    <a:lnTo>
                      <a:pt x="0" y="937"/>
                    </a:lnTo>
                    <a:lnTo>
                      <a:pt x="629" y="4"/>
                    </a:lnTo>
                    <a:lnTo>
                      <a:pt x="606" y="0"/>
                    </a:lnTo>
                    <a:lnTo>
                      <a:pt x="60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8" name="Freeform 62"/>
              <p:cNvSpPr>
                <a:spLocks/>
              </p:cNvSpPr>
              <p:nvPr/>
            </p:nvSpPr>
            <p:spPr bwMode="hidden">
              <a:xfrm>
                <a:off x="0" y="1039"/>
                <a:ext cx="305" cy="427"/>
              </a:xfrm>
              <a:custGeom>
                <a:avLst/>
                <a:gdLst/>
                <a:ahLst/>
                <a:cxnLst>
                  <a:cxn ang="0">
                    <a:pos x="282" y="0"/>
                  </a:cxn>
                  <a:cxn ang="0">
                    <a:pos x="252" y="0"/>
                  </a:cxn>
                  <a:cxn ang="0">
                    <a:pos x="0" y="361"/>
                  </a:cxn>
                  <a:cxn ang="0">
                    <a:pos x="0" y="427"/>
                  </a:cxn>
                  <a:cxn ang="0">
                    <a:pos x="305" y="5"/>
                  </a:cxn>
                  <a:cxn ang="0">
                    <a:pos x="282" y="0"/>
                  </a:cxn>
                  <a:cxn ang="0">
                    <a:pos x="282" y="0"/>
                  </a:cxn>
                </a:cxnLst>
                <a:rect l="0" t="0" r="r" b="b"/>
                <a:pathLst>
                  <a:path w="305" h="427">
                    <a:moveTo>
                      <a:pt x="282" y="0"/>
                    </a:moveTo>
                    <a:lnTo>
                      <a:pt x="252" y="0"/>
                    </a:lnTo>
                    <a:lnTo>
                      <a:pt x="0" y="361"/>
                    </a:lnTo>
                    <a:lnTo>
                      <a:pt x="0" y="427"/>
                    </a:lnTo>
                    <a:lnTo>
                      <a:pt x="305" y="5"/>
                    </a:lnTo>
                    <a:lnTo>
                      <a:pt x="282" y="0"/>
                    </a:lnTo>
                    <a:lnTo>
                      <a:pt x="282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9" name="Freeform 63"/>
              <p:cNvSpPr>
                <a:spLocks/>
              </p:cNvSpPr>
              <p:nvPr/>
            </p:nvSpPr>
            <p:spPr bwMode="hidden">
              <a:xfrm>
                <a:off x="4481" y="1039"/>
                <a:ext cx="1277" cy="2686"/>
              </a:xfrm>
              <a:custGeom>
                <a:avLst/>
                <a:gdLst/>
                <a:ahLst/>
                <a:cxnLst>
                  <a:cxn ang="0">
                    <a:pos x="41" y="0"/>
                  </a:cxn>
                  <a:cxn ang="0">
                    <a:pos x="17" y="0"/>
                  </a:cxn>
                  <a:cxn ang="0">
                    <a:pos x="0" y="4"/>
                  </a:cxn>
                  <a:cxn ang="0">
                    <a:pos x="1277" y="2686"/>
                  </a:cxn>
                  <a:cxn ang="0">
                    <a:pos x="1277" y="2596"/>
                  </a:cxn>
                  <a:cxn ang="0">
                    <a:pos x="41" y="0"/>
                  </a:cxn>
                  <a:cxn ang="0">
                    <a:pos x="41" y="0"/>
                  </a:cxn>
                </a:cxnLst>
                <a:rect l="0" t="0" r="r" b="b"/>
                <a:pathLst>
                  <a:path w="1277" h="2686">
                    <a:moveTo>
                      <a:pt x="41" y="0"/>
                    </a:moveTo>
                    <a:lnTo>
                      <a:pt x="17" y="0"/>
                    </a:lnTo>
                    <a:lnTo>
                      <a:pt x="0" y="4"/>
                    </a:lnTo>
                    <a:lnTo>
                      <a:pt x="1277" y="2686"/>
                    </a:lnTo>
                    <a:lnTo>
                      <a:pt x="1277" y="2596"/>
                    </a:lnTo>
                    <a:lnTo>
                      <a:pt x="41" y="0"/>
                    </a:lnTo>
                    <a:lnTo>
                      <a:pt x="41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6980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0" name="Freeform 64"/>
              <p:cNvSpPr>
                <a:spLocks/>
              </p:cNvSpPr>
              <p:nvPr/>
            </p:nvSpPr>
            <p:spPr bwMode="hidden">
              <a:xfrm>
                <a:off x="4770" y="1039"/>
                <a:ext cx="988" cy="1730"/>
              </a:xfrm>
              <a:custGeom>
                <a:avLst/>
                <a:gdLst/>
                <a:ahLst/>
                <a:cxnLst>
                  <a:cxn ang="0">
                    <a:pos x="16" y="0"/>
                  </a:cxn>
                  <a:cxn ang="0">
                    <a:pos x="0" y="7"/>
                  </a:cxn>
                  <a:cxn ang="0">
                    <a:pos x="988" y="1730"/>
                  </a:cxn>
                  <a:cxn ang="0">
                    <a:pos x="988" y="1653"/>
                  </a:cxn>
                  <a:cxn ang="0">
                    <a:pos x="40" y="0"/>
                  </a:cxn>
                  <a:cxn ang="0">
                    <a:pos x="16" y="0"/>
                  </a:cxn>
                  <a:cxn ang="0">
                    <a:pos x="16" y="0"/>
                  </a:cxn>
                </a:cxnLst>
                <a:rect l="0" t="0" r="r" b="b"/>
                <a:pathLst>
                  <a:path w="988" h="1730">
                    <a:moveTo>
                      <a:pt x="16" y="0"/>
                    </a:moveTo>
                    <a:lnTo>
                      <a:pt x="0" y="7"/>
                    </a:lnTo>
                    <a:lnTo>
                      <a:pt x="988" y="1730"/>
                    </a:lnTo>
                    <a:lnTo>
                      <a:pt x="988" y="1653"/>
                    </a:lnTo>
                    <a:lnTo>
                      <a:pt x="40" y="0"/>
                    </a:lnTo>
                    <a:lnTo>
                      <a:pt x="16" y="0"/>
                    </a:lnTo>
                    <a:lnTo>
                      <a:pt x="1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1" name="Freeform 65"/>
              <p:cNvSpPr>
                <a:spLocks/>
              </p:cNvSpPr>
              <p:nvPr/>
            </p:nvSpPr>
            <p:spPr bwMode="hidden">
              <a:xfrm>
                <a:off x="5088" y="1039"/>
                <a:ext cx="670" cy="997"/>
              </a:xfrm>
              <a:custGeom>
                <a:avLst/>
                <a:gdLst/>
                <a:ahLst/>
                <a:cxnLst>
                  <a:cxn ang="0">
                    <a:pos x="22" y="0"/>
                  </a:cxn>
                  <a:cxn ang="0">
                    <a:pos x="0" y="4"/>
                  </a:cxn>
                  <a:cxn ang="0">
                    <a:pos x="670" y="997"/>
                  </a:cxn>
                  <a:cxn ang="0">
                    <a:pos x="670" y="925"/>
                  </a:cxn>
                  <a:cxn ang="0">
                    <a:pos x="46" y="0"/>
                  </a:cxn>
                  <a:cxn ang="0">
                    <a:pos x="22" y="0"/>
                  </a:cxn>
                  <a:cxn ang="0">
                    <a:pos x="22" y="0"/>
                  </a:cxn>
                </a:cxnLst>
                <a:rect l="0" t="0" r="r" b="b"/>
                <a:pathLst>
                  <a:path w="670" h="997">
                    <a:moveTo>
                      <a:pt x="22" y="0"/>
                    </a:moveTo>
                    <a:lnTo>
                      <a:pt x="0" y="4"/>
                    </a:lnTo>
                    <a:lnTo>
                      <a:pt x="670" y="997"/>
                    </a:lnTo>
                    <a:lnTo>
                      <a:pt x="670" y="925"/>
                    </a:lnTo>
                    <a:lnTo>
                      <a:pt x="46" y="0"/>
                    </a:lnTo>
                    <a:lnTo>
                      <a:pt x="22" y="0"/>
                    </a:lnTo>
                    <a:lnTo>
                      <a:pt x="22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2" name="Freeform 66"/>
              <p:cNvSpPr>
                <a:spLocks/>
              </p:cNvSpPr>
              <p:nvPr/>
            </p:nvSpPr>
            <p:spPr bwMode="hidden">
              <a:xfrm>
                <a:off x="5412" y="1039"/>
                <a:ext cx="346" cy="487"/>
              </a:xfrm>
              <a:custGeom>
                <a:avLst/>
                <a:gdLst/>
                <a:ahLst/>
                <a:cxnLst>
                  <a:cxn ang="0">
                    <a:pos x="22" y="0"/>
                  </a:cxn>
                  <a:cxn ang="0">
                    <a:pos x="0" y="7"/>
                  </a:cxn>
                  <a:cxn ang="0">
                    <a:pos x="346" y="487"/>
                  </a:cxn>
                  <a:cxn ang="0">
                    <a:pos x="346" y="415"/>
                  </a:cxn>
                  <a:cxn ang="0">
                    <a:pos x="46" y="0"/>
                  </a:cxn>
                  <a:cxn ang="0">
                    <a:pos x="22" y="0"/>
                  </a:cxn>
                  <a:cxn ang="0">
                    <a:pos x="22" y="0"/>
                  </a:cxn>
                </a:cxnLst>
                <a:rect l="0" t="0" r="r" b="b"/>
                <a:pathLst>
                  <a:path w="346" h="487">
                    <a:moveTo>
                      <a:pt x="22" y="0"/>
                    </a:moveTo>
                    <a:lnTo>
                      <a:pt x="0" y="7"/>
                    </a:lnTo>
                    <a:lnTo>
                      <a:pt x="346" y="487"/>
                    </a:lnTo>
                    <a:lnTo>
                      <a:pt x="346" y="415"/>
                    </a:lnTo>
                    <a:lnTo>
                      <a:pt x="46" y="0"/>
                    </a:lnTo>
                    <a:lnTo>
                      <a:pt x="22" y="0"/>
                    </a:lnTo>
                    <a:lnTo>
                      <a:pt x="22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</p:grpSp>
      <p:sp>
        <p:nvSpPr>
          <p:cNvPr id="11331" name="Rectangle 67"/>
          <p:cNvSpPr>
            <a:spLocks noGrp="1" noChangeArrowheads="1"/>
          </p:cNvSpPr>
          <p:nvPr>
            <p:ph type="ctrTitle" sz="quarter"/>
          </p:nvPr>
        </p:nvSpPr>
        <p:spPr>
          <a:xfrm>
            <a:off x="455613" y="1920875"/>
            <a:ext cx="8226425" cy="1736725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11332" name="Rectangle 68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69" name="Rectangle 69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0" name="Rectangle 70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1" name="Rectangle 71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BA7440-31AF-44FC-9891-3B58EB0271F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6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D48495-913E-4233-9A1F-553CD9ECE47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6225" y="273050"/>
            <a:ext cx="2055813" cy="582295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5613" y="273050"/>
            <a:ext cx="6018212" cy="58229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6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EF1899-2D23-4336-AD41-FA48161A318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6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D363AB-51DB-4CA1-BF3A-850FA5685D5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6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F48827-1324-4F30-BB8C-E9C9304B81E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5613" y="1598613"/>
            <a:ext cx="4037012" cy="44973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5025" y="1598613"/>
            <a:ext cx="4037013" cy="44973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6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7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A7F498-4405-4AD5-84C8-95015CFB5C2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6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7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AF3602-0A2A-42DA-A12F-04BCCB35906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6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7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8C5B00-A79A-4E52-AA29-D6BD1E9EB00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6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7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734CE2-8844-40DB-892F-72D2B48DE24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6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7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CC7322-008F-4C89-A05F-3D82B02C762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6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7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1D703D-5684-493C-8768-FFD289722DB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>
                <a:gamma/>
                <a:shade val="63529"/>
                <a:invGamma/>
              </a:schemeClr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0"/>
            <a:ext cx="9142413" cy="6856413"/>
            <a:chOff x="0" y="0"/>
            <a:chExt cx="5759" cy="4319"/>
          </a:xfrm>
        </p:grpSpPr>
        <p:sp>
          <p:nvSpPr>
            <p:cNvPr id="10243" name="Freeform 3"/>
            <p:cNvSpPr>
              <a:spLocks/>
            </p:cNvSpPr>
            <p:nvPr userDrawn="1"/>
          </p:nvSpPr>
          <p:spPr bwMode="hidden">
            <a:xfrm>
              <a:off x="0" y="0"/>
              <a:ext cx="5758" cy="1043"/>
            </a:xfrm>
            <a:custGeom>
              <a:avLst/>
              <a:gdLst/>
              <a:ahLst/>
              <a:cxnLst>
                <a:cxn ang="0">
                  <a:pos x="5740" y="1043"/>
                </a:cxn>
                <a:cxn ang="0">
                  <a:pos x="0" y="1043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1043"/>
                </a:cxn>
                <a:cxn ang="0">
                  <a:pos x="5740" y="1043"/>
                </a:cxn>
              </a:cxnLst>
              <a:rect l="0" t="0" r="r" b="b"/>
              <a:pathLst>
                <a:path w="5740" h="1043">
                  <a:moveTo>
                    <a:pt x="5740" y="1043"/>
                  </a:moveTo>
                  <a:lnTo>
                    <a:pt x="0" y="1043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1043"/>
                  </a:lnTo>
                  <a:lnTo>
                    <a:pt x="5740" y="1043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1033" name="Group 4"/>
            <p:cNvGrpSpPr>
              <a:grpSpLocks/>
            </p:cNvGrpSpPr>
            <p:nvPr userDrawn="1"/>
          </p:nvGrpSpPr>
          <p:grpSpPr bwMode="auto">
            <a:xfrm>
              <a:off x="0" y="0"/>
              <a:ext cx="5759" cy="4319"/>
              <a:chOff x="0" y="0"/>
              <a:chExt cx="5759" cy="4319"/>
            </a:xfrm>
          </p:grpSpPr>
          <p:sp>
            <p:nvSpPr>
              <p:cNvPr id="10245" name="Freeform 5"/>
              <p:cNvSpPr>
                <a:spLocks/>
              </p:cNvSpPr>
              <p:nvPr userDrawn="1"/>
            </p:nvSpPr>
            <p:spPr bwMode="hidden">
              <a:xfrm>
                <a:off x="1" y="1040"/>
                <a:ext cx="5758" cy="18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5740" y="18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1961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246" name="Freeform 6"/>
              <p:cNvSpPr>
                <a:spLocks/>
              </p:cNvSpPr>
              <p:nvPr userDrawn="1"/>
            </p:nvSpPr>
            <p:spPr bwMode="hidden">
              <a:xfrm>
                <a:off x="0" y="3988"/>
                <a:ext cx="5758" cy="42"/>
              </a:xfrm>
              <a:custGeom>
                <a:avLst/>
                <a:gdLst/>
                <a:ahLst/>
                <a:cxnLst>
                  <a:cxn ang="0">
                    <a:pos x="0" y="42"/>
                  </a:cxn>
                  <a:cxn ang="0">
                    <a:pos x="5740" y="42"/>
                  </a:cxn>
                  <a:cxn ang="0">
                    <a:pos x="5740" y="0"/>
                  </a:cxn>
                  <a:cxn ang="0">
                    <a:pos x="0" y="0"/>
                  </a:cxn>
                  <a:cxn ang="0">
                    <a:pos x="0" y="42"/>
                  </a:cxn>
                  <a:cxn ang="0">
                    <a:pos x="0" y="42"/>
                  </a:cxn>
                </a:cxnLst>
                <a:rect l="0" t="0" r="r" b="b"/>
                <a:pathLst>
                  <a:path w="5740" h="42">
                    <a:moveTo>
                      <a:pt x="0" y="42"/>
                    </a:moveTo>
                    <a:lnTo>
                      <a:pt x="5740" y="42"/>
                    </a:lnTo>
                    <a:lnTo>
                      <a:pt x="5740" y="0"/>
                    </a:lnTo>
                    <a:lnTo>
                      <a:pt x="0" y="0"/>
                    </a:lnTo>
                    <a:lnTo>
                      <a:pt x="0" y="42"/>
                    </a:lnTo>
                    <a:lnTo>
                      <a:pt x="0" y="4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4118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247" name="Freeform 7"/>
              <p:cNvSpPr>
                <a:spLocks/>
              </p:cNvSpPr>
              <p:nvPr userDrawn="1"/>
            </p:nvSpPr>
            <p:spPr bwMode="hidden">
              <a:xfrm>
                <a:off x="0" y="3665"/>
                <a:ext cx="5758" cy="30"/>
              </a:xfrm>
              <a:custGeom>
                <a:avLst/>
                <a:gdLst/>
                <a:ahLst/>
                <a:cxnLst>
                  <a:cxn ang="0">
                    <a:pos x="0" y="30"/>
                  </a:cxn>
                  <a:cxn ang="0">
                    <a:pos x="5740" y="30"/>
                  </a:cxn>
                  <a:cxn ang="0">
                    <a:pos x="5740" y="0"/>
                  </a:cxn>
                  <a:cxn ang="0">
                    <a:pos x="0" y="0"/>
                  </a:cxn>
                  <a:cxn ang="0">
                    <a:pos x="0" y="30"/>
                  </a:cxn>
                  <a:cxn ang="0">
                    <a:pos x="0" y="30"/>
                  </a:cxn>
                </a:cxnLst>
                <a:rect l="0" t="0" r="r" b="b"/>
                <a:pathLst>
                  <a:path w="5740" h="30">
                    <a:moveTo>
                      <a:pt x="0" y="30"/>
                    </a:moveTo>
                    <a:lnTo>
                      <a:pt x="5740" y="30"/>
                    </a:lnTo>
                    <a:lnTo>
                      <a:pt x="5740" y="0"/>
                    </a:lnTo>
                    <a:lnTo>
                      <a:pt x="0" y="0"/>
                    </a:lnTo>
                    <a:lnTo>
                      <a:pt x="0" y="30"/>
                    </a:lnTo>
                    <a:lnTo>
                      <a:pt x="0" y="3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4118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248" name="Freeform 8"/>
              <p:cNvSpPr>
                <a:spLocks/>
              </p:cNvSpPr>
              <p:nvPr userDrawn="1"/>
            </p:nvSpPr>
            <p:spPr bwMode="hidden">
              <a:xfrm>
                <a:off x="0" y="3364"/>
                <a:ext cx="5758" cy="30"/>
              </a:xfrm>
              <a:custGeom>
                <a:avLst/>
                <a:gdLst/>
                <a:ahLst/>
                <a:cxnLst>
                  <a:cxn ang="0">
                    <a:pos x="0" y="30"/>
                  </a:cxn>
                  <a:cxn ang="0">
                    <a:pos x="5740" y="30"/>
                  </a:cxn>
                  <a:cxn ang="0">
                    <a:pos x="5740" y="0"/>
                  </a:cxn>
                  <a:cxn ang="0">
                    <a:pos x="0" y="0"/>
                  </a:cxn>
                  <a:cxn ang="0">
                    <a:pos x="0" y="30"/>
                  </a:cxn>
                  <a:cxn ang="0">
                    <a:pos x="0" y="30"/>
                  </a:cxn>
                </a:cxnLst>
                <a:rect l="0" t="0" r="r" b="b"/>
                <a:pathLst>
                  <a:path w="5740" h="30">
                    <a:moveTo>
                      <a:pt x="0" y="30"/>
                    </a:moveTo>
                    <a:lnTo>
                      <a:pt x="5740" y="30"/>
                    </a:lnTo>
                    <a:lnTo>
                      <a:pt x="5740" y="0"/>
                    </a:lnTo>
                    <a:lnTo>
                      <a:pt x="0" y="0"/>
                    </a:lnTo>
                    <a:lnTo>
                      <a:pt x="0" y="30"/>
                    </a:lnTo>
                    <a:lnTo>
                      <a:pt x="0" y="3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0980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249" name="Freeform 9"/>
              <p:cNvSpPr>
                <a:spLocks/>
              </p:cNvSpPr>
              <p:nvPr userDrawn="1"/>
            </p:nvSpPr>
            <p:spPr bwMode="hidden">
              <a:xfrm>
                <a:off x="0" y="3105"/>
                <a:ext cx="5758" cy="31"/>
              </a:xfrm>
              <a:custGeom>
                <a:avLst/>
                <a:gdLst/>
                <a:ahLst/>
                <a:cxnLst>
                  <a:cxn ang="0">
                    <a:pos x="0" y="30"/>
                  </a:cxn>
                  <a:cxn ang="0">
                    <a:pos x="5740" y="30"/>
                  </a:cxn>
                  <a:cxn ang="0">
                    <a:pos x="5740" y="0"/>
                  </a:cxn>
                  <a:cxn ang="0">
                    <a:pos x="0" y="0"/>
                  </a:cxn>
                  <a:cxn ang="0">
                    <a:pos x="0" y="30"/>
                  </a:cxn>
                  <a:cxn ang="0">
                    <a:pos x="0" y="30"/>
                  </a:cxn>
                </a:cxnLst>
                <a:rect l="0" t="0" r="r" b="b"/>
                <a:pathLst>
                  <a:path w="5740" h="30">
                    <a:moveTo>
                      <a:pt x="0" y="30"/>
                    </a:moveTo>
                    <a:lnTo>
                      <a:pt x="5740" y="30"/>
                    </a:lnTo>
                    <a:lnTo>
                      <a:pt x="5740" y="0"/>
                    </a:lnTo>
                    <a:lnTo>
                      <a:pt x="0" y="0"/>
                    </a:lnTo>
                    <a:lnTo>
                      <a:pt x="0" y="30"/>
                    </a:lnTo>
                    <a:lnTo>
                      <a:pt x="0" y="3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0980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250" name="Freeform 10"/>
              <p:cNvSpPr>
                <a:spLocks/>
              </p:cNvSpPr>
              <p:nvPr userDrawn="1"/>
            </p:nvSpPr>
            <p:spPr bwMode="hidden">
              <a:xfrm>
                <a:off x="0" y="2859"/>
                <a:ext cx="5758" cy="36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36"/>
                  </a:cxn>
                  <a:cxn ang="0">
                    <a:pos x="5740" y="36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36">
                    <a:moveTo>
                      <a:pt x="5740" y="0"/>
                    </a:moveTo>
                    <a:lnTo>
                      <a:pt x="0" y="0"/>
                    </a:lnTo>
                    <a:lnTo>
                      <a:pt x="0" y="36"/>
                    </a:lnTo>
                    <a:lnTo>
                      <a:pt x="5740" y="36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7843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251" name="Freeform 11"/>
              <p:cNvSpPr>
                <a:spLocks/>
              </p:cNvSpPr>
              <p:nvPr userDrawn="1"/>
            </p:nvSpPr>
            <p:spPr bwMode="hidden">
              <a:xfrm>
                <a:off x="0" y="2644"/>
                <a:ext cx="5758" cy="30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30"/>
                  </a:cxn>
                  <a:cxn ang="0">
                    <a:pos x="5740" y="30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30">
                    <a:moveTo>
                      <a:pt x="5740" y="0"/>
                    </a:moveTo>
                    <a:lnTo>
                      <a:pt x="0" y="0"/>
                    </a:lnTo>
                    <a:lnTo>
                      <a:pt x="0" y="30"/>
                    </a:lnTo>
                    <a:lnTo>
                      <a:pt x="5740" y="30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7843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252" name="Freeform 12"/>
              <p:cNvSpPr>
                <a:spLocks/>
              </p:cNvSpPr>
              <p:nvPr userDrawn="1"/>
            </p:nvSpPr>
            <p:spPr bwMode="hidden">
              <a:xfrm>
                <a:off x="0" y="2433"/>
                <a:ext cx="5758" cy="36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36"/>
                  </a:cxn>
                  <a:cxn ang="0">
                    <a:pos x="5740" y="36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36">
                    <a:moveTo>
                      <a:pt x="5740" y="0"/>
                    </a:moveTo>
                    <a:lnTo>
                      <a:pt x="0" y="0"/>
                    </a:lnTo>
                    <a:lnTo>
                      <a:pt x="0" y="36"/>
                    </a:lnTo>
                    <a:lnTo>
                      <a:pt x="5740" y="36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4706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253" name="Freeform 13"/>
              <p:cNvSpPr>
                <a:spLocks/>
              </p:cNvSpPr>
              <p:nvPr userDrawn="1"/>
            </p:nvSpPr>
            <p:spPr bwMode="hidden">
              <a:xfrm>
                <a:off x="0" y="2259"/>
                <a:ext cx="5758" cy="24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740" y="24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4706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254" name="Freeform 14"/>
              <p:cNvSpPr>
                <a:spLocks/>
              </p:cNvSpPr>
              <p:nvPr userDrawn="1"/>
            </p:nvSpPr>
            <p:spPr bwMode="hidden">
              <a:xfrm>
                <a:off x="0" y="2090"/>
                <a:ext cx="5758" cy="24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740" y="24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1961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255" name="Freeform 15"/>
              <p:cNvSpPr>
                <a:spLocks/>
              </p:cNvSpPr>
              <p:nvPr userDrawn="1"/>
            </p:nvSpPr>
            <p:spPr bwMode="hidden">
              <a:xfrm>
                <a:off x="0" y="1928"/>
                <a:ext cx="5758" cy="24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740" y="24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256" name="Freeform 16"/>
              <p:cNvSpPr>
                <a:spLocks/>
              </p:cNvSpPr>
              <p:nvPr userDrawn="1"/>
            </p:nvSpPr>
            <p:spPr bwMode="hidden">
              <a:xfrm>
                <a:off x="0" y="1645"/>
                <a:ext cx="5758" cy="12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5740" y="12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2">
                    <a:moveTo>
                      <a:pt x="5740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5740" y="12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257" name="Freeform 17"/>
              <p:cNvSpPr>
                <a:spLocks/>
              </p:cNvSpPr>
              <p:nvPr userDrawn="1"/>
            </p:nvSpPr>
            <p:spPr bwMode="hidden">
              <a:xfrm>
                <a:off x="0" y="1778"/>
                <a:ext cx="5758" cy="24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740" y="24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258" name="Freeform 18"/>
              <p:cNvSpPr>
                <a:spLocks/>
              </p:cNvSpPr>
              <p:nvPr userDrawn="1"/>
            </p:nvSpPr>
            <p:spPr bwMode="hidden">
              <a:xfrm>
                <a:off x="0" y="1520"/>
                <a:ext cx="5758" cy="12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5740" y="12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2">
                    <a:moveTo>
                      <a:pt x="5740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5740" y="12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259" name="Freeform 19"/>
              <p:cNvSpPr>
                <a:spLocks/>
              </p:cNvSpPr>
              <p:nvPr userDrawn="1"/>
            </p:nvSpPr>
            <p:spPr bwMode="hidden">
              <a:xfrm>
                <a:off x="0" y="1394"/>
                <a:ext cx="5758" cy="18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5740" y="18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260" name="Freeform 20"/>
              <p:cNvSpPr>
                <a:spLocks/>
              </p:cNvSpPr>
              <p:nvPr userDrawn="1"/>
            </p:nvSpPr>
            <p:spPr bwMode="hidden">
              <a:xfrm>
                <a:off x="0" y="1280"/>
                <a:ext cx="5758" cy="18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5740" y="18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261" name="Freeform 21"/>
              <p:cNvSpPr>
                <a:spLocks/>
              </p:cNvSpPr>
              <p:nvPr userDrawn="1"/>
            </p:nvSpPr>
            <p:spPr bwMode="hidden">
              <a:xfrm>
                <a:off x="0" y="1177"/>
                <a:ext cx="5758" cy="18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5740" y="18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262" name="Freeform 22"/>
              <p:cNvSpPr>
                <a:spLocks/>
              </p:cNvSpPr>
              <p:nvPr userDrawn="1"/>
            </p:nvSpPr>
            <p:spPr bwMode="hidden">
              <a:xfrm>
                <a:off x="0" y="24"/>
                <a:ext cx="5758" cy="30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30"/>
                  </a:cxn>
                  <a:cxn ang="0">
                    <a:pos x="5740" y="30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30">
                    <a:moveTo>
                      <a:pt x="5740" y="0"/>
                    </a:moveTo>
                    <a:lnTo>
                      <a:pt x="0" y="0"/>
                    </a:lnTo>
                    <a:lnTo>
                      <a:pt x="0" y="30"/>
                    </a:lnTo>
                    <a:lnTo>
                      <a:pt x="5740" y="30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4118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263" name="Freeform 23"/>
              <p:cNvSpPr>
                <a:spLocks/>
              </p:cNvSpPr>
              <p:nvPr userDrawn="1"/>
            </p:nvSpPr>
            <p:spPr bwMode="hidden">
              <a:xfrm>
                <a:off x="0" y="186"/>
                <a:ext cx="5758" cy="24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740" y="24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4118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264" name="Freeform 24"/>
              <p:cNvSpPr>
                <a:spLocks/>
              </p:cNvSpPr>
              <p:nvPr userDrawn="1"/>
            </p:nvSpPr>
            <p:spPr bwMode="hidden">
              <a:xfrm>
                <a:off x="0" y="475"/>
                <a:ext cx="5758" cy="24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740" y="24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7843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265" name="Freeform 25"/>
              <p:cNvSpPr>
                <a:spLocks/>
              </p:cNvSpPr>
              <p:nvPr userDrawn="1"/>
            </p:nvSpPr>
            <p:spPr bwMode="hidden">
              <a:xfrm>
                <a:off x="0" y="337"/>
                <a:ext cx="5758" cy="24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740" y="24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0980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266" name="Freeform 26"/>
              <p:cNvSpPr>
                <a:spLocks/>
              </p:cNvSpPr>
              <p:nvPr userDrawn="1"/>
            </p:nvSpPr>
            <p:spPr bwMode="hidden">
              <a:xfrm>
                <a:off x="0" y="600"/>
                <a:ext cx="5758" cy="24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740" y="24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267" name="Freeform 27"/>
              <p:cNvSpPr>
                <a:spLocks/>
              </p:cNvSpPr>
              <p:nvPr userDrawn="1"/>
            </p:nvSpPr>
            <p:spPr bwMode="hidden">
              <a:xfrm>
                <a:off x="0" y="727"/>
                <a:ext cx="5758" cy="18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5740" y="18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1961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268" name="Freeform 28"/>
              <p:cNvSpPr>
                <a:spLocks/>
              </p:cNvSpPr>
              <p:nvPr userDrawn="1"/>
            </p:nvSpPr>
            <p:spPr bwMode="hidden">
              <a:xfrm>
                <a:off x="0" y="841"/>
                <a:ext cx="5758" cy="18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5740" y="18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1961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269" name="Freeform 29"/>
              <p:cNvSpPr>
                <a:spLocks/>
              </p:cNvSpPr>
              <p:nvPr userDrawn="1"/>
            </p:nvSpPr>
            <p:spPr bwMode="hidden">
              <a:xfrm>
                <a:off x="0" y="943"/>
                <a:ext cx="5758" cy="18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5740" y="18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1961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grpSp>
            <p:nvGrpSpPr>
              <p:cNvPr id="1059" name="Group 30"/>
              <p:cNvGrpSpPr>
                <a:grpSpLocks/>
              </p:cNvGrpSpPr>
              <p:nvPr userDrawn="1"/>
            </p:nvGrpSpPr>
            <p:grpSpPr bwMode="auto">
              <a:xfrm>
                <a:off x="0" y="0"/>
                <a:ext cx="5758" cy="1045"/>
                <a:chOff x="0" y="0"/>
                <a:chExt cx="5758" cy="1045"/>
              </a:xfrm>
            </p:grpSpPr>
            <p:sp>
              <p:nvSpPr>
                <p:cNvPr id="10271" name="Freeform 31"/>
                <p:cNvSpPr>
                  <a:spLocks/>
                </p:cNvSpPr>
                <p:nvPr/>
              </p:nvSpPr>
              <p:spPr bwMode="hidden">
                <a:xfrm>
                  <a:off x="2849" y="0"/>
                  <a:ext cx="42" cy="1045"/>
                </a:xfrm>
                <a:custGeom>
                  <a:avLst/>
                  <a:gdLst/>
                  <a:ahLst/>
                  <a:cxnLst>
                    <a:cxn ang="0">
                      <a:pos x="18" y="1043"/>
                    </a:cxn>
                    <a:cxn ang="0">
                      <a:pos x="42" y="1043"/>
                    </a:cxn>
                    <a:cxn ang="0">
                      <a:pos x="42" y="0"/>
                    </a:cxn>
                    <a:cxn ang="0">
                      <a:pos x="0" y="0"/>
                    </a:cxn>
                    <a:cxn ang="0">
                      <a:pos x="0" y="1043"/>
                    </a:cxn>
                    <a:cxn ang="0">
                      <a:pos x="18" y="1043"/>
                    </a:cxn>
                    <a:cxn ang="0">
                      <a:pos x="18" y="1043"/>
                    </a:cxn>
                  </a:cxnLst>
                  <a:rect l="0" t="0" r="r" b="b"/>
                  <a:pathLst>
                    <a:path w="42" h="1043">
                      <a:moveTo>
                        <a:pt x="18" y="1043"/>
                      </a:moveTo>
                      <a:lnTo>
                        <a:pt x="42" y="1043"/>
                      </a:lnTo>
                      <a:lnTo>
                        <a:pt x="42" y="0"/>
                      </a:lnTo>
                      <a:lnTo>
                        <a:pt x="0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10272" name="Freeform 32"/>
                <p:cNvSpPr>
                  <a:spLocks/>
                </p:cNvSpPr>
                <p:nvPr/>
              </p:nvSpPr>
              <p:spPr bwMode="hidden">
                <a:xfrm>
                  <a:off x="2400" y="0"/>
                  <a:ext cx="155" cy="1045"/>
                </a:xfrm>
                <a:custGeom>
                  <a:avLst/>
                  <a:gdLst/>
                  <a:ahLst/>
                  <a:cxnLst>
                    <a:cxn ang="0">
                      <a:pos x="131" y="1043"/>
                    </a:cxn>
                    <a:cxn ang="0">
                      <a:pos x="155" y="1043"/>
                    </a:cxn>
                    <a:cxn ang="0">
                      <a:pos x="42" y="0"/>
                    </a:cxn>
                    <a:cxn ang="0">
                      <a:pos x="0" y="0"/>
                    </a:cxn>
                    <a:cxn ang="0">
                      <a:pos x="113" y="1043"/>
                    </a:cxn>
                    <a:cxn ang="0">
                      <a:pos x="131" y="1043"/>
                    </a:cxn>
                    <a:cxn ang="0">
                      <a:pos x="131" y="1043"/>
                    </a:cxn>
                  </a:cxnLst>
                  <a:rect l="0" t="0" r="r" b="b"/>
                  <a:pathLst>
                    <a:path w="155" h="1043">
                      <a:moveTo>
                        <a:pt x="131" y="1043"/>
                      </a:moveTo>
                      <a:lnTo>
                        <a:pt x="155" y="1043"/>
                      </a:lnTo>
                      <a:lnTo>
                        <a:pt x="42" y="0"/>
                      </a:lnTo>
                      <a:lnTo>
                        <a:pt x="0" y="0"/>
                      </a:lnTo>
                      <a:lnTo>
                        <a:pt x="113" y="1043"/>
                      </a:lnTo>
                      <a:lnTo>
                        <a:pt x="131" y="1043"/>
                      </a:lnTo>
                      <a:lnTo>
                        <a:pt x="131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10273" name="Freeform 33"/>
                <p:cNvSpPr>
                  <a:spLocks/>
                </p:cNvSpPr>
                <p:nvPr/>
              </p:nvSpPr>
              <p:spPr bwMode="hidden">
                <a:xfrm>
                  <a:off x="1967" y="0"/>
                  <a:ext cx="240" cy="1045"/>
                </a:xfrm>
                <a:custGeom>
                  <a:avLst/>
                  <a:gdLst/>
                  <a:ahLst/>
                  <a:cxnLst>
                    <a:cxn ang="0">
                      <a:pos x="221" y="1043"/>
                    </a:cxn>
                    <a:cxn ang="0">
                      <a:pos x="239" y="1043"/>
                    </a:cxn>
                    <a:cxn ang="0">
                      <a:pos x="36" y="0"/>
                    </a:cxn>
                    <a:cxn ang="0">
                      <a:pos x="0" y="0"/>
                    </a:cxn>
                    <a:cxn ang="0">
                      <a:pos x="203" y="1043"/>
                    </a:cxn>
                    <a:cxn ang="0">
                      <a:pos x="221" y="1043"/>
                    </a:cxn>
                    <a:cxn ang="0">
                      <a:pos x="221" y="1043"/>
                    </a:cxn>
                  </a:cxnLst>
                  <a:rect l="0" t="0" r="r" b="b"/>
                  <a:pathLst>
                    <a:path w="239" h="1043">
                      <a:moveTo>
                        <a:pt x="221" y="1043"/>
                      </a:moveTo>
                      <a:lnTo>
                        <a:pt x="239" y="1043"/>
                      </a:lnTo>
                      <a:lnTo>
                        <a:pt x="36" y="0"/>
                      </a:lnTo>
                      <a:lnTo>
                        <a:pt x="0" y="0"/>
                      </a:lnTo>
                      <a:lnTo>
                        <a:pt x="203" y="1043"/>
                      </a:lnTo>
                      <a:lnTo>
                        <a:pt x="221" y="1043"/>
                      </a:lnTo>
                      <a:lnTo>
                        <a:pt x="221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10274" name="Freeform 34"/>
                <p:cNvSpPr>
                  <a:spLocks/>
                </p:cNvSpPr>
                <p:nvPr/>
              </p:nvSpPr>
              <p:spPr bwMode="hidden">
                <a:xfrm>
                  <a:off x="1554" y="0"/>
                  <a:ext cx="353" cy="1045"/>
                </a:xfrm>
                <a:custGeom>
                  <a:avLst/>
                  <a:gdLst/>
                  <a:ahLst/>
                  <a:cxnLst>
                    <a:cxn ang="0">
                      <a:pos x="334" y="1043"/>
                    </a:cxn>
                    <a:cxn ang="0">
                      <a:pos x="352" y="1043"/>
                    </a:cxn>
                    <a:cxn ang="0">
                      <a:pos x="41" y="0"/>
                    </a:cxn>
                    <a:cxn ang="0">
                      <a:pos x="0" y="0"/>
                    </a:cxn>
                    <a:cxn ang="0">
                      <a:pos x="311" y="1043"/>
                    </a:cxn>
                    <a:cxn ang="0">
                      <a:pos x="334" y="1043"/>
                    </a:cxn>
                    <a:cxn ang="0">
                      <a:pos x="334" y="1043"/>
                    </a:cxn>
                  </a:cxnLst>
                  <a:rect l="0" t="0" r="r" b="b"/>
                  <a:pathLst>
                    <a:path w="352" h="1043">
                      <a:moveTo>
                        <a:pt x="334" y="1043"/>
                      </a:moveTo>
                      <a:lnTo>
                        <a:pt x="352" y="1043"/>
                      </a:lnTo>
                      <a:lnTo>
                        <a:pt x="41" y="0"/>
                      </a:lnTo>
                      <a:lnTo>
                        <a:pt x="0" y="0"/>
                      </a:lnTo>
                      <a:lnTo>
                        <a:pt x="311" y="1043"/>
                      </a:lnTo>
                      <a:lnTo>
                        <a:pt x="334" y="1043"/>
                      </a:lnTo>
                      <a:lnTo>
                        <a:pt x="334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10275" name="Freeform 35"/>
                <p:cNvSpPr>
                  <a:spLocks/>
                </p:cNvSpPr>
                <p:nvPr/>
              </p:nvSpPr>
              <p:spPr bwMode="hidden">
                <a:xfrm>
                  <a:off x="1134" y="0"/>
                  <a:ext cx="450" cy="1045"/>
                </a:xfrm>
                <a:custGeom>
                  <a:avLst/>
                  <a:gdLst/>
                  <a:ahLst/>
                  <a:cxnLst>
                    <a:cxn ang="0">
                      <a:pos x="425" y="1043"/>
                    </a:cxn>
                    <a:cxn ang="0">
                      <a:pos x="449" y="1043"/>
                    </a:cxn>
                    <a:cxn ang="0">
                      <a:pos x="42" y="0"/>
                    </a:cxn>
                    <a:cxn ang="0">
                      <a:pos x="0" y="0"/>
                    </a:cxn>
                    <a:cxn ang="0">
                      <a:pos x="407" y="1043"/>
                    </a:cxn>
                    <a:cxn ang="0">
                      <a:pos x="425" y="1043"/>
                    </a:cxn>
                    <a:cxn ang="0">
                      <a:pos x="425" y="1043"/>
                    </a:cxn>
                  </a:cxnLst>
                  <a:rect l="0" t="0" r="r" b="b"/>
                  <a:pathLst>
                    <a:path w="449" h="1043">
                      <a:moveTo>
                        <a:pt x="425" y="1043"/>
                      </a:moveTo>
                      <a:lnTo>
                        <a:pt x="449" y="1043"/>
                      </a:lnTo>
                      <a:lnTo>
                        <a:pt x="42" y="0"/>
                      </a:lnTo>
                      <a:lnTo>
                        <a:pt x="0" y="0"/>
                      </a:lnTo>
                      <a:lnTo>
                        <a:pt x="407" y="1043"/>
                      </a:lnTo>
                      <a:lnTo>
                        <a:pt x="425" y="1043"/>
                      </a:lnTo>
                      <a:lnTo>
                        <a:pt x="425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10276" name="Freeform 36"/>
                <p:cNvSpPr>
                  <a:spLocks/>
                </p:cNvSpPr>
                <p:nvPr/>
              </p:nvSpPr>
              <p:spPr bwMode="hidden">
                <a:xfrm>
                  <a:off x="714" y="0"/>
                  <a:ext cx="540" cy="1045"/>
                </a:xfrm>
                <a:custGeom>
                  <a:avLst/>
                  <a:gdLst/>
                  <a:ahLst/>
                  <a:cxnLst>
                    <a:cxn ang="0">
                      <a:pos x="520" y="1043"/>
                    </a:cxn>
                    <a:cxn ang="0">
                      <a:pos x="538" y="1043"/>
                    </a:cxn>
                    <a:cxn ang="0">
                      <a:pos x="41" y="0"/>
                    </a:cxn>
                    <a:cxn ang="0">
                      <a:pos x="0" y="0"/>
                    </a:cxn>
                    <a:cxn ang="0">
                      <a:pos x="496" y="1043"/>
                    </a:cxn>
                    <a:cxn ang="0">
                      <a:pos x="520" y="1043"/>
                    </a:cxn>
                    <a:cxn ang="0">
                      <a:pos x="520" y="1043"/>
                    </a:cxn>
                  </a:cxnLst>
                  <a:rect l="0" t="0" r="r" b="b"/>
                  <a:pathLst>
                    <a:path w="538" h="1043">
                      <a:moveTo>
                        <a:pt x="520" y="1043"/>
                      </a:moveTo>
                      <a:lnTo>
                        <a:pt x="538" y="1043"/>
                      </a:lnTo>
                      <a:lnTo>
                        <a:pt x="41" y="0"/>
                      </a:lnTo>
                      <a:lnTo>
                        <a:pt x="0" y="0"/>
                      </a:lnTo>
                      <a:lnTo>
                        <a:pt x="496" y="1043"/>
                      </a:lnTo>
                      <a:lnTo>
                        <a:pt x="520" y="1043"/>
                      </a:lnTo>
                      <a:lnTo>
                        <a:pt x="520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10277" name="Freeform 37"/>
                <p:cNvSpPr>
                  <a:spLocks/>
                </p:cNvSpPr>
                <p:nvPr/>
              </p:nvSpPr>
              <p:spPr bwMode="hidden">
                <a:xfrm>
                  <a:off x="306" y="0"/>
                  <a:ext cx="642" cy="1045"/>
                </a:xfrm>
                <a:custGeom>
                  <a:avLst/>
                  <a:gdLst/>
                  <a:ahLst/>
                  <a:cxnLst>
                    <a:cxn ang="0">
                      <a:pos x="622" y="1043"/>
                    </a:cxn>
                    <a:cxn ang="0">
                      <a:pos x="640" y="1043"/>
                    </a:cxn>
                    <a:cxn ang="0">
                      <a:pos x="48" y="0"/>
                    </a:cxn>
                    <a:cxn ang="0">
                      <a:pos x="0" y="0"/>
                    </a:cxn>
                    <a:cxn ang="0">
                      <a:pos x="598" y="1043"/>
                    </a:cxn>
                    <a:cxn ang="0">
                      <a:pos x="622" y="1043"/>
                    </a:cxn>
                    <a:cxn ang="0">
                      <a:pos x="622" y="1043"/>
                    </a:cxn>
                  </a:cxnLst>
                  <a:rect l="0" t="0" r="r" b="b"/>
                  <a:pathLst>
                    <a:path w="640" h="1043">
                      <a:moveTo>
                        <a:pt x="622" y="1043"/>
                      </a:moveTo>
                      <a:lnTo>
                        <a:pt x="640" y="1043"/>
                      </a:lnTo>
                      <a:lnTo>
                        <a:pt x="48" y="0"/>
                      </a:lnTo>
                      <a:lnTo>
                        <a:pt x="0" y="0"/>
                      </a:lnTo>
                      <a:lnTo>
                        <a:pt x="598" y="1043"/>
                      </a:lnTo>
                      <a:lnTo>
                        <a:pt x="622" y="1043"/>
                      </a:lnTo>
                      <a:lnTo>
                        <a:pt x="622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10278" name="Freeform 38"/>
                <p:cNvSpPr>
                  <a:spLocks/>
                </p:cNvSpPr>
                <p:nvPr/>
              </p:nvSpPr>
              <p:spPr bwMode="hidden">
                <a:xfrm>
                  <a:off x="0" y="108"/>
                  <a:ext cx="630" cy="937"/>
                </a:xfrm>
                <a:custGeom>
                  <a:avLst/>
                  <a:gdLst/>
                  <a:ahLst/>
                  <a:cxnLst>
                    <a:cxn ang="0">
                      <a:pos x="604" y="935"/>
                    </a:cxn>
                    <a:cxn ang="0">
                      <a:pos x="628" y="935"/>
                    </a:cxn>
                    <a:cxn ang="0">
                      <a:pos x="0" y="0"/>
                    </a:cxn>
                    <a:cxn ang="0">
                      <a:pos x="0" y="66"/>
                    </a:cxn>
                    <a:cxn ang="0">
                      <a:pos x="580" y="935"/>
                    </a:cxn>
                    <a:cxn ang="0">
                      <a:pos x="604" y="935"/>
                    </a:cxn>
                    <a:cxn ang="0">
                      <a:pos x="604" y="935"/>
                    </a:cxn>
                  </a:cxnLst>
                  <a:rect l="0" t="0" r="r" b="b"/>
                  <a:pathLst>
                    <a:path w="628" h="935">
                      <a:moveTo>
                        <a:pt x="604" y="935"/>
                      </a:moveTo>
                      <a:lnTo>
                        <a:pt x="628" y="935"/>
                      </a:lnTo>
                      <a:lnTo>
                        <a:pt x="0" y="0"/>
                      </a:lnTo>
                      <a:lnTo>
                        <a:pt x="0" y="66"/>
                      </a:lnTo>
                      <a:lnTo>
                        <a:pt x="580" y="935"/>
                      </a:lnTo>
                      <a:lnTo>
                        <a:pt x="604" y="935"/>
                      </a:lnTo>
                      <a:lnTo>
                        <a:pt x="604" y="935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10279" name="Freeform 39"/>
                <p:cNvSpPr>
                  <a:spLocks/>
                </p:cNvSpPr>
                <p:nvPr/>
              </p:nvSpPr>
              <p:spPr bwMode="hidden">
                <a:xfrm>
                  <a:off x="3191" y="0"/>
                  <a:ext cx="155" cy="1045"/>
                </a:xfrm>
                <a:custGeom>
                  <a:avLst/>
                  <a:gdLst/>
                  <a:ahLst/>
                  <a:cxnLst>
                    <a:cxn ang="0">
                      <a:pos x="18" y="1043"/>
                    </a:cxn>
                    <a:cxn ang="0">
                      <a:pos x="42" y="1043"/>
                    </a:cxn>
                    <a:cxn ang="0">
                      <a:pos x="155" y="0"/>
                    </a:cxn>
                    <a:cxn ang="0">
                      <a:pos x="114" y="0"/>
                    </a:cxn>
                    <a:cxn ang="0">
                      <a:pos x="0" y="1043"/>
                    </a:cxn>
                    <a:cxn ang="0">
                      <a:pos x="18" y="1043"/>
                    </a:cxn>
                    <a:cxn ang="0">
                      <a:pos x="18" y="1043"/>
                    </a:cxn>
                  </a:cxnLst>
                  <a:rect l="0" t="0" r="r" b="b"/>
                  <a:pathLst>
                    <a:path w="155" h="1043">
                      <a:moveTo>
                        <a:pt x="18" y="1043"/>
                      </a:moveTo>
                      <a:lnTo>
                        <a:pt x="42" y="1043"/>
                      </a:lnTo>
                      <a:lnTo>
                        <a:pt x="155" y="0"/>
                      </a:lnTo>
                      <a:lnTo>
                        <a:pt x="114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10280" name="Freeform 40"/>
                <p:cNvSpPr>
                  <a:spLocks/>
                </p:cNvSpPr>
                <p:nvPr/>
              </p:nvSpPr>
              <p:spPr bwMode="hidden">
                <a:xfrm>
                  <a:off x="3533" y="0"/>
                  <a:ext cx="240" cy="1045"/>
                </a:xfrm>
                <a:custGeom>
                  <a:avLst/>
                  <a:gdLst/>
                  <a:ahLst/>
                  <a:cxnLst>
                    <a:cxn ang="0">
                      <a:pos x="18" y="1043"/>
                    </a:cxn>
                    <a:cxn ang="0">
                      <a:pos x="36" y="1043"/>
                    </a:cxn>
                    <a:cxn ang="0">
                      <a:pos x="239" y="0"/>
                    </a:cxn>
                    <a:cxn ang="0">
                      <a:pos x="203" y="0"/>
                    </a:cxn>
                    <a:cxn ang="0">
                      <a:pos x="0" y="1043"/>
                    </a:cxn>
                    <a:cxn ang="0">
                      <a:pos x="18" y="1043"/>
                    </a:cxn>
                    <a:cxn ang="0">
                      <a:pos x="18" y="1043"/>
                    </a:cxn>
                  </a:cxnLst>
                  <a:rect l="0" t="0" r="r" b="b"/>
                  <a:pathLst>
                    <a:path w="239" h="1043">
                      <a:moveTo>
                        <a:pt x="18" y="1043"/>
                      </a:moveTo>
                      <a:lnTo>
                        <a:pt x="36" y="1043"/>
                      </a:lnTo>
                      <a:lnTo>
                        <a:pt x="239" y="0"/>
                      </a:lnTo>
                      <a:lnTo>
                        <a:pt x="203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10281" name="Freeform 41"/>
                <p:cNvSpPr>
                  <a:spLocks/>
                </p:cNvSpPr>
                <p:nvPr/>
              </p:nvSpPr>
              <p:spPr bwMode="hidden">
                <a:xfrm>
                  <a:off x="3821" y="0"/>
                  <a:ext cx="359" cy="1045"/>
                </a:xfrm>
                <a:custGeom>
                  <a:avLst/>
                  <a:gdLst/>
                  <a:ahLst/>
                  <a:cxnLst>
                    <a:cxn ang="0">
                      <a:pos x="24" y="1043"/>
                    </a:cxn>
                    <a:cxn ang="0">
                      <a:pos x="42" y="1043"/>
                    </a:cxn>
                    <a:cxn ang="0">
                      <a:pos x="358" y="0"/>
                    </a:cxn>
                    <a:cxn ang="0">
                      <a:pos x="317" y="0"/>
                    </a:cxn>
                    <a:cxn ang="0">
                      <a:pos x="0" y="1043"/>
                    </a:cxn>
                    <a:cxn ang="0">
                      <a:pos x="24" y="1043"/>
                    </a:cxn>
                    <a:cxn ang="0">
                      <a:pos x="24" y="1043"/>
                    </a:cxn>
                  </a:cxnLst>
                  <a:rect l="0" t="0" r="r" b="b"/>
                  <a:pathLst>
                    <a:path w="358" h="1043">
                      <a:moveTo>
                        <a:pt x="24" y="1043"/>
                      </a:moveTo>
                      <a:lnTo>
                        <a:pt x="42" y="1043"/>
                      </a:lnTo>
                      <a:lnTo>
                        <a:pt x="358" y="0"/>
                      </a:lnTo>
                      <a:lnTo>
                        <a:pt x="317" y="0"/>
                      </a:lnTo>
                      <a:lnTo>
                        <a:pt x="0" y="1043"/>
                      </a:lnTo>
                      <a:lnTo>
                        <a:pt x="24" y="1043"/>
                      </a:lnTo>
                      <a:lnTo>
                        <a:pt x="24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10282" name="Freeform 42"/>
                <p:cNvSpPr>
                  <a:spLocks/>
                </p:cNvSpPr>
                <p:nvPr/>
              </p:nvSpPr>
              <p:spPr bwMode="hidden">
                <a:xfrm>
                  <a:off x="4139" y="0"/>
                  <a:ext cx="449" cy="1045"/>
                </a:xfrm>
                <a:custGeom>
                  <a:avLst/>
                  <a:gdLst/>
                  <a:ahLst/>
                  <a:cxnLst>
                    <a:cxn ang="0">
                      <a:pos x="18" y="1043"/>
                    </a:cxn>
                    <a:cxn ang="0">
                      <a:pos x="41" y="1043"/>
                    </a:cxn>
                    <a:cxn ang="0">
                      <a:pos x="448" y="0"/>
                    </a:cxn>
                    <a:cxn ang="0">
                      <a:pos x="406" y="0"/>
                    </a:cxn>
                    <a:cxn ang="0">
                      <a:pos x="0" y="1043"/>
                    </a:cxn>
                    <a:cxn ang="0">
                      <a:pos x="18" y="1043"/>
                    </a:cxn>
                    <a:cxn ang="0">
                      <a:pos x="18" y="1043"/>
                    </a:cxn>
                  </a:cxnLst>
                  <a:rect l="0" t="0" r="r" b="b"/>
                  <a:pathLst>
                    <a:path w="448" h="1043">
                      <a:moveTo>
                        <a:pt x="18" y="1043"/>
                      </a:moveTo>
                      <a:lnTo>
                        <a:pt x="41" y="1043"/>
                      </a:lnTo>
                      <a:lnTo>
                        <a:pt x="448" y="0"/>
                      </a:lnTo>
                      <a:lnTo>
                        <a:pt x="406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10283" name="Freeform 43"/>
                <p:cNvSpPr>
                  <a:spLocks/>
                </p:cNvSpPr>
                <p:nvPr/>
              </p:nvSpPr>
              <p:spPr bwMode="hidden">
                <a:xfrm>
                  <a:off x="4480" y="0"/>
                  <a:ext cx="541" cy="1045"/>
                </a:xfrm>
                <a:custGeom>
                  <a:avLst/>
                  <a:gdLst/>
                  <a:ahLst/>
                  <a:cxnLst>
                    <a:cxn ang="0">
                      <a:pos x="18" y="1043"/>
                    </a:cxn>
                    <a:cxn ang="0">
                      <a:pos x="42" y="1043"/>
                    </a:cxn>
                    <a:cxn ang="0">
                      <a:pos x="539" y="0"/>
                    </a:cxn>
                    <a:cxn ang="0">
                      <a:pos x="497" y="0"/>
                    </a:cxn>
                    <a:cxn ang="0">
                      <a:pos x="0" y="1043"/>
                    </a:cxn>
                    <a:cxn ang="0">
                      <a:pos x="18" y="1043"/>
                    </a:cxn>
                    <a:cxn ang="0">
                      <a:pos x="18" y="1043"/>
                    </a:cxn>
                  </a:cxnLst>
                  <a:rect l="0" t="0" r="r" b="b"/>
                  <a:pathLst>
                    <a:path w="539" h="1043">
                      <a:moveTo>
                        <a:pt x="18" y="1043"/>
                      </a:moveTo>
                      <a:lnTo>
                        <a:pt x="42" y="1043"/>
                      </a:lnTo>
                      <a:lnTo>
                        <a:pt x="539" y="0"/>
                      </a:lnTo>
                      <a:lnTo>
                        <a:pt x="497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10284" name="Freeform 44"/>
                <p:cNvSpPr>
                  <a:spLocks/>
                </p:cNvSpPr>
                <p:nvPr/>
              </p:nvSpPr>
              <p:spPr bwMode="hidden">
                <a:xfrm>
                  <a:off x="4768" y="0"/>
                  <a:ext cx="642" cy="1045"/>
                </a:xfrm>
                <a:custGeom>
                  <a:avLst/>
                  <a:gdLst/>
                  <a:ahLst/>
                  <a:cxnLst>
                    <a:cxn ang="0">
                      <a:pos x="18" y="1043"/>
                    </a:cxn>
                    <a:cxn ang="0">
                      <a:pos x="42" y="1043"/>
                    </a:cxn>
                    <a:cxn ang="0">
                      <a:pos x="640" y="0"/>
                    </a:cxn>
                    <a:cxn ang="0">
                      <a:pos x="592" y="0"/>
                    </a:cxn>
                    <a:cxn ang="0">
                      <a:pos x="0" y="1043"/>
                    </a:cxn>
                    <a:cxn ang="0">
                      <a:pos x="18" y="1043"/>
                    </a:cxn>
                    <a:cxn ang="0">
                      <a:pos x="18" y="1043"/>
                    </a:cxn>
                  </a:cxnLst>
                  <a:rect l="0" t="0" r="r" b="b"/>
                  <a:pathLst>
                    <a:path w="640" h="1043">
                      <a:moveTo>
                        <a:pt x="18" y="1043"/>
                      </a:moveTo>
                      <a:lnTo>
                        <a:pt x="42" y="1043"/>
                      </a:lnTo>
                      <a:lnTo>
                        <a:pt x="640" y="0"/>
                      </a:lnTo>
                      <a:lnTo>
                        <a:pt x="592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10285" name="Freeform 45"/>
                <p:cNvSpPr>
                  <a:spLocks/>
                </p:cNvSpPr>
                <p:nvPr/>
              </p:nvSpPr>
              <p:spPr bwMode="hidden">
                <a:xfrm>
                  <a:off x="5086" y="48"/>
                  <a:ext cx="672" cy="997"/>
                </a:xfrm>
                <a:custGeom>
                  <a:avLst/>
                  <a:gdLst/>
                  <a:ahLst/>
                  <a:cxnLst>
                    <a:cxn ang="0">
                      <a:pos x="24" y="995"/>
                    </a:cxn>
                    <a:cxn ang="0">
                      <a:pos x="48" y="995"/>
                    </a:cxn>
                    <a:cxn ang="0">
                      <a:pos x="670" y="72"/>
                    </a:cxn>
                    <a:cxn ang="0">
                      <a:pos x="670" y="0"/>
                    </a:cxn>
                    <a:cxn ang="0">
                      <a:pos x="0" y="995"/>
                    </a:cxn>
                    <a:cxn ang="0">
                      <a:pos x="24" y="995"/>
                    </a:cxn>
                    <a:cxn ang="0">
                      <a:pos x="24" y="995"/>
                    </a:cxn>
                  </a:cxnLst>
                  <a:rect l="0" t="0" r="r" b="b"/>
                  <a:pathLst>
                    <a:path w="670" h="995">
                      <a:moveTo>
                        <a:pt x="24" y="995"/>
                      </a:moveTo>
                      <a:lnTo>
                        <a:pt x="48" y="995"/>
                      </a:lnTo>
                      <a:lnTo>
                        <a:pt x="670" y="72"/>
                      </a:lnTo>
                      <a:lnTo>
                        <a:pt x="670" y="0"/>
                      </a:lnTo>
                      <a:lnTo>
                        <a:pt x="0" y="995"/>
                      </a:lnTo>
                      <a:lnTo>
                        <a:pt x="24" y="995"/>
                      </a:lnTo>
                      <a:lnTo>
                        <a:pt x="24" y="995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</p:grpSp>
          <p:grpSp>
            <p:nvGrpSpPr>
              <p:cNvPr id="1060" name="Group 46"/>
              <p:cNvGrpSpPr>
                <a:grpSpLocks/>
              </p:cNvGrpSpPr>
              <p:nvPr userDrawn="1"/>
            </p:nvGrpSpPr>
            <p:grpSpPr bwMode="auto">
              <a:xfrm>
                <a:off x="0" y="558"/>
                <a:ext cx="5758" cy="487"/>
                <a:chOff x="0" y="558"/>
                <a:chExt cx="5758" cy="487"/>
              </a:xfrm>
            </p:grpSpPr>
            <p:sp>
              <p:nvSpPr>
                <p:cNvPr id="10287" name="Freeform 47"/>
                <p:cNvSpPr>
                  <a:spLocks/>
                </p:cNvSpPr>
                <p:nvPr/>
              </p:nvSpPr>
              <p:spPr bwMode="hidden">
                <a:xfrm>
                  <a:off x="0" y="618"/>
                  <a:ext cx="306" cy="427"/>
                </a:xfrm>
                <a:custGeom>
                  <a:avLst/>
                  <a:gdLst/>
                  <a:ahLst/>
                  <a:cxnLst>
                    <a:cxn ang="0">
                      <a:pos x="281" y="426"/>
                    </a:cxn>
                    <a:cxn ang="0">
                      <a:pos x="305" y="426"/>
                    </a:cxn>
                    <a:cxn ang="0">
                      <a:pos x="0" y="0"/>
                    </a:cxn>
                    <a:cxn ang="0">
                      <a:pos x="0" y="66"/>
                    </a:cxn>
                    <a:cxn ang="0">
                      <a:pos x="251" y="426"/>
                    </a:cxn>
                    <a:cxn ang="0">
                      <a:pos x="281" y="426"/>
                    </a:cxn>
                    <a:cxn ang="0">
                      <a:pos x="281" y="426"/>
                    </a:cxn>
                  </a:cxnLst>
                  <a:rect l="0" t="0" r="r" b="b"/>
                  <a:pathLst>
                    <a:path w="305" h="426">
                      <a:moveTo>
                        <a:pt x="281" y="426"/>
                      </a:moveTo>
                      <a:lnTo>
                        <a:pt x="305" y="426"/>
                      </a:lnTo>
                      <a:lnTo>
                        <a:pt x="0" y="0"/>
                      </a:lnTo>
                      <a:lnTo>
                        <a:pt x="0" y="66"/>
                      </a:lnTo>
                      <a:lnTo>
                        <a:pt x="251" y="426"/>
                      </a:lnTo>
                      <a:lnTo>
                        <a:pt x="281" y="426"/>
                      </a:lnTo>
                      <a:lnTo>
                        <a:pt x="281" y="42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10288" name="Freeform 48"/>
                <p:cNvSpPr>
                  <a:spLocks/>
                </p:cNvSpPr>
                <p:nvPr/>
              </p:nvSpPr>
              <p:spPr bwMode="hidden">
                <a:xfrm>
                  <a:off x="5410" y="558"/>
                  <a:ext cx="348" cy="487"/>
                </a:xfrm>
                <a:custGeom>
                  <a:avLst/>
                  <a:gdLst/>
                  <a:ahLst/>
                  <a:cxnLst>
                    <a:cxn ang="0">
                      <a:pos x="24" y="486"/>
                    </a:cxn>
                    <a:cxn ang="0">
                      <a:pos x="48" y="486"/>
                    </a:cxn>
                    <a:cxn ang="0">
                      <a:pos x="347" y="72"/>
                    </a:cxn>
                    <a:cxn ang="0">
                      <a:pos x="347" y="0"/>
                    </a:cxn>
                    <a:cxn ang="0">
                      <a:pos x="0" y="486"/>
                    </a:cxn>
                    <a:cxn ang="0">
                      <a:pos x="24" y="486"/>
                    </a:cxn>
                    <a:cxn ang="0">
                      <a:pos x="24" y="486"/>
                    </a:cxn>
                  </a:cxnLst>
                  <a:rect l="0" t="0" r="r" b="b"/>
                  <a:pathLst>
                    <a:path w="347" h="486">
                      <a:moveTo>
                        <a:pt x="24" y="486"/>
                      </a:moveTo>
                      <a:lnTo>
                        <a:pt x="48" y="486"/>
                      </a:lnTo>
                      <a:lnTo>
                        <a:pt x="347" y="72"/>
                      </a:lnTo>
                      <a:lnTo>
                        <a:pt x="347" y="0"/>
                      </a:lnTo>
                      <a:lnTo>
                        <a:pt x="0" y="486"/>
                      </a:lnTo>
                      <a:lnTo>
                        <a:pt x="24" y="486"/>
                      </a:lnTo>
                      <a:lnTo>
                        <a:pt x="24" y="48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</p:grpSp>
          <p:grpSp>
            <p:nvGrpSpPr>
              <p:cNvPr id="1061" name="Group 49"/>
              <p:cNvGrpSpPr>
                <a:grpSpLocks/>
              </p:cNvGrpSpPr>
              <p:nvPr userDrawn="1"/>
            </p:nvGrpSpPr>
            <p:grpSpPr bwMode="auto">
              <a:xfrm>
                <a:off x="264" y="1039"/>
                <a:ext cx="5200" cy="3280"/>
                <a:chOff x="264" y="1039"/>
                <a:chExt cx="5200" cy="3280"/>
              </a:xfrm>
            </p:grpSpPr>
            <p:sp>
              <p:nvSpPr>
                <p:cNvPr id="10290" name="Freeform 50"/>
                <p:cNvSpPr>
                  <a:spLocks/>
                </p:cNvSpPr>
                <p:nvPr/>
              </p:nvSpPr>
              <p:spPr bwMode="hidden">
                <a:xfrm>
                  <a:off x="2849" y="1039"/>
                  <a:ext cx="42" cy="3280"/>
                </a:xfrm>
                <a:custGeom>
                  <a:avLst/>
                  <a:gdLst/>
                  <a:ahLst/>
                  <a:cxnLst>
                    <a:cxn ang="0">
                      <a:pos x="18" y="0"/>
                    </a:cxn>
                    <a:cxn ang="0">
                      <a:pos x="0" y="0"/>
                    </a:cxn>
                    <a:cxn ang="0">
                      <a:pos x="0" y="3273"/>
                    </a:cxn>
                    <a:cxn ang="0">
                      <a:pos x="42" y="3273"/>
                    </a:cxn>
                    <a:cxn ang="0">
                      <a:pos x="42" y="0"/>
                    </a:cxn>
                    <a:cxn ang="0">
                      <a:pos x="18" y="0"/>
                    </a:cxn>
                    <a:cxn ang="0">
                      <a:pos x="18" y="0"/>
                    </a:cxn>
                  </a:cxnLst>
                  <a:rect l="0" t="0" r="r" b="b"/>
                  <a:pathLst>
                    <a:path w="42" h="3273">
                      <a:moveTo>
                        <a:pt x="18" y="0"/>
                      </a:moveTo>
                      <a:lnTo>
                        <a:pt x="0" y="0"/>
                      </a:lnTo>
                      <a:lnTo>
                        <a:pt x="0" y="3273"/>
                      </a:lnTo>
                      <a:lnTo>
                        <a:pt x="42" y="3273"/>
                      </a:lnTo>
                      <a:lnTo>
                        <a:pt x="42" y="0"/>
                      </a:lnTo>
                      <a:lnTo>
                        <a:pt x="18" y="0"/>
                      </a:lnTo>
                      <a:lnTo>
                        <a:pt x="18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10291" name="Freeform 51"/>
                <p:cNvSpPr>
                  <a:spLocks/>
                </p:cNvSpPr>
                <p:nvPr/>
              </p:nvSpPr>
              <p:spPr bwMode="hidden">
                <a:xfrm>
                  <a:off x="2154" y="1039"/>
                  <a:ext cx="401" cy="3280"/>
                </a:xfrm>
                <a:custGeom>
                  <a:avLst/>
                  <a:gdLst/>
                  <a:ahLst/>
                  <a:cxnLst>
                    <a:cxn ang="0">
                      <a:pos x="376" y="0"/>
                    </a:cxn>
                    <a:cxn ang="0">
                      <a:pos x="358" y="0"/>
                    </a:cxn>
                    <a:cxn ang="0">
                      <a:pos x="0" y="3273"/>
                    </a:cxn>
                    <a:cxn ang="0">
                      <a:pos x="41" y="3273"/>
                    </a:cxn>
                    <a:cxn ang="0">
                      <a:pos x="400" y="0"/>
                    </a:cxn>
                    <a:cxn ang="0">
                      <a:pos x="376" y="0"/>
                    </a:cxn>
                    <a:cxn ang="0">
                      <a:pos x="376" y="0"/>
                    </a:cxn>
                  </a:cxnLst>
                  <a:rect l="0" t="0" r="r" b="b"/>
                  <a:pathLst>
                    <a:path w="400" h="3273">
                      <a:moveTo>
                        <a:pt x="376" y="0"/>
                      </a:moveTo>
                      <a:lnTo>
                        <a:pt x="358" y="0"/>
                      </a:lnTo>
                      <a:lnTo>
                        <a:pt x="0" y="3273"/>
                      </a:lnTo>
                      <a:lnTo>
                        <a:pt x="41" y="3273"/>
                      </a:lnTo>
                      <a:lnTo>
                        <a:pt x="400" y="0"/>
                      </a:lnTo>
                      <a:lnTo>
                        <a:pt x="376" y="0"/>
                      </a:lnTo>
                      <a:lnTo>
                        <a:pt x="376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10292" name="Freeform 52"/>
                <p:cNvSpPr>
                  <a:spLocks/>
                </p:cNvSpPr>
                <p:nvPr/>
              </p:nvSpPr>
              <p:spPr bwMode="hidden">
                <a:xfrm>
                  <a:off x="1530" y="1039"/>
                  <a:ext cx="677" cy="3280"/>
                </a:xfrm>
                <a:custGeom>
                  <a:avLst/>
                  <a:gdLst/>
                  <a:ahLst/>
                  <a:cxnLst>
                    <a:cxn ang="0">
                      <a:pos x="657" y="0"/>
                    </a:cxn>
                    <a:cxn ang="0">
                      <a:pos x="639" y="0"/>
                    </a:cxn>
                    <a:cxn ang="0">
                      <a:pos x="0" y="3273"/>
                    </a:cxn>
                    <a:cxn ang="0">
                      <a:pos x="42" y="3273"/>
                    </a:cxn>
                    <a:cxn ang="0">
                      <a:pos x="675" y="0"/>
                    </a:cxn>
                    <a:cxn ang="0">
                      <a:pos x="657" y="0"/>
                    </a:cxn>
                    <a:cxn ang="0">
                      <a:pos x="657" y="0"/>
                    </a:cxn>
                  </a:cxnLst>
                  <a:rect l="0" t="0" r="r" b="b"/>
                  <a:pathLst>
                    <a:path w="675" h="3273">
                      <a:moveTo>
                        <a:pt x="657" y="0"/>
                      </a:moveTo>
                      <a:lnTo>
                        <a:pt x="639" y="0"/>
                      </a:lnTo>
                      <a:lnTo>
                        <a:pt x="0" y="3273"/>
                      </a:lnTo>
                      <a:lnTo>
                        <a:pt x="42" y="3273"/>
                      </a:lnTo>
                      <a:lnTo>
                        <a:pt x="675" y="0"/>
                      </a:lnTo>
                      <a:lnTo>
                        <a:pt x="657" y="0"/>
                      </a:lnTo>
                      <a:lnTo>
                        <a:pt x="657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10293" name="Freeform 53"/>
                <p:cNvSpPr>
                  <a:spLocks/>
                </p:cNvSpPr>
                <p:nvPr/>
              </p:nvSpPr>
              <p:spPr bwMode="hidden">
                <a:xfrm>
                  <a:off x="876" y="1039"/>
                  <a:ext cx="1031" cy="3280"/>
                </a:xfrm>
                <a:custGeom>
                  <a:avLst/>
                  <a:gdLst/>
                  <a:ahLst/>
                  <a:cxnLst>
                    <a:cxn ang="0">
                      <a:pos x="1013" y="0"/>
                    </a:cxn>
                    <a:cxn ang="0">
                      <a:pos x="990" y="0"/>
                    </a:cxn>
                    <a:cxn ang="0">
                      <a:pos x="0" y="3280"/>
                    </a:cxn>
                    <a:cxn ang="0">
                      <a:pos x="42" y="3280"/>
                    </a:cxn>
                    <a:cxn ang="0">
                      <a:pos x="1031" y="4"/>
                    </a:cxn>
                    <a:cxn ang="0">
                      <a:pos x="1013" y="0"/>
                    </a:cxn>
                    <a:cxn ang="0">
                      <a:pos x="1013" y="0"/>
                    </a:cxn>
                  </a:cxnLst>
                  <a:rect l="0" t="0" r="r" b="b"/>
                  <a:pathLst>
                    <a:path w="1031" h="3280">
                      <a:moveTo>
                        <a:pt x="1013" y="0"/>
                      </a:moveTo>
                      <a:lnTo>
                        <a:pt x="990" y="0"/>
                      </a:lnTo>
                      <a:lnTo>
                        <a:pt x="0" y="3280"/>
                      </a:lnTo>
                      <a:lnTo>
                        <a:pt x="42" y="3280"/>
                      </a:lnTo>
                      <a:lnTo>
                        <a:pt x="1031" y="4"/>
                      </a:lnTo>
                      <a:lnTo>
                        <a:pt x="1013" y="0"/>
                      </a:lnTo>
                      <a:lnTo>
                        <a:pt x="1013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10294" name="Freeform 54"/>
                <p:cNvSpPr>
                  <a:spLocks/>
                </p:cNvSpPr>
                <p:nvPr/>
              </p:nvSpPr>
              <p:spPr bwMode="hidden">
                <a:xfrm>
                  <a:off x="264" y="1039"/>
                  <a:ext cx="1319" cy="3280"/>
                </a:xfrm>
                <a:custGeom>
                  <a:avLst/>
                  <a:gdLst/>
                  <a:ahLst/>
                  <a:cxnLst>
                    <a:cxn ang="0">
                      <a:pos x="1296" y="0"/>
                    </a:cxn>
                    <a:cxn ang="0">
                      <a:pos x="1278" y="0"/>
                    </a:cxn>
                    <a:cxn ang="0">
                      <a:pos x="0" y="3280"/>
                    </a:cxn>
                    <a:cxn ang="0">
                      <a:pos x="42" y="3280"/>
                    </a:cxn>
                    <a:cxn ang="0">
                      <a:pos x="1319" y="5"/>
                    </a:cxn>
                    <a:cxn ang="0">
                      <a:pos x="1296" y="0"/>
                    </a:cxn>
                    <a:cxn ang="0">
                      <a:pos x="1296" y="0"/>
                    </a:cxn>
                  </a:cxnLst>
                  <a:rect l="0" t="0" r="r" b="b"/>
                  <a:pathLst>
                    <a:path w="1319" h="3280">
                      <a:moveTo>
                        <a:pt x="1296" y="0"/>
                      </a:moveTo>
                      <a:lnTo>
                        <a:pt x="1278" y="0"/>
                      </a:lnTo>
                      <a:lnTo>
                        <a:pt x="0" y="3280"/>
                      </a:lnTo>
                      <a:lnTo>
                        <a:pt x="42" y="3280"/>
                      </a:lnTo>
                      <a:lnTo>
                        <a:pt x="1319" y="5"/>
                      </a:lnTo>
                      <a:lnTo>
                        <a:pt x="1296" y="0"/>
                      </a:lnTo>
                      <a:lnTo>
                        <a:pt x="1296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10295" name="Freeform 55"/>
                <p:cNvSpPr>
                  <a:spLocks/>
                </p:cNvSpPr>
                <p:nvPr/>
              </p:nvSpPr>
              <p:spPr bwMode="hidden">
                <a:xfrm>
                  <a:off x="3191" y="1039"/>
                  <a:ext cx="402" cy="3280"/>
                </a:xfrm>
                <a:custGeom>
                  <a:avLst/>
                  <a:gdLst/>
                  <a:ahLst/>
                  <a:cxnLst>
                    <a:cxn ang="0">
                      <a:pos x="18" y="0"/>
                    </a:cxn>
                    <a:cxn ang="0">
                      <a:pos x="0" y="0"/>
                    </a:cxn>
                    <a:cxn ang="0">
                      <a:pos x="359" y="3273"/>
                    </a:cxn>
                    <a:cxn ang="0">
                      <a:pos x="401" y="3273"/>
                    </a:cxn>
                    <a:cxn ang="0">
                      <a:pos x="42" y="0"/>
                    </a:cxn>
                    <a:cxn ang="0">
                      <a:pos x="18" y="0"/>
                    </a:cxn>
                    <a:cxn ang="0">
                      <a:pos x="18" y="0"/>
                    </a:cxn>
                  </a:cxnLst>
                  <a:rect l="0" t="0" r="r" b="b"/>
                  <a:pathLst>
                    <a:path w="401" h="3273">
                      <a:moveTo>
                        <a:pt x="18" y="0"/>
                      </a:moveTo>
                      <a:lnTo>
                        <a:pt x="0" y="0"/>
                      </a:lnTo>
                      <a:lnTo>
                        <a:pt x="359" y="3273"/>
                      </a:lnTo>
                      <a:lnTo>
                        <a:pt x="401" y="3273"/>
                      </a:lnTo>
                      <a:lnTo>
                        <a:pt x="42" y="0"/>
                      </a:lnTo>
                      <a:lnTo>
                        <a:pt x="18" y="0"/>
                      </a:lnTo>
                      <a:lnTo>
                        <a:pt x="18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10296" name="Freeform 56"/>
                <p:cNvSpPr>
                  <a:spLocks/>
                </p:cNvSpPr>
                <p:nvPr/>
              </p:nvSpPr>
              <p:spPr bwMode="hidden">
                <a:xfrm>
                  <a:off x="3533" y="1039"/>
                  <a:ext cx="677" cy="3280"/>
                </a:xfrm>
                <a:custGeom>
                  <a:avLst/>
                  <a:gdLst/>
                  <a:ahLst/>
                  <a:cxnLst>
                    <a:cxn ang="0">
                      <a:pos x="18" y="0"/>
                    </a:cxn>
                    <a:cxn ang="0">
                      <a:pos x="0" y="0"/>
                    </a:cxn>
                    <a:cxn ang="0">
                      <a:pos x="640" y="3273"/>
                    </a:cxn>
                    <a:cxn ang="0">
                      <a:pos x="675" y="3273"/>
                    </a:cxn>
                    <a:cxn ang="0">
                      <a:pos x="36" y="0"/>
                    </a:cxn>
                    <a:cxn ang="0">
                      <a:pos x="18" y="0"/>
                    </a:cxn>
                    <a:cxn ang="0">
                      <a:pos x="18" y="0"/>
                    </a:cxn>
                  </a:cxnLst>
                  <a:rect l="0" t="0" r="r" b="b"/>
                  <a:pathLst>
                    <a:path w="675" h="3273">
                      <a:moveTo>
                        <a:pt x="18" y="0"/>
                      </a:moveTo>
                      <a:lnTo>
                        <a:pt x="0" y="0"/>
                      </a:lnTo>
                      <a:lnTo>
                        <a:pt x="640" y="3273"/>
                      </a:lnTo>
                      <a:lnTo>
                        <a:pt x="675" y="3273"/>
                      </a:lnTo>
                      <a:lnTo>
                        <a:pt x="36" y="0"/>
                      </a:lnTo>
                      <a:lnTo>
                        <a:pt x="18" y="0"/>
                      </a:lnTo>
                      <a:lnTo>
                        <a:pt x="18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10297" name="Freeform 57"/>
                <p:cNvSpPr>
                  <a:spLocks/>
                </p:cNvSpPr>
                <p:nvPr/>
              </p:nvSpPr>
              <p:spPr bwMode="hidden">
                <a:xfrm>
                  <a:off x="3822" y="1039"/>
                  <a:ext cx="1036" cy="3280"/>
                </a:xfrm>
                <a:custGeom>
                  <a:avLst/>
                  <a:gdLst/>
                  <a:ahLst/>
                  <a:cxnLst>
                    <a:cxn ang="0">
                      <a:pos x="23" y="0"/>
                    </a:cxn>
                    <a:cxn ang="0">
                      <a:pos x="0" y="5"/>
                    </a:cxn>
                    <a:cxn ang="0">
                      <a:pos x="994" y="3280"/>
                    </a:cxn>
                    <a:cxn ang="0">
                      <a:pos x="1036" y="3280"/>
                    </a:cxn>
                    <a:cxn ang="0">
                      <a:pos x="41" y="0"/>
                    </a:cxn>
                    <a:cxn ang="0">
                      <a:pos x="23" y="0"/>
                    </a:cxn>
                    <a:cxn ang="0">
                      <a:pos x="23" y="0"/>
                    </a:cxn>
                  </a:cxnLst>
                  <a:rect l="0" t="0" r="r" b="b"/>
                  <a:pathLst>
                    <a:path w="1036" h="3280">
                      <a:moveTo>
                        <a:pt x="23" y="0"/>
                      </a:moveTo>
                      <a:lnTo>
                        <a:pt x="0" y="5"/>
                      </a:lnTo>
                      <a:lnTo>
                        <a:pt x="994" y="3280"/>
                      </a:lnTo>
                      <a:lnTo>
                        <a:pt x="1036" y="3280"/>
                      </a:lnTo>
                      <a:lnTo>
                        <a:pt x="41" y="0"/>
                      </a:lnTo>
                      <a:lnTo>
                        <a:pt x="23" y="0"/>
                      </a:lnTo>
                      <a:lnTo>
                        <a:pt x="23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10298" name="Freeform 58"/>
                <p:cNvSpPr>
                  <a:spLocks/>
                </p:cNvSpPr>
                <p:nvPr/>
              </p:nvSpPr>
              <p:spPr bwMode="hidden">
                <a:xfrm>
                  <a:off x="4137" y="1039"/>
                  <a:ext cx="1327" cy="3280"/>
                </a:xfrm>
                <a:custGeom>
                  <a:avLst/>
                  <a:gdLst/>
                  <a:ahLst/>
                  <a:cxnLst>
                    <a:cxn ang="0">
                      <a:pos x="20" y="0"/>
                    </a:cxn>
                    <a:cxn ang="0">
                      <a:pos x="0" y="7"/>
                    </a:cxn>
                    <a:cxn ang="0">
                      <a:pos x="1285" y="3280"/>
                    </a:cxn>
                    <a:cxn ang="0">
                      <a:pos x="1327" y="3280"/>
                    </a:cxn>
                    <a:cxn ang="0">
                      <a:pos x="43" y="0"/>
                    </a:cxn>
                    <a:cxn ang="0">
                      <a:pos x="20" y="0"/>
                    </a:cxn>
                    <a:cxn ang="0">
                      <a:pos x="20" y="0"/>
                    </a:cxn>
                  </a:cxnLst>
                  <a:rect l="0" t="0" r="r" b="b"/>
                  <a:pathLst>
                    <a:path w="1327" h="3280">
                      <a:moveTo>
                        <a:pt x="20" y="0"/>
                      </a:moveTo>
                      <a:lnTo>
                        <a:pt x="0" y="7"/>
                      </a:lnTo>
                      <a:lnTo>
                        <a:pt x="1285" y="3280"/>
                      </a:lnTo>
                      <a:lnTo>
                        <a:pt x="1327" y="3280"/>
                      </a:lnTo>
                      <a:lnTo>
                        <a:pt x="43" y="0"/>
                      </a:lnTo>
                      <a:lnTo>
                        <a:pt x="20" y="0"/>
                      </a:lnTo>
                      <a:lnTo>
                        <a:pt x="20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</p:grpSp>
          <p:sp>
            <p:nvSpPr>
              <p:cNvPr id="10299" name="Freeform 59"/>
              <p:cNvSpPr>
                <a:spLocks/>
              </p:cNvSpPr>
              <p:nvPr userDrawn="1"/>
            </p:nvSpPr>
            <p:spPr bwMode="hidden">
              <a:xfrm>
                <a:off x="0" y="1039"/>
                <a:ext cx="1254" cy="2632"/>
              </a:xfrm>
              <a:custGeom>
                <a:avLst/>
                <a:gdLst/>
                <a:ahLst/>
                <a:cxnLst>
                  <a:cxn ang="0">
                    <a:pos x="1236" y="0"/>
                  </a:cxn>
                  <a:cxn ang="0">
                    <a:pos x="1212" y="0"/>
                  </a:cxn>
                  <a:cxn ang="0">
                    <a:pos x="0" y="2542"/>
                  </a:cxn>
                  <a:cxn ang="0">
                    <a:pos x="0" y="2632"/>
                  </a:cxn>
                  <a:cxn ang="0">
                    <a:pos x="1254" y="7"/>
                  </a:cxn>
                  <a:cxn ang="0">
                    <a:pos x="1236" y="0"/>
                  </a:cxn>
                  <a:cxn ang="0">
                    <a:pos x="1236" y="0"/>
                  </a:cxn>
                </a:cxnLst>
                <a:rect l="0" t="0" r="r" b="b"/>
                <a:pathLst>
                  <a:path w="1254" h="2632">
                    <a:moveTo>
                      <a:pt x="1236" y="0"/>
                    </a:moveTo>
                    <a:lnTo>
                      <a:pt x="1212" y="0"/>
                    </a:lnTo>
                    <a:lnTo>
                      <a:pt x="0" y="2542"/>
                    </a:lnTo>
                    <a:lnTo>
                      <a:pt x="0" y="2632"/>
                    </a:lnTo>
                    <a:lnTo>
                      <a:pt x="1254" y="7"/>
                    </a:lnTo>
                    <a:lnTo>
                      <a:pt x="1236" y="0"/>
                    </a:lnTo>
                    <a:lnTo>
                      <a:pt x="123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6980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300" name="Freeform 60"/>
              <p:cNvSpPr>
                <a:spLocks/>
              </p:cNvSpPr>
              <p:nvPr userDrawn="1"/>
            </p:nvSpPr>
            <p:spPr bwMode="hidden">
              <a:xfrm>
                <a:off x="0" y="1039"/>
                <a:ext cx="948" cy="1676"/>
              </a:xfrm>
              <a:custGeom>
                <a:avLst/>
                <a:gdLst/>
                <a:ahLst/>
                <a:cxnLst>
                  <a:cxn ang="0">
                    <a:pos x="930" y="0"/>
                  </a:cxn>
                  <a:cxn ang="0">
                    <a:pos x="906" y="0"/>
                  </a:cxn>
                  <a:cxn ang="0">
                    <a:pos x="0" y="1593"/>
                  </a:cxn>
                  <a:cxn ang="0">
                    <a:pos x="0" y="1676"/>
                  </a:cxn>
                  <a:cxn ang="0">
                    <a:pos x="948" y="5"/>
                  </a:cxn>
                  <a:cxn ang="0">
                    <a:pos x="930" y="0"/>
                  </a:cxn>
                  <a:cxn ang="0">
                    <a:pos x="930" y="0"/>
                  </a:cxn>
                </a:cxnLst>
                <a:rect l="0" t="0" r="r" b="b"/>
                <a:pathLst>
                  <a:path w="948" h="1676">
                    <a:moveTo>
                      <a:pt x="930" y="0"/>
                    </a:moveTo>
                    <a:lnTo>
                      <a:pt x="906" y="0"/>
                    </a:lnTo>
                    <a:lnTo>
                      <a:pt x="0" y="1593"/>
                    </a:lnTo>
                    <a:lnTo>
                      <a:pt x="0" y="1676"/>
                    </a:lnTo>
                    <a:lnTo>
                      <a:pt x="948" y="5"/>
                    </a:lnTo>
                    <a:lnTo>
                      <a:pt x="930" y="0"/>
                    </a:lnTo>
                    <a:lnTo>
                      <a:pt x="93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301" name="Freeform 61"/>
              <p:cNvSpPr>
                <a:spLocks/>
              </p:cNvSpPr>
              <p:nvPr userDrawn="1"/>
            </p:nvSpPr>
            <p:spPr bwMode="hidden">
              <a:xfrm>
                <a:off x="0" y="1039"/>
                <a:ext cx="629" cy="937"/>
              </a:xfrm>
              <a:custGeom>
                <a:avLst/>
                <a:gdLst/>
                <a:ahLst/>
                <a:cxnLst>
                  <a:cxn ang="0">
                    <a:pos x="606" y="0"/>
                  </a:cxn>
                  <a:cxn ang="0">
                    <a:pos x="582" y="0"/>
                  </a:cxn>
                  <a:cxn ang="0">
                    <a:pos x="0" y="871"/>
                  </a:cxn>
                  <a:cxn ang="0">
                    <a:pos x="0" y="937"/>
                  </a:cxn>
                  <a:cxn ang="0">
                    <a:pos x="629" y="4"/>
                  </a:cxn>
                  <a:cxn ang="0">
                    <a:pos x="606" y="0"/>
                  </a:cxn>
                  <a:cxn ang="0">
                    <a:pos x="606" y="0"/>
                  </a:cxn>
                </a:cxnLst>
                <a:rect l="0" t="0" r="r" b="b"/>
                <a:pathLst>
                  <a:path w="629" h="937">
                    <a:moveTo>
                      <a:pt x="606" y="0"/>
                    </a:moveTo>
                    <a:lnTo>
                      <a:pt x="582" y="0"/>
                    </a:lnTo>
                    <a:lnTo>
                      <a:pt x="0" y="871"/>
                    </a:lnTo>
                    <a:lnTo>
                      <a:pt x="0" y="937"/>
                    </a:lnTo>
                    <a:lnTo>
                      <a:pt x="629" y="4"/>
                    </a:lnTo>
                    <a:lnTo>
                      <a:pt x="606" y="0"/>
                    </a:lnTo>
                    <a:lnTo>
                      <a:pt x="60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302" name="Freeform 62"/>
              <p:cNvSpPr>
                <a:spLocks/>
              </p:cNvSpPr>
              <p:nvPr userDrawn="1"/>
            </p:nvSpPr>
            <p:spPr bwMode="hidden">
              <a:xfrm>
                <a:off x="0" y="1039"/>
                <a:ext cx="305" cy="427"/>
              </a:xfrm>
              <a:custGeom>
                <a:avLst/>
                <a:gdLst/>
                <a:ahLst/>
                <a:cxnLst>
                  <a:cxn ang="0">
                    <a:pos x="282" y="0"/>
                  </a:cxn>
                  <a:cxn ang="0">
                    <a:pos x="252" y="0"/>
                  </a:cxn>
                  <a:cxn ang="0">
                    <a:pos x="0" y="361"/>
                  </a:cxn>
                  <a:cxn ang="0">
                    <a:pos x="0" y="427"/>
                  </a:cxn>
                  <a:cxn ang="0">
                    <a:pos x="305" y="5"/>
                  </a:cxn>
                  <a:cxn ang="0">
                    <a:pos x="282" y="0"/>
                  </a:cxn>
                  <a:cxn ang="0">
                    <a:pos x="282" y="0"/>
                  </a:cxn>
                </a:cxnLst>
                <a:rect l="0" t="0" r="r" b="b"/>
                <a:pathLst>
                  <a:path w="305" h="427">
                    <a:moveTo>
                      <a:pt x="282" y="0"/>
                    </a:moveTo>
                    <a:lnTo>
                      <a:pt x="252" y="0"/>
                    </a:lnTo>
                    <a:lnTo>
                      <a:pt x="0" y="361"/>
                    </a:lnTo>
                    <a:lnTo>
                      <a:pt x="0" y="427"/>
                    </a:lnTo>
                    <a:lnTo>
                      <a:pt x="305" y="5"/>
                    </a:lnTo>
                    <a:lnTo>
                      <a:pt x="282" y="0"/>
                    </a:lnTo>
                    <a:lnTo>
                      <a:pt x="282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303" name="Freeform 63"/>
              <p:cNvSpPr>
                <a:spLocks/>
              </p:cNvSpPr>
              <p:nvPr userDrawn="1"/>
            </p:nvSpPr>
            <p:spPr bwMode="hidden">
              <a:xfrm>
                <a:off x="4481" y="1039"/>
                <a:ext cx="1277" cy="2686"/>
              </a:xfrm>
              <a:custGeom>
                <a:avLst/>
                <a:gdLst/>
                <a:ahLst/>
                <a:cxnLst>
                  <a:cxn ang="0">
                    <a:pos x="41" y="0"/>
                  </a:cxn>
                  <a:cxn ang="0">
                    <a:pos x="17" y="0"/>
                  </a:cxn>
                  <a:cxn ang="0">
                    <a:pos x="0" y="4"/>
                  </a:cxn>
                  <a:cxn ang="0">
                    <a:pos x="1277" y="2686"/>
                  </a:cxn>
                  <a:cxn ang="0">
                    <a:pos x="1277" y="2596"/>
                  </a:cxn>
                  <a:cxn ang="0">
                    <a:pos x="41" y="0"/>
                  </a:cxn>
                  <a:cxn ang="0">
                    <a:pos x="41" y="0"/>
                  </a:cxn>
                </a:cxnLst>
                <a:rect l="0" t="0" r="r" b="b"/>
                <a:pathLst>
                  <a:path w="1277" h="2686">
                    <a:moveTo>
                      <a:pt x="41" y="0"/>
                    </a:moveTo>
                    <a:lnTo>
                      <a:pt x="17" y="0"/>
                    </a:lnTo>
                    <a:lnTo>
                      <a:pt x="0" y="4"/>
                    </a:lnTo>
                    <a:lnTo>
                      <a:pt x="1277" y="2686"/>
                    </a:lnTo>
                    <a:lnTo>
                      <a:pt x="1277" y="2596"/>
                    </a:lnTo>
                    <a:lnTo>
                      <a:pt x="41" y="0"/>
                    </a:lnTo>
                    <a:lnTo>
                      <a:pt x="41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6980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304" name="Freeform 64"/>
              <p:cNvSpPr>
                <a:spLocks/>
              </p:cNvSpPr>
              <p:nvPr userDrawn="1"/>
            </p:nvSpPr>
            <p:spPr bwMode="hidden">
              <a:xfrm>
                <a:off x="4770" y="1039"/>
                <a:ext cx="988" cy="1730"/>
              </a:xfrm>
              <a:custGeom>
                <a:avLst/>
                <a:gdLst/>
                <a:ahLst/>
                <a:cxnLst>
                  <a:cxn ang="0">
                    <a:pos x="16" y="0"/>
                  </a:cxn>
                  <a:cxn ang="0">
                    <a:pos x="0" y="7"/>
                  </a:cxn>
                  <a:cxn ang="0">
                    <a:pos x="988" y="1730"/>
                  </a:cxn>
                  <a:cxn ang="0">
                    <a:pos x="988" y="1653"/>
                  </a:cxn>
                  <a:cxn ang="0">
                    <a:pos x="40" y="0"/>
                  </a:cxn>
                  <a:cxn ang="0">
                    <a:pos x="16" y="0"/>
                  </a:cxn>
                  <a:cxn ang="0">
                    <a:pos x="16" y="0"/>
                  </a:cxn>
                </a:cxnLst>
                <a:rect l="0" t="0" r="r" b="b"/>
                <a:pathLst>
                  <a:path w="988" h="1730">
                    <a:moveTo>
                      <a:pt x="16" y="0"/>
                    </a:moveTo>
                    <a:lnTo>
                      <a:pt x="0" y="7"/>
                    </a:lnTo>
                    <a:lnTo>
                      <a:pt x="988" y="1730"/>
                    </a:lnTo>
                    <a:lnTo>
                      <a:pt x="988" y="1653"/>
                    </a:lnTo>
                    <a:lnTo>
                      <a:pt x="40" y="0"/>
                    </a:lnTo>
                    <a:lnTo>
                      <a:pt x="16" y="0"/>
                    </a:lnTo>
                    <a:lnTo>
                      <a:pt x="1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305" name="Freeform 65"/>
              <p:cNvSpPr>
                <a:spLocks/>
              </p:cNvSpPr>
              <p:nvPr userDrawn="1"/>
            </p:nvSpPr>
            <p:spPr bwMode="hidden">
              <a:xfrm>
                <a:off x="5088" y="1039"/>
                <a:ext cx="670" cy="997"/>
              </a:xfrm>
              <a:custGeom>
                <a:avLst/>
                <a:gdLst/>
                <a:ahLst/>
                <a:cxnLst>
                  <a:cxn ang="0">
                    <a:pos x="22" y="0"/>
                  </a:cxn>
                  <a:cxn ang="0">
                    <a:pos x="0" y="4"/>
                  </a:cxn>
                  <a:cxn ang="0">
                    <a:pos x="670" y="997"/>
                  </a:cxn>
                  <a:cxn ang="0">
                    <a:pos x="670" y="925"/>
                  </a:cxn>
                  <a:cxn ang="0">
                    <a:pos x="46" y="0"/>
                  </a:cxn>
                  <a:cxn ang="0">
                    <a:pos x="22" y="0"/>
                  </a:cxn>
                  <a:cxn ang="0">
                    <a:pos x="22" y="0"/>
                  </a:cxn>
                </a:cxnLst>
                <a:rect l="0" t="0" r="r" b="b"/>
                <a:pathLst>
                  <a:path w="670" h="997">
                    <a:moveTo>
                      <a:pt x="22" y="0"/>
                    </a:moveTo>
                    <a:lnTo>
                      <a:pt x="0" y="4"/>
                    </a:lnTo>
                    <a:lnTo>
                      <a:pt x="670" y="997"/>
                    </a:lnTo>
                    <a:lnTo>
                      <a:pt x="670" y="925"/>
                    </a:lnTo>
                    <a:lnTo>
                      <a:pt x="46" y="0"/>
                    </a:lnTo>
                    <a:lnTo>
                      <a:pt x="22" y="0"/>
                    </a:lnTo>
                    <a:lnTo>
                      <a:pt x="22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306" name="Freeform 66"/>
              <p:cNvSpPr>
                <a:spLocks/>
              </p:cNvSpPr>
              <p:nvPr userDrawn="1"/>
            </p:nvSpPr>
            <p:spPr bwMode="hidden">
              <a:xfrm>
                <a:off x="5412" y="1039"/>
                <a:ext cx="346" cy="487"/>
              </a:xfrm>
              <a:custGeom>
                <a:avLst/>
                <a:gdLst/>
                <a:ahLst/>
                <a:cxnLst>
                  <a:cxn ang="0">
                    <a:pos x="22" y="0"/>
                  </a:cxn>
                  <a:cxn ang="0">
                    <a:pos x="0" y="7"/>
                  </a:cxn>
                  <a:cxn ang="0">
                    <a:pos x="346" y="487"/>
                  </a:cxn>
                  <a:cxn ang="0">
                    <a:pos x="346" y="415"/>
                  </a:cxn>
                  <a:cxn ang="0">
                    <a:pos x="46" y="0"/>
                  </a:cxn>
                  <a:cxn ang="0">
                    <a:pos x="22" y="0"/>
                  </a:cxn>
                  <a:cxn ang="0">
                    <a:pos x="22" y="0"/>
                  </a:cxn>
                </a:cxnLst>
                <a:rect l="0" t="0" r="r" b="b"/>
                <a:pathLst>
                  <a:path w="346" h="487">
                    <a:moveTo>
                      <a:pt x="22" y="0"/>
                    </a:moveTo>
                    <a:lnTo>
                      <a:pt x="0" y="7"/>
                    </a:lnTo>
                    <a:lnTo>
                      <a:pt x="346" y="487"/>
                    </a:lnTo>
                    <a:lnTo>
                      <a:pt x="346" y="415"/>
                    </a:lnTo>
                    <a:lnTo>
                      <a:pt x="46" y="0"/>
                    </a:lnTo>
                    <a:lnTo>
                      <a:pt x="22" y="0"/>
                    </a:lnTo>
                    <a:lnTo>
                      <a:pt x="22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</p:grpSp>
      <p:sp>
        <p:nvSpPr>
          <p:cNvPr id="10307" name="Rectangle 67"/>
          <p:cNvSpPr>
            <a:spLocks noGrp="1" noChangeArrowheads="1"/>
          </p:cNvSpPr>
          <p:nvPr>
            <p:ph type="title"/>
          </p:nvPr>
        </p:nvSpPr>
        <p:spPr bwMode="auto">
          <a:xfrm>
            <a:off x="455613" y="273050"/>
            <a:ext cx="822642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308" name="Rectangle 6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5613" y="6242050"/>
            <a:ext cx="2130425" cy="47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9" name="Rectangle 6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2050"/>
            <a:ext cx="2895600" cy="47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10" name="Rectangle 7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2050"/>
            <a:ext cx="2130425" cy="47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fld id="{5AE95EC6-713A-49D5-9E60-39909C106C4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311" name="Rectangle 71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5613" y="1598613"/>
            <a:ext cx="8226425" cy="4497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65" r:id="rId1"/>
    <p:sldLayoutId id="2147483664" r:id="rId2"/>
    <p:sldLayoutId id="2147483663" r:id="rId3"/>
    <p:sldLayoutId id="2147483662" r:id="rId4"/>
    <p:sldLayoutId id="2147483661" r:id="rId5"/>
    <p:sldLayoutId id="2147483660" r:id="rId6"/>
    <p:sldLayoutId id="2147483659" r:id="rId7"/>
    <p:sldLayoutId id="2147483658" r:id="rId8"/>
    <p:sldLayoutId id="2147483657" r:id="rId9"/>
    <p:sldLayoutId id="2147483656" r:id="rId10"/>
    <p:sldLayoutId id="2147483655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115000"/>
        <a:buFont typeface="Wingdings" pitchFamily="2" charset="2"/>
        <a:buChar char="§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§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115000"/>
        <a:buFont typeface="Wingdings" pitchFamily="2" charset="2"/>
        <a:buChar char="§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115000"/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115000"/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115000"/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115000"/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115000"/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ru-RU" sz="4800" b="1" smtClean="0">
                <a:solidFill>
                  <a:srgbClr val="FF9900"/>
                </a:solidFill>
                <a:effectLst/>
              </a:rPr>
              <a:t>УПРАВЛЕНИЕ КАРЬЕРОЙ В ОРГАНИЗАЦИИ</a:t>
            </a:r>
          </a:p>
        </p:txBody>
      </p:sp>
      <p:pic>
        <p:nvPicPr>
          <p:cNvPr id="14338" name="Picture 4" descr="iеп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68538" y="3644900"/>
            <a:ext cx="4464050" cy="299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3600" b="1" smtClean="0">
                <a:solidFill>
                  <a:srgbClr val="FF9900"/>
                </a:solidFill>
                <a:effectLst/>
              </a:rPr>
              <a:t>Внутриорганизационная карьера</a:t>
            </a:r>
          </a:p>
        </p:txBody>
      </p:sp>
      <p:sp>
        <p:nvSpPr>
          <p:cNvPr id="22530" name="AutoShape 4"/>
          <p:cNvSpPr>
            <a:spLocks noChangeArrowheads="1"/>
          </p:cNvSpPr>
          <p:nvPr/>
        </p:nvSpPr>
        <p:spPr bwMode="auto">
          <a:xfrm rot="10800000">
            <a:off x="3132138" y="2852738"/>
            <a:ext cx="2447925" cy="863600"/>
          </a:xfrm>
          <a:custGeom>
            <a:avLst/>
            <a:gdLst>
              <a:gd name="T0" fmla="*/ 2147483647 w 21600"/>
              <a:gd name="T1" fmla="*/ 0 h 21600"/>
              <a:gd name="T2" fmla="*/ 0 w 21600"/>
              <a:gd name="T3" fmla="*/ 986084671 h 21600"/>
              <a:gd name="T4" fmla="*/ 2147483647 w 21600"/>
              <a:gd name="T5" fmla="*/ 1183250237 h 21600"/>
              <a:gd name="T6" fmla="*/ 2147483647 w 21600"/>
              <a:gd name="T7" fmla="*/ 986084671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2160 w 21600"/>
              <a:gd name="T13" fmla="*/ 12343 h 21600"/>
              <a:gd name="T14" fmla="*/ 19440 w 21600"/>
              <a:gd name="T15" fmla="*/ 18514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0800" y="0"/>
                </a:moveTo>
                <a:lnTo>
                  <a:pt x="6480" y="6171"/>
                </a:lnTo>
                <a:lnTo>
                  <a:pt x="8640" y="6171"/>
                </a:lnTo>
                <a:lnTo>
                  <a:pt x="8640" y="12343"/>
                </a:lnTo>
                <a:lnTo>
                  <a:pt x="4320" y="12343"/>
                </a:lnTo>
                <a:lnTo>
                  <a:pt x="4320" y="9257"/>
                </a:lnTo>
                <a:lnTo>
                  <a:pt x="0" y="15429"/>
                </a:lnTo>
                <a:lnTo>
                  <a:pt x="4320" y="21600"/>
                </a:lnTo>
                <a:lnTo>
                  <a:pt x="4320" y="18514"/>
                </a:lnTo>
                <a:lnTo>
                  <a:pt x="17280" y="18514"/>
                </a:lnTo>
                <a:lnTo>
                  <a:pt x="17280" y="21600"/>
                </a:lnTo>
                <a:lnTo>
                  <a:pt x="21600" y="15429"/>
                </a:lnTo>
                <a:lnTo>
                  <a:pt x="17280" y="9257"/>
                </a:lnTo>
                <a:lnTo>
                  <a:pt x="17280" y="12343"/>
                </a:lnTo>
                <a:lnTo>
                  <a:pt x="12960" y="12343"/>
                </a:lnTo>
                <a:lnTo>
                  <a:pt x="12960" y="6171"/>
                </a:lnTo>
                <a:lnTo>
                  <a:pt x="15120" y="6171"/>
                </a:lnTo>
                <a:close/>
              </a:path>
            </a:pathLst>
          </a:custGeom>
          <a:solidFill>
            <a:srgbClr val="3333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2531" name="Rectangle 5"/>
          <p:cNvSpPr>
            <a:spLocks noChangeArrowheads="1"/>
          </p:cNvSpPr>
          <p:nvPr/>
        </p:nvSpPr>
        <p:spPr bwMode="auto">
          <a:xfrm>
            <a:off x="395288" y="2924175"/>
            <a:ext cx="1931987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800" b="1">
                <a:solidFill>
                  <a:srgbClr val="FF9900"/>
                </a:solidFill>
              </a:rPr>
              <a:t>вертикальное </a:t>
            </a:r>
          </a:p>
        </p:txBody>
      </p:sp>
      <p:sp>
        <p:nvSpPr>
          <p:cNvPr id="22532" name="Rectangle 6"/>
          <p:cNvSpPr>
            <a:spLocks noChangeArrowheads="1"/>
          </p:cNvSpPr>
          <p:nvPr/>
        </p:nvSpPr>
        <p:spPr bwMode="auto">
          <a:xfrm>
            <a:off x="6300788" y="2898775"/>
            <a:ext cx="2227262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 b="1">
                <a:solidFill>
                  <a:srgbClr val="FF9900"/>
                </a:solidFill>
              </a:rPr>
              <a:t>горизонтальное</a:t>
            </a:r>
          </a:p>
        </p:txBody>
      </p:sp>
      <p:sp>
        <p:nvSpPr>
          <p:cNvPr id="22533" name="Rectangle 8"/>
          <p:cNvSpPr>
            <a:spLocks noChangeArrowheads="1"/>
          </p:cNvSpPr>
          <p:nvPr/>
        </p:nvSpPr>
        <p:spPr bwMode="auto">
          <a:xfrm>
            <a:off x="3132138" y="4052888"/>
            <a:ext cx="27305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800" b="1">
                <a:solidFill>
                  <a:srgbClr val="FF9900"/>
                </a:solidFill>
              </a:rPr>
              <a:t>центростремительное</a:t>
            </a:r>
          </a:p>
        </p:txBody>
      </p:sp>
      <p:sp>
        <p:nvSpPr>
          <p:cNvPr id="22534" name="Rectangle 9"/>
          <p:cNvSpPr>
            <a:spLocks noChangeArrowheads="1"/>
          </p:cNvSpPr>
          <p:nvPr/>
        </p:nvSpPr>
        <p:spPr bwMode="auto">
          <a:xfrm>
            <a:off x="0" y="3573463"/>
            <a:ext cx="2987675" cy="2536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/>
              <a:t>с этим направлением часто связывают понятие карьеры, так как в этом случае продвижение наиболее зримо. Под вертикальным направлением карьеры понимается подъем на более высокую ступень структурной иерархии</a:t>
            </a:r>
          </a:p>
        </p:txBody>
      </p:sp>
      <p:sp>
        <p:nvSpPr>
          <p:cNvPr id="22535" name="Rectangle 10"/>
          <p:cNvSpPr>
            <a:spLocks noChangeArrowheads="1"/>
          </p:cNvSpPr>
          <p:nvPr/>
        </p:nvSpPr>
        <p:spPr bwMode="auto">
          <a:xfrm>
            <a:off x="6156325" y="3357563"/>
            <a:ext cx="2736850" cy="278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/>
              <a:t>имеется в виду либо перемещение в другую функциональную область деятельности, либо выполнение определенной служебной роли на ступени, не имеющей жесткого закрепления в организационной структуре</a:t>
            </a:r>
            <a:r>
              <a:rPr lang="ru-RU"/>
              <a:t> </a:t>
            </a:r>
          </a:p>
        </p:txBody>
      </p:sp>
      <p:sp>
        <p:nvSpPr>
          <p:cNvPr id="22536" name="Rectangle 11"/>
          <p:cNvSpPr>
            <a:spLocks noChangeArrowheads="1"/>
          </p:cNvSpPr>
          <p:nvPr/>
        </p:nvSpPr>
        <p:spPr bwMode="auto">
          <a:xfrm>
            <a:off x="3348038" y="4652963"/>
            <a:ext cx="2305050" cy="82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/>
              <a:t>движение к ядру, руководству организации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628775"/>
            <a:ext cx="8226425" cy="4497388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endParaRPr lang="ru-RU" smtClean="0">
              <a:effectLst/>
            </a:endParaRPr>
          </a:p>
        </p:txBody>
      </p:sp>
      <p:sp>
        <p:nvSpPr>
          <p:cNvPr id="24578" name="WordArt 4"/>
          <p:cNvSpPr>
            <a:spLocks noChangeArrowheads="1" noChangeShapeType="1" noTextEdit="1"/>
          </p:cNvSpPr>
          <p:nvPr/>
        </p:nvSpPr>
        <p:spPr bwMode="auto">
          <a:xfrm>
            <a:off x="1547813" y="404813"/>
            <a:ext cx="5616575" cy="86518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i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9900"/>
                </a:soli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  <a:latin typeface="Arial"/>
                <a:cs typeface="Arial"/>
              </a:rPr>
              <a:t>Планирование карьеры</a:t>
            </a:r>
          </a:p>
        </p:txBody>
      </p:sp>
      <p:sp>
        <p:nvSpPr>
          <p:cNvPr id="24579" name="Rectangle 5"/>
          <p:cNvSpPr>
            <a:spLocks noChangeArrowheads="1"/>
          </p:cNvSpPr>
          <p:nvPr/>
        </p:nvSpPr>
        <p:spPr bwMode="auto">
          <a:xfrm>
            <a:off x="323850" y="2205038"/>
            <a:ext cx="7561263" cy="283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 b="1">
                <a:solidFill>
                  <a:srgbClr val="FF9900"/>
                </a:solidFill>
              </a:rPr>
              <a:t>С момента принятия работника в организацию и до предполагаемого увольнения с работы, необходимо организовать планомерное горизонтальное и вертикальное продвижение работника по системе должностей или рабочих мест. Работник должен знать не только свои перспективы на краткосрочный и долгосрочный период, но и то, каких показателей он должен добиться, чтобы рассчитывать на продвижение по службе</a:t>
            </a:r>
          </a:p>
        </p:txBody>
      </p:sp>
      <p:pic>
        <p:nvPicPr>
          <p:cNvPr id="24580" name="Picture 7" descr="image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64163" y="4797425"/>
            <a:ext cx="3779837" cy="2060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ru-RU" smtClean="0">
                <a:solidFill>
                  <a:srgbClr val="FF9900"/>
                </a:solidFill>
                <a:effectLst/>
              </a:rPr>
              <a:t>Карьерограмма, это</a:t>
            </a:r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 smtClean="0">
                <a:effectLst/>
              </a:rPr>
              <a:t>   Перечень  профессиональных  и должностных позиций фиксирующий оптимальное развитие профессионала для занятия им определенной позиции в организации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ru-RU" sz="4000" smtClean="0">
                <a:solidFill>
                  <a:srgbClr val="FF9900"/>
                </a:solidFill>
                <a:effectLst/>
              </a:rPr>
              <a:t>Планирование карьеры предоставляет для работника ряд преимуществ:</a:t>
            </a:r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5613" y="1844675"/>
            <a:ext cx="8226425" cy="4251325"/>
          </a:xfrm>
          <a:noFill/>
          <a:ln/>
        </p:spPr>
        <p:txBody>
          <a:bodyPr/>
          <a:lstStyle/>
          <a:p>
            <a:pPr marL="609600" indent="-609600"/>
            <a:r>
              <a:rPr lang="ru-RU" sz="2800" smtClean="0">
                <a:effectLst/>
              </a:rPr>
              <a:t>более четкое видение личных профессиональных перспектив и возможность планировать другие аспекты собственной жизни</a:t>
            </a:r>
          </a:p>
          <a:p>
            <a:pPr marL="609600" indent="-609600"/>
            <a:r>
              <a:rPr lang="ru-RU" sz="2800" smtClean="0">
                <a:effectLst/>
              </a:rPr>
              <a:t>более высокая степень удовлетворенности от работы в организации, предоставляющая возможности профессионального роста</a:t>
            </a:r>
          </a:p>
          <a:p>
            <a:pPr marL="609600" indent="-609600"/>
            <a:r>
              <a:rPr lang="ru-RU" sz="2800" smtClean="0">
                <a:effectLst/>
              </a:rPr>
              <a:t>возможность целенаправленной подготовки к будущей профессиональной деятельности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ru-RU" sz="4000" smtClean="0">
                <a:solidFill>
                  <a:srgbClr val="FF9900"/>
                </a:solidFill>
                <a:effectLst/>
              </a:rPr>
              <a:t>Преимущества планирования карьеры работника для организации:</a:t>
            </a:r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5613" y="1916113"/>
            <a:ext cx="8226425" cy="4179887"/>
          </a:xfrm>
          <a:noFill/>
          <a:ln/>
        </p:spPr>
        <p:txBody>
          <a:bodyPr/>
          <a:lstStyle/>
          <a:p>
            <a:pPr marL="609600" indent="-609600">
              <a:lnSpc>
                <a:spcPct val="80000"/>
              </a:lnSpc>
            </a:pPr>
            <a:r>
              <a:rPr lang="ru-RU" sz="2400" smtClean="0">
                <a:effectLst/>
              </a:rPr>
              <a:t>работники мотивированы, они связывают свою профессиональную деятельность с данной организацией</a:t>
            </a:r>
          </a:p>
          <a:p>
            <a:pPr marL="609600" indent="-609600">
              <a:lnSpc>
                <a:spcPct val="80000"/>
              </a:lnSpc>
            </a:pPr>
            <a:r>
              <a:rPr lang="ru-RU" sz="2400" smtClean="0">
                <a:effectLst/>
              </a:rPr>
              <a:t>возможность развития работников с учетом их личных интересов</a:t>
            </a:r>
          </a:p>
          <a:p>
            <a:pPr marL="609600" indent="-609600">
              <a:lnSpc>
                <a:spcPct val="80000"/>
              </a:lnSpc>
            </a:pPr>
            <a:r>
              <a:rPr lang="ru-RU" sz="2400" smtClean="0">
                <a:effectLst/>
              </a:rPr>
              <a:t>наличие групп заинтересованных в профессиональном росте, подготовленных и мотивированных  сотрудников для продвижения на ключевые посты</a:t>
            </a:r>
          </a:p>
          <a:p>
            <a:pPr marL="609600" indent="-609600">
              <a:lnSpc>
                <a:spcPct val="80000"/>
              </a:lnSpc>
            </a:pPr>
            <a:r>
              <a:rPr lang="ru-RU" sz="2400" smtClean="0">
                <a:effectLst/>
              </a:rPr>
              <a:t>наличие планов развития карьеры в качестве важного источника определения потребностей в профессиональном обучении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000" b="1" smtClean="0">
                <a:solidFill>
                  <a:srgbClr val="FF9900"/>
                </a:solidFill>
                <a:effectLst/>
              </a:rPr>
              <a:t>1.</a:t>
            </a:r>
            <a:r>
              <a:rPr lang="ru-RU" sz="2000" smtClean="0"/>
              <a:t> Постановка целей обучения</a:t>
            </a:r>
          </a:p>
          <a:p>
            <a:pPr eaLnBrk="1" hangingPunct="1">
              <a:lnSpc>
                <a:spcPct val="80000"/>
              </a:lnSpc>
              <a:defRPr/>
            </a:pPr>
            <a:endParaRPr lang="ru-RU" sz="2000" smtClean="0"/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000" b="1" smtClean="0">
                <a:solidFill>
                  <a:srgbClr val="FF9900"/>
                </a:solidFill>
                <a:effectLst/>
              </a:rPr>
              <a:t>2.</a:t>
            </a:r>
            <a:r>
              <a:rPr lang="ru-RU" sz="2000" smtClean="0"/>
              <a:t> Определение потребности в обучении</a:t>
            </a:r>
          </a:p>
          <a:p>
            <a:pPr eaLnBrk="1" hangingPunct="1">
              <a:lnSpc>
                <a:spcPct val="80000"/>
              </a:lnSpc>
              <a:defRPr/>
            </a:pPr>
            <a:endParaRPr lang="ru-RU" sz="2000" smtClean="0"/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000" b="1" smtClean="0">
                <a:solidFill>
                  <a:srgbClr val="FF9900"/>
                </a:solidFill>
                <a:effectLst/>
              </a:rPr>
              <a:t>3.</a:t>
            </a:r>
            <a:r>
              <a:rPr lang="ru-RU" sz="2000" smtClean="0"/>
              <a:t> Определение содержания, форм и методов обучения и необходимых ресурсов</a:t>
            </a:r>
          </a:p>
          <a:p>
            <a:pPr eaLnBrk="1" hangingPunct="1">
              <a:lnSpc>
                <a:spcPct val="80000"/>
              </a:lnSpc>
              <a:defRPr/>
            </a:pPr>
            <a:endParaRPr lang="ru-RU" sz="2000" smtClean="0"/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000" b="1" smtClean="0">
                <a:solidFill>
                  <a:srgbClr val="FF9900"/>
                </a:solidFill>
                <a:effectLst/>
              </a:rPr>
              <a:t>4.</a:t>
            </a:r>
            <a:r>
              <a:rPr lang="ru-RU" sz="2000" smtClean="0"/>
              <a:t> Выбор или подготовка преподавателей, инструкторов, тренеров, наставников, методистов</a:t>
            </a:r>
          </a:p>
          <a:p>
            <a:pPr eaLnBrk="1" hangingPunct="1">
              <a:lnSpc>
                <a:spcPct val="80000"/>
              </a:lnSpc>
              <a:defRPr/>
            </a:pPr>
            <a:endParaRPr lang="ru-RU" sz="2000" smtClean="0"/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000" b="1" smtClean="0">
                <a:solidFill>
                  <a:srgbClr val="FF9900"/>
                </a:solidFill>
                <a:effectLst/>
              </a:rPr>
              <a:t>5.</a:t>
            </a:r>
            <a:r>
              <a:rPr lang="ru-RU" sz="2000" smtClean="0"/>
              <a:t> Проведение комплекса подготовительных мероприятий, в том числе подготовка положений и инструкций, регламентирующих процесс обучения или повышения квалификации разных категорий персонала, и назначение ответственных, формирование учебных групп</a:t>
            </a:r>
          </a:p>
          <a:p>
            <a:pPr eaLnBrk="1" hangingPunct="1">
              <a:lnSpc>
                <a:spcPct val="80000"/>
              </a:lnSpc>
              <a:defRPr/>
            </a:pPr>
            <a:endParaRPr lang="ru-RU" sz="2000" smtClean="0"/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000" b="1" smtClean="0">
                <a:solidFill>
                  <a:srgbClr val="FF9900"/>
                </a:solidFill>
                <a:effectLst/>
              </a:rPr>
              <a:t>6.</a:t>
            </a:r>
            <a:r>
              <a:rPr lang="ru-RU" sz="2000" smtClean="0"/>
              <a:t> Проведение обучения.</a:t>
            </a:r>
          </a:p>
        </p:txBody>
      </p:sp>
      <p:sp>
        <p:nvSpPr>
          <p:cNvPr id="26626" name="WordArt 4"/>
          <p:cNvSpPr>
            <a:spLocks noChangeArrowheads="1" noChangeShapeType="1" noTextEdit="1"/>
          </p:cNvSpPr>
          <p:nvPr/>
        </p:nvSpPr>
        <p:spPr bwMode="auto">
          <a:xfrm>
            <a:off x="2771775" y="404813"/>
            <a:ext cx="3168650" cy="7921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i="1" kern="10">
                <a:ln w="9525">
                  <a:solidFill>
                    <a:srgbClr val="FFCC00"/>
                  </a:solidFill>
                  <a:round/>
                  <a:headEnd/>
                  <a:tailEnd/>
                </a:ln>
                <a:solidFill>
                  <a:srgbClr val="FF9900"/>
                </a:soli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  <a:latin typeface="Arial"/>
                <a:cs typeface="Arial"/>
              </a:rPr>
              <a:t>Обучение</a:t>
            </a:r>
          </a:p>
        </p:txBody>
      </p:sp>
      <p:pic>
        <p:nvPicPr>
          <p:cNvPr id="26627" name="Picture 5" descr="pic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08625" y="1125538"/>
            <a:ext cx="3635375" cy="172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ru-RU" smtClean="0">
                <a:solidFill>
                  <a:srgbClr val="FF9900"/>
                </a:solidFill>
                <a:effectLst/>
              </a:rPr>
              <a:t>Этапы карьеры:</a:t>
            </a:r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1628775"/>
            <a:ext cx="8226425" cy="4497388"/>
          </a:xfrm>
          <a:noFill/>
          <a:ln/>
        </p:spPr>
        <p:txBody>
          <a:bodyPr/>
          <a:lstStyle/>
          <a:p>
            <a:pPr marL="609600" indent="-609600">
              <a:lnSpc>
                <a:spcPct val="80000"/>
              </a:lnSpc>
            </a:pPr>
            <a:r>
              <a:rPr lang="ru-RU" sz="1800" smtClean="0">
                <a:effectLst/>
              </a:rPr>
              <a:t>Предварительный – до 25 лет, на данном этапе происходит подготовка трудовой деятельности, выбор области деятельности. В течение этого периода особенностями мотивации выступают: безопасность и социальное признание.</a:t>
            </a:r>
          </a:p>
          <a:p>
            <a:pPr marL="609600" indent="-609600">
              <a:lnSpc>
                <a:spcPct val="80000"/>
              </a:lnSpc>
            </a:pPr>
            <a:r>
              <a:rPr lang="ru-RU" sz="1800" smtClean="0">
                <a:effectLst/>
              </a:rPr>
              <a:t>Становление – от 25-30 лет. Происходит освоение работы  и развитие профессиональных навыков.</a:t>
            </a:r>
          </a:p>
          <a:p>
            <a:pPr marL="609600" indent="-609600">
              <a:lnSpc>
                <a:spcPct val="80000"/>
              </a:lnSpc>
            </a:pPr>
            <a:r>
              <a:rPr lang="ru-RU" sz="1800" smtClean="0">
                <a:effectLst/>
              </a:rPr>
              <a:t>Продвижение – до 45 лет. Этот этап оптимален для профессионального развития, продвижение зависит от того, насколько человек продемонстрировал свою компетентность в определенной области.</a:t>
            </a:r>
          </a:p>
          <a:p>
            <a:pPr marL="609600" indent="-609600">
              <a:lnSpc>
                <a:spcPct val="80000"/>
              </a:lnSpc>
            </a:pPr>
            <a:r>
              <a:rPr lang="ru-RU" sz="1800" smtClean="0">
                <a:effectLst/>
              </a:rPr>
              <a:t>Сохранение – до 60 лет (пенсионного возраста). Максимум профессионального уровня, повышения квалификации, передача собственного опыта.</a:t>
            </a:r>
          </a:p>
          <a:p>
            <a:pPr marL="609600" indent="-609600">
              <a:lnSpc>
                <a:spcPct val="80000"/>
              </a:lnSpc>
            </a:pPr>
            <a:r>
              <a:rPr lang="ru-RU" sz="1800" smtClean="0">
                <a:effectLst/>
              </a:rPr>
              <a:t>Завершение – после 60 лет. Происходит подготовка ухода на пенсию и обучение, поиск собственной смены. Для работника важно удержать социальное признание.</a:t>
            </a:r>
          </a:p>
          <a:p>
            <a:pPr marL="609600" indent="-609600">
              <a:lnSpc>
                <a:spcPct val="80000"/>
              </a:lnSpc>
            </a:pPr>
            <a:r>
              <a:rPr lang="ru-RU" sz="1800" smtClean="0">
                <a:effectLst/>
              </a:rPr>
              <a:t>Пенсионный – после 60 лет. Поиск самовыражения в новой сфере деятельности.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endParaRPr lang="ru-RU" smtClean="0">
              <a:effectLst/>
            </a:endParaRPr>
          </a:p>
        </p:txBody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5613" y="549275"/>
            <a:ext cx="8226425" cy="5546725"/>
          </a:xfrm>
          <a:noFill/>
          <a:ln/>
        </p:spPr>
        <p:txBody>
          <a:bodyPr/>
          <a:lstStyle/>
          <a:p>
            <a:pPr algn="ctr">
              <a:buFont typeface="Wingdings" pitchFamily="2" charset="2"/>
              <a:buNone/>
            </a:pPr>
            <a:r>
              <a:rPr lang="ru-RU" smtClean="0">
                <a:effectLst/>
              </a:rPr>
              <a:t>   </a:t>
            </a:r>
            <a:r>
              <a:rPr lang="ru-RU" b="1" smtClean="0">
                <a:solidFill>
                  <a:srgbClr val="FF9900"/>
                </a:solidFill>
              </a:rPr>
              <a:t>Карьера работников, учет их потенциальных возможностей во многом определяются структурой управления на предприятии, социальными иерархиями, организационными формами использования работников, а также морально-этическими нормами и другими факторами.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3" name="Picture 4" descr="записи-после-собран`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8313" y="0"/>
            <a:ext cx="8135937" cy="409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260350"/>
            <a:ext cx="8226425" cy="1143000"/>
          </a:xfrm>
        </p:spPr>
        <p:txBody>
          <a:bodyPr/>
          <a:lstStyle/>
          <a:p>
            <a:pPr eaLnBrk="1" hangingPunct="1"/>
            <a:r>
              <a:rPr lang="ru-RU" b="1" smtClean="0">
                <a:solidFill>
                  <a:srgbClr val="FF9900"/>
                </a:solidFill>
                <a:effectLst/>
              </a:rPr>
              <a:t>Служба персонала: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4213" y="4149725"/>
            <a:ext cx="8226425" cy="4497388"/>
          </a:xfrm>
        </p:spPr>
        <p:txBody>
          <a:bodyPr/>
          <a:lstStyle/>
          <a:p>
            <a:pPr eaLnBrk="1" hangingPunct="1"/>
            <a:r>
              <a:rPr lang="ru-RU" sz="2400" b="1" smtClean="0">
                <a:solidFill>
                  <a:srgbClr val="FF9900"/>
                </a:solidFill>
                <a:effectLst/>
              </a:rPr>
              <a:t>осуществление работы по подбору, расстановке и использованию рабочих и специалистов</a:t>
            </a:r>
          </a:p>
          <a:p>
            <a:pPr eaLnBrk="1" hangingPunct="1"/>
            <a:r>
              <a:rPr lang="ru-RU" sz="2400" b="1" smtClean="0">
                <a:solidFill>
                  <a:srgbClr val="FF9900"/>
                </a:solidFill>
                <a:effectLst/>
              </a:rPr>
              <a:t>формирование стабильно работающего трудового коллектива</a:t>
            </a:r>
          </a:p>
          <a:p>
            <a:pPr eaLnBrk="1" hangingPunct="1"/>
            <a:r>
              <a:rPr lang="ru-RU" sz="2400" b="1" smtClean="0">
                <a:solidFill>
                  <a:srgbClr val="FF9900"/>
                </a:solidFill>
                <a:effectLst/>
              </a:rPr>
              <a:t>создание кадрового резерва</a:t>
            </a:r>
          </a:p>
          <a:p>
            <a:pPr eaLnBrk="1" hangingPunct="1"/>
            <a:r>
              <a:rPr lang="ru-RU" sz="2400" b="1" smtClean="0">
                <a:solidFill>
                  <a:srgbClr val="FF9900"/>
                </a:solidFill>
                <a:effectLst/>
              </a:rPr>
              <a:t>организация системы учета кадров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1" name="Picture 12" descr="обсуждают`"/>
          <p:cNvPicPr>
            <a:picLocks noChangeAspect="1" noChangeArrowheads="1"/>
          </p:cNvPicPr>
          <p:nvPr/>
        </p:nvPicPr>
        <p:blipFill>
          <a:blip r:embed="rId3">
            <a:lum bright="70000" contrast="-70000"/>
            <a:grayscl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260350"/>
            <a:ext cx="8226425" cy="1143000"/>
          </a:xfrm>
        </p:spPr>
        <p:txBody>
          <a:bodyPr/>
          <a:lstStyle/>
          <a:p>
            <a:pPr eaLnBrk="1" hangingPunct="1"/>
            <a:r>
              <a:rPr lang="ru-RU" sz="4000" b="1" smtClean="0">
                <a:solidFill>
                  <a:srgbClr val="FF9900"/>
                </a:solidFill>
                <a:effectLst/>
              </a:rPr>
              <a:t>Организационные формы осуществления кадровой работы: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mtClean="0">
                <a:effectLst/>
              </a:rPr>
              <a:t>   </a:t>
            </a:r>
            <a:r>
              <a:rPr lang="ru-RU" smtClean="0">
                <a:solidFill>
                  <a:srgbClr val="040404"/>
                </a:solidFill>
                <a:effectLst/>
              </a:rPr>
              <a:t>самостоятельное структурное подразделение с непосредственным подчинением руководителю организации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mtClean="0">
                <a:solidFill>
                  <a:srgbClr val="040404"/>
                </a:solidFill>
                <a:effectLst/>
              </a:rPr>
              <a:t>  выполнение функций службы персонала отдельным сотрудником организации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mtClean="0">
                <a:solidFill>
                  <a:srgbClr val="040404"/>
                </a:solidFill>
                <a:effectLst/>
              </a:rPr>
              <a:t>  выполнение функций службы персонала по совместительству с выполнением другой работы</a:t>
            </a:r>
          </a:p>
        </p:txBody>
      </p:sp>
      <p:sp>
        <p:nvSpPr>
          <p:cNvPr id="30724" name="AutoShape 7"/>
          <p:cNvSpPr>
            <a:spLocks noChangeArrowheads="1"/>
          </p:cNvSpPr>
          <p:nvPr/>
        </p:nvSpPr>
        <p:spPr bwMode="auto">
          <a:xfrm>
            <a:off x="0" y="1628775"/>
            <a:ext cx="611188" cy="576263"/>
          </a:xfrm>
          <a:prstGeom prst="star4">
            <a:avLst>
              <a:gd name="adj" fmla="val 12500"/>
            </a:avLst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0725" name="AutoShape 9"/>
          <p:cNvSpPr>
            <a:spLocks noChangeArrowheads="1"/>
          </p:cNvSpPr>
          <p:nvPr/>
        </p:nvSpPr>
        <p:spPr bwMode="auto">
          <a:xfrm>
            <a:off x="0" y="3213100"/>
            <a:ext cx="611188" cy="576263"/>
          </a:xfrm>
          <a:prstGeom prst="star4">
            <a:avLst>
              <a:gd name="adj" fmla="val 12500"/>
            </a:avLst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0726" name="AutoShape 11"/>
          <p:cNvSpPr>
            <a:spLocks noChangeArrowheads="1"/>
          </p:cNvSpPr>
          <p:nvPr/>
        </p:nvSpPr>
        <p:spPr bwMode="auto">
          <a:xfrm>
            <a:off x="0" y="4437063"/>
            <a:ext cx="611188" cy="576262"/>
          </a:xfrm>
          <a:prstGeom prst="star4">
            <a:avLst>
              <a:gd name="adj" fmla="val 12500"/>
            </a:avLst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 idx="4294967295"/>
          </p:nvPr>
        </p:nvSpPr>
        <p:spPr>
          <a:noFill/>
        </p:spPr>
        <p:txBody>
          <a:bodyPr/>
          <a:lstStyle/>
          <a:p>
            <a:r>
              <a:rPr lang="ru-RU" b="1" smtClean="0">
                <a:solidFill>
                  <a:srgbClr val="FF9900"/>
                </a:solidFill>
                <a:effectLst/>
              </a:rPr>
              <a:t>Структура лекции:</a:t>
            </a:r>
          </a:p>
        </p:txBody>
      </p:sp>
      <p:sp>
        <p:nvSpPr>
          <p:cNvPr id="44035" name="Rectangle 3"/>
          <p:cNvSpPr>
            <a:spLocks noGrp="1" noChangeArrowheads="1"/>
          </p:cNvSpPr>
          <p:nvPr>
            <p:ph type="body" idx="4294967295"/>
          </p:nvPr>
        </p:nvSpPr>
        <p:spPr>
          <a:noFill/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 smtClean="0">
                <a:effectLst/>
              </a:rPr>
              <a:t>1. Содержание понятия «карьера», типы карьеры</a:t>
            </a:r>
          </a:p>
          <a:p>
            <a:pPr>
              <a:buFont typeface="Wingdings" pitchFamily="2" charset="2"/>
              <a:buNone/>
            </a:pPr>
            <a:r>
              <a:rPr lang="ru-RU" smtClean="0">
                <a:effectLst/>
              </a:rPr>
              <a:t>2. Этапы карьеры</a:t>
            </a:r>
          </a:p>
          <a:p>
            <a:pPr>
              <a:buFont typeface="Wingdings" pitchFamily="2" charset="2"/>
              <a:buNone/>
            </a:pPr>
            <a:r>
              <a:rPr lang="ru-RU" smtClean="0">
                <a:effectLst/>
              </a:rPr>
              <a:t>3. Планирование карьеры</a:t>
            </a:r>
          </a:p>
          <a:p>
            <a:pPr>
              <a:buFont typeface="Wingdings" pitchFamily="2" charset="2"/>
              <a:buNone/>
            </a:pPr>
            <a:endParaRPr lang="ru-RU" smtClean="0"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5613" y="260350"/>
            <a:ext cx="8226425" cy="6597650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400" b="1" smtClean="0">
                <a:solidFill>
                  <a:srgbClr val="FF9900"/>
                </a:solidFill>
                <a:effectLst/>
              </a:rPr>
              <a:t>Служба персонала выполняет следующие функции:</a:t>
            </a:r>
            <a:r>
              <a:rPr lang="ru-RU" sz="1600" smtClean="0"/>
              <a:t>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1600" smtClean="0"/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1600" smtClean="0"/>
          </a:p>
          <a:p>
            <a:pPr eaLnBrk="1" hangingPunct="1">
              <a:lnSpc>
                <a:spcPct val="80000"/>
              </a:lnSpc>
              <a:defRPr/>
            </a:pPr>
            <a:r>
              <a:rPr lang="ru-RU" sz="1600" smtClean="0">
                <a:effectLst/>
              </a:rPr>
              <a:t>работка планов комплектования кадров в соответствии с программой развития конкретной организации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1600" smtClean="0">
                <a:effectLst/>
              </a:rPr>
              <a:t>оформление приема, перевода и увольнения работников в соответствии с трудовым законодательством РФ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1600" smtClean="0">
                <a:effectLst/>
              </a:rPr>
              <a:t>учет личного состава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1600" smtClean="0">
                <a:effectLst/>
              </a:rPr>
              <a:t>хранение и заполнение трудовых книжек, ведение документации по делопроизводству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1600" smtClean="0">
                <a:effectLst/>
              </a:rPr>
              <a:t>контроль за исполнением руководителями подразделений приказов и распоряжений по работе с личным составом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1600" smtClean="0">
                <a:effectLst/>
              </a:rPr>
              <a:t>изучение движения кадров, анализ текучести кадров, разработка мероприятий по ее устранению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1600" smtClean="0">
                <a:effectLst/>
              </a:rPr>
              <a:t>анализ деловых качеств специалистов организации с целью рационального использования кадров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1600" smtClean="0">
                <a:effectLst/>
              </a:rPr>
              <a:t>создание условий для повышения образовательного и квалификационного уровня специалистов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1600" smtClean="0">
                <a:effectLst/>
              </a:rPr>
              <a:t>работа по созданию резерва на выдвижение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1600" smtClean="0">
                <a:effectLst/>
              </a:rPr>
              <a:t>подготовка предложений по улучшению расстановки и использованию работников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1600" smtClean="0">
                <a:effectLst/>
              </a:rPr>
              <a:t>подготовка и систематизация материалов для аттестационной комиссии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1600" smtClean="0">
                <a:effectLst/>
              </a:rPr>
              <a:t>подготовка материалов для представления работников к поощрению и награждению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1600" smtClean="0">
                <a:effectLst/>
              </a:rPr>
              <a:t>принятие мер по трудоустройству высвобождаемых работников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1600" smtClean="0">
                <a:effectLst/>
              </a:rPr>
              <a:t>организация контроля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1600" smtClean="0">
                <a:effectLst/>
              </a:rPr>
              <a:t>ведение всей отчетности по кадровым вопросам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WordArt 4"/>
          <p:cNvSpPr>
            <a:spLocks noChangeArrowheads="1" noChangeShapeType="1" noTextEdit="1"/>
          </p:cNvSpPr>
          <p:nvPr/>
        </p:nvSpPr>
        <p:spPr bwMode="auto">
          <a:xfrm>
            <a:off x="1403350" y="2636838"/>
            <a:ext cx="5761038" cy="2592387"/>
          </a:xfrm>
          <a:prstGeom prst="rect">
            <a:avLst/>
          </a:prstGeom>
        </p:spPr>
        <p:txBody>
          <a:bodyPr wrap="none" fromWordArt="1">
            <a:prstTxWarp prst="textCascadeUp">
              <a:avLst>
                <a:gd name="adj" fmla="val 44444"/>
              </a:avLst>
            </a:prstTxWarp>
            <a:scene3d>
              <a:camera prst="legacyPerspectiveFront">
                <a:rot lat="20519994" lon="1080000" rev="0"/>
              </a:camera>
              <a:lightRig rig="legacyHarsh2" dir="b"/>
            </a:scene3d>
            <a:sp3d extrusionH="430200" prstMaterial="legacyMatte">
              <a:extrusionClr>
                <a:srgbClr val="FF6600"/>
              </a:extrusionClr>
            </a:sp3d>
          </a:bodyPr>
          <a:lstStyle/>
          <a:p>
            <a:pPr algn="ctr"/>
            <a:r>
              <a:rPr lang="ru-RU" sz="3600" kern="1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FFE701"/>
                    </a:gs>
                    <a:gs pos="100000">
                      <a:srgbClr val="FE3E02"/>
                    </a:gs>
                  </a:gsLst>
                  <a:lin ang="5400000" scaled="1"/>
                </a:gradFill>
                <a:latin typeface="Impact"/>
              </a:rPr>
              <a:t>спасибо за внимание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ctr" eaLnBrk="1" hangingPunct="1">
              <a:buFont typeface="Wingdings" pitchFamily="2" charset="2"/>
              <a:buNone/>
              <a:defRPr/>
            </a:pPr>
            <a:r>
              <a:rPr lang="ru-RU" sz="2800" b="1" smtClean="0">
                <a:solidFill>
                  <a:srgbClr val="FF9900"/>
                </a:solidFill>
                <a:effectLst/>
              </a:rPr>
              <a:t>это субъективно осознанные собственные суждения работника о своем трудовом будущем, ожидаемые пути самовыражения и удовлетворения трудом. Это поступательное продвижение по служебной лестнице, изменение навыков, способностей, квалификационных возможностей и размеров вознаграждения, связанных с деятельностью работника</a:t>
            </a:r>
            <a:r>
              <a:rPr lang="ru-RU" sz="2800" smtClean="0"/>
              <a:t> </a:t>
            </a:r>
          </a:p>
        </p:txBody>
      </p:sp>
      <p:sp>
        <p:nvSpPr>
          <p:cNvPr id="16386" name="WordArt 5"/>
          <p:cNvSpPr>
            <a:spLocks noChangeArrowheads="1" noChangeShapeType="1" noTextEdit="1"/>
          </p:cNvSpPr>
          <p:nvPr/>
        </p:nvSpPr>
        <p:spPr bwMode="auto">
          <a:xfrm>
            <a:off x="2700338" y="404813"/>
            <a:ext cx="3384550" cy="86518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2700">
                  <a:solidFill>
                    <a:srgbClr val="000080"/>
                  </a:solidFill>
                  <a:round/>
                  <a:headEnd/>
                  <a:tailEnd/>
                </a:ln>
                <a:solidFill>
                  <a:srgbClr val="000080">
                    <a:alpha val="50195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Карьера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ru-RU" smtClean="0">
                <a:solidFill>
                  <a:srgbClr val="FF9900"/>
                </a:solidFill>
                <a:effectLst/>
              </a:rPr>
              <a:t>Трудовая карьера -</a:t>
            </a:r>
            <a:r>
              <a:rPr lang="ru-RU" smtClean="0">
                <a:effectLst/>
              </a:rPr>
              <a:t> </a:t>
            </a:r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 smtClean="0">
                <a:effectLst/>
              </a:rPr>
              <a:t>   индивидуальная последовательность важнейших перемен труда, связанных с изменением положения работника по вертикальной шкале сложности труда или социальной лестнице рабочих мест.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ru-RU" smtClean="0">
                <a:solidFill>
                  <a:srgbClr val="FF9900"/>
                </a:solidFill>
                <a:effectLst/>
              </a:rPr>
              <a:t>Трудовая карьера</a:t>
            </a:r>
            <a:r>
              <a:rPr lang="ru-RU" smtClean="0">
                <a:effectLst/>
              </a:rPr>
              <a:t> </a:t>
            </a:r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 smtClean="0">
                <a:effectLst/>
              </a:rPr>
              <a:t>   является более общим понятием по сравнению с таким, как "продвижение по работе", "продвижение по служебной лестнице", "продвижение в профессии"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ru-RU" sz="4000" smtClean="0">
                <a:solidFill>
                  <a:srgbClr val="FF9900"/>
                </a:solidFill>
                <a:effectLst/>
              </a:rPr>
              <a:t>Цели карьеры состоят в том, чтобы:</a:t>
            </a:r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sz="2000" smtClean="0">
                <a:effectLst/>
              </a:rPr>
              <a:t>профессия (вид деятельности) или занимаемая должность соответствовали самооценке и поэтому доставляли моральное удовлетворение;</a:t>
            </a:r>
          </a:p>
          <a:p>
            <a:pPr>
              <a:lnSpc>
                <a:spcPct val="80000"/>
              </a:lnSpc>
            </a:pPr>
            <a:r>
              <a:rPr lang="ru-RU" sz="2000" smtClean="0">
                <a:effectLst/>
              </a:rPr>
              <a:t>работа находилась в местности, природные условия которой благоприятно действуют на состояние здоровья и позволяют организовать хороший отдых;</a:t>
            </a:r>
          </a:p>
          <a:p>
            <a:pPr>
              <a:lnSpc>
                <a:spcPct val="80000"/>
              </a:lnSpc>
            </a:pPr>
            <a:r>
              <a:rPr lang="ru-RU" sz="2000" smtClean="0">
                <a:effectLst/>
              </a:rPr>
              <a:t>условия работы усиливали возможности человека и развивали их;</a:t>
            </a:r>
            <a:br>
              <a:rPr lang="ru-RU" sz="2000" smtClean="0">
                <a:effectLst/>
              </a:rPr>
            </a:br>
            <a:r>
              <a:rPr lang="ru-RU" sz="2000" smtClean="0">
                <a:effectLst/>
              </a:rPr>
              <a:t>работа носила творческий характер и позволяла достичь определенной степени независимости;</a:t>
            </a:r>
          </a:p>
          <a:p>
            <a:pPr>
              <a:lnSpc>
                <a:spcPct val="80000"/>
              </a:lnSpc>
            </a:pPr>
            <a:r>
              <a:rPr lang="ru-RU" sz="2000" smtClean="0">
                <a:effectLst/>
              </a:rPr>
              <a:t>труд хорошо оплачивался или была бы возможность получать большие побочные доходы;</a:t>
            </a:r>
          </a:p>
          <a:p>
            <a:pPr>
              <a:lnSpc>
                <a:spcPct val="80000"/>
              </a:lnSpc>
            </a:pPr>
            <a:r>
              <a:rPr lang="ru-RU" sz="2000" smtClean="0">
                <a:effectLst/>
              </a:rPr>
              <a:t>работа позволяла продолжать активное обучение, заниматься воспитанием детей и домашним хозяйством и др.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433" name="Group 8"/>
          <p:cNvGrpSpPr>
            <a:grpSpLocks/>
          </p:cNvGrpSpPr>
          <p:nvPr/>
        </p:nvGrpSpPr>
        <p:grpSpPr bwMode="auto">
          <a:xfrm>
            <a:off x="827088" y="476250"/>
            <a:ext cx="5184775" cy="3121025"/>
            <a:chOff x="567" y="255"/>
            <a:chExt cx="3266" cy="1966"/>
          </a:xfrm>
        </p:grpSpPr>
        <p:sp>
          <p:nvSpPr>
            <p:cNvPr id="18435" name="WordArt 4"/>
            <p:cNvSpPr>
              <a:spLocks noChangeArrowheads="1" noChangeShapeType="1" noTextEdit="1"/>
            </p:cNvSpPr>
            <p:nvPr/>
          </p:nvSpPr>
          <p:spPr bwMode="auto">
            <a:xfrm>
              <a:off x="1701" y="255"/>
              <a:ext cx="2132" cy="545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3600" kern="10">
                  <a:ln w="12700">
                    <a:solidFill>
                      <a:srgbClr val="000080"/>
                    </a:solidFill>
                    <a:round/>
                    <a:headEnd/>
                    <a:tailEnd/>
                  </a:ln>
                  <a:solidFill>
                    <a:srgbClr val="000080">
                      <a:alpha val="50195"/>
                    </a:srgbClr>
                  </a:solidFill>
                  <a:effectLst>
                    <a:outerShdw dist="45791" dir="2021404" algn="ctr" rotWithShape="0">
                      <a:srgbClr val="9999FF"/>
                    </a:outerShdw>
                  </a:effectLst>
                  <a:latin typeface="Arial"/>
                  <a:cs typeface="Arial"/>
                </a:rPr>
                <a:t>карьера</a:t>
              </a:r>
            </a:p>
          </p:txBody>
        </p:sp>
        <p:sp>
          <p:nvSpPr>
            <p:cNvPr id="18436" name="AutoShape 5"/>
            <p:cNvSpPr>
              <a:spLocks noChangeArrowheads="1"/>
            </p:cNvSpPr>
            <p:nvPr/>
          </p:nvSpPr>
          <p:spPr bwMode="auto">
            <a:xfrm rot="-8295588">
              <a:off x="2154" y="890"/>
              <a:ext cx="1325" cy="1270"/>
            </a:xfrm>
            <a:custGeom>
              <a:avLst/>
              <a:gdLst>
                <a:gd name="T0" fmla="*/ 4 w 21600"/>
                <a:gd name="T1" fmla="*/ 0 h 21600"/>
                <a:gd name="T2" fmla="*/ 2 w 21600"/>
                <a:gd name="T3" fmla="*/ 1 h 21600"/>
                <a:gd name="T4" fmla="*/ 1 w 21600"/>
                <a:gd name="T5" fmla="*/ 2 h 21600"/>
                <a:gd name="T6" fmla="*/ 0 w 21600"/>
                <a:gd name="T7" fmla="*/ 3 h 21600"/>
                <a:gd name="T8" fmla="*/ 1 w 21600"/>
                <a:gd name="T9" fmla="*/ 4 h 21600"/>
                <a:gd name="T10" fmla="*/ 3 w 21600"/>
                <a:gd name="T11" fmla="*/ 4 h 21600"/>
                <a:gd name="T12" fmla="*/ 4 w 21600"/>
                <a:gd name="T13" fmla="*/ 3 h 21600"/>
                <a:gd name="T14" fmla="*/ 5 w 21600"/>
                <a:gd name="T15" fmla="*/ 1 h 21600"/>
                <a:gd name="T16" fmla="*/ 17694720 60000 65536"/>
                <a:gd name="T17" fmla="*/ 11796480 60000 65536"/>
                <a:gd name="T18" fmla="*/ 17694720 60000 65536"/>
                <a:gd name="T19" fmla="*/ 11796480 60000 65536"/>
                <a:gd name="T20" fmla="*/ 5898240 60000 65536"/>
                <a:gd name="T21" fmla="*/ 5898240 60000 65536"/>
                <a:gd name="T22" fmla="*/ 0 60000 65536"/>
                <a:gd name="T23" fmla="*/ 0 60000 65536"/>
                <a:gd name="T24" fmla="*/ 3081 w 21600"/>
                <a:gd name="T25" fmla="*/ 12348 h 21600"/>
                <a:gd name="T26" fmla="*/ 18519 w 21600"/>
                <a:gd name="T27" fmla="*/ 18522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15429" y="0"/>
                  </a:moveTo>
                  <a:lnTo>
                    <a:pt x="9257" y="6171"/>
                  </a:lnTo>
                  <a:lnTo>
                    <a:pt x="12343" y="6171"/>
                  </a:lnTo>
                  <a:lnTo>
                    <a:pt x="12343" y="12343"/>
                  </a:lnTo>
                  <a:lnTo>
                    <a:pt x="6171" y="12343"/>
                  </a:lnTo>
                  <a:lnTo>
                    <a:pt x="6171" y="9257"/>
                  </a:lnTo>
                  <a:lnTo>
                    <a:pt x="0" y="15429"/>
                  </a:lnTo>
                  <a:lnTo>
                    <a:pt x="6171" y="21600"/>
                  </a:lnTo>
                  <a:lnTo>
                    <a:pt x="6171" y="18514"/>
                  </a:lnTo>
                  <a:lnTo>
                    <a:pt x="18514" y="18514"/>
                  </a:lnTo>
                  <a:lnTo>
                    <a:pt x="18514" y="6171"/>
                  </a:lnTo>
                  <a:lnTo>
                    <a:pt x="21600" y="6171"/>
                  </a:lnTo>
                  <a:close/>
                </a:path>
              </a:pathLst>
            </a:custGeom>
            <a:solidFill>
              <a:srgbClr val="000080"/>
            </a:solidFill>
            <a:ln w="9525">
              <a:solidFill>
                <a:srgbClr val="FF66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437" name="Rectangle 6"/>
            <p:cNvSpPr>
              <a:spLocks noChangeArrowheads="1"/>
            </p:cNvSpPr>
            <p:nvPr/>
          </p:nvSpPr>
          <p:spPr bwMode="auto">
            <a:xfrm>
              <a:off x="567" y="1933"/>
              <a:ext cx="1988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 sz="2400" b="1">
                  <a:solidFill>
                    <a:srgbClr val="FF9900"/>
                  </a:solidFill>
                </a:rPr>
                <a:t>профессиональная</a:t>
              </a:r>
            </a:p>
          </p:txBody>
        </p:sp>
      </p:grpSp>
      <p:sp>
        <p:nvSpPr>
          <p:cNvPr id="18434" name="Rectangle 7"/>
          <p:cNvSpPr>
            <a:spLocks noChangeArrowheads="1"/>
          </p:cNvSpPr>
          <p:nvPr/>
        </p:nvSpPr>
        <p:spPr bwMode="auto">
          <a:xfrm>
            <a:off x="5259388" y="3141663"/>
            <a:ext cx="38846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20000"/>
              </a:spcBef>
              <a:buClr>
                <a:schemeClr val="tx2"/>
              </a:buClr>
              <a:buSzPct val="115000"/>
              <a:buFont typeface="Wingdings" pitchFamily="2" charset="2"/>
              <a:buNone/>
            </a:pPr>
            <a:r>
              <a:rPr lang="ru-RU" sz="2400" b="1">
                <a:solidFill>
                  <a:srgbClr val="FF9900"/>
                </a:solidFill>
              </a:rPr>
              <a:t>внутриорганизационная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260350"/>
            <a:ext cx="8226425" cy="1143000"/>
          </a:xfrm>
        </p:spPr>
        <p:txBody>
          <a:bodyPr/>
          <a:lstStyle/>
          <a:p>
            <a:pPr eaLnBrk="1" hangingPunct="1"/>
            <a:r>
              <a:rPr lang="ru-RU" b="1" smtClean="0">
                <a:solidFill>
                  <a:srgbClr val="FF9900"/>
                </a:solidFill>
                <a:effectLst/>
              </a:rPr>
              <a:t>Профессиональная карьера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628775"/>
            <a:ext cx="8226425" cy="4497388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ru-RU" sz="3600" b="1" smtClean="0">
                <a:solidFill>
                  <a:srgbClr val="FF9900"/>
                </a:solidFill>
                <a:effectLst/>
              </a:rPr>
              <a:t>Стадии развития: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z="2400" b="1" smtClean="0">
                <a:solidFill>
                  <a:srgbClr val="FF3300"/>
                </a:solidFill>
                <a:effectLst/>
              </a:rPr>
              <a:t>обучение</a:t>
            </a:r>
            <a:r>
              <a:rPr lang="ru-RU" smtClean="0"/>
              <a:t>             </a:t>
            </a:r>
            <a:r>
              <a:rPr lang="ru-RU" sz="2400" b="1" smtClean="0">
                <a:solidFill>
                  <a:srgbClr val="FF3300"/>
                </a:solidFill>
                <a:effectLst/>
              </a:rPr>
              <a:t>поступление на работу</a:t>
            </a:r>
            <a:endParaRPr lang="ru-RU" sz="2400" b="1" smtClean="0">
              <a:solidFill>
                <a:srgbClr val="FF3300"/>
              </a:solidFill>
            </a:endParaRPr>
          </a:p>
          <a:p>
            <a:pPr eaLnBrk="1" hangingPunct="1">
              <a:buFont typeface="Wingdings" pitchFamily="2" charset="2"/>
              <a:buNone/>
            </a:pPr>
            <a:r>
              <a:rPr lang="ru-RU" sz="2400" b="1" smtClean="0">
                <a:solidFill>
                  <a:srgbClr val="FF3300"/>
                </a:solidFill>
                <a:effectLst/>
              </a:rPr>
              <a:t>профессиональный рост</a:t>
            </a:r>
          </a:p>
        </p:txBody>
      </p:sp>
      <p:sp>
        <p:nvSpPr>
          <p:cNvPr id="2" name="AutoShape 5"/>
          <p:cNvSpPr>
            <a:spLocks noChangeArrowheads="1"/>
          </p:cNvSpPr>
          <p:nvPr/>
        </p:nvSpPr>
        <p:spPr bwMode="auto">
          <a:xfrm>
            <a:off x="2411413" y="2349500"/>
            <a:ext cx="792162" cy="360363"/>
          </a:xfrm>
          <a:prstGeom prst="rightArrow">
            <a:avLst>
              <a:gd name="adj1" fmla="val 50000"/>
              <a:gd name="adj2" fmla="val 54956"/>
            </a:avLst>
          </a:prstGeom>
          <a:solidFill>
            <a:srgbClr val="3333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0484" name="AutoShape 6"/>
          <p:cNvSpPr>
            <a:spLocks noChangeArrowheads="1"/>
          </p:cNvSpPr>
          <p:nvPr/>
        </p:nvSpPr>
        <p:spPr bwMode="auto">
          <a:xfrm>
            <a:off x="7164388" y="2349500"/>
            <a:ext cx="936625" cy="431800"/>
          </a:xfrm>
          <a:prstGeom prst="rightArrow">
            <a:avLst>
              <a:gd name="adj1" fmla="val 50000"/>
              <a:gd name="adj2" fmla="val 54228"/>
            </a:avLst>
          </a:prstGeom>
          <a:solidFill>
            <a:srgbClr val="3333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0485" name="Rectangle 7"/>
          <p:cNvSpPr>
            <a:spLocks noChangeArrowheads="1"/>
          </p:cNvSpPr>
          <p:nvPr/>
        </p:nvSpPr>
        <p:spPr bwMode="auto">
          <a:xfrm>
            <a:off x="539750" y="3500438"/>
            <a:ext cx="4786313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>
                <a:solidFill>
                  <a:srgbClr val="FF3300"/>
                </a:solidFill>
              </a:rPr>
              <a:t>поддержка индивидуальных профессиональных способностей</a:t>
            </a:r>
          </a:p>
        </p:txBody>
      </p:sp>
      <p:sp>
        <p:nvSpPr>
          <p:cNvPr id="20486" name="AutoShape 8"/>
          <p:cNvSpPr>
            <a:spLocks noChangeArrowheads="1"/>
          </p:cNvSpPr>
          <p:nvPr/>
        </p:nvSpPr>
        <p:spPr bwMode="auto">
          <a:xfrm>
            <a:off x="4716463" y="2852738"/>
            <a:ext cx="904875" cy="360362"/>
          </a:xfrm>
          <a:prstGeom prst="rightArrow">
            <a:avLst>
              <a:gd name="adj1" fmla="val 50000"/>
              <a:gd name="adj2" fmla="val 62775"/>
            </a:avLst>
          </a:prstGeom>
          <a:solidFill>
            <a:srgbClr val="3333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0487" name="Rectangle 9"/>
          <p:cNvSpPr>
            <a:spLocks noChangeArrowheads="1"/>
          </p:cNvSpPr>
          <p:nvPr/>
        </p:nvSpPr>
        <p:spPr bwMode="auto">
          <a:xfrm>
            <a:off x="6478588" y="3500438"/>
            <a:ext cx="26654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FF3300"/>
                </a:solidFill>
              </a:rPr>
              <a:t>уход на пенсию.</a:t>
            </a:r>
          </a:p>
        </p:txBody>
      </p:sp>
      <p:sp>
        <p:nvSpPr>
          <p:cNvPr id="20488" name="AutoShape 10"/>
          <p:cNvSpPr>
            <a:spLocks noChangeArrowheads="1"/>
          </p:cNvSpPr>
          <p:nvPr/>
        </p:nvSpPr>
        <p:spPr bwMode="auto">
          <a:xfrm>
            <a:off x="5508625" y="3573463"/>
            <a:ext cx="792163" cy="360362"/>
          </a:xfrm>
          <a:prstGeom prst="rightArrow">
            <a:avLst>
              <a:gd name="adj1" fmla="val 50000"/>
              <a:gd name="adj2" fmla="val 54956"/>
            </a:avLst>
          </a:prstGeom>
          <a:solidFill>
            <a:srgbClr val="3333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20489" name="Picture 11" descr="на часах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76375" y="4292600"/>
            <a:ext cx="6096000" cy="256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ru-RU" sz="4000" smtClean="0">
                <a:solidFill>
                  <a:srgbClr val="FF9900"/>
                </a:solidFill>
                <a:effectLst/>
              </a:rPr>
              <a:t>Внутриорганизационная карьера</a:t>
            </a:r>
            <a:r>
              <a:rPr lang="ru-RU" sz="4000" smtClean="0">
                <a:effectLst/>
              </a:rPr>
              <a:t> </a:t>
            </a:r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 smtClean="0">
                <a:effectLst/>
              </a:rPr>
              <a:t>   последовательная смена стадий развития карьеры, продвижение в профессиональном и должностном плане в пределах одного предприятия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Сетка с тенью">
  <a:themeElements>
    <a:clrScheme name="Сетка с тенью 6">
      <a:dk1>
        <a:srgbClr val="4D4D4D"/>
      </a:dk1>
      <a:lt1>
        <a:srgbClr val="FFFFFF"/>
      </a:lt1>
      <a:dk2>
        <a:srgbClr val="525252"/>
      </a:dk2>
      <a:lt2>
        <a:srgbClr val="C0C0C0"/>
      </a:lt2>
      <a:accent1>
        <a:srgbClr val="527C3A"/>
      </a:accent1>
      <a:accent2>
        <a:srgbClr val="444444"/>
      </a:accent2>
      <a:accent3>
        <a:srgbClr val="B3B3B3"/>
      </a:accent3>
      <a:accent4>
        <a:srgbClr val="DADADA"/>
      </a:accent4>
      <a:accent5>
        <a:srgbClr val="B3BFAE"/>
      </a:accent5>
      <a:accent6>
        <a:srgbClr val="3D3D3D"/>
      </a:accent6>
      <a:hlink>
        <a:srgbClr val="FAC458"/>
      </a:hlink>
      <a:folHlink>
        <a:srgbClr val="C7780F"/>
      </a:folHlink>
    </a:clrScheme>
    <a:fontScheme name="Сетка с тенью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Сетка с тенью 1">
        <a:dk1>
          <a:srgbClr val="7E0000"/>
        </a:dk1>
        <a:lt1>
          <a:srgbClr val="FFFFFF"/>
        </a:lt1>
        <a:dk2>
          <a:srgbClr val="800000"/>
        </a:dk2>
        <a:lt2>
          <a:srgbClr val="FCF0B2"/>
        </a:lt2>
        <a:accent1>
          <a:srgbClr val="C5543D"/>
        </a:accent1>
        <a:accent2>
          <a:srgbClr val="660000"/>
        </a:accent2>
        <a:accent3>
          <a:srgbClr val="C0AAAA"/>
        </a:accent3>
        <a:accent4>
          <a:srgbClr val="DADADA"/>
        </a:accent4>
        <a:accent5>
          <a:srgbClr val="DFB3AF"/>
        </a:accent5>
        <a:accent6>
          <a:srgbClr val="5C0000"/>
        </a:accent6>
        <a:hlink>
          <a:srgbClr val="FFFF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ка с тенью 2">
        <a:dk1>
          <a:srgbClr val="000066"/>
        </a:dk1>
        <a:lt1>
          <a:srgbClr val="FFFFFF"/>
        </a:lt1>
        <a:dk2>
          <a:srgbClr val="000066"/>
        </a:dk2>
        <a:lt2>
          <a:srgbClr val="B2B8C8"/>
        </a:lt2>
        <a:accent1>
          <a:srgbClr val="008080"/>
        </a:accent1>
        <a:accent2>
          <a:srgbClr val="00004E"/>
        </a:accent2>
        <a:accent3>
          <a:srgbClr val="AAAAB8"/>
        </a:accent3>
        <a:accent4>
          <a:srgbClr val="DADADA"/>
        </a:accent4>
        <a:accent5>
          <a:srgbClr val="AAC0C0"/>
        </a:accent5>
        <a:accent6>
          <a:srgbClr val="000046"/>
        </a:accent6>
        <a:hlink>
          <a:srgbClr val="00FFCC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ка с тенью 3">
        <a:dk1>
          <a:srgbClr val="010199"/>
        </a:dk1>
        <a:lt1>
          <a:srgbClr val="FFFFFF"/>
        </a:lt1>
        <a:dk2>
          <a:srgbClr val="000099"/>
        </a:dk2>
        <a:lt2>
          <a:srgbClr val="CCFFFF"/>
        </a:lt2>
        <a:accent1>
          <a:srgbClr val="00C600"/>
        </a:accent1>
        <a:accent2>
          <a:srgbClr val="01017D"/>
        </a:accent2>
        <a:accent3>
          <a:srgbClr val="AAAACA"/>
        </a:accent3>
        <a:accent4>
          <a:srgbClr val="DADADA"/>
        </a:accent4>
        <a:accent5>
          <a:srgbClr val="AADFAA"/>
        </a:accent5>
        <a:accent6>
          <a:srgbClr val="010171"/>
        </a:accent6>
        <a:hlink>
          <a:srgbClr val="FFE701"/>
        </a:hlink>
        <a:folHlink>
          <a:srgbClr val="3366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ка с тенью 4">
        <a:dk1>
          <a:srgbClr val="6B6B99"/>
        </a:dk1>
        <a:lt1>
          <a:srgbClr val="EAEAEA"/>
        </a:lt1>
        <a:dk2>
          <a:srgbClr val="666699"/>
        </a:dk2>
        <a:lt2>
          <a:srgbClr val="CCECFF"/>
        </a:lt2>
        <a:accent1>
          <a:srgbClr val="00CC66"/>
        </a:accent1>
        <a:accent2>
          <a:srgbClr val="54547A"/>
        </a:accent2>
        <a:accent3>
          <a:srgbClr val="B8B8CA"/>
        </a:accent3>
        <a:accent4>
          <a:srgbClr val="C8C8C8"/>
        </a:accent4>
        <a:accent5>
          <a:srgbClr val="AAE2B8"/>
        </a:accent5>
        <a:accent6>
          <a:srgbClr val="4B4B6E"/>
        </a:accent6>
        <a:hlink>
          <a:srgbClr val="65B2FF"/>
        </a:hlink>
        <a:folHlink>
          <a:srgbClr val="9900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ка с тенью 5">
        <a:dk1>
          <a:srgbClr val="00827F"/>
        </a:dk1>
        <a:lt1>
          <a:srgbClr val="FFFFFF"/>
        </a:lt1>
        <a:dk2>
          <a:srgbClr val="008080"/>
        </a:dk2>
        <a:lt2>
          <a:srgbClr val="FFFFCC"/>
        </a:lt2>
        <a:accent1>
          <a:srgbClr val="6D6FC7"/>
        </a:accent1>
        <a:accent2>
          <a:srgbClr val="006462"/>
        </a:accent2>
        <a:accent3>
          <a:srgbClr val="AAC0C0"/>
        </a:accent3>
        <a:accent4>
          <a:srgbClr val="DADADA"/>
        </a:accent4>
        <a:accent5>
          <a:srgbClr val="BABBE0"/>
        </a:accent5>
        <a:accent6>
          <a:srgbClr val="005A58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ка с тенью 6">
        <a:dk1>
          <a:srgbClr val="4D4D4D"/>
        </a:dk1>
        <a:lt1>
          <a:srgbClr val="FFFFFF"/>
        </a:lt1>
        <a:dk2>
          <a:srgbClr val="525252"/>
        </a:dk2>
        <a:lt2>
          <a:srgbClr val="C0C0C0"/>
        </a:lt2>
        <a:accent1>
          <a:srgbClr val="527C3A"/>
        </a:accent1>
        <a:accent2>
          <a:srgbClr val="444444"/>
        </a:accent2>
        <a:accent3>
          <a:srgbClr val="B3B3B3"/>
        </a:accent3>
        <a:accent4>
          <a:srgbClr val="DADADA"/>
        </a:accent4>
        <a:accent5>
          <a:srgbClr val="B3BFAE"/>
        </a:accent5>
        <a:accent6>
          <a:srgbClr val="3D3D3D"/>
        </a:accent6>
        <a:hlink>
          <a:srgbClr val="FAC458"/>
        </a:hlink>
        <a:folHlink>
          <a:srgbClr val="C7780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ка с тенью 7">
        <a:dk1>
          <a:srgbClr val="516032"/>
        </a:dk1>
        <a:lt1>
          <a:srgbClr val="FFFFFF"/>
        </a:lt1>
        <a:dk2>
          <a:srgbClr val="546434"/>
        </a:dk2>
        <a:lt2>
          <a:srgbClr val="B2B68A"/>
        </a:lt2>
        <a:accent1>
          <a:srgbClr val="7D8C70"/>
        </a:accent1>
        <a:accent2>
          <a:srgbClr val="414E28"/>
        </a:accent2>
        <a:accent3>
          <a:srgbClr val="B3B8AE"/>
        </a:accent3>
        <a:accent4>
          <a:srgbClr val="DADADA"/>
        </a:accent4>
        <a:accent5>
          <a:srgbClr val="BFC5BB"/>
        </a:accent5>
        <a:accent6>
          <a:srgbClr val="3A4623"/>
        </a:accent6>
        <a:hlink>
          <a:srgbClr val="80C579"/>
        </a:hlink>
        <a:folHlink>
          <a:srgbClr val="7FADA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ка с тенью 8">
        <a:dk1>
          <a:srgbClr val="D1CC00"/>
        </a:dk1>
        <a:lt1>
          <a:srgbClr val="FFFFFF"/>
        </a:lt1>
        <a:dk2>
          <a:srgbClr val="CCCC00"/>
        </a:dk2>
        <a:lt2>
          <a:srgbClr val="F3F5B1"/>
        </a:lt2>
        <a:accent1>
          <a:srgbClr val="808000"/>
        </a:accent1>
        <a:accent2>
          <a:srgbClr val="AEAA00"/>
        </a:accent2>
        <a:accent3>
          <a:srgbClr val="E2E2AA"/>
        </a:accent3>
        <a:accent4>
          <a:srgbClr val="DADADA"/>
        </a:accent4>
        <a:accent5>
          <a:srgbClr val="C0C0AA"/>
        </a:accent5>
        <a:accent6>
          <a:srgbClr val="9D9A00"/>
        </a:accent6>
        <a:hlink>
          <a:srgbClr val="FFCC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ка с тенью 9">
        <a:dk1>
          <a:srgbClr val="000000"/>
        </a:dk1>
        <a:lt1>
          <a:srgbClr val="F8F8F8"/>
        </a:lt1>
        <a:dk2>
          <a:srgbClr val="336600"/>
        </a:dk2>
        <a:lt2>
          <a:srgbClr val="FBFBFB"/>
        </a:lt2>
        <a:accent1>
          <a:srgbClr val="009900"/>
        </a:accent1>
        <a:accent2>
          <a:srgbClr val="C6C6C6"/>
        </a:accent2>
        <a:accent3>
          <a:srgbClr val="FBFBFB"/>
        </a:accent3>
        <a:accent4>
          <a:srgbClr val="000000"/>
        </a:accent4>
        <a:accent5>
          <a:srgbClr val="AACAAA"/>
        </a:accent5>
        <a:accent6>
          <a:srgbClr val="B3B3B3"/>
        </a:accent6>
        <a:hlink>
          <a:srgbClr val="006600"/>
        </a:hlink>
        <a:folHlink>
          <a:srgbClr val="808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Fading Grid</Template>
  <TotalTime>95</TotalTime>
  <Words>811</Words>
  <Application>Microsoft Office PowerPoint</Application>
  <PresentationFormat>Экран (4:3)</PresentationFormat>
  <Paragraphs>102</Paragraphs>
  <Slides>21</Slides>
  <Notes>11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Шаблон оформления</vt:lpstr>
      </vt:variant>
      <vt:variant>
        <vt:i4>2</vt:i4>
      </vt:variant>
      <vt:variant>
        <vt:lpstr>Заголовки слайдов</vt:lpstr>
      </vt:variant>
      <vt:variant>
        <vt:i4>21</vt:i4>
      </vt:variant>
    </vt:vector>
  </HeadingPairs>
  <TitlesOfParts>
    <vt:vector size="25" baseType="lpstr">
      <vt:lpstr>Arial</vt:lpstr>
      <vt:lpstr>Wingdings</vt:lpstr>
      <vt:lpstr>Сетка с тенью</vt:lpstr>
      <vt:lpstr>Сетка с тенью</vt:lpstr>
      <vt:lpstr>УПРАВЛЕНИЕ КАРЬЕРОЙ В ОРГАНИЗАЦИИ</vt:lpstr>
      <vt:lpstr>Структура лекции:</vt:lpstr>
      <vt:lpstr>Слайд 3</vt:lpstr>
      <vt:lpstr>Трудовая карьера - </vt:lpstr>
      <vt:lpstr>Трудовая карьера </vt:lpstr>
      <vt:lpstr>Цели карьеры состоят в том, чтобы:</vt:lpstr>
      <vt:lpstr>Слайд 7</vt:lpstr>
      <vt:lpstr>Профессиональная карьера</vt:lpstr>
      <vt:lpstr>Внутриорганизационная карьера </vt:lpstr>
      <vt:lpstr>Внутриорганизационная карьера</vt:lpstr>
      <vt:lpstr>Слайд 11</vt:lpstr>
      <vt:lpstr>Карьерограмма, это</vt:lpstr>
      <vt:lpstr>Планирование карьеры предоставляет для работника ряд преимуществ:</vt:lpstr>
      <vt:lpstr>Преимущества планирования карьеры работника для организации:</vt:lpstr>
      <vt:lpstr>Слайд 15</vt:lpstr>
      <vt:lpstr>Этапы карьеры:</vt:lpstr>
      <vt:lpstr>Слайд 17</vt:lpstr>
      <vt:lpstr>Служба персонала:</vt:lpstr>
      <vt:lpstr>Организационные формы осуществления кадровой работы:</vt:lpstr>
      <vt:lpstr>Слайд 20</vt:lpstr>
      <vt:lpstr>Слайд 21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УПРАВЛЕНИЕ КАРЬЕРОЙ В ОРГАНИЗАЦИИ</dc:title>
  <dc:creator>123</dc:creator>
  <cp:lastModifiedBy>Завкафедры МиМ</cp:lastModifiedBy>
  <cp:revision>14</cp:revision>
  <dcterms:created xsi:type="dcterms:W3CDTF">2009-04-26T10:48:31Z</dcterms:created>
  <dcterms:modified xsi:type="dcterms:W3CDTF">2011-11-17T05:56:57Z</dcterms:modified>
</cp:coreProperties>
</file>