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23"/>
  </p:notesMasterIdLst>
  <p:sldIdLst>
    <p:sldId id="256" r:id="rId2"/>
    <p:sldId id="258" r:id="rId3"/>
    <p:sldId id="261" r:id="rId4"/>
    <p:sldId id="262" r:id="rId5"/>
    <p:sldId id="263" r:id="rId6"/>
    <p:sldId id="264" r:id="rId7"/>
    <p:sldId id="265" r:id="rId8"/>
    <p:sldId id="266" r:id="rId9"/>
    <p:sldId id="267" r:id="rId10"/>
    <p:sldId id="268" r:id="rId11"/>
    <p:sldId id="269" r:id="rId12"/>
    <p:sldId id="270" r:id="rId13"/>
    <p:sldId id="271" r:id="rId14"/>
    <p:sldId id="278" r:id="rId15"/>
    <p:sldId id="272" r:id="rId16"/>
    <p:sldId id="273" r:id="rId17"/>
    <p:sldId id="277" r:id="rId18"/>
    <p:sldId id="274" r:id="rId19"/>
    <p:sldId id="275" r:id="rId20"/>
    <p:sldId id="276" r:id="rId21"/>
    <p:sldId id="259"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08FB837D-C827-4EFA-A057-4D05807E0F7C}" styleName="Стиль из темы 1 - акцент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5758FB7-9AC5-4552-8A53-C91805E547FA}" styleName="Стиль из темы 1 - акцент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775DCB02-9BB8-47FD-8907-85C794F793BA}" styleName="Стиль из темы 1 - акцент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284E427A-3D55-4303-BF80-6455036E1DE7}" styleName="Стиль из темы 1 - акцент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41" autoAdjust="0"/>
    <p:restoredTop sz="94671" autoAdjust="0"/>
  </p:normalViewPr>
  <p:slideViewPr>
    <p:cSldViewPr>
      <p:cViewPr>
        <p:scale>
          <a:sx n="63" d="100"/>
          <a:sy n="63" d="100"/>
        </p:scale>
        <p:origin x="-1602" y="-246"/>
      </p:cViewPr>
      <p:guideLst>
        <p:guide orient="horz" pos="2160"/>
        <p:guide pos="2880"/>
      </p:guideLst>
    </p:cSldViewPr>
  </p:slideViewPr>
  <p:outlineViewPr>
    <p:cViewPr>
      <p:scale>
        <a:sx n="33" d="100"/>
        <a:sy n="33" d="100"/>
      </p:scale>
      <p:origin x="48" y="0"/>
    </p:cViewPr>
  </p:outlineViewPr>
  <p:notesTextViewPr>
    <p:cViewPr>
      <p:scale>
        <a:sx n="100" d="100"/>
        <a:sy n="100" d="100"/>
      </p:scale>
      <p:origin x="0" y="0"/>
    </p:cViewPr>
  </p:notesTextViewPr>
  <p:sorterViewPr>
    <p:cViewPr>
      <p:scale>
        <a:sx n="100" d="100"/>
        <a:sy n="100" d="100"/>
      </p:scale>
      <p:origin x="0" y="1884"/>
    </p:cViewPr>
  </p:sorterViewPr>
  <p:notesViewPr>
    <p:cSldViewPr>
      <p:cViewPr varScale="1">
        <p:scale>
          <a:sx n="36" d="100"/>
          <a:sy n="36" d="100"/>
        </p:scale>
        <p:origin x="-2238"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29F1055-2AA5-4AEB-BB5A-83BAB4C5FB39}" type="datetimeFigureOut">
              <a:rPr lang="ru-RU" smtClean="0"/>
              <a:t>14.12.2011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C14F485-B375-45BE-8BE9-02B52D6C67EE}" type="slidenum">
              <a:rPr lang="ru-RU" smtClean="0"/>
              <a:t>‹#›</a:t>
            </a:fld>
            <a:endParaRPr lang="ru-RU"/>
          </a:p>
        </p:txBody>
      </p:sp>
    </p:spTree>
    <p:extLst>
      <p:ext uri="{BB962C8B-B14F-4D97-AF65-F5344CB8AC3E}">
        <p14:creationId xmlns:p14="http://schemas.microsoft.com/office/powerpoint/2010/main" val="1832636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6"/>
            <a:ext cx="5637011"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14.12.2011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2" name="Title 1"/>
          <p:cNvSpPr>
            <a:spLocks noGrp="1"/>
          </p:cNvSpPr>
          <p:nvPr>
            <p:ph type="ctrTitle"/>
          </p:nvPr>
        </p:nvSpPr>
        <p:spPr>
          <a:xfrm>
            <a:off x="817582" y="3132291"/>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14.12.2011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9"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4" y="731520"/>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14.12.2011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4C71EC6-210F-42DE-9C53-41977AD35B3D}" type="datetimeFigureOut">
              <a:rPr lang="ru-RU" smtClean="0"/>
              <a:t>14.12.2011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7"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2"/>
            <a:ext cx="5970495"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14.12.2011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t>14.12.2011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3"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14.12.2011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t>14.12.2011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14.12.2011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6" y="2209801"/>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6" y="731521"/>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6" y="3497803"/>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14.12.2011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7"/>
            <a:ext cx="3694115"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14.12.2011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2" name="Title 1"/>
          <p:cNvSpPr>
            <a:spLocks noGrp="1"/>
          </p:cNvSpPr>
          <p:nvPr>
            <p:ph type="title"/>
          </p:nvPr>
        </p:nvSpPr>
        <p:spPr>
          <a:xfrm>
            <a:off x="727268" y="4464421"/>
            <a:ext cx="6383539"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90"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1"/>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B4C71EC6-210F-42DE-9C53-41977AD35B3D}" type="datetimeFigureOut">
              <a:rPr lang="ru-RU" smtClean="0"/>
              <a:t>14.12.2011</a:t>
            </a:fld>
            <a:endParaRPr lang="ru-RU"/>
          </a:p>
        </p:txBody>
      </p:sp>
      <p:sp>
        <p:nvSpPr>
          <p:cNvPr id="5" name="Footer Placeholder 4"/>
          <p:cNvSpPr>
            <a:spLocks noGrp="1"/>
          </p:cNvSpPr>
          <p:nvPr>
            <p:ph type="ftr" sz="quarter" idx="3"/>
          </p:nvPr>
        </p:nvSpPr>
        <p:spPr>
          <a:xfrm>
            <a:off x="457201" y="6172201"/>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1"/>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Подзаголовок 4"/>
          <p:cNvSpPr>
            <a:spLocks noGrp="1"/>
          </p:cNvSpPr>
          <p:nvPr>
            <p:ph type="subTitle" idx="1"/>
          </p:nvPr>
        </p:nvSpPr>
        <p:spPr>
          <a:xfrm>
            <a:off x="1547664" y="2564904"/>
            <a:ext cx="5637011" cy="882119"/>
          </a:xfrm>
        </p:spPr>
        <p:txBody>
          <a:bodyPr>
            <a:noAutofit/>
          </a:bodyPr>
          <a:lstStyle/>
          <a:p>
            <a:pPr algn="ctr"/>
            <a:r>
              <a:rPr lang="ru-RU" sz="3600" b="1" dirty="0" smtClean="0"/>
              <a:t>Основные этапы становления развития стратегии маркетинга</a:t>
            </a:r>
            <a:endParaRPr lang="ru-RU" sz="3600" b="1" dirty="0"/>
          </a:p>
        </p:txBody>
      </p:sp>
      <p:sp>
        <p:nvSpPr>
          <p:cNvPr id="2" name="Заголовок 1"/>
          <p:cNvSpPr>
            <a:spLocks noGrp="1"/>
          </p:cNvSpPr>
          <p:nvPr>
            <p:ph type="ctrTitle"/>
          </p:nvPr>
        </p:nvSpPr>
        <p:spPr>
          <a:xfrm>
            <a:off x="827584" y="764704"/>
            <a:ext cx="7175351" cy="1793167"/>
          </a:xfrm>
        </p:spPr>
        <p:txBody>
          <a:bodyPr/>
          <a:lstStyle/>
          <a:p>
            <a:r>
              <a:rPr lang="ru-RU" dirty="0" smtClean="0"/>
              <a:t>Презентация</a:t>
            </a:r>
            <a:endParaRPr lang="ru-RU" dirty="0"/>
          </a:p>
        </p:txBody>
      </p:sp>
    </p:spTree>
    <p:extLst>
      <p:ext uri="{BB962C8B-B14F-4D97-AF65-F5344CB8AC3E}">
        <p14:creationId xmlns:p14="http://schemas.microsoft.com/office/powerpoint/2010/main" val="373894443"/>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23352" y="620688"/>
            <a:ext cx="8280920" cy="5153719"/>
          </a:xfrm>
          <a:prstGeom prst="rect">
            <a:avLst/>
          </a:prstGeom>
        </p:spPr>
        <p:txBody>
          <a:bodyPr wrap="square">
            <a:spAutoFit/>
          </a:bodyPr>
          <a:lstStyle/>
          <a:p>
            <a:pPr indent="449580" algn="just">
              <a:lnSpc>
                <a:spcPct val="115000"/>
              </a:lnSpc>
              <a:spcAft>
                <a:spcPts val="0"/>
              </a:spcAft>
            </a:pPr>
            <a:r>
              <a:rPr lang="ru-RU" sz="2200" b="1" dirty="0">
                <a:solidFill>
                  <a:srgbClr val="FF0000"/>
                </a:solidFill>
                <a:latin typeface="Times New Roman"/>
                <a:ea typeface="Times New Roman"/>
                <a:cs typeface="Times New Roman"/>
              </a:rPr>
              <a:t>3. Ориентация на маркетинг (потребителя) (с 1960 до середины 1970 гг.). </a:t>
            </a:r>
            <a:r>
              <a:rPr lang="ru-RU" sz="2200" dirty="0">
                <a:latin typeface="Times New Roman"/>
                <a:ea typeface="Times New Roman"/>
                <a:cs typeface="Times New Roman"/>
              </a:rPr>
              <a:t>С середины 1950-х гг. на рынках сбыта возникла ситуация, которую условно называют "рынком покупателя". Располагающие достаточными свободными денежными средствами, покупатели получили возможность выбора в широком и разнообразном ассортименте предлагаемых продуктов (услуг). Причем такая ситуация сложилась и на международных рынках этих стран. Таким образом, производитель оказался в относительно зависимом положении, когда он, конкурируя с множеством других компаний, должен был угодить вкусам покупателей, которые теперь уже не ограничивались удовлетворением элементарных потребностей, и одновременно пытался повлиять на их выбор. </a:t>
            </a:r>
            <a:endParaRPr lang="ru-RU" sz="2200" dirty="0">
              <a:effectLst/>
              <a:latin typeface="Calibri"/>
              <a:ea typeface="Calibri"/>
              <a:cs typeface="Times New Roman"/>
            </a:endParaRPr>
          </a:p>
        </p:txBody>
      </p:sp>
    </p:spTree>
    <p:extLst>
      <p:ext uri="{BB962C8B-B14F-4D97-AF65-F5344CB8AC3E}">
        <p14:creationId xmlns:p14="http://schemas.microsoft.com/office/powerpoint/2010/main" val="4140518168"/>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67544" y="476672"/>
            <a:ext cx="8424936" cy="4552015"/>
          </a:xfrm>
          <a:prstGeom prst="rect">
            <a:avLst/>
          </a:prstGeom>
        </p:spPr>
        <p:txBody>
          <a:bodyPr wrap="square">
            <a:spAutoFit/>
          </a:bodyPr>
          <a:lstStyle/>
          <a:p>
            <a:pPr indent="449580" algn="just">
              <a:lnSpc>
                <a:spcPct val="115000"/>
              </a:lnSpc>
              <a:spcAft>
                <a:spcPts val="0"/>
              </a:spcAft>
            </a:pPr>
            <a:r>
              <a:rPr lang="ru-RU" b="1" dirty="0">
                <a:solidFill>
                  <a:srgbClr val="FF0000"/>
                </a:solidFill>
                <a:latin typeface="Times New Roman"/>
                <a:ea typeface="Times New Roman"/>
                <a:cs typeface="Times New Roman"/>
              </a:rPr>
              <a:t>4. Ориентация на конкурентов (с середины 1970 до 1990 гг.)</a:t>
            </a:r>
            <a:r>
              <a:rPr lang="ru-RU" dirty="0">
                <a:latin typeface="Times New Roman"/>
                <a:ea typeface="Times New Roman"/>
                <a:cs typeface="Times New Roman"/>
              </a:rPr>
              <a:t>. В середине 1970-х гг. традиционная для маркетинговой концепции ориентация на потребителя вызвала серию недовольств со стороны предпринимателей. В США маркетологи были обвинены в снижении темпов роста производительности труда, предпринимательской активности и внедрения инноваций в американской экономике и, как следствие, наряду с объективными причинами (высокая инфляция и спад экономической активности), в снижении ее конкурентоспособности в соревновании с Европой и, в особенности, с Японией.</a:t>
            </a:r>
            <a:endParaRPr lang="ru-RU" sz="1400" dirty="0">
              <a:latin typeface="Calibri"/>
              <a:ea typeface="Calibri"/>
              <a:cs typeface="Times New Roman"/>
            </a:endParaRPr>
          </a:p>
          <a:p>
            <a:pPr indent="449580" algn="just">
              <a:lnSpc>
                <a:spcPct val="115000"/>
              </a:lnSpc>
              <a:spcAft>
                <a:spcPts val="0"/>
              </a:spcAft>
            </a:pPr>
            <a:r>
              <a:rPr lang="ru-RU" dirty="0">
                <a:latin typeface="Times New Roman"/>
                <a:ea typeface="Times New Roman"/>
                <a:cs typeface="Times New Roman"/>
              </a:rPr>
              <a:t>Объектом широкомасштабной критики со стороны ученых стали следующие постулаты маркетинговой концепции:</a:t>
            </a:r>
            <a:endParaRPr lang="ru-RU" sz="1400" dirty="0">
              <a:latin typeface="Calibri"/>
              <a:ea typeface="Calibri"/>
              <a:cs typeface="Times New Roman"/>
            </a:endParaRPr>
          </a:p>
          <a:p>
            <a:pPr marL="342900" lvl="0" indent="-342900" algn="just">
              <a:lnSpc>
                <a:spcPct val="115000"/>
              </a:lnSpc>
              <a:spcAft>
                <a:spcPts val="0"/>
              </a:spcAft>
              <a:buFont typeface="+mj-lt"/>
              <a:buAutoNum type="arabicParenR"/>
              <a:tabLst>
                <a:tab pos="685800" algn="l"/>
              </a:tabLst>
            </a:pPr>
            <a:r>
              <a:rPr lang="ru-RU" dirty="0">
                <a:latin typeface="Times New Roman"/>
                <a:ea typeface="Times New Roman"/>
                <a:cs typeface="Times New Roman"/>
              </a:rPr>
              <a:t>потребители точно знают, что они хотят;</a:t>
            </a:r>
            <a:endParaRPr lang="ru-RU" sz="1400" dirty="0">
              <a:latin typeface="Calibri"/>
              <a:ea typeface="Calibri"/>
              <a:cs typeface="Times New Roman"/>
            </a:endParaRPr>
          </a:p>
          <a:p>
            <a:pPr marL="342900" lvl="0" indent="-342900" algn="just">
              <a:lnSpc>
                <a:spcPct val="115000"/>
              </a:lnSpc>
              <a:spcAft>
                <a:spcPts val="0"/>
              </a:spcAft>
              <a:buFont typeface="+mj-lt"/>
              <a:buAutoNum type="arabicParenR"/>
              <a:tabLst>
                <a:tab pos="685800" algn="l"/>
              </a:tabLst>
            </a:pPr>
            <a:r>
              <a:rPr lang="ru-RU" dirty="0">
                <a:latin typeface="Times New Roman"/>
                <a:ea typeface="Times New Roman"/>
                <a:cs typeface="Times New Roman"/>
              </a:rPr>
              <a:t>маркетинговые исследования могут точно определить, что потребители хотят;</a:t>
            </a:r>
            <a:endParaRPr lang="ru-RU" sz="1400" dirty="0">
              <a:latin typeface="Calibri"/>
              <a:ea typeface="Calibri"/>
              <a:cs typeface="Times New Roman"/>
            </a:endParaRPr>
          </a:p>
          <a:p>
            <a:pPr marL="342900" lvl="0" indent="-342900" algn="just">
              <a:lnSpc>
                <a:spcPct val="115000"/>
              </a:lnSpc>
              <a:spcAft>
                <a:spcPts val="0"/>
              </a:spcAft>
              <a:buFont typeface="+mj-lt"/>
              <a:buAutoNum type="arabicParenR"/>
              <a:tabLst>
                <a:tab pos="685800" algn="l"/>
              </a:tabLst>
            </a:pPr>
            <a:r>
              <a:rPr lang="ru-RU" dirty="0">
                <a:latin typeface="Times New Roman"/>
                <a:ea typeface="Times New Roman"/>
                <a:cs typeface="Times New Roman"/>
              </a:rPr>
              <a:t>удовлетворенные потребители совершат повторные покупки;</a:t>
            </a:r>
            <a:endParaRPr lang="ru-RU" sz="1400" dirty="0">
              <a:latin typeface="Calibri"/>
              <a:ea typeface="Calibri"/>
              <a:cs typeface="Times New Roman"/>
            </a:endParaRPr>
          </a:p>
          <a:p>
            <a:pPr marL="342900" lvl="0" indent="-342900" algn="just">
              <a:lnSpc>
                <a:spcPct val="115000"/>
              </a:lnSpc>
              <a:spcAft>
                <a:spcPts val="0"/>
              </a:spcAft>
              <a:buFont typeface="+mj-lt"/>
              <a:buAutoNum type="arabicParenR"/>
              <a:tabLst>
                <a:tab pos="685800" algn="l"/>
              </a:tabLst>
            </a:pPr>
            <a:r>
              <a:rPr lang="ru-RU" dirty="0">
                <a:latin typeface="Times New Roman"/>
                <a:ea typeface="Times New Roman"/>
                <a:cs typeface="Times New Roman"/>
              </a:rPr>
              <a:t>брэнды хорошо дифференцированы с точки зрения потребителей.</a:t>
            </a:r>
            <a:endParaRPr lang="ru-RU" sz="1400" dirty="0">
              <a:effectLst/>
              <a:latin typeface="Calibri"/>
              <a:ea typeface="Calibri"/>
              <a:cs typeface="Times New Roman"/>
            </a:endParaRPr>
          </a:p>
        </p:txBody>
      </p:sp>
    </p:spTree>
    <p:extLst>
      <p:ext uri="{BB962C8B-B14F-4D97-AF65-F5344CB8AC3E}">
        <p14:creationId xmlns:p14="http://schemas.microsoft.com/office/powerpoint/2010/main" val="2259130260"/>
      </p:ext>
    </p:extLst>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39552" y="404664"/>
            <a:ext cx="8280920" cy="6186309"/>
          </a:xfrm>
          <a:prstGeom prst="rect">
            <a:avLst/>
          </a:prstGeom>
        </p:spPr>
        <p:txBody>
          <a:bodyPr wrap="square">
            <a:spAutoFit/>
          </a:bodyPr>
          <a:lstStyle/>
          <a:p>
            <a:r>
              <a:rPr lang="ru-RU" sz="2200" b="1" dirty="0">
                <a:solidFill>
                  <a:srgbClr val="FF0000"/>
                </a:solidFill>
                <a:latin typeface="Times New Roman"/>
                <a:ea typeface="Times New Roman"/>
              </a:rPr>
              <a:t>К концу 1970-х гг.</a:t>
            </a:r>
            <a:r>
              <a:rPr lang="ru-RU" sz="2200" dirty="0">
                <a:latin typeface="Times New Roman"/>
                <a:ea typeface="Times New Roman"/>
              </a:rPr>
              <a:t> стало очевидно, что ни один из вышеуказанных постулатов не мог быть использован в качестве основы долгосрочного успеха на рынке. Кроме методологических проблем с изучением поведения потребителя, ситуация в менеджменте и маркетинге этого периода характеризовалась резко возросшей нестабильностью и динамичностью внешнего окружения</a:t>
            </a:r>
            <a:r>
              <a:rPr lang="ru-RU" sz="2200" dirty="0" smtClean="0">
                <a:latin typeface="Times New Roman"/>
                <a:ea typeface="Times New Roman"/>
              </a:rPr>
              <a:t>.</a:t>
            </a:r>
          </a:p>
          <a:p>
            <a:r>
              <a:rPr lang="ru-RU" sz="2200" b="1" dirty="0">
                <a:solidFill>
                  <a:srgbClr val="FF0000"/>
                </a:solidFill>
                <a:latin typeface="Times New Roman"/>
                <a:ea typeface="Times New Roman"/>
              </a:rPr>
              <a:t>В 1980-е гг.</a:t>
            </a:r>
            <a:r>
              <a:rPr lang="ru-RU" sz="2200" dirty="0">
                <a:latin typeface="Times New Roman"/>
                <a:ea typeface="Times New Roman"/>
              </a:rPr>
              <a:t>, под влиянием идей известного американского экономиста </a:t>
            </a:r>
            <a:r>
              <a:rPr lang="ru-RU" sz="2200" dirty="0" err="1">
                <a:latin typeface="Times New Roman"/>
                <a:ea typeface="Times New Roman"/>
              </a:rPr>
              <a:t>М.Портера</a:t>
            </a:r>
            <a:r>
              <a:rPr lang="ru-RU" sz="2200" dirty="0">
                <a:latin typeface="Times New Roman"/>
                <a:ea typeface="Times New Roman"/>
              </a:rPr>
              <a:t>, в менеджменте и маркетинге становятся популярными концепции конкурентной стратегии и конкурентного преимущества. В теории и практике маркетинга наблюдается явное смещение акцентов с ориентации на потребителей в сторону ориентации на конкурентов</a:t>
            </a:r>
            <a:r>
              <a:rPr lang="ru-RU" sz="2200" dirty="0" smtClean="0">
                <a:latin typeface="Times New Roman"/>
                <a:ea typeface="Times New Roman"/>
              </a:rPr>
              <a:t>.</a:t>
            </a:r>
          </a:p>
          <a:p>
            <a:r>
              <a:rPr lang="ru-RU" sz="2200" b="1" dirty="0" smtClean="0">
                <a:solidFill>
                  <a:srgbClr val="FF0000"/>
                </a:solidFill>
                <a:latin typeface="Times New Roman"/>
                <a:ea typeface="Times New Roman"/>
              </a:rPr>
              <a:t> </a:t>
            </a:r>
            <a:r>
              <a:rPr lang="ru-RU" sz="2200" b="1" dirty="0">
                <a:solidFill>
                  <a:srgbClr val="FF0000"/>
                </a:solidFill>
                <a:latin typeface="Times New Roman"/>
                <a:ea typeface="Times New Roman"/>
              </a:rPr>
              <a:t>В 1981 году </a:t>
            </a:r>
            <a:r>
              <a:rPr lang="ru-RU" sz="2200" dirty="0">
                <a:latin typeface="Times New Roman"/>
                <a:ea typeface="Times New Roman"/>
              </a:rPr>
              <a:t>выходит знаменитая статья </a:t>
            </a:r>
            <a:r>
              <a:rPr lang="ru-RU" sz="2200" dirty="0" err="1">
                <a:latin typeface="Times New Roman"/>
                <a:ea typeface="Times New Roman"/>
              </a:rPr>
              <a:t>Ф.Котлера</a:t>
            </a:r>
            <a:r>
              <a:rPr lang="ru-RU" sz="2200" dirty="0">
                <a:latin typeface="Times New Roman"/>
                <a:ea typeface="Times New Roman"/>
              </a:rPr>
              <a:t> и </a:t>
            </a:r>
            <a:r>
              <a:rPr lang="ru-RU" sz="2200" dirty="0" err="1">
                <a:latin typeface="Times New Roman"/>
                <a:ea typeface="Times New Roman"/>
              </a:rPr>
              <a:t>Р.Сингха</a:t>
            </a:r>
            <a:r>
              <a:rPr lang="ru-RU" sz="2200" dirty="0">
                <a:latin typeface="Times New Roman"/>
                <a:ea typeface="Times New Roman"/>
              </a:rPr>
              <a:t> "Маркетинговые войны 1980-х гг.", а вслед за ней в 1986 году и бестселлер </a:t>
            </a:r>
            <a:r>
              <a:rPr lang="ru-RU" sz="2200" dirty="0" err="1">
                <a:latin typeface="Times New Roman"/>
                <a:ea typeface="Times New Roman"/>
              </a:rPr>
              <a:t>Э.Райса</a:t>
            </a:r>
            <a:r>
              <a:rPr lang="ru-RU" sz="2200" dirty="0">
                <a:latin typeface="Times New Roman"/>
                <a:ea typeface="Times New Roman"/>
              </a:rPr>
              <a:t> и </a:t>
            </a:r>
            <a:r>
              <a:rPr lang="ru-RU" sz="2200" dirty="0" err="1">
                <a:latin typeface="Times New Roman"/>
                <a:ea typeface="Times New Roman"/>
              </a:rPr>
              <a:t>Дж.Траута</a:t>
            </a:r>
            <a:r>
              <a:rPr lang="ru-RU" sz="2200" dirty="0">
                <a:latin typeface="Times New Roman"/>
                <a:ea typeface="Times New Roman"/>
              </a:rPr>
              <a:t> "Маркетинговые войны", в которых авторы прямо используют принципы военной стратегии прусского генерала </a:t>
            </a:r>
            <a:r>
              <a:rPr lang="ru-RU" sz="2200" dirty="0" err="1">
                <a:latin typeface="Times New Roman"/>
                <a:ea typeface="Times New Roman"/>
              </a:rPr>
              <a:t>К.Клаузевица</a:t>
            </a:r>
            <a:r>
              <a:rPr lang="ru-RU" sz="2200" dirty="0">
                <a:latin typeface="Times New Roman"/>
                <a:ea typeface="Times New Roman"/>
              </a:rPr>
              <a:t> применительно к маркетинговой теории и </a:t>
            </a:r>
            <a:r>
              <a:rPr lang="ru-RU" sz="2200" dirty="0" smtClean="0">
                <a:latin typeface="Times New Roman"/>
                <a:ea typeface="Times New Roman"/>
              </a:rPr>
              <a:t>практике.</a:t>
            </a:r>
            <a:endParaRPr lang="ru-RU" sz="2200" dirty="0"/>
          </a:p>
        </p:txBody>
      </p:sp>
    </p:spTree>
    <p:extLst>
      <p:ext uri="{BB962C8B-B14F-4D97-AF65-F5344CB8AC3E}">
        <p14:creationId xmlns:p14="http://schemas.microsoft.com/office/powerpoint/2010/main" val="2349487323"/>
      </p:ext>
    </p:extLst>
  </p:cSld>
  <p:clrMapOvr>
    <a:masterClrMapping/>
  </p:clrMapOvr>
  <mc:AlternateContent xmlns:mc="http://schemas.openxmlformats.org/markup-compatibility/2006">
    <mc:Choice xmlns:p14="http://schemas.microsoft.com/office/powerpoint/2010/main" Requires="p14">
      <p:transition spd="slow">
        <p14:flash/>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95536" y="188640"/>
            <a:ext cx="8280920" cy="6263253"/>
          </a:xfrm>
          <a:prstGeom prst="rect">
            <a:avLst/>
          </a:prstGeom>
        </p:spPr>
        <p:txBody>
          <a:bodyPr wrap="square">
            <a:spAutoFit/>
          </a:bodyPr>
          <a:lstStyle/>
          <a:p>
            <a:pPr indent="449580" algn="just">
              <a:lnSpc>
                <a:spcPct val="115000"/>
              </a:lnSpc>
              <a:spcAft>
                <a:spcPts val="0"/>
              </a:spcAft>
            </a:pPr>
            <a:r>
              <a:rPr lang="ru-RU" sz="2000" b="1" dirty="0">
                <a:solidFill>
                  <a:srgbClr val="FF0000"/>
                </a:solidFill>
                <a:latin typeface="Times New Roman"/>
                <a:ea typeface="Times New Roman"/>
                <a:cs typeface="Times New Roman"/>
              </a:rPr>
              <a:t>5. Ориентация на рынок (с 1990-х гг. - по настоящее время)</a:t>
            </a:r>
            <a:r>
              <a:rPr lang="ru-RU" sz="2000" dirty="0">
                <a:latin typeface="Times New Roman"/>
                <a:ea typeface="Times New Roman"/>
                <a:cs typeface="Times New Roman"/>
              </a:rPr>
              <a:t>. В 1990-е гг. пришло понимание, что </a:t>
            </a:r>
            <a:r>
              <a:rPr lang="ru-RU" sz="2000" b="1" i="1" dirty="0">
                <a:latin typeface="Times New Roman"/>
                <a:ea typeface="Times New Roman"/>
                <a:cs typeface="Times New Roman"/>
              </a:rPr>
              <a:t>современные компании должны быть стратегически ориентированы на рынок, одновременно изучая потребности своих клиентов и действия конкурентов</a:t>
            </a:r>
            <a:r>
              <a:rPr lang="ru-RU" sz="2000" dirty="0">
                <a:latin typeface="Times New Roman"/>
                <a:ea typeface="Times New Roman"/>
                <a:cs typeface="Times New Roman"/>
              </a:rPr>
              <a:t>. Они должны исключить ситуацию, когда ориентация на конкурентов может вытеснить ориентацию на потребителей, сосредоточив своё внимание в равной степени на понимании как своих клиентов, так и конкурентов.</a:t>
            </a:r>
            <a:endParaRPr lang="ru-RU" sz="2000" dirty="0">
              <a:latin typeface="Calibri"/>
              <a:ea typeface="Calibri"/>
              <a:cs typeface="Times New Roman"/>
            </a:endParaRPr>
          </a:p>
          <a:p>
            <a:r>
              <a:rPr lang="ru-RU" sz="2000" dirty="0">
                <a:latin typeface="Times New Roman"/>
                <a:ea typeface="Times New Roman"/>
              </a:rPr>
              <a:t>Популярность концепции ориентации на рынок началась в 1990 году после публикации результатов двух исследований. Первое из них, выполненное американскими учеными </a:t>
            </a:r>
            <a:r>
              <a:rPr lang="ru-RU" sz="2000" dirty="0" err="1">
                <a:latin typeface="Times New Roman"/>
                <a:ea typeface="Times New Roman"/>
              </a:rPr>
              <a:t>Э.Коли</a:t>
            </a:r>
            <a:r>
              <a:rPr lang="ru-RU" sz="2000" dirty="0">
                <a:latin typeface="Times New Roman"/>
                <a:ea typeface="Times New Roman"/>
              </a:rPr>
              <a:t> и </a:t>
            </a:r>
            <a:r>
              <a:rPr lang="ru-RU" sz="2000" dirty="0" err="1">
                <a:latin typeface="Times New Roman"/>
                <a:ea typeface="Times New Roman"/>
              </a:rPr>
              <a:t>Б.Яворски</a:t>
            </a:r>
            <a:r>
              <a:rPr lang="ru-RU" sz="2000" dirty="0">
                <a:latin typeface="Times New Roman"/>
                <a:ea typeface="Times New Roman"/>
              </a:rPr>
              <a:t>, было проведено в два этапа: кабинетное (изучены публикации в менеджменте и маркетинге за период с 1955 по 1990 гг.) и полевое (опрос 62 топ менеджеров и специалистов из 47 организаций сферы потребительских и промышленных продуктов и услуг в 4 крупных городах США). В результате полученных данных авторы определили, что "ориентация на рынок есть генерирование в масштабах всей организации информации о рынке относительно текущих и будущих потребностей заказчиков, широкое распространение этой информации через все подразделения и обеспечение ответной реакции всей организации на эту информацию</a:t>
            </a:r>
            <a:r>
              <a:rPr lang="ru-RU" dirty="0">
                <a:latin typeface="Times New Roman"/>
                <a:ea typeface="Times New Roman"/>
              </a:rPr>
              <a:t>.</a:t>
            </a:r>
            <a:endParaRPr lang="ru-RU" dirty="0"/>
          </a:p>
        </p:txBody>
      </p:sp>
    </p:spTree>
    <p:extLst>
      <p:ext uri="{BB962C8B-B14F-4D97-AF65-F5344CB8AC3E}">
        <p14:creationId xmlns:p14="http://schemas.microsoft.com/office/powerpoint/2010/main" val="650826716"/>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27584" y="836712"/>
            <a:ext cx="7920880" cy="5162247"/>
          </a:xfrm>
          <a:prstGeom prst="rect">
            <a:avLst/>
          </a:prstGeom>
        </p:spPr>
        <p:txBody>
          <a:bodyPr wrap="square">
            <a:spAutoFit/>
          </a:bodyPr>
          <a:lstStyle/>
          <a:p>
            <a:pPr indent="449580" algn="just">
              <a:lnSpc>
                <a:spcPct val="115000"/>
              </a:lnSpc>
              <a:spcAft>
                <a:spcPts val="0"/>
              </a:spcAft>
            </a:pPr>
            <a:r>
              <a:rPr lang="ru-RU" sz="2400" b="1" dirty="0">
                <a:solidFill>
                  <a:srgbClr val="FF0000"/>
                </a:solidFill>
                <a:latin typeface="Times New Roman"/>
                <a:ea typeface="Times New Roman"/>
                <a:cs typeface="Times New Roman"/>
              </a:rPr>
              <a:t>Авторы второго исследования </a:t>
            </a:r>
            <a:r>
              <a:rPr lang="ru-RU" sz="2400" dirty="0">
                <a:latin typeface="Times New Roman"/>
                <a:ea typeface="Times New Roman"/>
                <a:cs typeface="Times New Roman"/>
              </a:rPr>
              <a:t>- американские ученые </a:t>
            </a:r>
            <a:r>
              <a:rPr lang="ru-RU" sz="2400" dirty="0" err="1">
                <a:latin typeface="Times New Roman"/>
                <a:ea typeface="Times New Roman"/>
                <a:cs typeface="Times New Roman"/>
              </a:rPr>
              <a:t>Дж.Нарвер</a:t>
            </a:r>
            <a:r>
              <a:rPr lang="ru-RU" sz="2400" dirty="0">
                <a:latin typeface="Times New Roman"/>
                <a:ea typeface="Times New Roman"/>
                <a:cs typeface="Times New Roman"/>
              </a:rPr>
              <a:t> и </a:t>
            </a:r>
            <a:r>
              <a:rPr lang="ru-RU" sz="2400" dirty="0" err="1">
                <a:latin typeface="Times New Roman"/>
                <a:ea typeface="Times New Roman"/>
                <a:cs typeface="Times New Roman"/>
              </a:rPr>
              <a:t>С.Слейтер</a:t>
            </a:r>
            <a:r>
              <a:rPr lang="ru-RU" sz="2400" dirty="0">
                <a:latin typeface="Times New Roman"/>
                <a:ea typeface="Times New Roman"/>
                <a:cs typeface="Times New Roman"/>
              </a:rPr>
              <a:t>, также на основе проведенных исследований установили, что ориентация на рынок состоит из трех поведенческих составляющих: </a:t>
            </a:r>
            <a:r>
              <a:rPr lang="ru-RU" sz="2400" i="1" dirty="0">
                <a:latin typeface="Times New Roman"/>
                <a:ea typeface="Times New Roman"/>
                <a:cs typeface="Times New Roman"/>
              </a:rPr>
              <a:t>ориентации на потребителя, ориентации на конкурентов и </a:t>
            </a:r>
            <a:r>
              <a:rPr lang="ru-RU" sz="2400" i="1" dirty="0" err="1">
                <a:latin typeface="Times New Roman"/>
                <a:ea typeface="Times New Roman"/>
                <a:cs typeface="Times New Roman"/>
              </a:rPr>
              <a:t>межфункциональной</a:t>
            </a:r>
            <a:r>
              <a:rPr lang="ru-RU" sz="2400" dirty="0">
                <a:latin typeface="Times New Roman"/>
                <a:ea typeface="Times New Roman"/>
                <a:cs typeface="Times New Roman"/>
              </a:rPr>
              <a:t> </a:t>
            </a:r>
            <a:r>
              <a:rPr lang="ru-RU" sz="2400" i="1" dirty="0">
                <a:latin typeface="Times New Roman"/>
                <a:ea typeface="Times New Roman"/>
                <a:cs typeface="Times New Roman"/>
              </a:rPr>
              <a:t>координации</a:t>
            </a:r>
            <a:r>
              <a:rPr lang="ru-RU" sz="2400" dirty="0">
                <a:latin typeface="Times New Roman"/>
                <a:ea typeface="Times New Roman"/>
                <a:cs typeface="Times New Roman"/>
              </a:rPr>
              <a:t>, а также выделили два критерия принятия рыночных решений - </a:t>
            </a:r>
            <a:r>
              <a:rPr lang="ru-RU" sz="2400" i="1" dirty="0">
                <a:latin typeface="Times New Roman"/>
                <a:ea typeface="Times New Roman"/>
                <a:cs typeface="Times New Roman"/>
              </a:rPr>
              <a:t>долгосрочный фокус и прибыльность</a:t>
            </a:r>
            <a:r>
              <a:rPr lang="ru-RU" sz="2400" dirty="0">
                <a:latin typeface="Times New Roman"/>
                <a:ea typeface="Times New Roman"/>
                <a:cs typeface="Times New Roman"/>
              </a:rPr>
              <a:t>. Как показали результаты исследования, существует прочная положительная взаимосвязь между рыночной ориентацией компании и ее прибыльностью, которая не зависит от вида предпринимательской деятельности и рыночной среды.</a:t>
            </a:r>
            <a:endParaRPr lang="ru-RU" sz="2400" dirty="0">
              <a:effectLst/>
              <a:latin typeface="Calibri"/>
              <a:ea typeface="Calibri"/>
              <a:cs typeface="Times New Roman"/>
            </a:endParaRPr>
          </a:p>
        </p:txBody>
      </p:sp>
    </p:spTree>
    <p:extLst>
      <p:ext uri="{BB962C8B-B14F-4D97-AF65-F5344CB8AC3E}">
        <p14:creationId xmlns:p14="http://schemas.microsoft.com/office/powerpoint/2010/main" val="689229267"/>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одзаголовок 4"/>
          <p:cNvSpPr>
            <a:spLocks noGrp="1"/>
          </p:cNvSpPr>
          <p:nvPr>
            <p:ph type="subTitle" idx="1"/>
          </p:nvPr>
        </p:nvSpPr>
        <p:spPr>
          <a:xfrm>
            <a:off x="683569" y="1412776"/>
            <a:ext cx="7704856" cy="5112568"/>
          </a:xfrm>
        </p:spPr>
        <p:txBody>
          <a:bodyPr>
            <a:normAutofit fontScale="70000" lnSpcReduction="20000"/>
          </a:bodyPr>
          <a:lstStyle/>
          <a:p>
            <a:pPr marL="342900" lvl="0" indent="-342900" algn="just">
              <a:lnSpc>
                <a:spcPct val="115000"/>
              </a:lnSpc>
              <a:spcAft>
                <a:spcPts val="0"/>
              </a:spcAft>
              <a:buFont typeface="Symbol"/>
              <a:buChar char=""/>
              <a:tabLst>
                <a:tab pos="457200" algn="l"/>
              </a:tabLst>
            </a:pPr>
            <a:r>
              <a:rPr lang="ru-RU" sz="2400" dirty="0">
                <a:latin typeface="Times New Roman"/>
                <a:ea typeface="Times New Roman"/>
                <a:cs typeface="Times New Roman"/>
              </a:rPr>
              <a:t>Ориентация на конечного потребителя - направленность усилий на всех уровнях организации на создание ценности для потребителя, понимание и предугадывание его потребностей.</a:t>
            </a:r>
            <a:endParaRPr lang="ru-RU" sz="1800" dirty="0">
              <a:latin typeface="Calibri"/>
              <a:ea typeface="Calibri"/>
              <a:cs typeface="Times New Roman"/>
            </a:endParaRPr>
          </a:p>
          <a:p>
            <a:pPr marL="342900" lvl="0" indent="-342900" algn="just">
              <a:lnSpc>
                <a:spcPct val="115000"/>
              </a:lnSpc>
              <a:spcAft>
                <a:spcPts val="0"/>
              </a:spcAft>
              <a:buFont typeface="Symbol"/>
              <a:buChar char=""/>
              <a:tabLst>
                <a:tab pos="457200" algn="l"/>
              </a:tabLst>
            </a:pPr>
            <a:r>
              <a:rPr lang="ru-RU" sz="2400" dirty="0">
                <a:latin typeface="Times New Roman"/>
                <a:ea typeface="Times New Roman"/>
                <a:cs typeface="Times New Roman"/>
              </a:rPr>
              <a:t>Ориентация на конкурентов - уяснение сил и слабостей конкурентов, "вычисление" их стратегии быстроту реакции на их действия.</a:t>
            </a:r>
            <a:endParaRPr lang="ru-RU" sz="1800" dirty="0">
              <a:latin typeface="Calibri"/>
              <a:ea typeface="Calibri"/>
              <a:cs typeface="Times New Roman"/>
            </a:endParaRPr>
          </a:p>
          <a:p>
            <a:pPr marL="342900" lvl="0" indent="-342900" algn="just">
              <a:lnSpc>
                <a:spcPct val="115000"/>
              </a:lnSpc>
              <a:spcAft>
                <a:spcPts val="0"/>
              </a:spcAft>
              <a:buFont typeface="Symbol"/>
              <a:buChar char=""/>
              <a:tabLst>
                <a:tab pos="457200" algn="l"/>
              </a:tabLst>
            </a:pPr>
            <a:r>
              <a:rPr lang="ru-RU" sz="2400" dirty="0" err="1">
                <a:latin typeface="Times New Roman"/>
                <a:ea typeface="Times New Roman"/>
                <a:cs typeface="Times New Roman"/>
              </a:rPr>
              <a:t>Межфункциональная</a:t>
            </a:r>
            <a:r>
              <a:rPr lang="ru-RU" sz="2400" dirty="0">
                <a:latin typeface="Times New Roman"/>
                <a:ea typeface="Times New Roman"/>
                <a:cs typeface="Times New Roman"/>
              </a:rPr>
              <a:t> координация - распространение информации о рынке внутри организации, функциональную интеграцию при формулировании стратегии и использование видения и знаний различных подразделений, а не только маркетинговой службы, для оценки потребностей и проблем покупателей.</a:t>
            </a:r>
            <a:endParaRPr lang="ru-RU" sz="1800" dirty="0">
              <a:latin typeface="Calibri"/>
              <a:ea typeface="Calibri"/>
              <a:cs typeface="Times New Roman"/>
            </a:endParaRPr>
          </a:p>
          <a:p>
            <a:pPr marL="342900" lvl="0" indent="-342900" algn="just">
              <a:lnSpc>
                <a:spcPct val="115000"/>
              </a:lnSpc>
              <a:spcAft>
                <a:spcPts val="0"/>
              </a:spcAft>
              <a:buFont typeface="Symbol"/>
              <a:buChar char=""/>
              <a:tabLst>
                <a:tab pos="457200" algn="l"/>
              </a:tabLst>
            </a:pPr>
            <a:r>
              <a:rPr lang="ru-RU" sz="2400" dirty="0">
                <a:latin typeface="Times New Roman"/>
                <a:ea typeface="Times New Roman"/>
                <a:cs typeface="Times New Roman"/>
              </a:rPr>
              <a:t>Ориентация на промежуточного клиента - подразумевает готовность относиться к. торговым фирмам не как к простым посредникам, но как к своим клиентам, т.е. стремление учесть их специфичные потребности.</a:t>
            </a:r>
            <a:endParaRPr lang="ru-RU" sz="1800" dirty="0">
              <a:latin typeface="Calibri"/>
              <a:ea typeface="Calibri"/>
              <a:cs typeface="Times New Roman"/>
            </a:endParaRPr>
          </a:p>
          <a:p>
            <a:pPr marL="342900" lvl="0" indent="-342900" algn="just">
              <a:lnSpc>
                <a:spcPct val="115000"/>
              </a:lnSpc>
              <a:spcAft>
                <a:spcPts val="0"/>
              </a:spcAft>
              <a:buFont typeface="Symbol"/>
              <a:buChar char=""/>
              <a:tabLst>
                <a:tab pos="457200" algn="l"/>
              </a:tabLst>
            </a:pPr>
            <a:r>
              <a:rPr lang="ru-RU" sz="2400" dirty="0">
                <a:latin typeface="Times New Roman"/>
                <a:ea typeface="Times New Roman"/>
                <a:cs typeface="Times New Roman"/>
              </a:rPr>
              <a:t>Мониторинг внешней среды, или постоянный анализ альтернативных технологий, социальных перемен и правительственных постановлений, могущих представлять собой благоприятные возможности или угрозы для организации.</a:t>
            </a:r>
            <a:endParaRPr lang="ru-RU" sz="1800" dirty="0">
              <a:latin typeface="Calibri"/>
              <a:ea typeface="Calibri"/>
              <a:cs typeface="Times New Roman"/>
            </a:endParaRPr>
          </a:p>
          <a:p>
            <a:endParaRPr lang="ru-RU" dirty="0"/>
          </a:p>
        </p:txBody>
      </p:sp>
      <p:sp>
        <p:nvSpPr>
          <p:cNvPr id="4" name="Заголовок 3"/>
          <p:cNvSpPr>
            <a:spLocks noGrp="1"/>
          </p:cNvSpPr>
          <p:nvPr>
            <p:ph type="ctrTitle"/>
          </p:nvPr>
        </p:nvSpPr>
        <p:spPr>
          <a:xfrm>
            <a:off x="971600" y="404665"/>
            <a:ext cx="7175351" cy="1224136"/>
          </a:xfrm>
        </p:spPr>
        <p:txBody>
          <a:bodyPr/>
          <a:lstStyle/>
          <a:p>
            <a:pPr marL="182880" indent="0" algn="ctr">
              <a:buNone/>
            </a:pPr>
            <a:r>
              <a:rPr lang="ru-RU" sz="2400" dirty="0" err="1">
                <a:effectLst/>
                <a:latin typeface="Times New Roman"/>
                <a:ea typeface="Times New Roman"/>
              </a:rPr>
              <a:t>Ж.Ламбен</a:t>
            </a:r>
            <a:r>
              <a:rPr lang="ru-RU" sz="2400" dirty="0">
                <a:effectLst/>
                <a:latin typeface="Times New Roman"/>
                <a:ea typeface="Times New Roman"/>
              </a:rPr>
              <a:t> выделил пять базовых детерминант стратегической ориентации на рынок</a:t>
            </a:r>
            <a:endParaRPr lang="ru-RU" sz="2400" dirty="0"/>
          </a:p>
        </p:txBody>
      </p:sp>
    </p:spTree>
    <p:extLst>
      <p:ext uri="{BB962C8B-B14F-4D97-AF65-F5344CB8AC3E}">
        <p14:creationId xmlns:p14="http://schemas.microsoft.com/office/powerpoint/2010/main" val="3476968308"/>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827584" y="404665"/>
            <a:ext cx="7175351" cy="1008112"/>
          </a:xfrm>
        </p:spPr>
        <p:txBody>
          <a:bodyPr/>
          <a:lstStyle/>
          <a:p>
            <a:pPr marL="182880" indent="0" algn="ctr">
              <a:buNone/>
            </a:pPr>
            <a:r>
              <a:rPr lang="ru-RU" sz="2400" dirty="0" smtClean="0"/>
              <a:t>Основные различия </a:t>
            </a:r>
            <a:r>
              <a:rPr lang="ru-RU" sz="2400" dirty="0">
                <a:effectLst/>
                <a:ea typeface="Times New Roman"/>
              </a:rPr>
              <a:t>понятия "ориентация на маркетинг" и "ориентация на рынок"</a:t>
            </a:r>
            <a:endParaRPr lang="ru-RU" sz="2400" dirty="0"/>
          </a:p>
        </p:txBody>
      </p:sp>
      <p:sp>
        <p:nvSpPr>
          <p:cNvPr id="5" name="Подзаголовок 4"/>
          <p:cNvSpPr>
            <a:spLocks noGrp="1"/>
          </p:cNvSpPr>
          <p:nvPr>
            <p:ph type="subTitle" idx="1"/>
          </p:nvPr>
        </p:nvSpPr>
        <p:spPr>
          <a:xfrm>
            <a:off x="539553" y="1628800"/>
            <a:ext cx="7920880" cy="4680520"/>
          </a:xfrm>
        </p:spPr>
        <p:txBody>
          <a:bodyPr/>
          <a:lstStyle/>
          <a:p>
            <a:pPr marL="742950" lvl="1" indent="-285750" algn="just">
              <a:lnSpc>
                <a:spcPct val="115000"/>
              </a:lnSpc>
              <a:spcAft>
                <a:spcPts val="0"/>
              </a:spcAft>
              <a:buFont typeface="Wingdings"/>
              <a:buChar char=""/>
              <a:tabLst>
                <a:tab pos="914400" algn="l"/>
              </a:tabLst>
            </a:pPr>
            <a:r>
              <a:rPr lang="ru-RU" sz="1800" b="1" dirty="0">
                <a:solidFill>
                  <a:schemeClr val="tx1">
                    <a:lumMod val="75000"/>
                    <a:lumOff val="25000"/>
                  </a:schemeClr>
                </a:solidFill>
                <a:latin typeface="Times New Roman"/>
                <a:ea typeface="Times New Roman"/>
                <a:cs typeface="Times New Roman"/>
              </a:rPr>
              <a:t>ориентация на маркетинг отражает традиционное американское видение маркетинговой концепции и, в особенности, функциональную роль маркетинга в координации и управлении маркетинг-</a:t>
            </a:r>
            <a:r>
              <a:rPr lang="ru-RU" sz="1800" b="1" dirty="0" err="1">
                <a:solidFill>
                  <a:schemeClr val="tx1">
                    <a:lumMod val="75000"/>
                    <a:lumOff val="25000"/>
                  </a:schemeClr>
                </a:solidFill>
                <a:latin typeface="Times New Roman"/>
                <a:ea typeface="Times New Roman"/>
                <a:cs typeface="Times New Roman"/>
              </a:rPr>
              <a:t>микс</a:t>
            </a:r>
            <a:r>
              <a:rPr lang="ru-RU" sz="1800" b="1" dirty="0">
                <a:solidFill>
                  <a:schemeClr val="tx1">
                    <a:lumMod val="75000"/>
                    <a:lumOff val="25000"/>
                  </a:schemeClr>
                </a:solidFill>
                <a:latin typeface="Times New Roman"/>
                <a:ea typeface="Times New Roman"/>
                <a:cs typeface="Times New Roman"/>
              </a:rPr>
              <a:t> (4"Р") с целью более точного соответствия нуждам потребителя;</a:t>
            </a:r>
            <a:endParaRPr lang="ru-RU" sz="1800" b="1" dirty="0">
              <a:solidFill>
                <a:schemeClr val="tx1">
                  <a:lumMod val="75000"/>
                  <a:lumOff val="25000"/>
                </a:schemeClr>
              </a:solidFill>
              <a:latin typeface="Calibri"/>
              <a:ea typeface="Calibri"/>
              <a:cs typeface="Times New Roman"/>
            </a:endParaRPr>
          </a:p>
          <a:p>
            <a:pPr marL="742950" lvl="1" indent="-285750" algn="just">
              <a:lnSpc>
                <a:spcPct val="115000"/>
              </a:lnSpc>
              <a:spcAft>
                <a:spcPts val="0"/>
              </a:spcAft>
              <a:buFont typeface="Wingdings"/>
              <a:buChar char=""/>
              <a:tabLst>
                <a:tab pos="914400" algn="l"/>
              </a:tabLst>
            </a:pPr>
            <a:r>
              <a:rPr lang="ru-RU" sz="1800" b="1" dirty="0">
                <a:solidFill>
                  <a:schemeClr val="tx1">
                    <a:lumMod val="75000"/>
                    <a:lumOff val="25000"/>
                  </a:schemeClr>
                </a:solidFill>
                <a:latin typeface="Times New Roman"/>
                <a:ea typeface="Times New Roman"/>
                <a:cs typeface="Times New Roman"/>
              </a:rPr>
              <a:t>ориентация на рынок, напротив, смещает акцент с функциональной роли маркетинговых служб, расширяя определение маркетинга до уровня остальных субъектов рынка (а не только потребителей) и устанавливает, что развитие отношений с потребителем и увеличение потребительской ценности является обязанностью каждого работника организации</a:t>
            </a:r>
            <a:r>
              <a:rPr lang="ru-RU" b="1" dirty="0">
                <a:latin typeface="Times New Roman"/>
                <a:ea typeface="Times New Roman"/>
                <a:cs typeface="Times New Roman"/>
              </a:rPr>
              <a:t>.</a:t>
            </a:r>
            <a:endParaRPr lang="ru-RU" sz="1600" b="1" dirty="0">
              <a:latin typeface="Calibri"/>
              <a:ea typeface="Calibri"/>
              <a:cs typeface="Times New Roman"/>
            </a:endParaRPr>
          </a:p>
          <a:p>
            <a:endParaRPr lang="ru-RU" dirty="0"/>
          </a:p>
        </p:txBody>
      </p:sp>
    </p:spTree>
    <p:extLst>
      <p:ext uri="{BB962C8B-B14F-4D97-AF65-F5344CB8AC3E}">
        <p14:creationId xmlns:p14="http://schemas.microsoft.com/office/powerpoint/2010/main" val="2338687217"/>
      </p:ext>
    </p:extLst>
  </p:cSld>
  <p:clrMapOvr>
    <a:masterClrMapping/>
  </p:clrMapOvr>
  <p:transition spd="slow">
    <p:wheel spokes="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733872" y="980728"/>
            <a:ext cx="7416824" cy="5016758"/>
          </a:xfrm>
          <a:prstGeom prst="rect">
            <a:avLst/>
          </a:prstGeom>
        </p:spPr>
        <p:txBody>
          <a:bodyPr wrap="square">
            <a:spAutoFit/>
          </a:bodyPr>
          <a:lstStyle/>
          <a:p>
            <a:pPr algn="ctr"/>
            <a:r>
              <a:rPr lang="ru-RU" sz="2000" dirty="0">
                <a:solidFill>
                  <a:srgbClr val="FF0000"/>
                </a:solidFill>
                <a:latin typeface="Times New Roman"/>
                <a:ea typeface="Times New Roman"/>
              </a:rPr>
              <a:t>"Маркетинговая ориентация </a:t>
            </a:r>
            <a:r>
              <a:rPr lang="ru-RU" sz="2000" dirty="0">
                <a:latin typeface="Times New Roman"/>
                <a:ea typeface="Times New Roman"/>
              </a:rPr>
              <a:t>- это когда функция маркетинга в компании является наиболее важной и все другие функциональные подразделения руководствуются в своей деятельности требованиями маркетингового отдела." Этот феномен был назван </a:t>
            </a:r>
            <a:r>
              <a:rPr lang="ru-RU" sz="2000" dirty="0" err="1">
                <a:latin typeface="Times New Roman"/>
                <a:ea typeface="Times New Roman"/>
              </a:rPr>
              <a:t>Ж.Ламбеном</a:t>
            </a:r>
            <a:r>
              <a:rPr lang="ru-RU" sz="2000" dirty="0">
                <a:latin typeface="Times New Roman"/>
                <a:ea typeface="Times New Roman"/>
              </a:rPr>
              <a:t> "новой формой маркетинговой близорукости". В отличие от "ориентации на маркетинг", "ориентация на рынок" - это когда все подразделения и каждый работник в организация служат идее удовлетворения потребностей заказчика. Таким образом, можно сделать важный вывод о том, что во втором случае приоритетность подразделения или работника в организации обусловливается поставленными перед ними задачами, сформулированными в интересах удовлетворения потребностей клиентов организации. В зависимости от этих задач подразделение или работник организации играет ключевую роль в обслуживании ее заказчиков, а не только маркетинговые службы.</a:t>
            </a:r>
            <a:endParaRPr lang="ru-RU" sz="2000" dirty="0"/>
          </a:p>
        </p:txBody>
      </p:sp>
    </p:spTree>
    <p:extLst>
      <p:ext uri="{BB962C8B-B14F-4D97-AF65-F5344CB8AC3E}">
        <p14:creationId xmlns:p14="http://schemas.microsoft.com/office/powerpoint/2010/main" val="726199142"/>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827584" y="476673"/>
            <a:ext cx="7175351" cy="936104"/>
          </a:xfrm>
        </p:spPr>
        <p:txBody>
          <a:bodyPr/>
          <a:lstStyle/>
          <a:p>
            <a:pPr marL="0" lvl="0" indent="0" algn="ctr">
              <a:spcBef>
                <a:spcPct val="20000"/>
              </a:spcBef>
              <a:spcAft>
                <a:spcPts val="300"/>
              </a:spcAft>
              <a:buNone/>
            </a:pPr>
            <a:r>
              <a:rPr lang="ru-RU" sz="2400" dirty="0">
                <a:solidFill>
                  <a:srgbClr val="212745"/>
                </a:solidFill>
                <a:effectLst/>
                <a:latin typeface="Times New Roman"/>
                <a:ea typeface="Times New Roman"/>
                <a:cs typeface="Aharoni" pitchFamily="2" charset="-79"/>
              </a:rPr>
              <a:t>Понятие, сущность и особенности развития стратегического маркетинга</a:t>
            </a:r>
            <a:r>
              <a:rPr lang="ru-RU" sz="2200" dirty="0">
                <a:solidFill>
                  <a:srgbClr val="212745"/>
                </a:solidFill>
                <a:effectLst/>
                <a:ea typeface="+mn-ea"/>
                <a:cs typeface="Aharoni" pitchFamily="2" charset="-79"/>
              </a:rPr>
              <a:t/>
            </a:r>
            <a:br>
              <a:rPr lang="ru-RU" sz="2200" dirty="0">
                <a:solidFill>
                  <a:srgbClr val="212745"/>
                </a:solidFill>
                <a:effectLst/>
                <a:ea typeface="+mn-ea"/>
                <a:cs typeface="Aharoni" pitchFamily="2" charset="-79"/>
              </a:rPr>
            </a:br>
            <a:endParaRPr lang="ru-RU" dirty="0">
              <a:cs typeface="Aharoni" pitchFamily="2" charset="-79"/>
            </a:endParaRPr>
          </a:p>
        </p:txBody>
      </p:sp>
      <p:sp>
        <p:nvSpPr>
          <p:cNvPr id="5" name="Подзаголовок 4"/>
          <p:cNvSpPr>
            <a:spLocks noGrp="1"/>
          </p:cNvSpPr>
          <p:nvPr>
            <p:ph type="subTitle" idx="1"/>
          </p:nvPr>
        </p:nvSpPr>
        <p:spPr>
          <a:xfrm>
            <a:off x="611560" y="1844824"/>
            <a:ext cx="7560839" cy="4536504"/>
          </a:xfrm>
        </p:spPr>
        <p:txBody>
          <a:bodyPr>
            <a:normAutofit fontScale="92500"/>
          </a:bodyPr>
          <a:lstStyle/>
          <a:p>
            <a:pPr algn="just">
              <a:lnSpc>
                <a:spcPct val="115000"/>
              </a:lnSpc>
              <a:spcAft>
                <a:spcPts val="0"/>
              </a:spcAft>
            </a:pPr>
            <a:r>
              <a:rPr lang="ru-RU" sz="2400" dirty="0">
                <a:latin typeface="Times New Roman"/>
                <a:ea typeface="Times New Roman"/>
                <a:cs typeface="Times New Roman"/>
              </a:rPr>
              <a:t>Проведенный анализ определений отечественных ученых позволяет сделать важные, на наш взгляд, выводы о том, что стратегический маркетинг:</a:t>
            </a:r>
            <a:endParaRPr lang="ru-RU" sz="1800" dirty="0">
              <a:latin typeface="Calibri"/>
              <a:ea typeface="Calibri"/>
              <a:cs typeface="Times New Roman"/>
            </a:endParaRPr>
          </a:p>
          <a:p>
            <a:pPr marL="571500" indent="-228600" algn="just">
              <a:lnSpc>
                <a:spcPct val="115000"/>
              </a:lnSpc>
              <a:spcAft>
                <a:spcPts val="0"/>
              </a:spcAft>
            </a:pPr>
            <a:r>
              <a:rPr lang="ru-RU" sz="2400" dirty="0">
                <a:latin typeface="Times New Roman"/>
                <a:ea typeface="Times New Roman"/>
                <a:cs typeface="Times New Roman"/>
              </a:rPr>
              <a:t>1) рассматривается как система стратегического управления организацией, ориентированная на рынок;</a:t>
            </a:r>
            <a:endParaRPr lang="ru-RU" sz="1800" dirty="0">
              <a:latin typeface="Calibri"/>
              <a:ea typeface="Calibri"/>
              <a:cs typeface="Times New Roman"/>
            </a:endParaRPr>
          </a:p>
          <a:p>
            <a:pPr marL="571500" indent="-228600" algn="just">
              <a:lnSpc>
                <a:spcPct val="115000"/>
              </a:lnSpc>
              <a:spcAft>
                <a:spcPts val="0"/>
              </a:spcAft>
            </a:pPr>
            <a:r>
              <a:rPr lang="ru-RU" sz="2400" dirty="0">
                <a:latin typeface="Times New Roman"/>
                <a:ea typeface="Times New Roman"/>
                <a:cs typeface="Times New Roman"/>
              </a:rPr>
              <a:t>2) акцентирует внимание руководства и персонала организации на анализе потребностей покупателей с целью повышения уровня их обслуживания;</a:t>
            </a:r>
            <a:endParaRPr lang="ru-RU" sz="1800" dirty="0">
              <a:latin typeface="Calibri"/>
              <a:ea typeface="Calibri"/>
              <a:cs typeface="Times New Roman"/>
            </a:endParaRPr>
          </a:p>
          <a:p>
            <a:r>
              <a:rPr lang="ru-RU" sz="2400" dirty="0" smtClean="0">
                <a:latin typeface="Times New Roman"/>
                <a:ea typeface="Times New Roman"/>
              </a:rPr>
              <a:t>     3</a:t>
            </a:r>
            <a:r>
              <a:rPr lang="ru-RU" sz="2400" dirty="0">
                <a:latin typeface="Times New Roman"/>
                <a:ea typeface="Times New Roman"/>
              </a:rPr>
              <a:t>) придает особое значение анализу конкурентоспособности организации с целью достижения ее конкурентных преимуществ</a:t>
            </a:r>
            <a:endParaRPr lang="ru-RU" dirty="0"/>
          </a:p>
        </p:txBody>
      </p:sp>
    </p:spTree>
    <p:extLst>
      <p:ext uri="{BB962C8B-B14F-4D97-AF65-F5344CB8AC3E}">
        <p14:creationId xmlns:p14="http://schemas.microsoft.com/office/powerpoint/2010/main" val="37380670"/>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92696" y="980728"/>
            <a:ext cx="7560840" cy="4317207"/>
          </a:xfrm>
          <a:prstGeom prst="rect">
            <a:avLst/>
          </a:prstGeom>
        </p:spPr>
        <p:txBody>
          <a:bodyPr wrap="square">
            <a:spAutoFit/>
          </a:bodyPr>
          <a:lstStyle/>
          <a:p>
            <a:pPr algn="just">
              <a:lnSpc>
                <a:spcPct val="115000"/>
              </a:lnSpc>
              <a:spcAft>
                <a:spcPts val="0"/>
              </a:spcAft>
            </a:pPr>
            <a:r>
              <a:rPr lang="ru-RU" sz="2000" b="1" dirty="0">
                <a:solidFill>
                  <a:srgbClr val="FF0000"/>
                </a:solidFill>
                <a:latin typeface="Times New Roman"/>
                <a:ea typeface="Times New Roman"/>
                <a:cs typeface="Times New Roman"/>
              </a:rPr>
              <a:t>Общие итоги высказываний западных авторов о стратегическом маркетинге:</a:t>
            </a:r>
            <a:endParaRPr lang="ru-RU" sz="2000" b="1" dirty="0">
              <a:solidFill>
                <a:srgbClr val="FF0000"/>
              </a:solidFill>
              <a:latin typeface="Calibri"/>
              <a:ea typeface="Calibri"/>
              <a:cs typeface="Times New Roman"/>
            </a:endParaRPr>
          </a:p>
          <a:p>
            <a:pPr marL="571500" indent="-228600" algn="just">
              <a:lnSpc>
                <a:spcPct val="115000"/>
              </a:lnSpc>
              <a:spcAft>
                <a:spcPts val="0"/>
              </a:spcAft>
            </a:pPr>
            <a:r>
              <a:rPr lang="ru-RU" sz="2000" dirty="0">
                <a:solidFill>
                  <a:srgbClr val="FF0000"/>
                </a:solidFill>
                <a:latin typeface="Times New Roman"/>
                <a:ea typeface="Times New Roman"/>
                <a:cs typeface="Times New Roman"/>
              </a:rPr>
              <a:t>1)</a:t>
            </a:r>
            <a:r>
              <a:rPr lang="ru-RU" sz="2000" dirty="0">
                <a:latin typeface="Times New Roman"/>
                <a:ea typeface="Times New Roman"/>
                <a:cs typeface="Times New Roman"/>
              </a:rPr>
              <a:t> это процесс систематического и непрерывного анализа потребностей с целью достижения устойчивого конкурентного преимущества организации;</a:t>
            </a:r>
            <a:endParaRPr lang="ru-RU" sz="2000" dirty="0">
              <a:latin typeface="Calibri"/>
              <a:ea typeface="Calibri"/>
              <a:cs typeface="Times New Roman"/>
            </a:endParaRPr>
          </a:p>
          <a:p>
            <a:pPr marL="571500" indent="-228600" algn="just">
              <a:lnSpc>
                <a:spcPct val="115000"/>
              </a:lnSpc>
              <a:spcAft>
                <a:spcPts val="0"/>
              </a:spcAft>
            </a:pPr>
            <a:r>
              <a:rPr lang="ru-RU" sz="2000" dirty="0">
                <a:solidFill>
                  <a:srgbClr val="FF0000"/>
                </a:solidFill>
                <a:latin typeface="Times New Roman"/>
                <a:ea typeface="Times New Roman"/>
                <a:cs typeface="Times New Roman"/>
              </a:rPr>
              <a:t>2)</a:t>
            </a:r>
            <a:r>
              <a:rPr lang="ru-RU" sz="2000" dirty="0">
                <a:latin typeface="Times New Roman"/>
                <a:ea typeface="Times New Roman"/>
                <a:cs typeface="Times New Roman"/>
              </a:rPr>
              <a:t> это акцент на выявлении маркетинговых возможностей развития и разработке новых продуктов организации;</a:t>
            </a:r>
            <a:endParaRPr lang="ru-RU" sz="2000" dirty="0">
              <a:latin typeface="Calibri"/>
              <a:ea typeface="Calibri"/>
              <a:cs typeface="Times New Roman"/>
            </a:endParaRPr>
          </a:p>
          <a:p>
            <a:pPr marL="571500" indent="-228600" algn="just">
              <a:lnSpc>
                <a:spcPct val="115000"/>
              </a:lnSpc>
              <a:spcAft>
                <a:spcPts val="0"/>
              </a:spcAft>
            </a:pPr>
            <a:r>
              <a:rPr lang="ru-RU" sz="2000" dirty="0">
                <a:solidFill>
                  <a:srgbClr val="FF0000"/>
                </a:solidFill>
                <a:latin typeface="Times New Roman"/>
                <a:ea typeface="Times New Roman"/>
                <a:cs typeface="Times New Roman"/>
              </a:rPr>
              <a:t>3)</a:t>
            </a:r>
            <a:r>
              <a:rPr lang="ru-RU" sz="2000" dirty="0">
                <a:latin typeface="Times New Roman"/>
                <a:ea typeface="Times New Roman"/>
                <a:cs typeface="Times New Roman"/>
              </a:rPr>
              <a:t> это интеграция маркетинга и корпоративной стратегии с целью создания ориентированной на рынок организации;</a:t>
            </a:r>
            <a:endParaRPr lang="ru-RU" sz="2000" dirty="0">
              <a:latin typeface="Calibri"/>
              <a:ea typeface="Calibri"/>
              <a:cs typeface="Times New Roman"/>
            </a:endParaRPr>
          </a:p>
          <a:p>
            <a:pPr marL="571500" indent="-228600" algn="just">
              <a:lnSpc>
                <a:spcPct val="115000"/>
              </a:lnSpc>
              <a:spcAft>
                <a:spcPts val="0"/>
              </a:spcAft>
            </a:pPr>
            <a:r>
              <a:rPr lang="ru-RU" sz="2000" dirty="0">
                <a:solidFill>
                  <a:srgbClr val="FF0000"/>
                </a:solidFill>
                <a:latin typeface="Times New Roman"/>
                <a:ea typeface="Times New Roman"/>
                <a:cs typeface="Times New Roman"/>
              </a:rPr>
              <a:t>4)</a:t>
            </a:r>
            <a:r>
              <a:rPr lang="ru-RU" sz="2000" dirty="0">
                <a:latin typeface="Times New Roman"/>
                <a:ea typeface="Times New Roman"/>
                <a:cs typeface="Times New Roman"/>
              </a:rPr>
              <a:t> это начальный этап процесса формирования потребительской ценности наряду с операционной маркетинговой деятельностью в маркетинговом управлении организацией.</a:t>
            </a:r>
            <a:endParaRPr lang="ru-RU" sz="2000" dirty="0">
              <a:effectLst/>
              <a:latin typeface="Calibri"/>
              <a:ea typeface="Calibri"/>
              <a:cs typeface="Times New Roman"/>
            </a:endParaRPr>
          </a:p>
        </p:txBody>
      </p:sp>
    </p:spTree>
    <p:extLst>
      <p:ext uri="{BB962C8B-B14F-4D97-AF65-F5344CB8AC3E}">
        <p14:creationId xmlns:p14="http://schemas.microsoft.com/office/powerpoint/2010/main" val="4230003434"/>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1"/>
          <p:cNvSpPr>
            <a:spLocks noGrp="1"/>
          </p:cNvSpPr>
          <p:nvPr>
            <p:ph type="subTitle" idx="1"/>
          </p:nvPr>
        </p:nvSpPr>
        <p:spPr>
          <a:xfrm>
            <a:off x="755577" y="2852936"/>
            <a:ext cx="7344815" cy="3240360"/>
          </a:xfrm>
        </p:spPr>
        <p:txBody>
          <a:bodyPr>
            <a:normAutofit fontScale="92500" lnSpcReduction="20000"/>
          </a:bodyPr>
          <a:lstStyle/>
          <a:p>
            <a:pPr algn="just">
              <a:lnSpc>
                <a:spcPct val="115000"/>
              </a:lnSpc>
              <a:spcAft>
                <a:spcPts val="0"/>
              </a:spcAft>
            </a:pPr>
            <a:r>
              <a:rPr lang="ru-RU" sz="2400" dirty="0">
                <a:latin typeface="Times New Roman"/>
                <a:ea typeface="Times New Roman"/>
                <a:cs typeface="Times New Roman"/>
              </a:rPr>
              <a:t>Усиление роли стратегического маркетинга </a:t>
            </a:r>
            <a:r>
              <a:rPr lang="ru-RU" sz="2400" dirty="0" err="1">
                <a:latin typeface="Times New Roman"/>
                <a:ea typeface="Times New Roman"/>
                <a:cs typeface="Times New Roman"/>
              </a:rPr>
              <a:t>Ж.Ламбен</a:t>
            </a:r>
            <a:r>
              <a:rPr lang="ru-RU" sz="2400" dirty="0">
                <a:latin typeface="Times New Roman"/>
                <a:ea typeface="Times New Roman"/>
                <a:cs typeface="Times New Roman"/>
              </a:rPr>
              <a:t> связывает с тремя факторами: </a:t>
            </a:r>
            <a:endParaRPr lang="ru-RU" sz="1800" dirty="0">
              <a:latin typeface="Calibri"/>
              <a:ea typeface="Calibri"/>
              <a:cs typeface="Times New Roman"/>
            </a:endParaRPr>
          </a:p>
          <a:p>
            <a:pPr marL="342900" lvl="0" indent="-342900" algn="just">
              <a:lnSpc>
                <a:spcPct val="115000"/>
              </a:lnSpc>
              <a:spcAft>
                <a:spcPts val="0"/>
              </a:spcAft>
              <a:buFont typeface="+mj-lt"/>
              <a:buAutoNum type="arabicParenR"/>
              <a:tabLst>
                <a:tab pos="685800" algn="l"/>
              </a:tabLst>
            </a:pPr>
            <a:r>
              <a:rPr lang="ru-RU" sz="2400" dirty="0">
                <a:latin typeface="Times New Roman"/>
                <a:ea typeface="Times New Roman"/>
                <a:cs typeface="Times New Roman"/>
              </a:rPr>
              <a:t>увеличением скорости распространения технологического прогресса; </a:t>
            </a:r>
            <a:endParaRPr lang="ru-RU" sz="1800" dirty="0">
              <a:latin typeface="Calibri"/>
              <a:ea typeface="Calibri"/>
              <a:cs typeface="Times New Roman"/>
            </a:endParaRPr>
          </a:p>
          <a:p>
            <a:pPr marL="342900" lvl="0" indent="-342900" algn="just">
              <a:lnSpc>
                <a:spcPct val="115000"/>
              </a:lnSpc>
              <a:spcAft>
                <a:spcPts val="0"/>
              </a:spcAft>
              <a:buFont typeface="+mj-lt"/>
              <a:buAutoNum type="arabicParenR"/>
              <a:tabLst>
                <a:tab pos="685800" algn="l"/>
              </a:tabLst>
            </a:pPr>
            <a:r>
              <a:rPr lang="ru-RU" sz="2400" dirty="0">
                <a:latin typeface="Times New Roman"/>
                <a:ea typeface="Times New Roman"/>
                <a:cs typeface="Times New Roman"/>
              </a:rPr>
              <a:t>достижением большинства рынков организаций стадии зрелости;</a:t>
            </a:r>
            <a:endParaRPr lang="ru-RU" sz="1800" dirty="0">
              <a:latin typeface="Calibri"/>
              <a:ea typeface="Calibri"/>
              <a:cs typeface="Times New Roman"/>
            </a:endParaRPr>
          </a:p>
          <a:p>
            <a:pPr marL="342900" lvl="0" indent="-342900" algn="just">
              <a:lnSpc>
                <a:spcPct val="115000"/>
              </a:lnSpc>
              <a:spcAft>
                <a:spcPts val="0"/>
              </a:spcAft>
              <a:buFont typeface="+mj-lt"/>
              <a:buAutoNum type="arabicParenR"/>
              <a:tabLst>
                <a:tab pos="685800" algn="l"/>
              </a:tabLst>
            </a:pPr>
            <a:r>
              <a:rPr lang="ru-RU" sz="2400" dirty="0">
                <a:latin typeface="Times New Roman"/>
                <a:ea typeface="Times New Roman"/>
                <a:cs typeface="Times New Roman"/>
              </a:rPr>
              <a:t>возросшей интернационализацией рынков как следствие последовательного устранения барьеров для международной торговли. </a:t>
            </a:r>
            <a:endParaRPr lang="ru-RU" sz="1800" dirty="0">
              <a:latin typeface="Calibri"/>
              <a:ea typeface="Calibri"/>
              <a:cs typeface="Times New Roman"/>
            </a:endParaRPr>
          </a:p>
          <a:p>
            <a:endParaRPr lang="ru-RU" dirty="0"/>
          </a:p>
        </p:txBody>
      </p:sp>
      <p:sp>
        <p:nvSpPr>
          <p:cNvPr id="3" name="Заголовок 2"/>
          <p:cNvSpPr>
            <a:spLocks noGrp="1"/>
          </p:cNvSpPr>
          <p:nvPr>
            <p:ph type="ctrTitle"/>
          </p:nvPr>
        </p:nvSpPr>
        <p:spPr>
          <a:xfrm>
            <a:off x="827584" y="764704"/>
            <a:ext cx="7175351" cy="1793167"/>
          </a:xfrm>
        </p:spPr>
        <p:txBody>
          <a:bodyPr/>
          <a:lstStyle/>
          <a:p>
            <a:pPr marL="182880" indent="0" algn="ctr">
              <a:buNone/>
            </a:pPr>
            <a:r>
              <a:rPr lang="ru-RU" sz="2800" dirty="0">
                <a:effectLst/>
                <a:latin typeface="Times New Roman"/>
                <a:ea typeface="Times New Roman"/>
              </a:rPr>
              <a:t>Роль маркетинга в управлении современной организацией в странах с развитой рыночной экономикой в ХХ </a:t>
            </a:r>
            <a:r>
              <a:rPr lang="ru-RU" sz="3200" dirty="0">
                <a:effectLst/>
                <a:latin typeface="Times New Roman"/>
                <a:ea typeface="Times New Roman"/>
              </a:rPr>
              <a:t>веке</a:t>
            </a:r>
            <a:endParaRPr lang="ru-RU" sz="3200" dirty="0"/>
          </a:p>
        </p:txBody>
      </p:sp>
    </p:spTree>
    <p:extLst>
      <p:ext uri="{BB962C8B-B14F-4D97-AF65-F5344CB8AC3E}">
        <p14:creationId xmlns:p14="http://schemas.microsoft.com/office/powerpoint/2010/main" val="2862014546"/>
      </p:ext>
    </p:extLst>
  </p:cSld>
  <p:clrMapOvr>
    <a:masterClrMapping/>
  </p:clrMapOvr>
  <p:transition spd="slow">
    <p:randomBar dir="ver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043608" y="620688"/>
            <a:ext cx="7200800" cy="4693593"/>
          </a:xfrm>
          <a:prstGeom prst="rect">
            <a:avLst/>
          </a:prstGeom>
        </p:spPr>
        <p:txBody>
          <a:bodyPr wrap="square">
            <a:spAutoFit/>
          </a:bodyPr>
          <a:lstStyle/>
          <a:p>
            <a:pPr algn="ctr"/>
            <a:r>
              <a:rPr lang="ru-RU" sz="2000" dirty="0">
                <a:latin typeface="Times New Roman"/>
                <a:ea typeface="Times New Roman"/>
              </a:rPr>
              <a:t>Таким образом, анализ отечественных и зарубежных определений стратегического маркетинга позволяет сделать общий вывод, что это процесс, который охватывает практически все важнейшие аспекты деятельности современной организации. Согласно уже ставшему классическим определению бельгийского ученого </a:t>
            </a:r>
            <a:r>
              <a:rPr lang="ru-RU" sz="2000" dirty="0" err="1">
                <a:latin typeface="Times New Roman"/>
                <a:ea typeface="Times New Roman"/>
              </a:rPr>
              <a:t>Ж.Ламбена</a:t>
            </a:r>
            <a:r>
              <a:rPr lang="ru-RU" sz="2000" dirty="0" smtClean="0">
                <a:latin typeface="Times New Roman"/>
                <a:ea typeface="Times New Roman"/>
              </a:rPr>
              <a:t>:</a:t>
            </a:r>
          </a:p>
          <a:p>
            <a:pPr indent="342900" algn="ctr">
              <a:lnSpc>
                <a:spcPct val="115000"/>
              </a:lnSpc>
              <a:spcAft>
                <a:spcPts val="0"/>
              </a:spcAft>
            </a:pPr>
            <a:r>
              <a:rPr lang="ru-RU" sz="2000" dirty="0">
                <a:solidFill>
                  <a:srgbClr val="FF0000"/>
                </a:solidFill>
                <a:latin typeface="Times New Roman"/>
                <a:ea typeface="Times New Roman"/>
                <a:cs typeface="Times New Roman"/>
              </a:rPr>
              <a:t>"</a:t>
            </a:r>
            <a:r>
              <a:rPr lang="ru-RU" sz="2000" b="1" i="1" dirty="0">
                <a:solidFill>
                  <a:srgbClr val="FF0000"/>
                </a:solidFill>
                <a:latin typeface="Times New Roman"/>
                <a:ea typeface="Times New Roman"/>
                <a:cs typeface="Times New Roman"/>
              </a:rPr>
              <a:t>Стратегический маркетинг</a:t>
            </a:r>
            <a:r>
              <a:rPr lang="ru-RU" sz="2000" i="1" dirty="0">
                <a:solidFill>
                  <a:srgbClr val="FF0000"/>
                </a:solidFill>
                <a:latin typeface="Times New Roman"/>
                <a:ea typeface="Times New Roman"/>
                <a:cs typeface="Times New Roman"/>
              </a:rPr>
              <a:t> </a:t>
            </a:r>
            <a:r>
              <a:rPr lang="ru-RU" sz="2000" i="1" dirty="0">
                <a:latin typeface="Times New Roman"/>
                <a:ea typeface="Times New Roman"/>
                <a:cs typeface="Times New Roman"/>
              </a:rPr>
              <a:t>- это систематический и непрерывный анализ потребностей и запросов ключевых потребительских групп, а также разработка и производство продукта или совокупности услуг, которые позволяют компании обслуживать выбранные группы более эффективно, чем ее конкуренты и, тем самым, приобрести устойчивое конкурентное преимущество"</a:t>
            </a:r>
            <a:r>
              <a:rPr lang="ru-RU" sz="2000" dirty="0">
                <a:latin typeface="Times New Roman"/>
                <a:ea typeface="Times New Roman"/>
                <a:cs typeface="Times New Roman"/>
              </a:rPr>
              <a:t>.</a:t>
            </a:r>
            <a:endParaRPr lang="ru-RU" sz="2000" dirty="0">
              <a:latin typeface="Calibri"/>
              <a:ea typeface="Calibri"/>
              <a:cs typeface="Times New Roman"/>
            </a:endParaRPr>
          </a:p>
          <a:p>
            <a:endParaRPr lang="ru-RU" dirty="0"/>
          </a:p>
        </p:txBody>
      </p:sp>
    </p:spTree>
    <p:extLst>
      <p:ext uri="{BB962C8B-B14F-4D97-AF65-F5344CB8AC3E}">
        <p14:creationId xmlns:p14="http://schemas.microsoft.com/office/powerpoint/2010/main" val="3341303989"/>
      </p:ext>
    </p:ext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3"/>
          </p:nvPr>
        </p:nvSpPr>
        <p:spPr/>
        <p:txBody>
          <a:bodyPr/>
          <a:lstStyle/>
          <a:p>
            <a:endParaRPr lang="ru-RU"/>
          </a:p>
        </p:txBody>
      </p:sp>
    </p:spTree>
    <p:extLst>
      <p:ext uri="{BB962C8B-B14F-4D97-AF65-F5344CB8AC3E}">
        <p14:creationId xmlns:p14="http://schemas.microsoft.com/office/powerpoint/2010/main" val="19400250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Прямоугольник 12"/>
          <p:cNvSpPr/>
          <p:nvPr/>
        </p:nvSpPr>
        <p:spPr>
          <a:xfrm>
            <a:off x="611560" y="620689"/>
            <a:ext cx="8136904" cy="6740307"/>
          </a:xfrm>
          <a:prstGeom prst="rect">
            <a:avLst/>
          </a:prstGeom>
        </p:spPr>
        <p:txBody>
          <a:bodyPr wrap="square">
            <a:spAutoFit/>
          </a:bodyPr>
          <a:lstStyle/>
          <a:p>
            <a:pPr indent="449580" algn="just">
              <a:lnSpc>
                <a:spcPct val="115000"/>
              </a:lnSpc>
              <a:spcAft>
                <a:spcPts val="0"/>
              </a:spcAft>
            </a:pPr>
            <a:r>
              <a:rPr lang="ru-RU" b="1" dirty="0" smtClean="0">
                <a:latin typeface="Times New Roman"/>
                <a:ea typeface="Times New Roman"/>
              </a:rPr>
              <a:t>На </a:t>
            </a:r>
            <a:r>
              <a:rPr lang="ru-RU" b="1" dirty="0">
                <a:latin typeface="Times New Roman"/>
                <a:ea typeface="Times New Roman"/>
              </a:rPr>
              <a:t>первом этапе (1900-1930 гг.) </a:t>
            </a:r>
            <a:r>
              <a:rPr lang="ru-RU" dirty="0">
                <a:latin typeface="Times New Roman"/>
                <a:ea typeface="Times New Roman"/>
              </a:rPr>
              <a:t>маркетинг существовал только в форме разрозненных элементов, связанных с организацией товародвижения и рекламой. В правой колонке на круговой диаграмме проиллюстрировано, что в организациях этого периода явно выражены три базовые функции (производство, финансы и продажи) и вообще нет функции маркетинга. </a:t>
            </a:r>
            <a:endParaRPr lang="ru-RU" dirty="0" smtClean="0">
              <a:latin typeface="Times New Roman"/>
              <a:ea typeface="Times New Roman"/>
            </a:endParaRPr>
          </a:p>
          <a:p>
            <a:pPr indent="449580" algn="just">
              <a:lnSpc>
                <a:spcPct val="115000"/>
              </a:lnSpc>
              <a:spcAft>
                <a:spcPts val="0"/>
              </a:spcAft>
            </a:pPr>
            <a:r>
              <a:rPr lang="ru-RU" b="1" dirty="0" smtClean="0">
                <a:latin typeface="Times New Roman"/>
                <a:ea typeface="Times New Roman"/>
              </a:rPr>
              <a:t>На </a:t>
            </a:r>
            <a:r>
              <a:rPr lang="ru-RU" b="1" dirty="0">
                <a:latin typeface="Times New Roman"/>
                <a:ea typeface="Times New Roman"/>
              </a:rPr>
              <a:t>втором этапе (1930-1960 гг.) </a:t>
            </a:r>
            <a:r>
              <a:rPr lang="ru-RU" dirty="0">
                <a:latin typeface="Times New Roman"/>
                <a:ea typeface="Times New Roman"/>
              </a:rPr>
              <a:t>только зарождающиеся инструменты операционного маркетинга использовались лишь как ответная реакция на запросы практики бизнеса, что во многом было </a:t>
            </a:r>
            <a:r>
              <a:rPr lang="ru-RU" dirty="0">
                <a:latin typeface="Times New Roman"/>
                <a:ea typeface="Times New Roman"/>
                <a:cs typeface="Times New Roman"/>
              </a:rPr>
              <a:t>вызвано кризисом перепроизводства 1930-х гг. </a:t>
            </a:r>
            <a:r>
              <a:rPr lang="ru-RU" dirty="0" smtClean="0">
                <a:latin typeface="Times New Roman"/>
                <a:ea typeface="Times New Roman"/>
                <a:cs typeface="Times New Roman"/>
              </a:rPr>
              <a:t>.</a:t>
            </a:r>
          </a:p>
          <a:p>
            <a:pPr indent="449580" algn="just">
              <a:lnSpc>
                <a:spcPct val="115000"/>
              </a:lnSpc>
              <a:spcAft>
                <a:spcPts val="0"/>
              </a:spcAft>
            </a:pPr>
            <a:r>
              <a:rPr lang="ru-RU" b="1" dirty="0">
                <a:latin typeface="Times New Roman"/>
                <a:ea typeface="Times New Roman"/>
              </a:rPr>
              <a:t>Т</a:t>
            </a:r>
            <a:r>
              <a:rPr lang="ru-RU" b="1" dirty="0" smtClean="0">
                <a:latin typeface="Times New Roman"/>
                <a:ea typeface="Times New Roman"/>
              </a:rPr>
              <a:t>ретий </a:t>
            </a:r>
            <a:r>
              <a:rPr lang="ru-RU" b="1" dirty="0">
                <a:latin typeface="Times New Roman"/>
                <a:ea typeface="Times New Roman"/>
              </a:rPr>
              <a:t>этап (1960-1970 гг.), </a:t>
            </a:r>
            <a:r>
              <a:rPr lang="ru-RU" dirty="0">
                <a:latin typeface="Times New Roman"/>
                <a:ea typeface="Times New Roman"/>
              </a:rPr>
              <a:t>когда тесное взаимодействие маркетинга и менеджмента произошло под влиянием внешних по отношению сил и, прежде всего, динамических изменений рыночной среды. В этот период в организациях создаются специальные исследовательские подразделения по сбору и анализу внешней информации, а также разработки стратегий диверсификации на многие </a:t>
            </a:r>
            <a:r>
              <a:rPr lang="ru-RU" dirty="0" smtClean="0">
                <a:latin typeface="Times New Roman"/>
                <a:ea typeface="Times New Roman"/>
              </a:rPr>
              <a:t>рынки</a:t>
            </a:r>
          </a:p>
          <a:p>
            <a:pPr indent="449580" algn="just">
              <a:lnSpc>
                <a:spcPct val="115000"/>
              </a:lnSpc>
              <a:spcAft>
                <a:spcPts val="0"/>
              </a:spcAft>
            </a:pPr>
            <a:r>
              <a:rPr lang="ru-RU" b="1" dirty="0" smtClean="0">
                <a:latin typeface="Times New Roman"/>
                <a:ea typeface="Times New Roman"/>
                <a:cs typeface="Times New Roman"/>
              </a:rPr>
              <a:t>Четвертый </a:t>
            </a:r>
            <a:r>
              <a:rPr lang="ru-RU" b="1" dirty="0">
                <a:latin typeface="Times New Roman"/>
                <a:ea typeface="Times New Roman"/>
                <a:cs typeface="Times New Roman"/>
              </a:rPr>
              <a:t>этап (с 1970-х гг. по настоящее время) </a:t>
            </a:r>
            <a:r>
              <a:rPr lang="ru-RU" dirty="0">
                <a:latin typeface="Times New Roman"/>
                <a:ea typeface="Times New Roman"/>
                <a:cs typeface="Times New Roman"/>
              </a:rPr>
              <a:t>демонстрирует преимущественное влияние концепции маркетинга на теорию и практику современного менеджмента. </a:t>
            </a:r>
            <a:endParaRPr lang="ru-RU" sz="1400" dirty="0">
              <a:latin typeface="Calibri"/>
              <a:ea typeface="Calibri"/>
              <a:cs typeface="Times New Roman"/>
            </a:endParaRPr>
          </a:p>
          <a:p>
            <a:pPr indent="449580" algn="just">
              <a:lnSpc>
                <a:spcPct val="115000"/>
              </a:lnSpc>
              <a:spcAft>
                <a:spcPts val="0"/>
              </a:spcAft>
            </a:pPr>
            <a:endParaRPr lang="ru-RU" dirty="0">
              <a:latin typeface="Calibri"/>
              <a:ea typeface="Calibri"/>
              <a:cs typeface="Times New Roman"/>
            </a:endParaRPr>
          </a:p>
          <a:p>
            <a:pPr indent="449580" algn="just">
              <a:lnSpc>
                <a:spcPct val="115000"/>
              </a:lnSpc>
              <a:spcAft>
                <a:spcPts val="0"/>
              </a:spcAft>
            </a:pPr>
            <a:r>
              <a:rPr lang="ru-RU" dirty="0">
                <a:latin typeface="Times New Roman"/>
                <a:ea typeface="Times New Roman"/>
                <a:cs typeface="Times New Roman"/>
              </a:rPr>
              <a:t> </a:t>
            </a:r>
            <a:endParaRPr lang="ru-RU" sz="1400" dirty="0">
              <a:latin typeface="Calibri"/>
              <a:ea typeface="Calibri"/>
              <a:cs typeface="Times New Roman"/>
            </a:endParaRPr>
          </a:p>
          <a:p>
            <a:endParaRPr lang="ru-RU" dirty="0"/>
          </a:p>
        </p:txBody>
      </p:sp>
    </p:spTree>
    <p:extLst>
      <p:ext uri="{BB962C8B-B14F-4D97-AF65-F5344CB8AC3E}">
        <p14:creationId xmlns:p14="http://schemas.microsoft.com/office/powerpoint/2010/main" val="3166604079"/>
      </p:ext>
    </p:extLst>
  </p:cSld>
  <p:clrMapOvr>
    <a:masterClrMapping/>
  </p:clrMapOvr>
  <p:transition spd="slow">
    <p:pul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одзаголовок 7"/>
          <p:cNvSpPr>
            <a:spLocks noGrp="1"/>
          </p:cNvSpPr>
          <p:nvPr>
            <p:ph type="subTitle" idx="1"/>
          </p:nvPr>
        </p:nvSpPr>
        <p:spPr>
          <a:xfrm>
            <a:off x="755577" y="1916832"/>
            <a:ext cx="7560840" cy="4017833"/>
          </a:xfrm>
        </p:spPr>
        <p:txBody>
          <a:bodyPr/>
          <a:lstStyle/>
          <a:p>
            <a:endParaRPr lang="ru-RU" dirty="0"/>
          </a:p>
        </p:txBody>
      </p:sp>
      <p:sp>
        <p:nvSpPr>
          <p:cNvPr id="7" name="Заголовок 6"/>
          <p:cNvSpPr>
            <a:spLocks noGrp="1"/>
          </p:cNvSpPr>
          <p:nvPr>
            <p:ph type="ctrTitle"/>
          </p:nvPr>
        </p:nvSpPr>
        <p:spPr>
          <a:xfrm>
            <a:off x="827584" y="332656"/>
            <a:ext cx="7175351" cy="1793167"/>
          </a:xfrm>
        </p:spPr>
        <p:txBody>
          <a:bodyPr/>
          <a:lstStyle/>
          <a:p>
            <a:pPr marL="182880" indent="0" algn="ctr">
              <a:buNone/>
            </a:pPr>
            <a:r>
              <a:rPr lang="ru-RU" sz="2400" dirty="0">
                <a:effectLst/>
                <a:latin typeface="Times New Roman"/>
                <a:ea typeface="Times New Roman"/>
              </a:rPr>
              <a:t>Эволюция и роль маркетинга в управлении современной организацией в странах с развитой рыночной экономикой в ХХ </a:t>
            </a:r>
            <a:r>
              <a:rPr lang="ru-RU" sz="2400" dirty="0" smtClean="0">
                <a:effectLst/>
                <a:latin typeface="Times New Roman"/>
                <a:ea typeface="Times New Roman"/>
              </a:rPr>
              <a:t>веке</a:t>
            </a:r>
            <a:endParaRPr lang="ru-RU" sz="2400" dirty="0"/>
          </a:p>
        </p:txBody>
      </p:sp>
      <p:pic>
        <p:nvPicPr>
          <p:cNvPr id="1027"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56411" t="19919" r="6993" b="17480"/>
          <a:stretch/>
        </p:blipFill>
        <p:spPr bwMode="auto">
          <a:xfrm>
            <a:off x="611560" y="1484784"/>
            <a:ext cx="7920880" cy="5040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10902283"/>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899592" y="404664"/>
            <a:ext cx="7175351" cy="1793167"/>
          </a:xfrm>
        </p:spPr>
        <p:txBody>
          <a:bodyPr/>
          <a:lstStyle/>
          <a:p>
            <a:pPr marL="0" lvl="0" indent="0" algn="ctr">
              <a:lnSpc>
                <a:spcPct val="115000"/>
              </a:lnSpc>
              <a:spcBef>
                <a:spcPct val="20000"/>
              </a:spcBef>
              <a:buNone/>
              <a:tabLst>
                <a:tab pos="457200" algn="l"/>
              </a:tabLst>
            </a:pPr>
            <a:r>
              <a:rPr lang="ru-RU" sz="2400" dirty="0">
                <a:solidFill>
                  <a:srgbClr val="212745"/>
                </a:solidFill>
                <a:effectLst/>
                <a:ea typeface="Times New Roman"/>
                <a:cs typeface="Times New Roman"/>
              </a:rPr>
              <a:t>Эволюция стратегической ориентации и общей стратегии организации в условиях </a:t>
            </a:r>
            <a:r>
              <a:rPr lang="ru-RU" sz="2400" dirty="0" smtClean="0">
                <a:solidFill>
                  <a:srgbClr val="212745"/>
                </a:solidFill>
                <a:effectLst/>
                <a:ea typeface="Times New Roman"/>
                <a:cs typeface="Times New Roman"/>
              </a:rPr>
              <a:t>рынка</a:t>
            </a:r>
            <a:r>
              <a:rPr lang="ru-RU" sz="1800" dirty="0">
                <a:solidFill>
                  <a:srgbClr val="212745"/>
                </a:solidFill>
                <a:effectLst/>
                <a:ea typeface="Calibri"/>
                <a:cs typeface="Times New Roman"/>
              </a:rPr>
              <a:t/>
            </a:r>
            <a:br>
              <a:rPr lang="ru-RU" sz="1800" dirty="0">
                <a:solidFill>
                  <a:srgbClr val="212745"/>
                </a:solidFill>
                <a:effectLst/>
                <a:ea typeface="Calibri"/>
                <a:cs typeface="Times New Roman"/>
              </a:rPr>
            </a:br>
            <a:endParaRPr lang="ru-RU" dirty="0"/>
          </a:p>
        </p:txBody>
      </p:sp>
      <p:sp>
        <p:nvSpPr>
          <p:cNvPr id="5" name="Подзаголовок 4"/>
          <p:cNvSpPr>
            <a:spLocks noGrp="1"/>
          </p:cNvSpPr>
          <p:nvPr>
            <p:ph type="subTitle" idx="1"/>
          </p:nvPr>
        </p:nvSpPr>
        <p:spPr>
          <a:xfrm>
            <a:off x="611560" y="2060848"/>
            <a:ext cx="7848871" cy="4464496"/>
          </a:xfrm>
        </p:spPr>
        <p:txBody>
          <a:bodyPr>
            <a:normAutofit fontScale="92500" lnSpcReduction="10000"/>
          </a:bodyPr>
          <a:lstStyle/>
          <a:p>
            <a:pPr algn="just">
              <a:lnSpc>
                <a:spcPct val="115000"/>
              </a:lnSpc>
              <a:spcAft>
                <a:spcPts val="0"/>
              </a:spcAft>
            </a:pPr>
            <a:r>
              <a:rPr lang="ru-RU" sz="2400" dirty="0">
                <a:latin typeface="Times New Roman"/>
                <a:ea typeface="Times New Roman"/>
                <a:cs typeface="Times New Roman"/>
              </a:rPr>
              <a:t>Укрупненно </a:t>
            </a:r>
            <a:r>
              <a:rPr lang="ru-RU" sz="2400" dirty="0" err="1">
                <a:latin typeface="Times New Roman"/>
                <a:ea typeface="Times New Roman"/>
                <a:cs typeface="Times New Roman"/>
              </a:rPr>
              <a:t>Г.Ассэль</a:t>
            </a:r>
            <a:r>
              <a:rPr lang="ru-RU" sz="2400" dirty="0">
                <a:latin typeface="Times New Roman"/>
                <a:ea typeface="Times New Roman"/>
                <a:cs typeface="Times New Roman"/>
              </a:rPr>
              <a:t> выделил четыре основных этапа эволюции стратегической ориентации в рыночной экономике ХХ века: </a:t>
            </a:r>
            <a:endParaRPr lang="ru-RU" sz="1800" dirty="0">
              <a:latin typeface="Calibri"/>
              <a:ea typeface="Calibri"/>
              <a:cs typeface="Times New Roman"/>
            </a:endParaRPr>
          </a:p>
          <a:p>
            <a:pPr marL="342900" lvl="0" indent="-342900" algn="just">
              <a:lnSpc>
                <a:spcPct val="115000"/>
              </a:lnSpc>
              <a:spcAft>
                <a:spcPts val="0"/>
              </a:spcAft>
              <a:buFont typeface="Symbol"/>
              <a:buChar char=""/>
              <a:tabLst>
                <a:tab pos="906780" algn="l"/>
              </a:tabLst>
            </a:pPr>
            <a:r>
              <a:rPr lang="ru-RU" sz="2400" dirty="0">
                <a:latin typeface="Times New Roman"/>
                <a:ea typeface="Times New Roman"/>
                <a:cs typeface="Times New Roman"/>
              </a:rPr>
              <a:t>ориентацию на производство;</a:t>
            </a:r>
            <a:endParaRPr lang="ru-RU" sz="1800" dirty="0">
              <a:latin typeface="Calibri"/>
              <a:ea typeface="Calibri"/>
              <a:cs typeface="Times New Roman"/>
            </a:endParaRPr>
          </a:p>
          <a:p>
            <a:pPr marL="342900" lvl="0" indent="-342900" algn="just">
              <a:lnSpc>
                <a:spcPct val="115000"/>
              </a:lnSpc>
              <a:spcAft>
                <a:spcPts val="0"/>
              </a:spcAft>
              <a:buFont typeface="Symbol"/>
              <a:buChar char=""/>
              <a:tabLst>
                <a:tab pos="906780" algn="l"/>
              </a:tabLst>
            </a:pPr>
            <a:r>
              <a:rPr lang="ru-RU" sz="2400" dirty="0">
                <a:latin typeface="Times New Roman"/>
                <a:ea typeface="Times New Roman"/>
                <a:cs typeface="Times New Roman"/>
              </a:rPr>
              <a:t>ориентацию на продажу;</a:t>
            </a:r>
            <a:endParaRPr lang="ru-RU" sz="1800" dirty="0">
              <a:latin typeface="Calibri"/>
              <a:ea typeface="Calibri"/>
              <a:cs typeface="Times New Roman"/>
            </a:endParaRPr>
          </a:p>
          <a:p>
            <a:pPr marL="342900" lvl="0" indent="-342900" algn="just">
              <a:lnSpc>
                <a:spcPct val="115000"/>
              </a:lnSpc>
              <a:spcAft>
                <a:spcPts val="0"/>
              </a:spcAft>
              <a:buFont typeface="Symbol"/>
              <a:buChar char=""/>
              <a:tabLst>
                <a:tab pos="906780" algn="l"/>
              </a:tabLst>
            </a:pPr>
            <a:r>
              <a:rPr lang="ru-RU" sz="2400" dirty="0">
                <a:latin typeface="Times New Roman"/>
                <a:ea typeface="Times New Roman"/>
                <a:cs typeface="Times New Roman"/>
              </a:rPr>
              <a:t>ориентацию на маркетинг;</a:t>
            </a:r>
            <a:endParaRPr lang="ru-RU" sz="1800" dirty="0">
              <a:latin typeface="Calibri"/>
              <a:ea typeface="Calibri"/>
              <a:cs typeface="Times New Roman"/>
            </a:endParaRPr>
          </a:p>
          <a:p>
            <a:pPr marL="342900" lvl="0" indent="-342900" algn="just">
              <a:lnSpc>
                <a:spcPct val="115000"/>
              </a:lnSpc>
              <a:spcAft>
                <a:spcPts val="0"/>
              </a:spcAft>
              <a:buFont typeface="Symbol"/>
              <a:buChar char=""/>
              <a:tabLst>
                <a:tab pos="906780" algn="l"/>
              </a:tabLst>
            </a:pPr>
            <a:r>
              <a:rPr lang="ru-RU" sz="2400" dirty="0">
                <a:latin typeface="Times New Roman"/>
                <a:ea typeface="Times New Roman"/>
                <a:cs typeface="Times New Roman"/>
              </a:rPr>
              <a:t>ориентацию на конкурентов. </a:t>
            </a:r>
            <a:endParaRPr lang="ru-RU" sz="1800" dirty="0">
              <a:latin typeface="Calibri"/>
              <a:ea typeface="Calibri"/>
              <a:cs typeface="Times New Roman"/>
            </a:endParaRPr>
          </a:p>
          <a:p>
            <a:r>
              <a:rPr lang="ru-RU" sz="2400" dirty="0">
                <a:latin typeface="Times New Roman"/>
                <a:ea typeface="Times New Roman"/>
              </a:rPr>
              <a:t>Основываясь на результатах последних исследований в области стратегического маркетинга, дополним его подход еще одним, пятым этапом эволюции стратегической ориентации организации, который называется ориентацией на рынок.</a:t>
            </a:r>
            <a:endParaRPr lang="ru-RU" dirty="0"/>
          </a:p>
        </p:txBody>
      </p:sp>
    </p:spTree>
    <p:extLst>
      <p:ext uri="{BB962C8B-B14F-4D97-AF65-F5344CB8AC3E}">
        <p14:creationId xmlns:p14="http://schemas.microsoft.com/office/powerpoint/2010/main" val="3793269530"/>
      </p:ext>
    </p:extLst>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827584" y="404665"/>
            <a:ext cx="7175351" cy="1080120"/>
          </a:xfrm>
        </p:spPr>
        <p:txBody>
          <a:bodyPr/>
          <a:lstStyle/>
          <a:p>
            <a:pPr marL="182880" indent="0" algn="ctr">
              <a:buNone/>
            </a:pPr>
            <a:r>
              <a:rPr lang="ru-RU" sz="2400" dirty="0">
                <a:effectLst/>
                <a:latin typeface="Times New Roman"/>
                <a:ea typeface="Times New Roman"/>
              </a:rPr>
              <a:t>Эволюция стратегической ориентации и общей стратегии организации в ХХ веке </a:t>
            </a:r>
            <a:endParaRPr lang="ru-RU" sz="2400" dirty="0"/>
          </a:p>
        </p:txBody>
      </p:sp>
      <p:graphicFrame>
        <p:nvGraphicFramePr>
          <p:cNvPr id="7" name="Таблица 6"/>
          <p:cNvGraphicFramePr>
            <a:graphicFrameLocks noGrp="1"/>
          </p:cNvGraphicFramePr>
          <p:nvPr>
            <p:extLst>
              <p:ext uri="{D42A27DB-BD31-4B8C-83A1-F6EECF244321}">
                <p14:modId xmlns:p14="http://schemas.microsoft.com/office/powerpoint/2010/main" val="2475238471"/>
              </p:ext>
            </p:extLst>
          </p:nvPr>
        </p:nvGraphicFramePr>
        <p:xfrm>
          <a:off x="611561" y="1484784"/>
          <a:ext cx="7704856" cy="4824536"/>
        </p:xfrm>
        <a:graphic>
          <a:graphicData uri="http://schemas.openxmlformats.org/drawingml/2006/table">
            <a:tbl>
              <a:tblPr firstRow="1" firstCol="1" lastRow="1" lastCol="1" bandRow="1" bandCol="1">
                <a:tableStyleId>{284E427A-3D55-4303-BF80-6455036E1DE7}</a:tableStyleId>
              </a:tblPr>
              <a:tblGrid>
                <a:gridCol w="846609"/>
                <a:gridCol w="1515360"/>
                <a:gridCol w="1085335"/>
                <a:gridCol w="1675828"/>
                <a:gridCol w="1535912"/>
                <a:gridCol w="1045812"/>
              </a:tblGrid>
              <a:tr h="964908">
                <a:tc>
                  <a:txBody>
                    <a:bodyPr/>
                    <a:lstStyle/>
                    <a:p>
                      <a:pPr algn="ctr">
                        <a:lnSpc>
                          <a:spcPct val="115000"/>
                        </a:lnSpc>
                        <a:spcAft>
                          <a:spcPts val="0"/>
                        </a:spcAft>
                      </a:pPr>
                      <a:r>
                        <a:rPr lang="ru-RU" sz="1050" dirty="0">
                          <a:effectLst/>
                        </a:rPr>
                        <a:t>Стадия рынка</a:t>
                      </a:r>
                    </a:p>
                    <a:p>
                      <a:pPr algn="ctr">
                        <a:lnSpc>
                          <a:spcPct val="115000"/>
                        </a:lnSpc>
                        <a:spcAft>
                          <a:spcPts val="0"/>
                        </a:spcAft>
                      </a:pPr>
                      <a:r>
                        <a:rPr lang="ru-RU" sz="1050" dirty="0">
                          <a:effectLst/>
                        </a:rPr>
                        <a:t> </a:t>
                      </a:r>
                      <a:endParaRPr lang="ru-RU" sz="1050" dirty="0">
                        <a:effectLst/>
                        <a:latin typeface="Calibri"/>
                        <a:ea typeface="Calibri"/>
                        <a:cs typeface="Times New Roman"/>
                      </a:endParaRPr>
                    </a:p>
                  </a:txBody>
                  <a:tcPr marL="56658" marR="56658" marT="0" marB="0"/>
                </a:tc>
                <a:tc>
                  <a:txBody>
                    <a:bodyPr/>
                    <a:lstStyle/>
                    <a:p>
                      <a:pPr algn="ctr">
                        <a:lnSpc>
                          <a:spcPct val="115000"/>
                        </a:lnSpc>
                        <a:spcAft>
                          <a:spcPts val="0"/>
                        </a:spcAft>
                      </a:pPr>
                      <a:r>
                        <a:rPr lang="ru-RU" sz="1050">
                          <a:effectLst/>
                        </a:rPr>
                        <a:t>Стратегическая ориентация</a:t>
                      </a:r>
                    </a:p>
                    <a:p>
                      <a:pPr algn="ctr">
                        <a:lnSpc>
                          <a:spcPct val="115000"/>
                        </a:lnSpc>
                        <a:spcAft>
                          <a:spcPts val="0"/>
                        </a:spcAft>
                      </a:pPr>
                      <a:r>
                        <a:rPr lang="ru-RU" sz="1050">
                          <a:effectLst/>
                        </a:rPr>
                        <a:t> </a:t>
                      </a:r>
                      <a:endParaRPr lang="ru-RU" sz="1050">
                        <a:effectLst/>
                        <a:latin typeface="Calibri"/>
                        <a:ea typeface="Calibri"/>
                        <a:cs typeface="Times New Roman"/>
                      </a:endParaRPr>
                    </a:p>
                  </a:txBody>
                  <a:tcPr marL="56658" marR="56658" marT="0" marB="0"/>
                </a:tc>
                <a:tc>
                  <a:txBody>
                    <a:bodyPr/>
                    <a:lstStyle/>
                    <a:p>
                      <a:pPr algn="ctr">
                        <a:lnSpc>
                          <a:spcPct val="115000"/>
                        </a:lnSpc>
                        <a:spcAft>
                          <a:spcPts val="0"/>
                        </a:spcAft>
                      </a:pPr>
                      <a:r>
                        <a:rPr lang="ru-RU" sz="1050">
                          <a:effectLst/>
                        </a:rPr>
                        <a:t>Исходная точка</a:t>
                      </a:r>
                    </a:p>
                    <a:p>
                      <a:pPr algn="ctr">
                        <a:lnSpc>
                          <a:spcPct val="115000"/>
                        </a:lnSpc>
                        <a:spcAft>
                          <a:spcPts val="0"/>
                        </a:spcAft>
                      </a:pPr>
                      <a:r>
                        <a:rPr lang="ru-RU" sz="1050">
                          <a:effectLst/>
                        </a:rPr>
                        <a:t> </a:t>
                      </a:r>
                      <a:endParaRPr lang="ru-RU" sz="1050">
                        <a:effectLst/>
                        <a:latin typeface="Calibri"/>
                        <a:ea typeface="Calibri"/>
                        <a:cs typeface="Times New Roman"/>
                      </a:endParaRPr>
                    </a:p>
                  </a:txBody>
                  <a:tcPr marL="56658" marR="56658" marT="0" marB="0"/>
                </a:tc>
                <a:tc>
                  <a:txBody>
                    <a:bodyPr/>
                    <a:lstStyle/>
                    <a:p>
                      <a:pPr algn="ctr">
                        <a:lnSpc>
                          <a:spcPct val="115000"/>
                        </a:lnSpc>
                        <a:spcAft>
                          <a:spcPts val="0"/>
                        </a:spcAft>
                      </a:pPr>
                      <a:r>
                        <a:rPr lang="ru-RU" sz="1050">
                          <a:effectLst/>
                        </a:rPr>
                        <a:t>Основная цель развития организации</a:t>
                      </a:r>
                      <a:endParaRPr lang="ru-RU" sz="1050">
                        <a:effectLst/>
                        <a:latin typeface="Calibri"/>
                        <a:ea typeface="Calibri"/>
                        <a:cs typeface="Times New Roman"/>
                      </a:endParaRPr>
                    </a:p>
                  </a:txBody>
                  <a:tcPr marL="56658" marR="56658" marT="0" marB="0"/>
                </a:tc>
                <a:tc>
                  <a:txBody>
                    <a:bodyPr/>
                    <a:lstStyle/>
                    <a:p>
                      <a:pPr algn="ctr">
                        <a:lnSpc>
                          <a:spcPct val="115000"/>
                        </a:lnSpc>
                        <a:spcAft>
                          <a:spcPts val="0"/>
                        </a:spcAft>
                      </a:pPr>
                      <a:r>
                        <a:rPr lang="ru-RU" sz="1050">
                          <a:effectLst/>
                        </a:rPr>
                        <a:t>Средства достижения основной цели</a:t>
                      </a:r>
                    </a:p>
                    <a:p>
                      <a:pPr algn="ctr">
                        <a:lnSpc>
                          <a:spcPct val="115000"/>
                        </a:lnSpc>
                        <a:spcAft>
                          <a:spcPts val="0"/>
                        </a:spcAft>
                      </a:pPr>
                      <a:r>
                        <a:rPr lang="ru-RU" sz="1050">
                          <a:effectLst/>
                        </a:rPr>
                        <a:t> </a:t>
                      </a:r>
                      <a:endParaRPr lang="ru-RU" sz="1050">
                        <a:effectLst/>
                        <a:latin typeface="Calibri"/>
                        <a:ea typeface="Calibri"/>
                        <a:cs typeface="Times New Roman"/>
                      </a:endParaRPr>
                    </a:p>
                  </a:txBody>
                  <a:tcPr marL="56658" marR="56658" marT="0" marB="0"/>
                </a:tc>
                <a:tc>
                  <a:txBody>
                    <a:bodyPr/>
                    <a:lstStyle/>
                    <a:p>
                      <a:pPr algn="ctr">
                        <a:lnSpc>
                          <a:spcPct val="115000"/>
                        </a:lnSpc>
                        <a:spcAft>
                          <a:spcPts val="0"/>
                        </a:spcAft>
                      </a:pPr>
                      <a:r>
                        <a:rPr lang="ru-RU" sz="1050" dirty="0">
                          <a:effectLst/>
                        </a:rPr>
                        <a:t>Общая стратегия</a:t>
                      </a:r>
                    </a:p>
                    <a:p>
                      <a:pPr algn="ctr">
                        <a:lnSpc>
                          <a:spcPct val="115000"/>
                        </a:lnSpc>
                        <a:spcAft>
                          <a:spcPts val="0"/>
                        </a:spcAft>
                      </a:pPr>
                      <a:r>
                        <a:rPr lang="ru-RU" sz="1050" dirty="0">
                          <a:effectLst/>
                        </a:rPr>
                        <a:t> </a:t>
                      </a:r>
                      <a:endParaRPr lang="ru-RU" sz="1050" dirty="0">
                        <a:effectLst/>
                        <a:latin typeface="Calibri"/>
                        <a:ea typeface="Calibri"/>
                        <a:cs typeface="Times New Roman"/>
                      </a:endParaRPr>
                    </a:p>
                  </a:txBody>
                  <a:tcPr marL="56658" marR="56658" marT="0" marB="0"/>
                </a:tc>
              </a:tr>
              <a:tr h="241226">
                <a:tc>
                  <a:txBody>
                    <a:bodyPr/>
                    <a:lstStyle/>
                    <a:p>
                      <a:pPr algn="ctr">
                        <a:lnSpc>
                          <a:spcPct val="115000"/>
                        </a:lnSpc>
                        <a:spcAft>
                          <a:spcPts val="0"/>
                        </a:spcAft>
                      </a:pPr>
                      <a:r>
                        <a:rPr lang="ru-RU" sz="1050">
                          <a:effectLst/>
                        </a:rPr>
                        <a:t>1</a:t>
                      </a:r>
                      <a:endParaRPr lang="ru-RU" sz="1050">
                        <a:effectLst/>
                        <a:latin typeface="Calibri"/>
                        <a:ea typeface="Calibri"/>
                        <a:cs typeface="Times New Roman"/>
                      </a:endParaRPr>
                    </a:p>
                  </a:txBody>
                  <a:tcPr marL="56658" marR="56658" marT="0" marB="0"/>
                </a:tc>
                <a:tc>
                  <a:txBody>
                    <a:bodyPr/>
                    <a:lstStyle/>
                    <a:p>
                      <a:pPr algn="ctr">
                        <a:lnSpc>
                          <a:spcPct val="115000"/>
                        </a:lnSpc>
                        <a:spcAft>
                          <a:spcPts val="0"/>
                        </a:spcAft>
                      </a:pPr>
                      <a:r>
                        <a:rPr lang="ru-RU" sz="1050">
                          <a:effectLst/>
                        </a:rPr>
                        <a:t>2</a:t>
                      </a:r>
                      <a:endParaRPr lang="ru-RU" sz="1050">
                        <a:effectLst/>
                        <a:latin typeface="Calibri"/>
                        <a:ea typeface="Calibri"/>
                        <a:cs typeface="Times New Roman"/>
                      </a:endParaRPr>
                    </a:p>
                  </a:txBody>
                  <a:tcPr marL="56658" marR="56658" marT="0" marB="0"/>
                </a:tc>
                <a:tc>
                  <a:txBody>
                    <a:bodyPr/>
                    <a:lstStyle/>
                    <a:p>
                      <a:pPr algn="ctr">
                        <a:lnSpc>
                          <a:spcPct val="115000"/>
                        </a:lnSpc>
                        <a:spcAft>
                          <a:spcPts val="0"/>
                        </a:spcAft>
                      </a:pPr>
                      <a:r>
                        <a:rPr lang="ru-RU" sz="1050">
                          <a:effectLst/>
                        </a:rPr>
                        <a:t>3</a:t>
                      </a:r>
                      <a:endParaRPr lang="ru-RU" sz="1050">
                        <a:effectLst/>
                        <a:latin typeface="Calibri"/>
                        <a:ea typeface="Calibri"/>
                        <a:cs typeface="Times New Roman"/>
                      </a:endParaRPr>
                    </a:p>
                  </a:txBody>
                  <a:tcPr marL="56658" marR="56658" marT="0" marB="0"/>
                </a:tc>
                <a:tc>
                  <a:txBody>
                    <a:bodyPr/>
                    <a:lstStyle/>
                    <a:p>
                      <a:pPr algn="ctr">
                        <a:lnSpc>
                          <a:spcPct val="115000"/>
                        </a:lnSpc>
                        <a:spcAft>
                          <a:spcPts val="0"/>
                        </a:spcAft>
                      </a:pPr>
                      <a:r>
                        <a:rPr lang="ru-RU" sz="1050">
                          <a:effectLst/>
                        </a:rPr>
                        <a:t>4</a:t>
                      </a:r>
                      <a:endParaRPr lang="ru-RU" sz="1050">
                        <a:effectLst/>
                        <a:latin typeface="Calibri"/>
                        <a:ea typeface="Calibri"/>
                        <a:cs typeface="Times New Roman"/>
                      </a:endParaRPr>
                    </a:p>
                  </a:txBody>
                  <a:tcPr marL="56658" marR="56658" marT="0" marB="0"/>
                </a:tc>
                <a:tc>
                  <a:txBody>
                    <a:bodyPr/>
                    <a:lstStyle/>
                    <a:p>
                      <a:pPr algn="ctr">
                        <a:lnSpc>
                          <a:spcPct val="115000"/>
                        </a:lnSpc>
                        <a:spcAft>
                          <a:spcPts val="0"/>
                        </a:spcAft>
                      </a:pPr>
                      <a:r>
                        <a:rPr lang="ru-RU" sz="1050">
                          <a:effectLst/>
                        </a:rPr>
                        <a:t>5</a:t>
                      </a:r>
                      <a:endParaRPr lang="ru-RU" sz="1050">
                        <a:effectLst/>
                        <a:latin typeface="Calibri"/>
                        <a:ea typeface="Calibri"/>
                        <a:cs typeface="Times New Roman"/>
                      </a:endParaRPr>
                    </a:p>
                  </a:txBody>
                  <a:tcPr marL="56658" marR="56658" marT="0" marB="0"/>
                </a:tc>
                <a:tc>
                  <a:txBody>
                    <a:bodyPr/>
                    <a:lstStyle/>
                    <a:p>
                      <a:pPr algn="ctr">
                        <a:lnSpc>
                          <a:spcPct val="115000"/>
                        </a:lnSpc>
                        <a:spcAft>
                          <a:spcPts val="0"/>
                        </a:spcAft>
                      </a:pPr>
                      <a:r>
                        <a:rPr lang="ru-RU" sz="1050">
                          <a:effectLst/>
                        </a:rPr>
                        <a:t>6</a:t>
                      </a:r>
                      <a:endParaRPr lang="ru-RU" sz="1050">
                        <a:effectLst/>
                        <a:latin typeface="Calibri"/>
                        <a:ea typeface="Calibri"/>
                        <a:cs typeface="Times New Roman"/>
                      </a:endParaRPr>
                    </a:p>
                  </a:txBody>
                  <a:tcPr marL="56658" marR="56658" marT="0" marB="0"/>
                </a:tc>
              </a:tr>
              <a:tr h="1929814">
                <a:tc>
                  <a:txBody>
                    <a:bodyPr/>
                    <a:lstStyle/>
                    <a:p>
                      <a:pPr>
                        <a:lnSpc>
                          <a:spcPct val="115000"/>
                        </a:lnSpc>
                        <a:spcAft>
                          <a:spcPts val="0"/>
                        </a:spcAft>
                      </a:pPr>
                      <a:r>
                        <a:rPr lang="ru-RU" sz="1050">
                          <a:effectLst/>
                        </a:rPr>
                        <a:t>с 1900 – до 1930 гг. </a:t>
                      </a:r>
                    </a:p>
                    <a:p>
                      <a:pPr>
                        <a:lnSpc>
                          <a:spcPct val="115000"/>
                        </a:lnSpc>
                        <a:spcAft>
                          <a:spcPts val="0"/>
                        </a:spcAft>
                      </a:pPr>
                      <a:r>
                        <a:rPr lang="ru-RU" sz="1050">
                          <a:effectLst/>
                        </a:rPr>
                        <a:t> </a:t>
                      </a:r>
                      <a:endParaRPr lang="ru-RU" sz="1050">
                        <a:effectLst/>
                        <a:latin typeface="Calibri"/>
                        <a:ea typeface="Calibri"/>
                        <a:cs typeface="Times New Roman"/>
                      </a:endParaRPr>
                    </a:p>
                  </a:txBody>
                  <a:tcPr marL="56658" marR="56658" marT="0" marB="0"/>
                </a:tc>
                <a:tc>
                  <a:txBody>
                    <a:bodyPr/>
                    <a:lstStyle/>
                    <a:p>
                      <a:pPr>
                        <a:lnSpc>
                          <a:spcPct val="115000"/>
                        </a:lnSpc>
                        <a:spcAft>
                          <a:spcPts val="0"/>
                        </a:spcAft>
                      </a:pPr>
                      <a:r>
                        <a:rPr lang="ru-RU" sz="1050">
                          <a:effectLst/>
                        </a:rPr>
                        <a:t>Ориентация на производство </a:t>
                      </a:r>
                    </a:p>
                    <a:p>
                      <a:pPr>
                        <a:lnSpc>
                          <a:spcPct val="115000"/>
                        </a:lnSpc>
                        <a:spcAft>
                          <a:spcPts val="0"/>
                        </a:spcAft>
                      </a:pPr>
                      <a:r>
                        <a:rPr lang="ru-RU" sz="1050">
                          <a:effectLst/>
                        </a:rPr>
                        <a:t> </a:t>
                      </a:r>
                      <a:endParaRPr lang="ru-RU" sz="1050">
                        <a:effectLst/>
                        <a:latin typeface="Calibri"/>
                        <a:ea typeface="Calibri"/>
                        <a:cs typeface="Times New Roman"/>
                      </a:endParaRPr>
                    </a:p>
                  </a:txBody>
                  <a:tcPr marL="56658" marR="56658" marT="0" marB="0"/>
                </a:tc>
                <a:tc>
                  <a:txBody>
                    <a:bodyPr/>
                    <a:lstStyle/>
                    <a:p>
                      <a:pPr>
                        <a:lnSpc>
                          <a:spcPct val="115000"/>
                        </a:lnSpc>
                        <a:spcAft>
                          <a:spcPts val="0"/>
                        </a:spcAft>
                      </a:pPr>
                      <a:r>
                        <a:rPr lang="ru-RU" sz="1050">
                          <a:effectLst/>
                        </a:rPr>
                        <a:t>Продукция (производительность) </a:t>
                      </a:r>
                    </a:p>
                    <a:p>
                      <a:pPr>
                        <a:lnSpc>
                          <a:spcPct val="115000"/>
                        </a:lnSpc>
                        <a:spcAft>
                          <a:spcPts val="0"/>
                        </a:spcAft>
                      </a:pPr>
                      <a:r>
                        <a:rPr lang="ru-RU" sz="1050">
                          <a:effectLst/>
                        </a:rPr>
                        <a:t> </a:t>
                      </a:r>
                      <a:endParaRPr lang="ru-RU" sz="1050">
                        <a:effectLst/>
                        <a:latin typeface="Calibri"/>
                        <a:ea typeface="Calibri"/>
                        <a:cs typeface="Times New Roman"/>
                      </a:endParaRPr>
                    </a:p>
                  </a:txBody>
                  <a:tcPr marL="56658" marR="56658" marT="0" marB="0"/>
                </a:tc>
                <a:tc>
                  <a:txBody>
                    <a:bodyPr/>
                    <a:lstStyle/>
                    <a:p>
                      <a:pPr>
                        <a:lnSpc>
                          <a:spcPct val="115000"/>
                        </a:lnSpc>
                        <a:spcAft>
                          <a:spcPts val="0"/>
                        </a:spcAft>
                      </a:pPr>
                      <a:r>
                        <a:rPr lang="ru-RU" sz="1050" dirty="0">
                          <a:effectLst/>
                        </a:rPr>
                        <a:t>Достижение прибыли как результат увеличения объема выпускаемой продукции </a:t>
                      </a:r>
                    </a:p>
                    <a:p>
                      <a:pPr>
                        <a:lnSpc>
                          <a:spcPct val="115000"/>
                        </a:lnSpc>
                        <a:spcAft>
                          <a:spcPts val="0"/>
                        </a:spcAft>
                      </a:pPr>
                      <a:r>
                        <a:rPr lang="ru-RU" sz="1050" dirty="0">
                          <a:effectLst/>
                        </a:rPr>
                        <a:t> </a:t>
                      </a:r>
                      <a:endParaRPr lang="ru-RU" sz="1050" dirty="0">
                        <a:effectLst/>
                        <a:latin typeface="Calibri"/>
                        <a:ea typeface="Calibri"/>
                        <a:cs typeface="Times New Roman"/>
                      </a:endParaRPr>
                    </a:p>
                  </a:txBody>
                  <a:tcPr marL="56658" marR="56658" marT="0" marB="0"/>
                </a:tc>
                <a:tc>
                  <a:txBody>
                    <a:bodyPr/>
                    <a:lstStyle/>
                    <a:p>
                      <a:pPr>
                        <a:lnSpc>
                          <a:spcPct val="115000"/>
                        </a:lnSpc>
                        <a:spcAft>
                          <a:spcPts val="0"/>
                        </a:spcAft>
                      </a:pPr>
                      <a:r>
                        <a:rPr lang="ru-RU" sz="1050">
                          <a:effectLst/>
                        </a:rPr>
                        <a:t>Расширение (рационализация) производства </a:t>
                      </a:r>
                    </a:p>
                    <a:p>
                      <a:pPr>
                        <a:lnSpc>
                          <a:spcPct val="115000"/>
                        </a:lnSpc>
                        <a:spcAft>
                          <a:spcPts val="0"/>
                        </a:spcAft>
                      </a:pPr>
                      <a:r>
                        <a:rPr lang="ru-RU" sz="1050">
                          <a:effectLst/>
                        </a:rPr>
                        <a:t> </a:t>
                      </a:r>
                      <a:endParaRPr lang="ru-RU" sz="1050">
                        <a:effectLst/>
                        <a:latin typeface="Calibri"/>
                        <a:ea typeface="Calibri"/>
                        <a:cs typeface="Times New Roman"/>
                      </a:endParaRPr>
                    </a:p>
                  </a:txBody>
                  <a:tcPr marL="56658" marR="56658" marT="0" marB="0"/>
                </a:tc>
                <a:tc>
                  <a:txBody>
                    <a:bodyPr/>
                    <a:lstStyle/>
                    <a:p>
                      <a:pPr>
                        <a:lnSpc>
                          <a:spcPct val="115000"/>
                        </a:lnSpc>
                        <a:spcAft>
                          <a:spcPts val="0"/>
                        </a:spcAft>
                      </a:pPr>
                      <a:r>
                        <a:rPr lang="ru-RU" sz="1050">
                          <a:effectLst/>
                        </a:rPr>
                        <a:t>Производить как можно больше  </a:t>
                      </a:r>
                    </a:p>
                    <a:p>
                      <a:pPr>
                        <a:lnSpc>
                          <a:spcPct val="115000"/>
                        </a:lnSpc>
                        <a:spcAft>
                          <a:spcPts val="0"/>
                        </a:spcAft>
                      </a:pPr>
                      <a:r>
                        <a:rPr lang="ru-RU" sz="1050">
                          <a:effectLst/>
                        </a:rPr>
                        <a:t> </a:t>
                      </a:r>
                      <a:endParaRPr lang="ru-RU" sz="1050">
                        <a:effectLst/>
                        <a:latin typeface="Calibri"/>
                        <a:ea typeface="Calibri"/>
                        <a:cs typeface="Times New Roman"/>
                      </a:endParaRPr>
                    </a:p>
                  </a:txBody>
                  <a:tcPr marL="56658" marR="56658" marT="0" marB="0"/>
                </a:tc>
              </a:tr>
              <a:tr h="1688588">
                <a:tc>
                  <a:txBody>
                    <a:bodyPr/>
                    <a:lstStyle/>
                    <a:p>
                      <a:pPr>
                        <a:lnSpc>
                          <a:spcPct val="115000"/>
                        </a:lnSpc>
                        <a:spcAft>
                          <a:spcPts val="0"/>
                        </a:spcAft>
                      </a:pPr>
                      <a:r>
                        <a:rPr lang="ru-RU" sz="1050">
                          <a:effectLst/>
                        </a:rPr>
                        <a:t>с 1930 – до 1960 гг. </a:t>
                      </a:r>
                    </a:p>
                    <a:p>
                      <a:pPr>
                        <a:lnSpc>
                          <a:spcPct val="115000"/>
                        </a:lnSpc>
                        <a:spcAft>
                          <a:spcPts val="0"/>
                        </a:spcAft>
                      </a:pPr>
                      <a:r>
                        <a:rPr lang="ru-RU" sz="1050">
                          <a:effectLst/>
                        </a:rPr>
                        <a:t> </a:t>
                      </a:r>
                      <a:endParaRPr lang="ru-RU" sz="1050">
                        <a:effectLst/>
                        <a:latin typeface="Calibri"/>
                        <a:ea typeface="Calibri"/>
                        <a:cs typeface="Times New Roman"/>
                      </a:endParaRPr>
                    </a:p>
                  </a:txBody>
                  <a:tcPr marL="56658" marR="56658" marT="0" marB="0"/>
                </a:tc>
                <a:tc>
                  <a:txBody>
                    <a:bodyPr/>
                    <a:lstStyle/>
                    <a:p>
                      <a:pPr>
                        <a:lnSpc>
                          <a:spcPct val="115000"/>
                        </a:lnSpc>
                        <a:spcAft>
                          <a:spcPts val="0"/>
                        </a:spcAft>
                      </a:pPr>
                      <a:r>
                        <a:rPr lang="ru-RU" sz="1050">
                          <a:effectLst/>
                        </a:rPr>
                        <a:t>Ориентация на продажу </a:t>
                      </a:r>
                    </a:p>
                    <a:p>
                      <a:pPr>
                        <a:lnSpc>
                          <a:spcPct val="115000"/>
                        </a:lnSpc>
                        <a:spcAft>
                          <a:spcPts val="0"/>
                        </a:spcAft>
                      </a:pPr>
                      <a:r>
                        <a:rPr lang="ru-RU" sz="1050">
                          <a:effectLst/>
                        </a:rPr>
                        <a:t> </a:t>
                      </a:r>
                      <a:endParaRPr lang="ru-RU" sz="1050">
                        <a:effectLst/>
                        <a:latin typeface="Calibri"/>
                        <a:ea typeface="Calibri"/>
                        <a:cs typeface="Times New Roman"/>
                      </a:endParaRPr>
                    </a:p>
                  </a:txBody>
                  <a:tcPr marL="56658" marR="56658" marT="0" marB="0"/>
                </a:tc>
                <a:tc>
                  <a:txBody>
                    <a:bodyPr/>
                    <a:lstStyle/>
                    <a:p>
                      <a:pPr>
                        <a:lnSpc>
                          <a:spcPct val="115000"/>
                        </a:lnSpc>
                        <a:spcAft>
                          <a:spcPts val="0"/>
                        </a:spcAft>
                      </a:pPr>
                      <a:r>
                        <a:rPr lang="ru-RU" sz="1050">
                          <a:effectLst/>
                        </a:rPr>
                        <a:t>Продукция (производительность) </a:t>
                      </a:r>
                    </a:p>
                    <a:p>
                      <a:pPr>
                        <a:lnSpc>
                          <a:spcPct val="115000"/>
                        </a:lnSpc>
                        <a:spcAft>
                          <a:spcPts val="0"/>
                        </a:spcAft>
                      </a:pPr>
                      <a:r>
                        <a:rPr lang="ru-RU" sz="1050">
                          <a:effectLst/>
                        </a:rPr>
                        <a:t> </a:t>
                      </a:r>
                      <a:endParaRPr lang="ru-RU" sz="1050">
                        <a:effectLst/>
                        <a:latin typeface="Calibri"/>
                        <a:ea typeface="Calibri"/>
                        <a:cs typeface="Times New Roman"/>
                      </a:endParaRPr>
                    </a:p>
                  </a:txBody>
                  <a:tcPr marL="56658" marR="56658" marT="0" marB="0"/>
                </a:tc>
                <a:tc>
                  <a:txBody>
                    <a:bodyPr/>
                    <a:lstStyle/>
                    <a:p>
                      <a:pPr>
                        <a:lnSpc>
                          <a:spcPct val="115000"/>
                        </a:lnSpc>
                        <a:spcAft>
                          <a:spcPts val="0"/>
                        </a:spcAft>
                      </a:pPr>
                      <a:r>
                        <a:rPr lang="ru-RU" sz="1050">
                          <a:effectLst/>
                        </a:rPr>
                        <a:t>Достижение прибыли как результат запланированного объема продукции </a:t>
                      </a:r>
                    </a:p>
                    <a:p>
                      <a:pPr>
                        <a:lnSpc>
                          <a:spcPct val="115000"/>
                        </a:lnSpc>
                        <a:spcAft>
                          <a:spcPts val="0"/>
                        </a:spcAft>
                      </a:pPr>
                      <a:r>
                        <a:rPr lang="ru-RU" sz="1050">
                          <a:effectLst/>
                        </a:rPr>
                        <a:t> </a:t>
                      </a:r>
                      <a:endParaRPr lang="ru-RU" sz="1050">
                        <a:effectLst/>
                        <a:latin typeface="Calibri"/>
                        <a:ea typeface="Calibri"/>
                        <a:cs typeface="Times New Roman"/>
                      </a:endParaRPr>
                    </a:p>
                  </a:txBody>
                  <a:tcPr marL="56658" marR="56658" marT="0" marB="0"/>
                </a:tc>
                <a:tc>
                  <a:txBody>
                    <a:bodyPr/>
                    <a:lstStyle/>
                    <a:p>
                      <a:pPr>
                        <a:lnSpc>
                          <a:spcPct val="115000"/>
                        </a:lnSpc>
                        <a:spcAft>
                          <a:spcPts val="0"/>
                        </a:spcAft>
                      </a:pPr>
                      <a:r>
                        <a:rPr lang="ru-RU" sz="1050">
                          <a:effectLst/>
                        </a:rPr>
                        <a:t>Агрессивные продажи продукции </a:t>
                      </a:r>
                    </a:p>
                    <a:p>
                      <a:pPr>
                        <a:lnSpc>
                          <a:spcPct val="115000"/>
                        </a:lnSpc>
                        <a:spcAft>
                          <a:spcPts val="0"/>
                        </a:spcAft>
                      </a:pPr>
                      <a:r>
                        <a:rPr lang="ru-RU" sz="1050">
                          <a:effectLst/>
                        </a:rPr>
                        <a:t> </a:t>
                      </a:r>
                      <a:endParaRPr lang="ru-RU" sz="1050">
                        <a:effectLst/>
                        <a:latin typeface="Calibri"/>
                        <a:ea typeface="Calibri"/>
                        <a:cs typeface="Times New Roman"/>
                      </a:endParaRPr>
                    </a:p>
                  </a:txBody>
                  <a:tcPr marL="56658" marR="56658" marT="0" marB="0"/>
                </a:tc>
                <a:tc>
                  <a:txBody>
                    <a:bodyPr/>
                    <a:lstStyle/>
                    <a:p>
                      <a:pPr>
                        <a:lnSpc>
                          <a:spcPct val="115000"/>
                        </a:lnSpc>
                        <a:spcAft>
                          <a:spcPts val="0"/>
                        </a:spcAft>
                      </a:pPr>
                      <a:r>
                        <a:rPr lang="ru-RU" sz="1050" dirty="0">
                          <a:effectLst/>
                        </a:rPr>
                        <a:t>Пытаться продать все, что уже произведено  </a:t>
                      </a:r>
                    </a:p>
                    <a:p>
                      <a:pPr>
                        <a:lnSpc>
                          <a:spcPct val="115000"/>
                        </a:lnSpc>
                        <a:spcAft>
                          <a:spcPts val="0"/>
                        </a:spcAft>
                      </a:pPr>
                      <a:r>
                        <a:rPr lang="ru-RU" sz="1050" dirty="0">
                          <a:effectLst/>
                        </a:rPr>
                        <a:t> </a:t>
                      </a:r>
                      <a:endParaRPr lang="ru-RU" sz="1050" dirty="0">
                        <a:effectLst/>
                        <a:latin typeface="Calibri"/>
                        <a:ea typeface="Calibri"/>
                        <a:cs typeface="Times New Roman"/>
                      </a:endParaRPr>
                    </a:p>
                  </a:txBody>
                  <a:tcPr marL="56658" marR="56658" marT="0" marB="0"/>
                </a:tc>
              </a:tr>
            </a:tbl>
          </a:graphicData>
        </a:graphic>
      </p:graphicFrame>
    </p:spTree>
    <p:extLst>
      <p:ext uri="{BB962C8B-B14F-4D97-AF65-F5344CB8AC3E}">
        <p14:creationId xmlns:p14="http://schemas.microsoft.com/office/powerpoint/2010/main" val="4058933000"/>
      </p:ext>
    </p:extLst>
  </p:cSld>
  <p:clrMapOvr>
    <a:masterClrMapping/>
  </p:clrMapOvr>
  <p:transition spd="slow">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extLst>
              <p:ext uri="{D42A27DB-BD31-4B8C-83A1-F6EECF244321}">
                <p14:modId xmlns:p14="http://schemas.microsoft.com/office/powerpoint/2010/main" val="2482190872"/>
              </p:ext>
            </p:extLst>
          </p:nvPr>
        </p:nvGraphicFramePr>
        <p:xfrm>
          <a:off x="539552" y="548680"/>
          <a:ext cx="7488831" cy="5904656"/>
        </p:xfrm>
        <a:graphic>
          <a:graphicData uri="http://schemas.openxmlformats.org/drawingml/2006/table">
            <a:tbl>
              <a:tblPr firstRow="1" firstCol="1" lastRow="1" lastCol="1" bandRow="1" bandCol="1">
                <a:tableStyleId>{284E427A-3D55-4303-BF80-6455036E1DE7}</a:tableStyleId>
              </a:tblPr>
              <a:tblGrid>
                <a:gridCol w="822873"/>
                <a:gridCol w="1472873"/>
                <a:gridCol w="1054904"/>
                <a:gridCol w="1628840"/>
                <a:gridCol w="1492851"/>
                <a:gridCol w="1016490"/>
              </a:tblGrid>
              <a:tr h="246027">
                <a:tc>
                  <a:txBody>
                    <a:bodyPr/>
                    <a:lstStyle/>
                    <a:p>
                      <a:pPr algn="ctr">
                        <a:lnSpc>
                          <a:spcPct val="115000"/>
                        </a:lnSpc>
                        <a:spcAft>
                          <a:spcPts val="0"/>
                        </a:spcAft>
                      </a:pPr>
                      <a:r>
                        <a:rPr lang="ru-RU" sz="800" dirty="0">
                          <a:effectLst/>
                        </a:rPr>
                        <a:t>1</a:t>
                      </a:r>
                      <a:endParaRPr lang="ru-RU" sz="800" dirty="0">
                        <a:effectLst/>
                        <a:latin typeface="Calibri"/>
                        <a:ea typeface="Calibri"/>
                        <a:cs typeface="Times New Roman"/>
                      </a:endParaRPr>
                    </a:p>
                  </a:txBody>
                  <a:tcPr marL="47215" marR="47215" marT="0" marB="0"/>
                </a:tc>
                <a:tc>
                  <a:txBody>
                    <a:bodyPr/>
                    <a:lstStyle/>
                    <a:p>
                      <a:pPr algn="ctr">
                        <a:lnSpc>
                          <a:spcPct val="115000"/>
                        </a:lnSpc>
                        <a:spcAft>
                          <a:spcPts val="0"/>
                        </a:spcAft>
                      </a:pPr>
                      <a:r>
                        <a:rPr lang="ru-RU" sz="800">
                          <a:effectLst/>
                        </a:rPr>
                        <a:t>2</a:t>
                      </a:r>
                      <a:endParaRPr lang="ru-RU" sz="800">
                        <a:effectLst/>
                        <a:latin typeface="Calibri"/>
                        <a:ea typeface="Calibri"/>
                        <a:cs typeface="Times New Roman"/>
                      </a:endParaRPr>
                    </a:p>
                  </a:txBody>
                  <a:tcPr marL="47215" marR="47215" marT="0" marB="0"/>
                </a:tc>
                <a:tc>
                  <a:txBody>
                    <a:bodyPr/>
                    <a:lstStyle/>
                    <a:p>
                      <a:pPr algn="ctr">
                        <a:lnSpc>
                          <a:spcPct val="115000"/>
                        </a:lnSpc>
                        <a:spcAft>
                          <a:spcPts val="0"/>
                        </a:spcAft>
                      </a:pPr>
                      <a:r>
                        <a:rPr lang="ru-RU" sz="800">
                          <a:effectLst/>
                        </a:rPr>
                        <a:t>3</a:t>
                      </a:r>
                      <a:endParaRPr lang="ru-RU" sz="800">
                        <a:effectLst/>
                        <a:latin typeface="Calibri"/>
                        <a:ea typeface="Calibri"/>
                        <a:cs typeface="Times New Roman"/>
                      </a:endParaRPr>
                    </a:p>
                  </a:txBody>
                  <a:tcPr marL="47215" marR="47215" marT="0" marB="0"/>
                </a:tc>
                <a:tc>
                  <a:txBody>
                    <a:bodyPr/>
                    <a:lstStyle/>
                    <a:p>
                      <a:pPr algn="ctr">
                        <a:lnSpc>
                          <a:spcPct val="115000"/>
                        </a:lnSpc>
                        <a:spcAft>
                          <a:spcPts val="0"/>
                        </a:spcAft>
                      </a:pPr>
                      <a:r>
                        <a:rPr lang="ru-RU" sz="800">
                          <a:effectLst/>
                        </a:rPr>
                        <a:t>4</a:t>
                      </a:r>
                      <a:endParaRPr lang="ru-RU" sz="800">
                        <a:effectLst/>
                        <a:latin typeface="Calibri"/>
                        <a:ea typeface="Calibri"/>
                        <a:cs typeface="Times New Roman"/>
                      </a:endParaRPr>
                    </a:p>
                  </a:txBody>
                  <a:tcPr marL="47215" marR="47215" marT="0" marB="0"/>
                </a:tc>
                <a:tc>
                  <a:txBody>
                    <a:bodyPr/>
                    <a:lstStyle/>
                    <a:p>
                      <a:pPr algn="ctr">
                        <a:lnSpc>
                          <a:spcPct val="115000"/>
                        </a:lnSpc>
                        <a:spcAft>
                          <a:spcPts val="0"/>
                        </a:spcAft>
                      </a:pPr>
                      <a:r>
                        <a:rPr lang="ru-RU" sz="800">
                          <a:effectLst/>
                        </a:rPr>
                        <a:t>5</a:t>
                      </a:r>
                      <a:endParaRPr lang="ru-RU" sz="800">
                        <a:effectLst/>
                        <a:latin typeface="Calibri"/>
                        <a:ea typeface="Calibri"/>
                        <a:cs typeface="Times New Roman"/>
                      </a:endParaRPr>
                    </a:p>
                  </a:txBody>
                  <a:tcPr marL="47215" marR="47215" marT="0" marB="0"/>
                </a:tc>
                <a:tc>
                  <a:txBody>
                    <a:bodyPr/>
                    <a:lstStyle/>
                    <a:p>
                      <a:pPr algn="ctr">
                        <a:lnSpc>
                          <a:spcPct val="115000"/>
                        </a:lnSpc>
                        <a:spcAft>
                          <a:spcPts val="0"/>
                        </a:spcAft>
                      </a:pPr>
                      <a:r>
                        <a:rPr lang="ru-RU" sz="800">
                          <a:effectLst/>
                        </a:rPr>
                        <a:t>6</a:t>
                      </a:r>
                      <a:endParaRPr lang="ru-RU" sz="800">
                        <a:effectLst/>
                        <a:latin typeface="Calibri"/>
                        <a:ea typeface="Calibri"/>
                        <a:cs typeface="Times New Roman"/>
                      </a:endParaRPr>
                    </a:p>
                  </a:txBody>
                  <a:tcPr marL="47215" marR="47215" marT="0" marB="0"/>
                </a:tc>
              </a:tr>
              <a:tr h="1722191">
                <a:tc>
                  <a:txBody>
                    <a:bodyPr/>
                    <a:lstStyle/>
                    <a:p>
                      <a:pPr>
                        <a:lnSpc>
                          <a:spcPct val="115000"/>
                        </a:lnSpc>
                        <a:spcAft>
                          <a:spcPts val="0"/>
                        </a:spcAft>
                      </a:pPr>
                      <a:r>
                        <a:rPr lang="ru-RU" sz="1100" dirty="0">
                          <a:effectLst/>
                        </a:rPr>
                        <a:t>с 1960 – до сере-дины 1970 гг. </a:t>
                      </a:r>
                    </a:p>
                    <a:p>
                      <a:pPr>
                        <a:lnSpc>
                          <a:spcPct val="115000"/>
                        </a:lnSpc>
                        <a:spcAft>
                          <a:spcPts val="0"/>
                        </a:spcAft>
                      </a:pPr>
                      <a:r>
                        <a:rPr lang="ru-RU" sz="1100" dirty="0">
                          <a:effectLst/>
                        </a:rPr>
                        <a:t> </a:t>
                      </a:r>
                      <a:endParaRPr lang="ru-RU" sz="1100" dirty="0">
                        <a:effectLst/>
                        <a:latin typeface="Calibri"/>
                        <a:ea typeface="Calibri"/>
                        <a:cs typeface="Times New Roman"/>
                      </a:endParaRPr>
                    </a:p>
                  </a:txBody>
                  <a:tcPr marL="47215" marR="47215" marT="0" marB="0"/>
                </a:tc>
                <a:tc>
                  <a:txBody>
                    <a:bodyPr/>
                    <a:lstStyle/>
                    <a:p>
                      <a:pPr>
                        <a:lnSpc>
                          <a:spcPct val="115000"/>
                        </a:lnSpc>
                        <a:spcAft>
                          <a:spcPts val="0"/>
                        </a:spcAft>
                      </a:pPr>
                      <a:r>
                        <a:rPr lang="ru-RU" sz="1100" dirty="0">
                          <a:effectLst/>
                        </a:rPr>
                        <a:t>Ориентация на маркетинг (потребителя) </a:t>
                      </a:r>
                    </a:p>
                    <a:p>
                      <a:pPr>
                        <a:lnSpc>
                          <a:spcPct val="115000"/>
                        </a:lnSpc>
                        <a:spcAft>
                          <a:spcPts val="0"/>
                        </a:spcAft>
                      </a:pPr>
                      <a:r>
                        <a:rPr lang="ru-RU" sz="1100" dirty="0">
                          <a:effectLst/>
                        </a:rPr>
                        <a:t> </a:t>
                      </a:r>
                      <a:endParaRPr lang="ru-RU" sz="1100" dirty="0">
                        <a:effectLst/>
                        <a:latin typeface="Calibri"/>
                        <a:ea typeface="Calibri"/>
                        <a:cs typeface="Times New Roman"/>
                      </a:endParaRPr>
                    </a:p>
                  </a:txBody>
                  <a:tcPr marL="47215" marR="47215" marT="0" marB="0"/>
                </a:tc>
                <a:tc>
                  <a:txBody>
                    <a:bodyPr/>
                    <a:lstStyle/>
                    <a:p>
                      <a:pPr>
                        <a:lnSpc>
                          <a:spcPct val="115000"/>
                        </a:lnSpc>
                        <a:spcAft>
                          <a:spcPts val="0"/>
                        </a:spcAft>
                      </a:pPr>
                      <a:r>
                        <a:rPr lang="ru-RU" sz="1100">
                          <a:effectLst/>
                        </a:rPr>
                        <a:t>Потребности покупателей </a:t>
                      </a:r>
                    </a:p>
                    <a:p>
                      <a:pPr>
                        <a:lnSpc>
                          <a:spcPct val="115000"/>
                        </a:lnSpc>
                        <a:spcAft>
                          <a:spcPts val="0"/>
                        </a:spcAft>
                      </a:pPr>
                      <a:r>
                        <a:rPr lang="ru-RU" sz="1100">
                          <a:effectLst/>
                        </a:rPr>
                        <a:t> </a:t>
                      </a:r>
                      <a:endParaRPr lang="ru-RU" sz="1100">
                        <a:effectLst/>
                        <a:latin typeface="Calibri"/>
                        <a:ea typeface="Calibri"/>
                        <a:cs typeface="Times New Roman"/>
                      </a:endParaRPr>
                    </a:p>
                  </a:txBody>
                  <a:tcPr marL="47215" marR="47215" marT="0" marB="0"/>
                </a:tc>
                <a:tc>
                  <a:txBody>
                    <a:bodyPr/>
                    <a:lstStyle/>
                    <a:p>
                      <a:pPr>
                        <a:lnSpc>
                          <a:spcPct val="115000"/>
                        </a:lnSpc>
                        <a:spcAft>
                          <a:spcPts val="0"/>
                        </a:spcAft>
                      </a:pPr>
                      <a:r>
                        <a:rPr lang="ru-RU" sz="1100">
                          <a:effectLst/>
                        </a:rPr>
                        <a:t>Достижение прибыли как результат удовлетворения требований покупателей </a:t>
                      </a:r>
                    </a:p>
                    <a:p>
                      <a:pPr>
                        <a:lnSpc>
                          <a:spcPct val="115000"/>
                        </a:lnSpc>
                        <a:spcAft>
                          <a:spcPts val="0"/>
                        </a:spcAft>
                      </a:pPr>
                      <a:r>
                        <a:rPr lang="ru-RU" sz="1100">
                          <a:effectLst/>
                        </a:rPr>
                        <a:t> </a:t>
                      </a:r>
                      <a:endParaRPr lang="ru-RU" sz="1100">
                        <a:effectLst/>
                        <a:latin typeface="Calibri"/>
                        <a:ea typeface="Calibri"/>
                        <a:cs typeface="Times New Roman"/>
                      </a:endParaRPr>
                    </a:p>
                  </a:txBody>
                  <a:tcPr marL="47215" marR="47215" marT="0" marB="0"/>
                </a:tc>
                <a:tc>
                  <a:txBody>
                    <a:bodyPr/>
                    <a:lstStyle/>
                    <a:p>
                      <a:pPr>
                        <a:lnSpc>
                          <a:spcPct val="115000"/>
                        </a:lnSpc>
                        <a:spcAft>
                          <a:spcPts val="0"/>
                        </a:spcAft>
                      </a:pPr>
                      <a:r>
                        <a:rPr lang="ru-RU" sz="1100">
                          <a:effectLst/>
                        </a:rPr>
                        <a:t>Исследование целевого рынка и разработка маркетинг-микс (4"Р") </a:t>
                      </a:r>
                    </a:p>
                    <a:p>
                      <a:pPr>
                        <a:lnSpc>
                          <a:spcPct val="115000"/>
                        </a:lnSpc>
                        <a:spcAft>
                          <a:spcPts val="0"/>
                        </a:spcAft>
                      </a:pPr>
                      <a:r>
                        <a:rPr lang="ru-RU" sz="1100">
                          <a:effectLst/>
                        </a:rPr>
                        <a:t> </a:t>
                      </a:r>
                      <a:endParaRPr lang="ru-RU" sz="1100">
                        <a:effectLst/>
                        <a:latin typeface="Calibri"/>
                        <a:ea typeface="Calibri"/>
                        <a:cs typeface="Times New Roman"/>
                      </a:endParaRPr>
                    </a:p>
                  </a:txBody>
                  <a:tcPr marL="47215" marR="47215" marT="0" marB="0"/>
                </a:tc>
                <a:tc>
                  <a:txBody>
                    <a:bodyPr/>
                    <a:lstStyle/>
                    <a:p>
                      <a:pPr>
                        <a:lnSpc>
                          <a:spcPct val="115000"/>
                        </a:lnSpc>
                        <a:spcAft>
                          <a:spcPts val="0"/>
                        </a:spcAft>
                      </a:pPr>
                      <a:r>
                        <a:rPr lang="ru-RU" sz="1100">
                          <a:effectLst/>
                        </a:rPr>
                        <a:t>Производить то, что можно продать  </a:t>
                      </a:r>
                    </a:p>
                    <a:p>
                      <a:pPr>
                        <a:lnSpc>
                          <a:spcPct val="115000"/>
                        </a:lnSpc>
                        <a:spcAft>
                          <a:spcPts val="0"/>
                        </a:spcAft>
                      </a:pPr>
                      <a:r>
                        <a:rPr lang="ru-RU" sz="1100">
                          <a:effectLst/>
                        </a:rPr>
                        <a:t> </a:t>
                      </a:r>
                      <a:endParaRPr lang="ru-RU" sz="1100">
                        <a:effectLst/>
                        <a:latin typeface="Calibri"/>
                        <a:ea typeface="Calibri"/>
                        <a:cs typeface="Times New Roman"/>
                      </a:endParaRPr>
                    </a:p>
                  </a:txBody>
                  <a:tcPr marL="47215" marR="47215" marT="0" marB="0"/>
                </a:tc>
              </a:tr>
              <a:tr h="1722191">
                <a:tc>
                  <a:txBody>
                    <a:bodyPr/>
                    <a:lstStyle/>
                    <a:p>
                      <a:pPr>
                        <a:lnSpc>
                          <a:spcPct val="115000"/>
                        </a:lnSpc>
                        <a:spcAft>
                          <a:spcPts val="0"/>
                        </a:spcAft>
                      </a:pPr>
                      <a:r>
                        <a:rPr lang="ru-RU" sz="1100">
                          <a:effectLst/>
                        </a:rPr>
                        <a:t>с середины 1970 – до 1990 гг. </a:t>
                      </a:r>
                    </a:p>
                    <a:p>
                      <a:pPr>
                        <a:lnSpc>
                          <a:spcPct val="115000"/>
                        </a:lnSpc>
                        <a:spcAft>
                          <a:spcPts val="0"/>
                        </a:spcAft>
                      </a:pPr>
                      <a:r>
                        <a:rPr lang="ru-RU" sz="1100">
                          <a:effectLst/>
                        </a:rPr>
                        <a:t> </a:t>
                      </a:r>
                      <a:endParaRPr lang="ru-RU" sz="1100">
                        <a:effectLst/>
                        <a:latin typeface="Calibri"/>
                        <a:ea typeface="Calibri"/>
                        <a:cs typeface="Times New Roman"/>
                      </a:endParaRPr>
                    </a:p>
                  </a:txBody>
                  <a:tcPr marL="47215" marR="47215" marT="0" marB="0"/>
                </a:tc>
                <a:tc>
                  <a:txBody>
                    <a:bodyPr/>
                    <a:lstStyle/>
                    <a:p>
                      <a:pPr>
                        <a:lnSpc>
                          <a:spcPct val="115000"/>
                        </a:lnSpc>
                        <a:spcAft>
                          <a:spcPts val="0"/>
                        </a:spcAft>
                      </a:pPr>
                      <a:r>
                        <a:rPr lang="ru-RU" sz="1100">
                          <a:effectLst/>
                        </a:rPr>
                        <a:t>Ориентация на конкурентов </a:t>
                      </a:r>
                    </a:p>
                    <a:p>
                      <a:pPr>
                        <a:lnSpc>
                          <a:spcPct val="115000"/>
                        </a:lnSpc>
                        <a:spcAft>
                          <a:spcPts val="0"/>
                        </a:spcAft>
                      </a:pPr>
                      <a:r>
                        <a:rPr lang="ru-RU" sz="1100">
                          <a:effectLst/>
                        </a:rPr>
                        <a:t> </a:t>
                      </a:r>
                      <a:endParaRPr lang="ru-RU" sz="1100">
                        <a:effectLst/>
                        <a:latin typeface="Calibri"/>
                        <a:ea typeface="Calibri"/>
                        <a:cs typeface="Times New Roman"/>
                      </a:endParaRPr>
                    </a:p>
                  </a:txBody>
                  <a:tcPr marL="47215" marR="47215" marT="0" marB="0"/>
                </a:tc>
                <a:tc>
                  <a:txBody>
                    <a:bodyPr/>
                    <a:lstStyle/>
                    <a:p>
                      <a:pPr>
                        <a:lnSpc>
                          <a:spcPct val="115000"/>
                        </a:lnSpc>
                        <a:spcAft>
                          <a:spcPts val="0"/>
                        </a:spcAft>
                      </a:pPr>
                      <a:r>
                        <a:rPr lang="ru-RU" sz="1100" dirty="0">
                          <a:effectLst/>
                        </a:rPr>
                        <a:t>Действия конкурентов </a:t>
                      </a:r>
                    </a:p>
                    <a:p>
                      <a:pPr>
                        <a:lnSpc>
                          <a:spcPct val="115000"/>
                        </a:lnSpc>
                        <a:spcAft>
                          <a:spcPts val="0"/>
                        </a:spcAft>
                      </a:pPr>
                      <a:r>
                        <a:rPr lang="ru-RU" sz="1100" dirty="0">
                          <a:effectLst/>
                        </a:rPr>
                        <a:t> </a:t>
                      </a:r>
                      <a:endParaRPr lang="ru-RU" sz="1100" dirty="0">
                        <a:effectLst/>
                        <a:latin typeface="Calibri"/>
                        <a:ea typeface="Calibri"/>
                        <a:cs typeface="Times New Roman"/>
                      </a:endParaRPr>
                    </a:p>
                  </a:txBody>
                  <a:tcPr marL="47215" marR="47215" marT="0" marB="0"/>
                </a:tc>
                <a:tc>
                  <a:txBody>
                    <a:bodyPr/>
                    <a:lstStyle/>
                    <a:p>
                      <a:pPr>
                        <a:lnSpc>
                          <a:spcPct val="115000"/>
                        </a:lnSpc>
                        <a:spcAft>
                          <a:spcPts val="0"/>
                        </a:spcAft>
                      </a:pPr>
                      <a:r>
                        <a:rPr lang="ru-RU" sz="1100" dirty="0">
                          <a:effectLst/>
                        </a:rPr>
                        <a:t>Достижение прибыли как результат реагирования на действия конкурента </a:t>
                      </a:r>
                    </a:p>
                    <a:p>
                      <a:pPr>
                        <a:lnSpc>
                          <a:spcPct val="115000"/>
                        </a:lnSpc>
                        <a:spcAft>
                          <a:spcPts val="0"/>
                        </a:spcAft>
                      </a:pPr>
                      <a:r>
                        <a:rPr lang="ru-RU" sz="1100" dirty="0">
                          <a:effectLst/>
                        </a:rPr>
                        <a:t> </a:t>
                      </a:r>
                      <a:endParaRPr lang="ru-RU" sz="1100" dirty="0">
                        <a:effectLst/>
                        <a:latin typeface="Calibri"/>
                        <a:ea typeface="Calibri"/>
                        <a:cs typeface="Times New Roman"/>
                      </a:endParaRPr>
                    </a:p>
                  </a:txBody>
                  <a:tcPr marL="47215" marR="47215" marT="0" marB="0"/>
                </a:tc>
                <a:tc>
                  <a:txBody>
                    <a:bodyPr/>
                    <a:lstStyle/>
                    <a:p>
                      <a:pPr>
                        <a:lnSpc>
                          <a:spcPct val="115000"/>
                        </a:lnSpc>
                        <a:spcAft>
                          <a:spcPts val="0"/>
                        </a:spcAft>
                      </a:pPr>
                      <a:r>
                        <a:rPr lang="ru-RU" sz="1100" dirty="0">
                          <a:effectLst/>
                        </a:rPr>
                        <a:t>Создание устойчивого конкурентного преимущества </a:t>
                      </a:r>
                    </a:p>
                    <a:p>
                      <a:pPr>
                        <a:lnSpc>
                          <a:spcPct val="115000"/>
                        </a:lnSpc>
                        <a:spcAft>
                          <a:spcPts val="0"/>
                        </a:spcAft>
                      </a:pPr>
                      <a:r>
                        <a:rPr lang="ru-RU" sz="1100" dirty="0">
                          <a:effectLst/>
                        </a:rPr>
                        <a:t> </a:t>
                      </a:r>
                      <a:endParaRPr lang="ru-RU" sz="1100" dirty="0">
                        <a:effectLst/>
                        <a:latin typeface="Calibri"/>
                        <a:ea typeface="Calibri"/>
                        <a:cs typeface="Times New Roman"/>
                      </a:endParaRPr>
                    </a:p>
                  </a:txBody>
                  <a:tcPr marL="47215" marR="47215" marT="0" marB="0"/>
                </a:tc>
                <a:tc>
                  <a:txBody>
                    <a:bodyPr/>
                    <a:lstStyle/>
                    <a:p>
                      <a:pPr>
                        <a:lnSpc>
                          <a:spcPct val="115000"/>
                        </a:lnSpc>
                        <a:spcAft>
                          <a:spcPts val="0"/>
                        </a:spcAft>
                      </a:pPr>
                      <a:r>
                        <a:rPr lang="ru-RU" sz="1100" dirty="0">
                          <a:effectLst/>
                        </a:rPr>
                        <a:t>Производить то, что лучше, чем у конкурентов  </a:t>
                      </a:r>
                    </a:p>
                    <a:p>
                      <a:pPr>
                        <a:lnSpc>
                          <a:spcPct val="115000"/>
                        </a:lnSpc>
                        <a:spcAft>
                          <a:spcPts val="0"/>
                        </a:spcAft>
                      </a:pPr>
                      <a:r>
                        <a:rPr lang="ru-RU" sz="1100" dirty="0">
                          <a:effectLst/>
                        </a:rPr>
                        <a:t> </a:t>
                      </a:r>
                      <a:endParaRPr lang="ru-RU" sz="1100" dirty="0">
                        <a:effectLst/>
                        <a:latin typeface="Calibri"/>
                        <a:ea typeface="Calibri"/>
                        <a:cs typeface="Times New Roman"/>
                      </a:endParaRPr>
                    </a:p>
                  </a:txBody>
                  <a:tcPr marL="47215" marR="47215" marT="0" marB="0"/>
                </a:tc>
              </a:tr>
              <a:tr h="2214247">
                <a:tc>
                  <a:txBody>
                    <a:bodyPr/>
                    <a:lstStyle/>
                    <a:p>
                      <a:pPr>
                        <a:lnSpc>
                          <a:spcPct val="115000"/>
                        </a:lnSpc>
                        <a:spcAft>
                          <a:spcPts val="0"/>
                        </a:spcAft>
                      </a:pPr>
                      <a:r>
                        <a:rPr lang="ru-RU" sz="1100" dirty="0">
                          <a:effectLst/>
                        </a:rPr>
                        <a:t>с 1990 гг. – по наст. время </a:t>
                      </a:r>
                    </a:p>
                    <a:p>
                      <a:pPr>
                        <a:lnSpc>
                          <a:spcPct val="115000"/>
                        </a:lnSpc>
                        <a:spcAft>
                          <a:spcPts val="0"/>
                        </a:spcAft>
                      </a:pPr>
                      <a:r>
                        <a:rPr lang="ru-RU" sz="1100" dirty="0">
                          <a:effectLst/>
                        </a:rPr>
                        <a:t> </a:t>
                      </a:r>
                      <a:endParaRPr lang="ru-RU" sz="1100" dirty="0">
                        <a:effectLst/>
                        <a:latin typeface="Calibri"/>
                        <a:ea typeface="Calibri"/>
                        <a:cs typeface="Times New Roman"/>
                      </a:endParaRPr>
                    </a:p>
                  </a:txBody>
                  <a:tcPr marL="47215" marR="47215" marT="0" marB="0"/>
                </a:tc>
                <a:tc>
                  <a:txBody>
                    <a:bodyPr/>
                    <a:lstStyle/>
                    <a:p>
                      <a:pPr>
                        <a:lnSpc>
                          <a:spcPct val="115000"/>
                        </a:lnSpc>
                        <a:spcAft>
                          <a:spcPts val="0"/>
                        </a:spcAft>
                      </a:pPr>
                      <a:r>
                        <a:rPr lang="ru-RU" sz="1100">
                          <a:effectLst/>
                        </a:rPr>
                        <a:t>Ориентация на рынок </a:t>
                      </a:r>
                    </a:p>
                    <a:p>
                      <a:pPr>
                        <a:lnSpc>
                          <a:spcPct val="115000"/>
                        </a:lnSpc>
                        <a:spcAft>
                          <a:spcPts val="0"/>
                        </a:spcAft>
                      </a:pPr>
                      <a:r>
                        <a:rPr lang="ru-RU" sz="1100">
                          <a:effectLst/>
                        </a:rPr>
                        <a:t> </a:t>
                      </a:r>
                      <a:endParaRPr lang="ru-RU" sz="1100">
                        <a:effectLst/>
                        <a:latin typeface="Calibri"/>
                        <a:ea typeface="Calibri"/>
                        <a:cs typeface="Times New Roman"/>
                      </a:endParaRPr>
                    </a:p>
                  </a:txBody>
                  <a:tcPr marL="47215" marR="47215" marT="0" marB="0"/>
                </a:tc>
                <a:tc>
                  <a:txBody>
                    <a:bodyPr/>
                    <a:lstStyle/>
                    <a:p>
                      <a:pPr>
                        <a:lnSpc>
                          <a:spcPct val="115000"/>
                        </a:lnSpc>
                        <a:spcAft>
                          <a:spcPts val="0"/>
                        </a:spcAft>
                      </a:pPr>
                      <a:r>
                        <a:rPr lang="ru-RU" sz="1100" dirty="0">
                          <a:effectLst/>
                        </a:rPr>
                        <a:t>Потребности клиентов и действия конкурентов </a:t>
                      </a:r>
                    </a:p>
                    <a:p>
                      <a:pPr>
                        <a:lnSpc>
                          <a:spcPct val="115000"/>
                        </a:lnSpc>
                        <a:spcAft>
                          <a:spcPts val="0"/>
                        </a:spcAft>
                      </a:pPr>
                      <a:r>
                        <a:rPr lang="ru-RU" sz="1100" dirty="0">
                          <a:effectLst/>
                        </a:rPr>
                        <a:t> </a:t>
                      </a:r>
                      <a:endParaRPr lang="ru-RU" sz="1100" dirty="0">
                        <a:effectLst/>
                        <a:latin typeface="Calibri"/>
                        <a:ea typeface="Calibri"/>
                        <a:cs typeface="Times New Roman"/>
                      </a:endParaRPr>
                    </a:p>
                  </a:txBody>
                  <a:tcPr marL="47215" marR="47215" marT="0" marB="0"/>
                </a:tc>
                <a:tc>
                  <a:txBody>
                    <a:bodyPr/>
                    <a:lstStyle/>
                    <a:p>
                      <a:pPr>
                        <a:lnSpc>
                          <a:spcPct val="115000"/>
                        </a:lnSpc>
                        <a:spcAft>
                          <a:spcPts val="0"/>
                        </a:spcAft>
                      </a:pPr>
                      <a:r>
                        <a:rPr lang="ru-RU" sz="1100" dirty="0">
                          <a:effectLst/>
                        </a:rPr>
                        <a:t>Достижение прибыли как результат понимания запросов клиентов и действий конкурентов </a:t>
                      </a:r>
                    </a:p>
                    <a:p>
                      <a:pPr>
                        <a:lnSpc>
                          <a:spcPct val="115000"/>
                        </a:lnSpc>
                        <a:spcAft>
                          <a:spcPts val="0"/>
                        </a:spcAft>
                      </a:pPr>
                      <a:r>
                        <a:rPr lang="ru-RU" sz="1100" dirty="0">
                          <a:effectLst/>
                        </a:rPr>
                        <a:t> </a:t>
                      </a:r>
                      <a:endParaRPr lang="ru-RU" sz="1100" dirty="0">
                        <a:effectLst/>
                        <a:latin typeface="Calibri"/>
                        <a:ea typeface="Calibri"/>
                        <a:cs typeface="Times New Roman"/>
                      </a:endParaRPr>
                    </a:p>
                  </a:txBody>
                  <a:tcPr marL="47215" marR="47215" marT="0" marB="0"/>
                </a:tc>
                <a:tc>
                  <a:txBody>
                    <a:bodyPr/>
                    <a:lstStyle/>
                    <a:p>
                      <a:pPr>
                        <a:lnSpc>
                          <a:spcPct val="115000"/>
                        </a:lnSpc>
                        <a:spcAft>
                          <a:spcPts val="0"/>
                        </a:spcAft>
                      </a:pPr>
                      <a:r>
                        <a:rPr lang="ru-RU" sz="1100">
                          <a:effectLst/>
                        </a:rPr>
                        <a:t>Формирование организации, ориентированной на рынок </a:t>
                      </a:r>
                    </a:p>
                    <a:p>
                      <a:pPr>
                        <a:lnSpc>
                          <a:spcPct val="115000"/>
                        </a:lnSpc>
                        <a:spcAft>
                          <a:spcPts val="0"/>
                        </a:spcAft>
                      </a:pPr>
                      <a:r>
                        <a:rPr lang="ru-RU" sz="1100">
                          <a:effectLst/>
                        </a:rPr>
                        <a:t> </a:t>
                      </a:r>
                      <a:endParaRPr lang="ru-RU" sz="1100">
                        <a:effectLst/>
                        <a:latin typeface="Calibri"/>
                        <a:ea typeface="Calibri"/>
                        <a:cs typeface="Times New Roman"/>
                      </a:endParaRPr>
                    </a:p>
                  </a:txBody>
                  <a:tcPr marL="47215" marR="47215" marT="0" marB="0"/>
                </a:tc>
                <a:tc>
                  <a:txBody>
                    <a:bodyPr/>
                    <a:lstStyle/>
                    <a:p>
                      <a:pPr>
                        <a:lnSpc>
                          <a:spcPct val="115000"/>
                        </a:lnSpc>
                        <a:spcAft>
                          <a:spcPts val="0"/>
                        </a:spcAft>
                      </a:pPr>
                      <a:r>
                        <a:rPr lang="ru-RU" sz="1100" dirty="0">
                          <a:effectLst/>
                        </a:rPr>
                        <a:t>Заботиться о клиентах лучше, чем конкуренты  </a:t>
                      </a:r>
                    </a:p>
                    <a:p>
                      <a:pPr>
                        <a:lnSpc>
                          <a:spcPct val="115000"/>
                        </a:lnSpc>
                        <a:spcAft>
                          <a:spcPts val="0"/>
                        </a:spcAft>
                      </a:pPr>
                      <a:r>
                        <a:rPr lang="ru-RU" sz="1100" dirty="0">
                          <a:effectLst/>
                        </a:rPr>
                        <a:t> </a:t>
                      </a:r>
                      <a:endParaRPr lang="ru-RU" sz="1100" dirty="0">
                        <a:effectLst/>
                        <a:latin typeface="Calibri"/>
                        <a:ea typeface="Calibri"/>
                        <a:cs typeface="Times New Roman"/>
                      </a:endParaRPr>
                    </a:p>
                  </a:txBody>
                  <a:tcPr marL="47215" marR="47215" marT="0" marB="0"/>
                </a:tc>
              </a:tr>
            </a:tbl>
          </a:graphicData>
        </a:graphic>
      </p:graphicFrame>
    </p:spTree>
    <p:extLst>
      <p:ext uri="{BB962C8B-B14F-4D97-AF65-F5344CB8AC3E}">
        <p14:creationId xmlns:p14="http://schemas.microsoft.com/office/powerpoint/2010/main" val="367939141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одзаголовок 4"/>
          <p:cNvSpPr>
            <a:spLocks noGrp="1"/>
          </p:cNvSpPr>
          <p:nvPr>
            <p:ph type="subTitle" idx="1"/>
          </p:nvPr>
        </p:nvSpPr>
        <p:spPr>
          <a:xfrm>
            <a:off x="683568" y="1556792"/>
            <a:ext cx="7704855" cy="4608512"/>
          </a:xfrm>
        </p:spPr>
        <p:txBody>
          <a:bodyPr>
            <a:normAutofit fontScale="92500" lnSpcReduction="20000"/>
          </a:bodyPr>
          <a:lstStyle/>
          <a:p>
            <a:pPr indent="449580" algn="just">
              <a:lnSpc>
                <a:spcPct val="115000"/>
              </a:lnSpc>
              <a:spcAft>
                <a:spcPts val="0"/>
              </a:spcAft>
            </a:pPr>
            <a:r>
              <a:rPr lang="ru-RU" sz="2400" b="1" dirty="0">
                <a:solidFill>
                  <a:srgbClr val="FF0000"/>
                </a:solidFill>
                <a:latin typeface="Times New Roman"/>
                <a:ea typeface="Times New Roman"/>
                <a:cs typeface="Times New Roman"/>
              </a:rPr>
              <a:t>1</a:t>
            </a:r>
            <a:r>
              <a:rPr lang="ru-RU" sz="2400" dirty="0">
                <a:solidFill>
                  <a:srgbClr val="FF0000"/>
                </a:solidFill>
                <a:latin typeface="Times New Roman"/>
                <a:ea typeface="Times New Roman"/>
                <a:cs typeface="Times New Roman"/>
              </a:rPr>
              <a:t>. </a:t>
            </a:r>
            <a:r>
              <a:rPr lang="ru-RU" sz="2400" b="1" dirty="0">
                <a:solidFill>
                  <a:srgbClr val="FF0000"/>
                </a:solidFill>
                <a:latin typeface="Times New Roman"/>
                <a:ea typeface="Times New Roman"/>
                <a:cs typeface="Times New Roman"/>
              </a:rPr>
              <a:t>Ориентация на производство (с 1900 до1930 гг.). </a:t>
            </a:r>
            <a:r>
              <a:rPr lang="ru-RU" sz="2400" dirty="0">
                <a:latin typeface="Times New Roman"/>
                <a:ea typeface="Times New Roman"/>
                <a:cs typeface="Times New Roman"/>
              </a:rPr>
              <a:t>Начальная стадия развития рынка западных стран ХХ века представляла собой период, когда производители занимали прочные рыночные позиции ввиду большого спроса и ограниченного предложения. Это так называемый "рынок продавца", для которого была характерна высокая стабильность внешней среды предприятий: относительная ненасыщенность и однородность спроса, сравнительно медленные темпы научно-технического прогресса. В этих условиях создание новых рынков продуктов и расширение их разнообразия являлись менее прибыльными, чем специализация на узком круге продуктов и "выжимание" максимального эффекта за счет совершенствования разработанной ранее технологии. </a:t>
            </a:r>
            <a:endParaRPr lang="ru-RU" dirty="0"/>
          </a:p>
        </p:txBody>
      </p:sp>
      <p:sp>
        <p:nvSpPr>
          <p:cNvPr id="4" name="Заголовок 3"/>
          <p:cNvSpPr>
            <a:spLocks noGrp="1"/>
          </p:cNvSpPr>
          <p:nvPr>
            <p:ph type="ctrTitle"/>
          </p:nvPr>
        </p:nvSpPr>
        <p:spPr>
          <a:xfrm>
            <a:off x="971600" y="332657"/>
            <a:ext cx="7175351" cy="1152128"/>
          </a:xfrm>
        </p:spPr>
        <p:txBody>
          <a:bodyPr/>
          <a:lstStyle/>
          <a:p>
            <a:pPr marL="182880" indent="0" algn="ctr">
              <a:buNone/>
            </a:pPr>
            <a:r>
              <a:rPr lang="ru-RU" sz="2400" dirty="0" smtClean="0">
                <a:effectLst/>
                <a:latin typeface="Times New Roman"/>
                <a:ea typeface="Times New Roman"/>
              </a:rPr>
              <a:t>Этапы </a:t>
            </a:r>
            <a:r>
              <a:rPr lang="ru-RU" sz="2400" dirty="0">
                <a:effectLst/>
                <a:latin typeface="Times New Roman"/>
                <a:ea typeface="Times New Roman"/>
              </a:rPr>
              <a:t>эволюции стратегической ориентации и стратегии организации в ХХ веке</a:t>
            </a:r>
            <a:endParaRPr lang="ru-RU" sz="2400" dirty="0"/>
          </a:p>
        </p:txBody>
      </p:sp>
    </p:spTree>
    <p:extLst>
      <p:ext uri="{BB962C8B-B14F-4D97-AF65-F5344CB8AC3E}">
        <p14:creationId xmlns:p14="http://schemas.microsoft.com/office/powerpoint/2010/main" val="3425817904"/>
      </p:ext>
    </p:extLst>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827584" y="548680"/>
            <a:ext cx="7992888" cy="4154984"/>
          </a:xfrm>
          <a:prstGeom prst="rect">
            <a:avLst/>
          </a:prstGeom>
        </p:spPr>
        <p:txBody>
          <a:bodyPr wrap="square">
            <a:spAutoFit/>
          </a:bodyPr>
          <a:lstStyle/>
          <a:p>
            <a:r>
              <a:rPr lang="ru-RU" sz="2200" b="1" dirty="0">
                <a:solidFill>
                  <a:srgbClr val="FF0000"/>
                </a:solidFill>
                <a:latin typeface="Times New Roman"/>
                <a:ea typeface="Times New Roman"/>
              </a:rPr>
              <a:t>2. Ориентация на продажу (с 1930 до-1960 гг.)</a:t>
            </a:r>
            <a:r>
              <a:rPr lang="ru-RU" sz="2200" dirty="0">
                <a:latin typeface="Times New Roman"/>
                <a:ea typeface="Times New Roman"/>
              </a:rPr>
              <a:t>. Произошедший в западной экономике в 1929-1932 гг. кризис перепроизводства показал, что необходимо было уже не только произвести продукцию, но и успешно ее сбыть на рынке. Поэтому вторым этапом развития рыночных отношений стал период стратегической ориентации на продажу. Стадия развития рыночной экономики этого периода характеризовалась относительной насыщенностью рынков сбыта, замедлением темпов роста спроса на продукты (услуги), началом процесса сегментации рынка, расширением масштабов и ускорением научно-технического прогресса, обострением конкуренции. Внешняя среда предприятий становилась все более </a:t>
            </a:r>
            <a:r>
              <a:rPr lang="ru-RU" sz="2200" dirty="0" smtClean="0">
                <a:latin typeface="Times New Roman"/>
                <a:ea typeface="Times New Roman"/>
              </a:rPr>
              <a:t>изменчивой.</a:t>
            </a:r>
            <a:r>
              <a:rPr lang="ru-RU" sz="2200" dirty="0">
                <a:latin typeface="Times New Roman"/>
                <a:ea typeface="Times New Roman"/>
              </a:rPr>
              <a:t> </a:t>
            </a:r>
            <a:endParaRPr lang="ru-RU" sz="2200" dirty="0"/>
          </a:p>
        </p:txBody>
      </p:sp>
    </p:spTree>
    <p:extLst>
      <p:ext uri="{BB962C8B-B14F-4D97-AF65-F5344CB8AC3E}">
        <p14:creationId xmlns:p14="http://schemas.microsoft.com/office/powerpoint/2010/main" val="4167723334"/>
      </p:ext>
    </p:extLst>
  </p:cSld>
  <p:clrMapOvr>
    <a:masterClrMapping/>
  </p:clrMapOvr>
  <p:transition spd="slow">
    <p:randomBar dir="vert"/>
  </p:transition>
  <p:timing>
    <p:tnLst>
      <p:par>
        <p:cTn id="1" dur="indefinite" restart="never" nodeType="tmRoot"/>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67</TotalTime>
  <Words>1975</Words>
  <Application>Microsoft Office PowerPoint</Application>
  <PresentationFormat>Экран (4:3)</PresentationFormat>
  <Paragraphs>143</Paragraphs>
  <Slides>21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Воздушный поток</vt:lpstr>
      <vt:lpstr>Презентация</vt:lpstr>
      <vt:lpstr>Роль маркетинга в управлении современной организацией в странах с развитой рыночной экономикой в ХХ веке</vt:lpstr>
      <vt:lpstr>Презентация PowerPoint</vt:lpstr>
      <vt:lpstr>Эволюция и роль маркетинга в управлении современной организацией в странах с развитой рыночной экономикой в ХХ веке</vt:lpstr>
      <vt:lpstr>Эволюция стратегической ориентации и общей стратегии организации в условиях рынка </vt:lpstr>
      <vt:lpstr>Эволюция стратегической ориентации и общей стратегии организации в ХХ веке </vt:lpstr>
      <vt:lpstr>Презентация PowerPoint</vt:lpstr>
      <vt:lpstr>Этапы эволюции стратегической ориентации и стратегии организации в ХХ веке</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Ж.Ламбен выделил пять базовых детерминант стратегической ориентации на рынок</vt:lpstr>
      <vt:lpstr>Основные различия понятия "ориентация на маркетинг" и "ориентация на рынок"</vt:lpstr>
      <vt:lpstr>Презентация PowerPoint</vt:lpstr>
      <vt:lpstr>Понятие, сущность и особенности развития стратегического маркетинга </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dc:title>
  <dc:creator>User</dc:creator>
  <cp:lastModifiedBy>User</cp:lastModifiedBy>
  <cp:revision>7</cp:revision>
  <dcterms:created xsi:type="dcterms:W3CDTF">2011-12-14T09:49:25Z</dcterms:created>
  <dcterms:modified xsi:type="dcterms:W3CDTF">2011-12-14T11:00:30Z</dcterms:modified>
</cp:coreProperties>
</file>