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3"/>
  </p:notesMasterIdLst>
  <p:sldIdLst>
    <p:sldId id="256" r:id="rId2"/>
    <p:sldId id="257" r:id="rId3"/>
    <p:sldId id="258" r:id="rId4"/>
    <p:sldId id="259" r:id="rId5"/>
    <p:sldId id="260" r:id="rId6"/>
    <p:sldId id="261" r:id="rId7"/>
    <p:sldId id="262" r:id="rId8"/>
    <p:sldId id="263" r:id="rId9"/>
    <p:sldId id="267" r:id="rId10"/>
    <p:sldId id="280" r:id="rId11"/>
    <p:sldId id="281" r:id="rId12"/>
    <p:sldId id="268" r:id="rId13"/>
    <p:sldId id="269" r:id="rId14"/>
    <p:sldId id="270" r:id="rId15"/>
    <p:sldId id="271" r:id="rId16"/>
    <p:sldId id="272" r:id="rId17"/>
    <p:sldId id="279" r:id="rId18"/>
    <p:sldId id="273" r:id="rId19"/>
    <p:sldId id="274" r:id="rId20"/>
    <p:sldId id="275" r:id="rId21"/>
    <p:sldId id="282"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6" d="100"/>
          <a:sy n="76" d="100"/>
        </p:scale>
        <p:origin x="-102" y="-23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98A9A9-E8CC-48EF-9383-95B383774B5E}" type="datetimeFigureOut">
              <a:rPr lang="ru-RU" smtClean="0"/>
              <a:t>14.12.2011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BDDC98-AD5A-44E4-9B3D-CAF1EEFDAD29}"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09180FF3-30C4-48B4-A3EB-24105DE248F9}" type="datetimeFigureOut">
              <a:rPr lang="ru-RU" smtClean="0"/>
              <a:t>14.12.2011</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692F8CEC-D866-4253-8A4C-B45F5232530D}"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9180FF3-30C4-48B4-A3EB-24105DE248F9}" type="datetimeFigureOut">
              <a:rPr lang="ru-RU" smtClean="0"/>
              <a:t>14.12.2011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92F8CEC-D866-4253-8A4C-B45F5232530D}"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9180FF3-30C4-48B4-A3EB-24105DE248F9}" type="datetimeFigureOut">
              <a:rPr lang="ru-RU" smtClean="0"/>
              <a:t>14.12.2011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92F8CEC-D866-4253-8A4C-B45F5232530D}"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9180FF3-30C4-48B4-A3EB-24105DE248F9}" type="datetimeFigureOut">
              <a:rPr lang="ru-RU" smtClean="0"/>
              <a:t>14.12.2011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92F8CEC-D866-4253-8A4C-B45F5232530D}" type="slidenum">
              <a:rPr lang="ru-RU" smtClean="0"/>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09180FF3-30C4-48B4-A3EB-24105DE248F9}" type="datetimeFigureOut">
              <a:rPr lang="ru-RU" smtClean="0"/>
              <a:t>14.12.2011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92F8CEC-D866-4253-8A4C-B45F5232530D}" type="slidenum">
              <a:rPr lang="ru-RU" smtClean="0"/>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9180FF3-30C4-48B4-A3EB-24105DE248F9}" type="datetimeFigureOut">
              <a:rPr lang="ru-RU" smtClean="0"/>
              <a:t>14.12.2011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692F8CEC-D866-4253-8A4C-B45F5232530D}" type="slidenum">
              <a:rPr lang="ru-RU" smtClean="0"/>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09180FF3-30C4-48B4-A3EB-24105DE248F9}" type="datetimeFigureOut">
              <a:rPr lang="ru-RU" smtClean="0"/>
              <a:t>14.12.2011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692F8CEC-D866-4253-8A4C-B45F5232530D}"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09180FF3-30C4-48B4-A3EB-24105DE248F9}" type="datetimeFigureOut">
              <a:rPr lang="ru-RU" smtClean="0"/>
              <a:t>14.12.2011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692F8CEC-D866-4253-8A4C-B45F5232530D}" type="slidenum">
              <a:rPr lang="ru-RU" smtClean="0"/>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09180FF3-30C4-48B4-A3EB-24105DE248F9}" type="datetimeFigureOut">
              <a:rPr lang="ru-RU" smtClean="0"/>
              <a:t>14.12.2011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692F8CEC-D866-4253-8A4C-B45F5232530D}"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09180FF3-30C4-48B4-A3EB-24105DE248F9}" type="datetimeFigureOut">
              <a:rPr lang="ru-RU" smtClean="0"/>
              <a:t>14.12.2011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692F8CEC-D866-4253-8A4C-B45F5232530D}"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09180FF3-30C4-48B4-A3EB-24105DE248F9}" type="datetimeFigureOut">
              <a:rPr lang="ru-RU" smtClean="0"/>
              <a:t>14.12.2011</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692F8CEC-D866-4253-8A4C-B45F5232530D}" type="slidenum">
              <a:rPr lang="ru-RU" smtClean="0"/>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9180FF3-30C4-48B4-A3EB-24105DE248F9}" type="datetimeFigureOut">
              <a:rPr lang="ru-RU" smtClean="0"/>
              <a:t>14.12.2011</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92F8CEC-D866-4253-8A4C-B45F5232530D}"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2276872"/>
            <a:ext cx="7772400" cy="914400"/>
          </a:xfrm>
        </p:spPr>
        <p:txBody>
          <a:bodyPr>
            <a:noAutofit/>
          </a:bodyPr>
          <a:lstStyle/>
          <a:p>
            <a:pPr algn="ctr"/>
            <a:r>
              <a:rPr lang="ru-RU" sz="7200" dirty="0" smtClean="0">
                <a:solidFill>
                  <a:schemeClr val="tx2">
                    <a:lumMod val="50000"/>
                  </a:schemeClr>
                </a:solidFill>
                <a:latin typeface="Monotype Corsiva" pitchFamily="66" charset="0"/>
                <a:cs typeface="Times New Roman" pitchFamily="18" charset="0"/>
              </a:rPr>
              <a:t>Реклама в системе маркетинга</a:t>
            </a:r>
            <a:endParaRPr lang="ru-RU" sz="7200" dirty="0">
              <a:solidFill>
                <a:schemeClr val="tx2">
                  <a:lumMod val="50000"/>
                </a:schemeClr>
              </a:solidFill>
              <a:latin typeface="Monotype Corsiva" pitchFamily="66" charset="0"/>
              <a:cs typeface="Times New Roman" pitchFamily="18" charset="0"/>
            </a:endParaRP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C:\Documents and Settings\1\Рабочий стол\Новая папка\social-media7-o.jpg"/>
          <p:cNvPicPr>
            <a:picLocks noChangeAspect="1" noChangeArrowheads="1"/>
          </p:cNvPicPr>
          <p:nvPr/>
        </p:nvPicPr>
        <p:blipFill>
          <a:blip r:embed="rId2" cstate="print"/>
          <a:srcRect/>
          <a:stretch>
            <a:fillRect/>
          </a:stretch>
        </p:blipFill>
        <p:spPr bwMode="auto">
          <a:xfrm>
            <a:off x="4427984" y="2852936"/>
            <a:ext cx="4716016" cy="4005064"/>
          </a:xfrm>
          <a:prstGeom prst="rect">
            <a:avLst/>
          </a:prstGeom>
          <a:noFill/>
        </p:spPr>
      </p:pic>
      <p:pic>
        <p:nvPicPr>
          <p:cNvPr id="18435" name="Picture 3" descr="C:\Documents and Settings\1\Рабочий стол\Новая папка\estudos-de-mercado.jpg"/>
          <p:cNvPicPr>
            <a:picLocks noChangeAspect="1" noChangeArrowheads="1"/>
          </p:cNvPicPr>
          <p:nvPr/>
        </p:nvPicPr>
        <p:blipFill>
          <a:blip r:embed="rId3" cstate="print"/>
          <a:srcRect/>
          <a:stretch>
            <a:fillRect/>
          </a:stretch>
        </p:blipFill>
        <p:spPr bwMode="auto">
          <a:xfrm>
            <a:off x="5148064" y="0"/>
            <a:ext cx="3995936" cy="2996952"/>
          </a:xfrm>
          <a:prstGeom prst="rect">
            <a:avLst/>
          </a:prstGeom>
          <a:noFill/>
        </p:spPr>
      </p:pic>
      <p:sp>
        <p:nvSpPr>
          <p:cNvPr id="2" name="TextBox 1"/>
          <p:cNvSpPr txBox="1"/>
          <p:nvPr/>
        </p:nvSpPr>
        <p:spPr>
          <a:xfrm>
            <a:off x="539552" y="332656"/>
            <a:ext cx="3672408" cy="4278094"/>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ru-RU" sz="2800" b="1" u="sng" dirty="0">
                <a:latin typeface="Monotype Corsiva" pitchFamily="66" charset="0"/>
              </a:rPr>
              <a:t>Цели рекламы </a:t>
            </a:r>
            <a:r>
              <a:rPr lang="ru-RU" dirty="0">
                <a:latin typeface="Comic Sans MS" pitchFamily="66" charset="0"/>
              </a:rPr>
              <a:t>детерминируются предварительно принятыми решениями, характеристиками целевого рынка, его конъюнктурой и маркетинговой стратегией компании. Целью рекламы называется конкретная задача по информированию определенной целевой аудитории на протяжении определенного периода времени.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16632"/>
            <a:ext cx="7992888" cy="612475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ru-RU" u="sng" dirty="0">
                <a:latin typeface="Comic Sans MS" pitchFamily="66" charset="0"/>
              </a:rPr>
              <a:t>В зависимости от целей реклама подразделяется на несколько групп:</a:t>
            </a:r>
          </a:p>
          <a:p>
            <a:r>
              <a:rPr lang="ru-RU" sz="1400" dirty="0">
                <a:latin typeface="Comic Sans MS" pitchFamily="66" charset="0"/>
              </a:rPr>
              <a:t>На начальных этапах выведения товара на рынок преобладает </a:t>
            </a:r>
            <a:r>
              <a:rPr lang="ru-RU" sz="1600" i="1" u="sng" dirty="0">
                <a:latin typeface="Comic Sans MS" pitchFamily="66" charset="0"/>
              </a:rPr>
              <a:t>информативная реклама</a:t>
            </a:r>
            <a:r>
              <a:rPr lang="ru-RU" sz="1600" i="1" dirty="0">
                <a:latin typeface="Comic Sans MS" pitchFamily="66" charset="0"/>
              </a:rPr>
              <a:t>,</a:t>
            </a:r>
            <a:r>
              <a:rPr lang="ru-RU" sz="1400" dirty="0">
                <a:latin typeface="Comic Sans MS" pitchFamily="66" charset="0"/>
              </a:rPr>
              <a:t> когда стоит задача создания первичного спроса, ставятся цели рассказать потенциальным потребителям о новинке или о новых применениях существующего товара, информировать об изменении цены, объяснить принципы действия товара, описать оказываемые услуги, исправить неправильные представления или рассеять опасения потребителя, сформировать образ фирмы.</a:t>
            </a:r>
          </a:p>
          <a:p>
            <a:endParaRPr lang="ru-RU" sz="1400" i="1" u="sng" dirty="0" smtClean="0">
              <a:latin typeface="Comic Sans MS" pitchFamily="66" charset="0"/>
            </a:endParaRPr>
          </a:p>
          <a:p>
            <a:r>
              <a:rPr lang="ru-RU" sz="1600" i="1" u="sng" dirty="0" smtClean="0">
                <a:latin typeface="Comic Sans MS" pitchFamily="66" charset="0"/>
              </a:rPr>
              <a:t>Увещевательная </a:t>
            </a:r>
            <a:r>
              <a:rPr lang="ru-RU" sz="1600" i="1" u="sng" dirty="0">
                <a:latin typeface="Comic Sans MS" pitchFamily="66" charset="0"/>
              </a:rPr>
              <a:t>реклама</a:t>
            </a:r>
            <a:r>
              <a:rPr lang="ru-RU" sz="1400" i="1" dirty="0">
                <a:latin typeface="Comic Sans MS" pitchFamily="66" charset="0"/>
              </a:rPr>
              <a:t> </a:t>
            </a:r>
            <a:r>
              <a:rPr lang="ru-RU" sz="1400" dirty="0">
                <a:latin typeface="Comic Sans MS" pitchFamily="66" charset="0"/>
              </a:rPr>
              <a:t>приобретает особое значение на стадии конкурентной борьбы, когда компания стремится создать устойчивый спрос на определенную марку товара. Подавляющая часть рекламы относится именно к этой категории. Иногда увещевательная реклама превращается </a:t>
            </a:r>
            <a:r>
              <a:rPr lang="ru-RU" sz="1400" dirty="0" smtClean="0">
                <a:latin typeface="Comic Sans MS" pitchFamily="66" charset="0"/>
              </a:rPr>
              <a:t>в </a:t>
            </a:r>
            <a:r>
              <a:rPr lang="ru-RU" sz="1600" i="1" u="sng" dirty="0" smtClean="0">
                <a:latin typeface="Comic Sans MS" pitchFamily="66" charset="0"/>
              </a:rPr>
              <a:t>сравнительную </a:t>
            </a:r>
            <a:r>
              <a:rPr lang="ru-RU" sz="1600" i="1" u="sng" dirty="0">
                <a:latin typeface="Comic Sans MS" pitchFamily="66" charset="0"/>
              </a:rPr>
              <a:t>рекламу</a:t>
            </a:r>
            <a:r>
              <a:rPr lang="ru-RU" sz="1400" i="1" dirty="0">
                <a:latin typeface="Comic Sans MS" pitchFamily="66" charset="0"/>
              </a:rPr>
              <a:t>,</a:t>
            </a:r>
            <a:r>
              <a:rPr lang="ru-RU" sz="1400" dirty="0">
                <a:latin typeface="Comic Sans MS" pitchFamily="66" charset="0"/>
              </a:rPr>
              <a:t> цель которой - установление превосходства определенной марки товара посредством сравнения одного или нескольких ее признаков с одной или несколькими марками аналогичных товаров. Сравнительная реклама часто используется для таких категорий товаров, как дезодоранты, зубные пасты, одежда, автомобили. Приняв решение об использовании сравнительной рекламы, компания должна быть уверена, что она обладает всеми необходимыми аргументами для подтверждения заявленного превосходства и адекватного ответа на претензии владельцев конкурирующей марки. Использование сравнительной рекламы оправдано в тех случаях, когда она воздействует как на рациональные, так и эмоциональные мотивы потребителей.</a:t>
            </a:r>
          </a:p>
          <a:p>
            <a:endParaRPr lang="ru-RU" sz="1400" i="1" u="sng" dirty="0" smtClean="0">
              <a:latin typeface="Comic Sans MS" pitchFamily="66" charset="0"/>
            </a:endParaRPr>
          </a:p>
          <a:p>
            <a:r>
              <a:rPr lang="ru-RU" sz="1600" i="1" u="sng" dirty="0" smtClean="0">
                <a:latin typeface="Comic Sans MS" pitchFamily="66" charset="0"/>
              </a:rPr>
              <a:t>Напоминающая </a:t>
            </a:r>
            <a:r>
              <a:rPr lang="ru-RU" sz="1600" i="1" u="sng" dirty="0">
                <a:latin typeface="Comic Sans MS" pitchFamily="66" charset="0"/>
              </a:rPr>
              <a:t>реклама</a:t>
            </a:r>
            <a:r>
              <a:rPr lang="ru-RU" sz="1600" dirty="0">
                <a:latin typeface="Comic Sans MS" pitchFamily="66" charset="0"/>
              </a:rPr>
              <a:t> </a:t>
            </a:r>
            <a:r>
              <a:rPr lang="ru-RU" sz="1400" dirty="0">
                <a:latin typeface="Comic Sans MS" pitchFamily="66" charset="0"/>
              </a:rPr>
              <a:t>особенно важна для того, чтобы заставить потребителя периодически вспоминать о товаре. Это, естественно, важно на этапе зрелости. Схожая форма рекламы - </a:t>
            </a:r>
            <a:r>
              <a:rPr lang="ru-RU" sz="1600" i="1" u="sng" dirty="0">
                <a:latin typeface="Comic Sans MS" pitchFamily="66" charset="0"/>
              </a:rPr>
              <a:t>подкрепляющая</a:t>
            </a:r>
            <a:r>
              <a:rPr lang="ru-RU" sz="1600" dirty="0">
                <a:latin typeface="Comic Sans MS" pitchFamily="66" charset="0"/>
              </a:rPr>
              <a:t> </a:t>
            </a:r>
            <a:r>
              <a:rPr lang="ru-RU" sz="1600" i="1" u="sng" dirty="0">
                <a:latin typeface="Comic Sans MS" pitchFamily="66" charset="0"/>
              </a:rPr>
              <a:t>реклама</a:t>
            </a:r>
            <a:r>
              <a:rPr lang="ru-RU" sz="1600" i="1" dirty="0">
                <a:latin typeface="Comic Sans MS" pitchFamily="66" charset="0"/>
              </a:rPr>
              <a:t>,</a:t>
            </a:r>
            <a:r>
              <a:rPr lang="ru-RU" sz="1400" dirty="0">
                <a:latin typeface="Comic Sans MS" pitchFamily="66" charset="0"/>
              </a:rPr>
              <a:t> которая стремится уверить нынешних покупателей в правильности сделанного ими выбора.</a:t>
            </a:r>
          </a:p>
          <a:p>
            <a:endParaRPr lang="ru-RU" sz="1400"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C:\Documents and Settings\1\Рабочий стол\Новая папка\ss0.jpg"/>
          <p:cNvPicPr>
            <a:picLocks noChangeAspect="1" noChangeArrowheads="1"/>
          </p:cNvPicPr>
          <p:nvPr/>
        </p:nvPicPr>
        <p:blipFill>
          <a:blip r:embed="rId2" cstate="print"/>
          <a:srcRect/>
          <a:stretch>
            <a:fillRect/>
          </a:stretch>
        </p:blipFill>
        <p:spPr bwMode="auto">
          <a:xfrm>
            <a:off x="467544" y="2708920"/>
            <a:ext cx="3888432" cy="3240360"/>
          </a:xfrm>
          <a:prstGeom prst="rect">
            <a:avLst/>
          </a:prstGeom>
          <a:noFill/>
        </p:spPr>
      </p:pic>
      <p:pic>
        <p:nvPicPr>
          <p:cNvPr id="8194" name="Picture 2" descr="C:\Documents and Settings\1\Рабочий стол\Новая папка\No HST.png"/>
          <p:cNvPicPr>
            <a:picLocks noChangeAspect="1" noChangeArrowheads="1"/>
          </p:cNvPicPr>
          <p:nvPr/>
        </p:nvPicPr>
        <p:blipFill>
          <a:blip r:embed="rId3" cstate="print"/>
          <a:srcRect/>
          <a:stretch>
            <a:fillRect/>
          </a:stretch>
        </p:blipFill>
        <p:spPr bwMode="auto">
          <a:xfrm>
            <a:off x="4062413" y="3046413"/>
            <a:ext cx="5081587" cy="3811587"/>
          </a:xfrm>
          <a:prstGeom prst="rect">
            <a:avLst/>
          </a:prstGeom>
          <a:noFill/>
        </p:spPr>
      </p:pic>
      <p:sp>
        <p:nvSpPr>
          <p:cNvPr id="3" name="TextBox 2"/>
          <p:cNvSpPr txBox="1"/>
          <p:nvPr/>
        </p:nvSpPr>
        <p:spPr>
          <a:xfrm>
            <a:off x="467544" y="404664"/>
            <a:ext cx="7848872" cy="2893100"/>
          </a:xfrm>
          <a:prstGeom prst="rect">
            <a:avLst/>
          </a:prstGeom>
          <a:noFill/>
        </p:spPr>
        <p:txBody>
          <a:bodyPr wrap="square" rtlCol="0">
            <a:spAutoFit/>
          </a:bodyPr>
          <a:lstStyle/>
          <a:p>
            <a:r>
              <a:rPr lang="ru-RU" sz="2800" b="1" dirty="0">
                <a:latin typeface="Monotype Corsiva" pitchFamily="66" charset="0"/>
              </a:rPr>
              <a:t>По средствам распространения реклама имеет следующие виды:</a:t>
            </a:r>
            <a:endParaRPr lang="ru-RU" sz="2800" dirty="0">
              <a:latin typeface="Monotype Corsiva" pitchFamily="66" charset="0"/>
            </a:endParaRPr>
          </a:p>
          <a:p>
            <a:r>
              <a:rPr lang="ru-RU" dirty="0">
                <a:latin typeface="Comic Sans MS" pitchFamily="66" charset="0"/>
              </a:rPr>
              <a:t>• реклама в прессе;</a:t>
            </a:r>
          </a:p>
          <a:p>
            <a:r>
              <a:rPr lang="ru-RU" dirty="0">
                <a:latin typeface="Comic Sans MS" pitchFamily="66" charset="0"/>
              </a:rPr>
              <a:t>• печатная реклама;</a:t>
            </a:r>
          </a:p>
          <a:p>
            <a:r>
              <a:rPr lang="ru-RU" dirty="0">
                <a:latin typeface="Comic Sans MS" pitchFamily="66" charset="0"/>
              </a:rPr>
              <a:t>• телевизионная реклама;</a:t>
            </a:r>
          </a:p>
          <a:p>
            <a:r>
              <a:rPr lang="ru-RU" dirty="0">
                <a:latin typeface="Comic Sans MS" pitchFamily="66" charset="0"/>
              </a:rPr>
              <a:t>• радиореклама; • наружная реклама;</a:t>
            </a:r>
          </a:p>
          <a:p>
            <a:r>
              <a:rPr lang="ru-RU" dirty="0">
                <a:latin typeface="Comic Sans MS" pitchFamily="66" charset="0"/>
              </a:rPr>
              <a:t>• транзитная реклама (</a:t>
            </a:r>
            <a:r>
              <a:rPr lang="ru-RU" dirty="0" err="1">
                <a:latin typeface="Comic Sans MS" pitchFamily="66" charset="0"/>
              </a:rPr>
              <a:t>реклама</a:t>
            </a:r>
            <a:r>
              <a:rPr lang="ru-RU" dirty="0">
                <a:latin typeface="Comic Sans MS" pitchFamily="66" charset="0"/>
              </a:rPr>
              <a:t> на транспорте);</a:t>
            </a:r>
          </a:p>
          <a:p>
            <a:r>
              <a:rPr lang="ru-RU" dirty="0">
                <a:latin typeface="Comic Sans MS" pitchFamily="66" charset="0"/>
              </a:rPr>
              <a:t>• реклама в сети </a:t>
            </a:r>
            <a:r>
              <a:rPr lang="ru-RU" dirty="0" err="1">
                <a:latin typeface="Comic Sans MS" pitchFamily="66" charset="0"/>
              </a:rPr>
              <a:t>Internet</a:t>
            </a:r>
            <a:r>
              <a:rPr lang="ru-RU" dirty="0">
                <a:latin typeface="Comic Sans MS" pitchFamily="66" charset="0"/>
              </a:rPr>
              <a:t>.</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Documents and Settings\1\Рабочий стол\Новая папка\integrated-marketing-campaigns-are-best.png"/>
          <p:cNvPicPr>
            <a:picLocks noChangeAspect="1" noChangeArrowheads="1"/>
          </p:cNvPicPr>
          <p:nvPr/>
        </p:nvPicPr>
        <p:blipFill>
          <a:blip r:embed="rId2" cstate="print"/>
          <a:srcRect/>
          <a:stretch>
            <a:fillRect/>
          </a:stretch>
        </p:blipFill>
        <p:spPr bwMode="auto">
          <a:xfrm>
            <a:off x="5076056" y="0"/>
            <a:ext cx="4067944" cy="3975257"/>
          </a:xfrm>
          <a:prstGeom prst="rect">
            <a:avLst/>
          </a:prstGeom>
          <a:noFill/>
        </p:spPr>
      </p:pic>
      <p:sp>
        <p:nvSpPr>
          <p:cNvPr id="5" name="TextBox 4"/>
          <p:cNvSpPr txBox="1"/>
          <p:nvPr/>
        </p:nvSpPr>
        <p:spPr>
          <a:xfrm>
            <a:off x="251520" y="332656"/>
            <a:ext cx="3960440" cy="95410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ru-RU" sz="2800" b="1" u="sng" dirty="0">
                <a:latin typeface="Monotype Corsiva" pitchFamily="66" charset="0"/>
              </a:rPr>
              <a:t>К</a:t>
            </a:r>
            <a:r>
              <a:rPr lang="ru-RU" sz="2800" b="1" u="sng" dirty="0" smtClean="0">
                <a:latin typeface="Monotype Corsiva" pitchFamily="66" charset="0"/>
              </a:rPr>
              <a:t>аналы распространения рекламы:</a:t>
            </a:r>
            <a:endParaRPr lang="ru-RU" sz="2800" b="1" u="sng" dirty="0">
              <a:latin typeface="Monotype Corsiva" pitchFamily="66" charset="0"/>
            </a:endParaRPr>
          </a:p>
        </p:txBody>
      </p:sp>
      <p:sp>
        <p:nvSpPr>
          <p:cNvPr id="6" name="TextBox 5"/>
          <p:cNvSpPr txBox="1"/>
          <p:nvPr/>
        </p:nvSpPr>
        <p:spPr>
          <a:xfrm>
            <a:off x="251520" y="1556792"/>
            <a:ext cx="3960440" cy="3477875"/>
          </a:xfrm>
          <a:prstGeom prst="rect">
            <a:avLst/>
          </a:prstGeom>
          <a:noFill/>
        </p:spPr>
        <p:txBody>
          <a:bodyPr wrap="square" rtlCol="0">
            <a:spAutoFit/>
          </a:bodyPr>
          <a:lstStyle/>
          <a:p>
            <a:r>
              <a:rPr lang="ru-RU" sz="2000" dirty="0" smtClean="0">
                <a:latin typeface="Comic Sans MS" pitchFamily="66" charset="0"/>
              </a:rPr>
              <a:t>-прямые личные (индивидуальная рекламная работа, по почте, телефону, факсу);</a:t>
            </a:r>
          </a:p>
          <a:p>
            <a:r>
              <a:rPr lang="ru-RU" sz="2000" dirty="0" smtClean="0">
                <a:latin typeface="Comic Sans MS" pitchFamily="66" charset="0"/>
              </a:rPr>
              <a:t>-безличные (реклама в прессе, печатная реклама, экранная реклама, телевизионная реклама, ТВ-маркетинг, реклама на транспорте, реклама на месте продажи товаров).</a:t>
            </a:r>
            <a:endParaRPr lang="ru-RU" sz="2000" dirty="0">
              <a:latin typeface="Comic Sans MS" pitchFamily="66" charset="0"/>
            </a:endParaRPr>
          </a:p>
        </p:txBody>
      </p:sp>
      <p:pic>
        <p:nvPicPr>
          <p:cNvPr id="9220" name="Picture 4" descr="C:\Documents and Settings\1\Рабочий стол\Новая папка\xwa50u.jpg"/>
          <p:cNvPicPr>
            <a:picLocks noChangeAspect="1" noChangeArrowheads="1"/>
          </p:cNvPicPr>
          <p:nvPr/>
        </p:nvPicPr>
        <p:blipFill>
          <a:blip r:embed="rId3" cstate="print"/>
          <a:srcRect/>
          <a:stretch>
            <a:fillRect/>
          </a:stretch>
        </p:blipFill>
        <p:spPr bwMode="auto">
          <a:xfrm>
            <a:off x="6896100" y="4572000"/>
            <a:ext cx="2247900" cy="2286000"/>
          </a:xfrm>
          <a:prstGeom prst="rect">
            <a:avLst/>
          </a:prstGeom>
          <a:noFill/>
        </p:spPr>
      </p:pic>
      <p:pic>
        <p:nvPicPr>
          <p:cNvPr id="9221" name="Picture 5" descr="C:\Documents and Settings\1\Рабочий стол\Новая папка\watching-tv-or-mesmerised-by-tv.jpg"/>
          <p:cNvPicPr>
            <a:picLocks noChangeAspect="1" noChangeArrowheads="1"/>
          </p:cNvPicPr>
          <p:nvPr/>
        </p:nvPicPr>
        <p:blipFill>
          <a:blip r:embed="rId4" cstate="print"/>
          <a:srcRect/>
          <a:stretch>
            <a:fillRect/>
          </a:stretch>
        </p:blipFill>
        <p:spPr bwMode="auto">
          <a:xfrm>
            <a:off x="4067944" y="4205389"/>
            <a:ext cx="2808312" cy="265261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35"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anim calcmode="lin" valueType="num">
                                      <p:cBhvr>
                                        <p:cTn id="13" dur="2000" fill="hold"/>
                                        <p:tgtEl>
                                          <p:spTgt spid="6"/>
                                        </p:tgtEl>
                                        <p:attrNameLst>
                                          <p:attrName>style.rotation</p:attrName>
                                        </p:attrNameLst>
                                      </p:cBhvr>
                                      <p:tavLst>
                                        <p:tav tm="0">
                                          <p:val>
                                            <p:fltVal val="720"/>
                                          </p:val>
                                        </p:tav>
                                        <p:tav tm="100000">
                                          <p:val>
                                            <p:fltVal val="0"/>
                                          </p:val>
                                        </p:tav>
                                      </p:tavLst>
                                    </p:anim>
                                    <p:anim calcmode="lin" valueType="num">
                                      <p:cBhvr>
                                        <p:cTn id="14" dur="2000" fill="hold"/>
                                        <p:tgtEl>
                                          <p:spTgt spid="6"/>
                                        </p:tgtEl>
                                        <p:attrNameLst>
                                          <p:attrName>ppt_h</p:attrName>
                                        </p:attrNameLst>
                                      </p:cBhvr>
                                      <p:tavLst>
                                        <p:tav tm="0">
                                          <p:val>
                                            <p:fltVal val="0"/>
                                          </p:val>
                                        </p:tav>
                                        <p:tav tm="100000">
                                          <p:val>
                                            <p:strVal val="#ppt_h"/>
                                          </p:val>
                                        </p:tav>
                                      </p:tavLst>
                                    </p:anim>
                                    <p:anim calcmode="lin" valueType="num">
                                      <p:cBhvr>
                                        <p:cTn id="15" dur="2000" fill="hold"/>
                                        <p:tgtEl>
                                          <p:spTgt spid="6"/>
                                        </p:tgtEl>
                                        <p:attrNameLst>
                                          <p:attrName>ppt_w</p:attrName>
                                        </p:attrNameLst>
                                      </p:cBhvr>
                                      <p:tavLst>
                                        <p:tav tm="0">
                                          <p:val>
                                            <p:fltVal val="0"/>
                                          </p:val>
                                        </p:tav>
                                        <p:tav tm="100000">
                                          <p:val>
                                            <p:strVal val="#ppt_w"/>
                                          </p:val>
                                        </p:tav>
                                      </p:tavLst>
                                    </p:anim>
                                  </p:childTnLst>
                                </p:cTn>
                              </p:par>
                            </p:childTnLst>
                          </p:cTn>
                        </p:par>
                        <p:par>
                          <p:cTn id="16" fill="hold">
                            <p:stCondLst>
                              <p:cond delay="2500"/>
                            </p:stCondLst>
                            <p:childTnLst>
                              <p:par>
                                <p:cTn id="17" presetID="47" presetClass="entr" presetSubtype="0" fill="hold" nodeType="afterEffect">
                                  <p:stCondLst>
                                    <p:cond delay="0"/>
                                  </p:stCondLst>
                                  <p:childTnLst>
                                    <p:set>
                                      <p:cBhvr>
                                        <p:cTn id="18" dur="1" fill="hold">
                                          <p:stCondLst>
                                            <p:cond delay="0"/>
                                          </p:stCondLst>
                                        </p:cTn>
                                        <p:tgtEl>
                                          <p:spTgt spid="9218"/>
                                        </p:tgtEl>
                                        <p:attrNameLst>
                                          <p:attrName>style.visibility</p:attrName>
                                        </p:attrNameLst>
                                      </p:cBhvr>
                                      <p:to>
                                        <p:strVal val="visible"/>
                                      </p:to>
                                    </p:set>
                                    <p:animEffect transition="in" filter="fade">
                                      <p:cBhvr>
                                        <p:cTn id="19" dur="1000"/>
                                        <p:tgtEl>
                                          <p:spTgt spid="9218"/>
                                        </p:tgtEl>
                                      </p:cBhvr>
                                    </p:animEffect>
                                    <p:anim calcmode="lin" valueType="num">
                                      <p:cBhvr>
                                        <p:cTn id="20" dur="1000" fill="hold"/>
                                        <p:tgtEl>
                                          <p:spTgt spid="9218"/>
                                        </p:tgtEl>
                                        <p:attrNameLst>
                                          <p:attrName>ppt_x</p:attrName>
                                        </p:attrNameLst>
                                      </p:cBhvr>
                                      <p:tavLst>
                                        <p:tav tm="0">
                                          <p:val>
                                            <p:strVal val="#ppt_x"/>
                                          </p:val>
                                        </p:tav>
                                        <p:tav tm="100000">
                                          <p:val>
                                            <p:strVal val="#ppt_x"/>
                                          </p:val>
                                        </p:tav>
                                      </p:tavLst>
                                    </p:anim>
                                    <p:anim calcmode="lin" valueType="num">
                                      <p:cBhvr>
                                        <p:cTn id="21" dur="1000" fill="hold"/>
                                        <p:tgtEl>
                                          <p:spTgt spid="9218"/>
                                        </p:tgtEl>
                                        <p:attrNameLst>
                                          <p:attrName>ppt_y</p:attrName>
                                        </p:attrNameLst>
                                      </p:cBhvr>
                                      <p:tavLst>
                                        <p:tav tm="0">
                                          <p:val>
                                            <p:strVal val="#ppt_y-.1"/>
                                          </p:val>
                                        </p:tav>
                                        <p:tav tm="100000">
                                          <p:val>
                                            <p:strVal val="#ppt_y"/>
                                          </p:val>
                                        </p:tav>
                                      </p:tavLst>
                                    </p:anim>
                                  </p:childTnLst>
                                </p:cTn>
                              </p:par>
                            </p:childTnLst>
                          </p:cTn>
                        </p:par>
                        <p:par>
                          <p:cTn id="22" fill="hold">
                            <p:stCondLst>
                              <p:cond delay="3500"/>
                            </p:stCondLst>
                            <p:childTnLst>
                              <p:par>
                                <p:cTn id="23" presetID="47" presetClass="entr" presetSubtype="0" fill="hold" nodeType="afterEffect">
                                  <p:stCondLst>
                                    <p:cond delay="0"/>
                                  </p:stCondLst>
                                  <p:childTnLst>
                                    <p:set>
                                      <p:cBhvr>
                                        <p:cTn id="24" dur="1" fill="hold">
                                          <p:stCondLst>
                                            <p:cond delay="0"/>
                                          </p:stCondLst>
                                        </p:cTn>
                                        <p:tgtEl>
                                          <p:spTgt spid="9220"/>
                                        </p:tgtEl>
                                        <p:attrNameLst>
                                          <p:attrName>style.visibility</p:attrName>
                                        </p:attrNameLst>
                                      </p:cBhvr>
                                      <p:to>
                                        <p:strVal val="visible"/>
                                      </p:to>
                                    </p:set>
                                    <p:animEffect transition="in" filter="fade">
                                      <p:cBhvr>
                                        <p:cTn id="25" dur="1000"/>
                                        <p:tgtEl>
                                          <p:spTgt spid="9220"/>
                                        </p:tgtEl>
                                      </p:cBhvr>
                                    </p:animEffect>
                                    <p:anim calcmode="lin" valueType="num">
                                      <p:cBhvr>
                                        <p:cTn id="26" dur="1000" fill="hold"/>
                                        <p:tgtEl>
                                          <p:spTgt spid="9220"/>
                                        </p:tgtEl>
                                        <p:attrNameLst>
                                          <p:attrName>ppt_x</p:attrName>
                                        </p:attrNameLst>
                                      </p:cBhvr>
                                      <p:tavLst>
                                        <p:tav tm="0">
                                          <p:val>
                                            <p:strVal val="#ppt_x"/>
                                          </p:val>
                                        </p:tav>
                                        <p:tav tm="100000">
                                          <p:val>
                                            <p:strVal val="#ppt_x"/>
                                          </p:val>
                                        </p:tav>
                                      </p:tavLst>
                                    </p:anim>
                                    <p:anim calcmode="lin" valueType="num">
                                      <p:cBhvr>
                                        <p:cTn id="27" dur="1000" fill="hold"/>
                                        <p:tgtEl>
                                          <p:spTgt spid="9220"/>
                                        </p:tgtEl>
                                        <p:attrNameLst>
                                          <p:attrName>ppt_y</p:attrName>
                                        </p:attrNameLst>
                                      </p:cBhvr>
                                      <p:tavLst>
                                        <p:tav tm="0">
                                          <p:val>
                                            <p:strVal val="#ppt_y-.1"/>
                                          </p:val>
                                        </p:tav>
                                        <p:tav tm="100000">
                                          <p:val>
                                            <p:strVal val="#ppt_y"/>
                                          </p:val>
                                        </p:tav>
                                      </p:tavLst>
                                    </p:anim>
                                  </p:childTnLst>
                                </p:cTn>
                              </p:par>
                            </p:childTnLst>
                          </p:cTn>
                        </p:par>
                        <p:par>
                          <p:cTn id="28" fill="hold">
                            <p:stCondLst>
                              <p:cond delay="4500"/>
                            </p:stCondLst>
                            <p:childTnLst>
                              <p:par>
                                <p:cTn id="29" presetID="47" presetClass="entr" presetSubtype="0" fill="hold" nodeType="afterEffect">
                                  <p:stCondLst>
                                    <p:cond delay="0"/>
                                  </p:stCondLst>
                                  <p:childTnLst>
                                    <p:set>
                                      <p:cBhvr>
                                        <p:cTn id="30" dur="1" fill="hold">
                                          <p:stCondLst>
                                            <p:cond delay="0"/>
                                          </p:stCondLst>
                                        </p:cTn>
                                        <p:tgtEl>
                                          <p:spTgt spid="9221"/>
                                        </p:tgtEl>
                                        <p:attrNameLst>
                                          <p:attrName>style.visibility</p:attrName>
                                        </p:attrNameLst>
                                      </p:cBhvr>
                                      <p:to>
                                        <p:strVal val="visible"/>
                                      </p:to>
                                    </p:set>
                                    <p:animEffect transition="in" filter="fade">
                                      <p:cBhvr>
                                        <p:cTn id="31" dur="1000"/>
                                        <p:tgtEl>
                                          <p:spTgt spid="9221"/>
                                        </p:tgtEl>
                                      </p:cBhvr>
                                    </p:animEffect>
                                    <p:anim calcmode="lin" valueType="num">
                                      <p:cBhvr>
                                        <p:cTn id="32" dur="1000" fill="hold"/>
                                        <p:tgtEl>
                                          <p:spTgt spid="9221"/>
                                        </p:tgtEl>
                                        <p:attrNameLst>
                                          <p:attrName>ppt_x</p:attrName>
                                        </p:attrNameLst>
                                      </p:cBhvr>
                                      <p:tavLst>
                                        <p:tav tm="0">
                                          <p:val>
                                            <p:strVal val="#ppt_x"/>
                                          </p:val>
                                        </p:tav>
                                        <p:tav tm="100000">
                                          <p:val>
                                            <p:strVal val="#ppt_x"/>
                                          </p:val>
                                        </p:tav>
                                      </p:tavLst>
                                    </p:anim>
                                    <p:anim calcmode="lin" valueType="num">
                                      <p:cBhvr>
                                        <p:cTn id="33" dur="1000" fill="hold"/>
                                        <p:tgtEl>
                                          <p:spTgt spid="92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Documents and Settings\1\Рабочий стол\Новая папка\mlm_2.jpg"/>
          <p:cNvPicPr>
            <a:picLocks noChangeAspect="1" noChangeArrowheads="1"/>
          </p:cNvPicPr>
          <p:nvPr/>
        </p:nvPicPr>
        <p:blipFill>
          <a:blip r:embed="rId2" cstate="print"/>
          <a:srcRect/>
          <a:stretch>
            <a:fillRect/>
          </a:stretch>
        </p:blipFill>
        <p:spPr bwMode="auto">
          <a:xfrm>
            <a:off x="5868144" y="0"/>
            <a:ext cx="3275856" cy="3275856"/>
          </a:xfrm>
          <a:prstGeom prst="rect">
            <a:avLst/>
          </a:prstGeom>
          <a:noFill/>
        </p:spPr>
      </p:pic>
      <p:sp>
        <p:nvSpPr>
          <p:cNvPr id="4" name="TextBox 3"/>
          <p:cNvSpPr txBox="1"/>
          <p:nvPr/>
        </p:nvSpPr>
        <p:spPr>
          <a:xfrm>
            <a:off x="179512" y="260648"/>
            <a:ext cx="4608512" cy="95410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ru-RU" sz="2800" b="1" u="sng" dirty="0">
                <a:latin typeface="Monotype Corsiva" pitchFamily="66" charset="0"/>
              </a:rPr>
              <a:t>Этапы планирования рекламной кампании</a:t>
            </a:r>
          </a:p>
        </p:txBody>
      </p:sp>
      <p:sp>
        <p:nvSpPr>
          <p:cNvPr id="5" name="TextBox 4"/>
          <p:cNvSpPr txBox="1"/>
          <p:nvPr/>
        </p:nvSpPr>
        <p:spPr>
          <a:xfrm>
            <a:off x="1547664" y="1628800"/>
            <a:ext cx="5472608" cy="4247317"/>
          </a:xfrm>
          <a:prstGeom prst="rect">
            <a:avLst/>
          </a:prstGeom>
          <a:noFill/>
        </p:spPr>
        <p:txBody>
          <a:bodyPr wrap="square" rtlCol="0">
            <a:spAutoFit/>
          </a:bodyPr>
          <a:lstStyle/>
          <a:p>
            <a:r>
              <a:rPr lang="ru-RU" b="1" dirty="0" smtClean="0">
                <a:latin typeface="Comic Sans MS" pitchFamily="66" charset="0"/>
              </a:rPr>
              <a:t>1.Провести </a:t>
            </a:r>
            <a:r>
              <a:rPr lang="ru-RU" b="1" dirty="0">
                <a:latin typeface="Comic Sans MS" pitchFamily="66" charset="0"/>
              </a:rPr>
              <a:t>рекламные исследования</a:t>
            </a:r>
            <a:r>
              <a:rPr lang="ru-RU" dirty="0">
                <a:latin typeface="Comic Sans MS" pitchFamily="66" charset="0"/>
              </a:rPr>
              <a:t> по таким направлениям, как изучение маркетинговой ситуации, анализ исходных конкурентных условий на рынке или его сегменте, обоснование необходимости и целесообразности проведения рекламной кампании.</a:t>
            </a:r>
          </a:p>
          <a:p>
            <a:r>
              <a:rPr lang="ru-RU" b="1" dirty="0" smtClean="0">
                <a:latin typeface="Comic Sans MS" pitchFamily="66" charset="0"/>
              </a:rPr>
              <a:t>2.Определить </a:t>
            </a:r>
            <a:r>
              <a:rPr lang="ru-RU" b="1" dirty="0">
                <a:latin typeface="Comic Sans MS" pitchFamily="66" charset="0"/>
              </a:rPr>
              <a:t>целевую аудиторию</a:t>
            </a:r>
            <a:r>
              <a:rPr lang="ru-RU" dirty="0">
                <a:latin typeface="Comic Sans MS" pitchFamily="66" charset="0"/>
              </a:rPr>
              <a:t>, портрет покупателя и перечень рекламируемых продуктов и услуг.</a:t>
            </a:r>
          </a:p>
          <a:p>
            <a:r>
              <a:rPr lang="ru-RU" b="1" dirty="0" smtClean="0">
                <a:latin typeface="Comic Sans MS" pitchFamily="66" charset="0"/>
              </a:rPr>
              <a:t>3.Сформулировать </a:t>
            </a:r>
            <a:r>
              <a:rPr lang="ru-RU" b="1" dirty="0">
                <a:latin typeface="Comic Sans MS" pitchFamily="66" charset="0"/>
              </a:rPr>
              <a:t>цели</a:t>
            </a:r>
            <a:r>
              <a:rPr lang="ru-RU" dirty="0">
                <a:latin typeface="Comic Sans MS" pitchFamily="66" charset="0"/>
              </a:rPr>
              <a:t> планируемой рекламной кампании, причем по различным услугам могут быть поставлены свои рекламные цели.</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strVal val="#ppt_w*0.70"/>
                                          </p:val>
                                        </p:tav>
                                        <p:tav tm="100000">
                                          <p:val>
                                            <p:strVal val="#ppt_w"/>
                                          </p:val>
                                        </p:tav>
                                      </p:tavLst>
                                    </p:anim>
                                    <p:anim calcmode="lin" valueType="num">
                                      <p:cBhvr>
                                        <p:cTn id="14" dur="1000" fill="hold"/>
                                        <p:tgtEl>
                                          <p:spTgt spid="4"/>
                                        </p:tgtEl>
                                        <p:attrNameLst>
                                          <p:attrName>ppt_h</p:attrName>
                                        </p:attrNameLst>
                                      </p:cBhvr>
                                      <p:tavLst>
                                        <p:tav tm="0">
                                          <p:val>
                                            <p:strVal val="#ppt_h"/>
                                          </p:val>
                                        </p:tav>
                                        <p:tav tm="100000">
                                          <p:val>
                                            <p:strVal val="#ppt_h"/>
                                          </p:val>
                                        </p:tav>
                                      </p:tavLst>
                                    </p:anim>
                                    <p:animEffect transition="in" filter="fade">
                                      <p:cBhvr>
                                        <p:cTn id="1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Documents and Settings\1\Рабочий стол\Новая папка\214_wazne1.jpg"/>
          <p:cNvPicPr>
            <a:picLocks noChangeAspect="1" noChangeArrowheads="1"/>
          </p:cNvPicPr>
          <p:nvPr/>
        </p:nvPicPr>
        <p:blipFill>
          <a:blip r:embed="rId2" cstate="print"/>
          <a:srcRect/>
          <a:stretch>
            <a:fillRect/>
          </a:stretch>
        </p:blipFill>
        <p:spPr bwMode="auto">
          <a:xfrm>
            <a:off x="0" y="0"/>
            <a:ext cx="3573016" cy="3573016"/>
          </a:xfrm>
          <a:prstGeom prst="rect">
            <a:avLst/>
          </a:prstGeom>
          <a:noFill/>
        </p:spPr>
      </p:pic>
      <p:pic>
        <p:nvPicPr>
          <p:cNvPr id="11267" name="Picture 3" descr="C:\Documents and Settings\1\Рабочий стол\Новая папка\summ.jpg"/>
          <p:cNvPicPr>
            <a:picLocks noChangeAspect="1" noChangeArrowheads="1"/>
          </p:cNvPicPr>
          <p:nvPr/>
        </p:nvPicPr>
        <p:blipFill>
          <a:blip r:embed="rId3" cstate="print"/>
          <a:srcRect/>
          <a:stretch>
            <a:fillRect/>
          </a:stretch>
        </p:blipFill>
        <p:spPr bwMode="auto">
          <a:xfrm>
            <a:off x="5498976" y="3212976"/>
            <a:ext cx="3645024" cy="3645024"/>
          </a:xfrm>
          <a:prstGeom prst="rect">
            <a:avLst/>
          </a:prstGeom>
          <a:noFill/>
        </p:spPr>
      </p:pic>
      <p:sp>
        <p:nvSpPr>
          <p:cNvPr id="4" name="TextBox 3"/>
          <p:cNvSpPr txBox="1"/>
          <p:nvPr/>
        </p:nvSpPr>
        <p:spPr>
          <a:xfrm>
            <a:off x="3347864" y="260648"/>
            <a:ext cx="5544616" cy="3139321"/>
          </a:xfrm>
          <a:prstGeom prst="rect">
            <a:avLst/>
          </a:prstGeom>
          <a:noFill/>
        </p:spPr>
        <p:txBody>
          <a:bodyPr wrap="square" rtlCol="0">
            <a:spAutoFit/>
          </a:bodyPr>
          <a:lstStyle/>
          <a:p>
            <a:r>
              <a:rPr lang="ru-RU" b="1" dirty="0" smtClean="0">
                <a:latin typeface="Comic Sans MS" pitchFamily="66" charset="0"/>
              </a:rPr>
              <a:t>4.Разработать </a:t>
            </a:r>
            <a:r>
              <a:rPr lang="ru-RU" b="1" dirty="0">
                <a:latin typeface="Comic Sans MS" pitchFamily="66" charset="0"/>
              </a:rPr>
              <a:t>творческую рекламную стратегию</a:t>
            </a:r>
            <a:r>
              <a:rPr lang="ru-RU" dirty="0">
                <a:latin typeface="Comic Sans MS" pitchFamily="66" charset="0"/>
              </a:rPr>
              <a:t>: концепцию и основную </a:t>
            </a:r>
            <a:r>
              <a:rPr lang="ru-RU" dirty="0" err="1">
                <a:latin typeface="Comic Sans MS" pitchFamily="66" charset="0"/>
              </a:rPr>
              <a:t>гранд-идею</a:t>
            </a:r>
            <a:r>
              <a:rPr lang="ru-RU" dirty="0">
                <a:latin typeface="Comic Sans MS" pitchFamily="66" charset="0"/>
              </a:rPr>
              <a:t> проведения рекламной кампании.</a:t>
            </a:r>
          </a:p>
          <a:p>
            <a:r>
              <a:rPr lang="ru-RU" b="1" dirty="0" smtClean="0">
                <a:latin typeface="Comic Sans MS" pitchFamily="66" charset="0"/>
              </a:rPr>
              <a:t>5.Выбрать </a:t>
            </a:r>
            <a:r>
              <a:rPr lang="ru-RU" b="1" dirty="0">
                <a:latin typeface="Comic Sans MS" pitchFamily="66" charset="0"/>
              </a:rPr>
              <a:t>средства распространения рекламы</a:t>
            </a:r>
            <a:r>
              <a:rPr lang="ru-RU" dirty="0">
                <a:latin typeface="Comic Sans MS" pitchFamily="66" charset="0"/>
              </a:rPr>
              <a:t>, периодичность и сроки размещения в них рекламы. Целесообразно определить несколько вариантов размещения рекламы (основной и несколько запасных).</a:t>
            </a:r>
          </a:p>
          <a:p>
            <a:r>
              <a:rPr lang="ru-RU" b="1" dirty="0" smtClean="0">
                <a:latin typeface="Comic Sans MS" pitchFamily="66" charset="0"/>
              </a:rPr>
              <a:t>6.Рассчитать </a:t>
            </a:r>
            <a:r>
              <a:rPr lang="ru-RU" b="1" dirty="0">
                <a:latin typeface="Comic Sans MS" pitchFamily="66" charset="0"/>
              </a:rPr>
              <a:t>смету затрат</a:t>
            </a:r>
            <a:r>
              <a:rPr lang="ru-RU" dirty="0">
                <a:latin typeface="Comic Sans MS" pitchFamily="66" charset="0"/>
              </a:rPr>
              <a:t> на рекламные мероприятия.</a:t>
            </a:r>
          </a:p>
          <a:p>
            <a:endParaRPr lang="ru-RU" dirty="0"/>
          </a:p>
        </p:txBody>
      </p:sp>
      <p:sp>
        <p:nvSpPr>
          <p:cNvPr id="5" name="TextBox 4"/>
          <p:cNvSpPr txBox="1"/>
          <p:nvPr/>
        </p:nvSpPr>
        <p:spPr>
          <a:xfrm>
            <a:off x="251520" y="3041571"/>
            <a:ext cx="5544616" cy="3816429"/>
          </a:xfrm>
          <a:prstGeom prst="rect">
            <a:avLst/>
          </a:prstGeom>
          <a:noFill/>
        </p:spPr>
        <p:txBody>
          <a:bodyPr wrap="square" rtlCol="0">
            <a:spAutoFit/>
          </a:bodyPr>
          <a:lstStyle/>
          <a:p>
            <a:r>
              <a:rPr lang="ru-RU" sz="1600" b="1" dirty="0" smtClean="0">
                <a:latin typeface="Comic Sans MS" pitchFamily="66" charset="0"/>
              </a:rPr>
              <a:t>7.Определить </a:t>
            </a:r>
            <a:r>
              <a:rPr lang="ru-RU" sz="1600" b="1" dirty="0">
                <a:latin typeface="Comic Sans MS" pitchFamily="66" charset="0"/>
              </a:rPr>
              <a:t>реальные размеры денежных средств</a:t>
            </a:r>
            <a:r>
              <a:rPr lang="ru-RU" sz="1600" dirty="0">
                <a:latin typeface="Comic Sans MS" pitchFamily="66" charset="0"/>
              </a:rPr>
              <a:t>, которые можно использовать на рекламу и в зависимости от этого произвести корректировку плана рекламной кампании. Если средств выделено недостаточно, то в плане можно изменить периодичность размещения рекламы, уменьшить площадь публикации или изменить издание, время трансляции рекламного сообщения и т.д. Окончательно согласовать потребности в рекламе с реальными возможностями на определенный период (квартал, год).</a:t>
            </a:r>
          </a:p>
          <a:p>
            <a:r>
              <a:rPr lang="ru-RU" sz="1600" b="1" dirty="0" smtClean="0">
                <a:latin typeface="Comic Sans MS" pitchFamily="66" charset="0"/>
              </a:rPr>
              <a:t>8.Разработать </a:t>
            </a:r>
            <a:r>
              <a:rPr lang="ru-RU" sz="1600" b="1" dirty="0">
                <a:latin typeface="Comic Sans MS" pitchFamily="66" charset="0"/>
              </a:rPr>
              <a:t>рекламные сообщения и тексты</a:t>
            </a:r>
            <a:r>
              <a:rPr lang="ru-RU" sz="1600" dirty="0">
                <a:latin typeface="Comic Sans MS" pitchFamily="66" charset="0"/>
              </a:rPr>
              <a:t>, при необходимости обратиться к рекламной фирме или агентству.</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Documents and Settings\1\Рабочий стол\Новая папка\Global RMS---Istockphoto image__solution puzzle red piece.jpg"/>
          <p:cNvPicPr>
            <a:picLocks noChangeAspect="1" noChangeArrowheads="1"/>
          </p:cNvPicPr>
          <p:nvPr/>
        </p:nvPicPr>
        <p:blipFill>
          <a:blip r:embed="rId2" cstate="print"/>
          <a:srcRect/>
          <a:stretch>
            <a:fillRect/>
          </a:stretch>
        </p:blipFill>
        <p:spPr bwMode="auto">
          <a:xfrm>
            <a:off x="1" y="0"/>
            <a:ext cx="3606098" cy="2636912"/>
          </a:xfrm>
          <a:prstGeom prst="rect">
            <a:avLst/>
          </a:prstGeom>
          <a:noFill/>
        </p:spPr>
      </p:pic>
      <p:pic>
        <p:nvPicPr>
          <p:cNvPr id="12291" name="Picture 3" descr="C:\Documents and Settings\1\Рабочий стол\Новая папка\makro-i-mikro-sreda.jpg"/>
          <p:cNvPicPr>
            <a:picLocks noChangeAspect="1" noChangeArrowheads="1"/>
          </p:cNvPicPr>
          <p:nvPr/>
        </p:nvPicPr>
        <p:blipFill>
          <a:blip r:embed="rId3" cstate="print"/>
          <a:srcRect/>
          <a:stretch>
            <a:fillRect/>
          </a:stretch>
        </p:blipFill>
        <p:spPr bwMode="auto">
          <a:xfrm>
            <a:off x="5931024" y="3645024"/>
            <a:ext cx="3212976" cy="3212976"/>
          </a:xfrm>
          <a:prstGeom prst="rect">
            <a:avLst/>
          </a:prstGeom>
          <a:noFill/>
        </p:spPr>
      </p:pic>
      <p:sp>
        <p:nvSpPr>
          <p:cNvPr id="4" name="TextBox 3"/>
          <p:cNvSpPr txBox="1"/>
          <p:nvPr/>
        </p:nvSpPr>
        <p:spPr>
          <a:xfrm>
            <a:off x="3707904" y="476672"/>
            <a:ext cx="5040560" cy="2862322"/>
          </a:xfrm>
          <a:prstGeom prst="rect">
            <a:avLst/>
          </a:prstGeom>
          <a:noFill/>
        </p:spPr>
        <p:txBody>
          <a:bodyPr wrap="square" rtlCol="0">
            <a:spAutoFit/>
          </a:bodyPr>
          <a:lstStyle/>
          <a:p>
            <a:r>
              <a:rPr lang="ru-RU" b="1" dirty="0" smtClean="0">
                <a:latin typeface="Comic Sans MS" pitchFamily="66" charset="0"/>
              </a:rPr>
              <a:t>9.Составить </a:t>
            </a:r>
            <a:r>
              <a:rPr lang="ru-RU" b="1" dirty="0">
                <a:latin typeface="Comic Sans MS" pitchFamily="66" charset="0"/>
              </a:rPr>
              <a:t>подробный план размещения и издания рекламы</a:t>
            </a:r>
            <a:r>
              <a:rPr lang="ru-RU" dirty="0">
                <a:latin typeface="Comic Sans MS" pitchFamily="66" charset="0"/>
              </a:rPr>
              <a:t>, указав средства распространения рекламы, периодичность размещения рекламных сообщений, сроки размещения, ответственных за мероприятие и т. п. Все это должно быть уточнено и согласовано в соответствии с реально выделенными денежными средствами на проведение рекламной кампании.</a:t>
            </a:r>
          </a:p>
        </p:txBody>
      </p:sp>
      <p:sp>
        <p:nvSpPr>
          <p:cNvPr id="5" name="TextBox 4"/>
          <p:cNvSpPr txBox="1"/>
          <p:nvPr/>
        </p:nvSpPr>
        <p:spPr>
          <a:xfrm>
            <a:off x="251520" y="3645024"/>
            <a:ext cx="5976664" cy="1477328"/>
          </a:xfrm>
          <a:prstGeom prst="rect">
            <a:avLst/>
          </a:prstGeom>
          <a:noFill/>
        </p:spPr>
        <p:txBody>
          <a:bodyPr wrap="square" rtlCol="0">
            <a:spAutoFit/>
          </a:bodyPr>
          <a:lstStyle/>
          <a:p>
            <a:r>
              <a:rPr lang="ru-RU" b="1" dirty="0" smtClean="0">
                <a:latin typeface="Comic Sans MS" pitchFamily="66" charset="0"/>
              </a:rPr>
              <a:t>10.Организовать </a:t>
            </a:r>
            <a:r>
              <a:rPr lang="ru-RU" b="1" dirty="0">
                <a:latin typeface="Comic Sans MS" pitchFamily="66" charset="0"/>
              </a:rPr>
              <a:t>работу фирмы</a:t>
            </a:r>
            <a:r>
              <a:rPr lang="ru-RU" dirty="0">
                <a:latin typeface="Comic Sans MS" pitchFamily="66" charset="0"/>
              </a:rPr>
              <a:t> во время рекламной кампании.</a:t>
            </a:r>
          </a:p>
          <a:p>
            <a:r>
              <a:rPr lang="ru-RU" b="1" dirty="0" smtClean="0">
                <a:latin typeface="Comic Sans MS" pitchFamily="66" charset="0"/>
              </a:rPr>
              <a:t>11.Оценить </a:t>
            </a:r>
            <a:r>
              <a:rPr lang="ru-RU" b="1" dirty="0">
                <a:latin typeface="Comic Sans MS" pitchFamily="66" charset="0"/>
              </a:rPr>
              <a:t>эффективность рекламной кампании</a:t>
            </a:r>
            <a:r>
              <a:rPr lang="ru-RU" dirty="0">
                <a:latin typeface="Comic Sans MS" pitchFamily="66" charset="0"/>
              </a:rPr>
              <a:t> после ее проведения.</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3" descr="C:\Documents and Settings\1\Рабочий стол\Новая папка\photos0-800x600.jpeg"/>
          <p:cNvPicPr>
            <a:picLocks noChangeAspect="1" noChangeArrowheads="1"/>
          </p:cNvPicPr>
          <p:nvPr/>
        </p:nvPicPr>
        <p:blipFill>
          <a:blip r:embed="rId2" cstate="print"/>
          <a:srcRect/>
          <a:stretch>
            <a:fillRect/>
          </a:stretch>
        </p:blipFill>
        <p:spPr bwMode="auto">
          <a:xfrm>
            <a:off x="3829050" y="620688"/>
            <a:ext cx="5314950" cy="5715000"/>
          </a:xfrm>
          <a:prstGeom prst="rect">
            <a:avLst/>
          </a:prstGeom>
          <a:noFill/>
        </p:spPr>
      </p:pic>
      <p:sp>
        <p:nvSpPr>
          <p:cNvPr id="2" name="TextBox 1"/>
          <p:cNvSpPr txBox="1"/>
          <p:nvPr/>
        </p:nvSpPr>
        <p:spPr>
          <a:xfrm>
            <a:off x="2411760" y="332656"/>
            <a:ext cx="2880320" cy="1077218"/>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r>
              <a:rPr lang="ru-RU" sz="3200" b="1" u="sng" dirty="0">
                <a:latin typeface="Monotype Corsiva" pitchFamily="66" charset="0"/>
              </a:rPr>
              <a:t>Виды рекламного воздействия</a:t>
            </a:r>
            <a:endParaRPr lang="ru-RU" sz="3200" u="sng" dirty="0">
              <a:latin typeface="Monotype Corsiva" pitchFamily="66" charset="0"/>
            </a:endParaRPr>
          </a:p>
        </p:txBody>
      </p:sp>
      <p:sp>
        <p:nvSpPr>
          <p:cNvPr id="6" name="Скругленный прямоугольник 5"/>
          <p:cNvSpPr/>
          <p:nvPr/>
        </p:nvSpPr>
        <p:spPr>
          <a:xfrm>
            <a:off x="323528" y="1772816"/>
            <a:ext cx="2952328" cy="1368152"/>
          </a:xfrm>
          <a:prstGeom prst="roundRect">
            <a:avLst/>
          </a:prstGeom>
          <a:gradFill flip="none" rotWithShape="1">
            <a:gsLst>
              <a:gs pos="0">
                <a:srgbClr val="8488C4"/>
              </a:gs>
              <a:gs pos="53000">
                <a:srgbClr val="D4DEFF"/>
              </a:gs>
              <a:gs pos="83000">
                <a:srgbClr val="D4DEFF"/>
              </a:gs>
              <a:gs pos="100000">
                <a:srgbClr val="96AB94"/>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tx1"/>
                </a:solidFill>
                <a:latin typeface="Comic Sans MS" pitchFamily="66" charset="0"/>
              </a:rPr>
              <a:t>информативное</a:t>
            </a:r>
            <a:endParaRPr lang="ru-RU" sz="2000" dirty="0">
              <a:solidFill>
                <a:schemeClr val="tx1"/>
              </a:solidFill>
              <a:latin typeface="Comic Sans MS" pitchFamily="66" charset="0"/>
            </a:endParaRPr>
          </a:p>
        </p:txBody>
      </p:sp>
      <p:sp>
        <p:nvSpPr>
          <p:cNvPr id="7" name="Скругленный прямоугольник 6"/>
          <p:cNvSpPr/>
          <p:nvPr/>
        </p:nvSpPr>
        <p:spPr>
          <a:xfrm>
            <a:off x="1259632" y="3429000"/>
            <a:ext cx="2952328" cy="1368152"/>
          </a:xfrm>
          <a:prstGeom prst="roundRect">
            <a:avLst/>
          </a:prstGeom>
          <a:gradFill flip="none" rotWithShape="1">
            <a:gsLst>
              <a:gs pos="0">
                <a:srgbClr val="8488C4"/>
              </a:gs>
              <a:gs pos="53000">
                <a:srgbClr val="D4DEFF"/>
              </a:gs>
              <a:gs pos="83000">
                <a:srgbClr val="D4DEFF"/>
              </a:gs>
              <a:gs pos="100000">
                <a:srgbClr val="96AB94"/>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tx1"/>
                </a:solidFill>
                <a:latin typeface="Comic Sans MS" pitchFamily="66" charset="0"/>
              </a:rPr>
              <a:t>специализированное</a:t>
            </a:r>
            <a:endParaRPr lang="ru-RU" sz="2000" dirty="0">
              <a:solidFill>
                <a:schemeClr val="tx1"/>
              </a:solidFill>
              <a:latin typeface="Comic Sans MS" pitchFamily="66" charset="0"/>
            </a:endParaRPr>
          </a:p>
        </p:txBody>
      </p:sp>
      <p:sp>
        <p:nvSpPr>
          <p:cNvPr id="8" name="Скругленный прямоугольник 7"/>
          <p:cNvSpPr/>
          <p:nvPr/>
        </p:nvSpPr>
        <p:spPr>
          <a:xfrm>
            <a:off x="3851920" y="4941168"/>
            <a:ext cx="2952328" cy="1368152"/>
          </a:xfrm>
          <a:prstGeom prst="roundRect">
            <a:avLst/>
          </a:prstGeom>
          <a:gradFill flip="none" rotWithShape="1">
            <a:gsLst>
              <a:gs pos="0">
                <a:srgbClr val="8488C4"/>
              </a:gs>
              <a:gs pos="53000">
                <a:srgbClr val="D4DEFF"/>
              </a:gs>
              <a:gs pos="83000">
                <a:srgbClr val="D4DEFF"/>
              </a:gs>
              <a:gs pos="100000">
                <a:srgbClr val="96AB94"/>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tx1"/>
                </a:solidFill>
                <a:latin typeface="Comic Sans MS" pitchFamily="66" charset="0"/>
              </a:rPr>
              <a:t>комбинированное</a:t>
            </a:r>
            <a:endParaRPr lang="ru-RU" sz="2000" dirty="0">
              <a:solidFill>
                <a:schemeClr val="tx1"/>
              </a:solidFill>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900" decel="100000" fill="hold"/>
                                        <p:tgtEl>
                                          <p:spTgt spid="6"/>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37"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900" decel="100000" fill="hold"/>
                                        <p:tgtEl>
                                          <p:spTgt spid="7"/>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22" fill="hold">
                            <p:stCondLst>
                              <p:cond delay="2500"/>
                            </p:stCondLst>
                            <p:childTnLst>
                              <p:par>
                                <p:cTn id="23" presetID="37"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900" decel="100000" fill="hold"/>
                                        <p:tgtEl>
                                          <p:spTgt spid="8"/>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Documents and Settings\1\Рабочий стол\Новая папка\e4.gif"/>
          <p:cNvPicPr>
            <a:picLocks noChangeAspect="1" noChangeArrowheads="1"/>
          </p:cNvPicPr>
          <p:nvPr/>
        </p:nvPicPr>
        <p:blipFill>
          <a:blip r:embed="rId2" cstate="print"/>
          <a:srcRect/>
          <a:stretch>
            <a:fillRect/>
          </a:stretch>
        </p:blipFill>
        <p:spPr bwMode="auto">
          <a:xfrm>
            <a:off x="4696977" y="3113584"/>
            <a:ext cx="4447023" cy="3744416"/>
          </a:xfrm>
          <a:prstGeom prst="rect">
            <a:avLst/>
          </a:prstGeom>
          <a:noFill/>
        </p:spPr>
      </p:pic>
      <p:sp>
        <p:nvSpPr>
          <p:cNvPr id="5" name="TextBox 4"/>
          <p:cNvSpPr txBox="1"/>
          <p:nvPr/>
        </p:nvSpPr>
        <p:spPr>
          <a:xfrm>
            <a:off x="247508" y="145694"/>
            <a:ext cx="2197175" cy="1846659"/>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ru-RU" sz="3200" b="1" u="sng" dirty="0">
                <a:latin typeface="Monotype Corsiva" pitchFamily="66" charset="0"/>
              </a:rPr>
              <a:t>Типы рекламных агентств</a:t>
            </a:r>
          </a:p>
          <a:p>
            <a:endParaRPr lang="ru-RU" dirty="0"/>
          </a:p>
        </p:txBody>
      </p:sp>
      <p:sp>
        <p:nvSpPr>
          <p:cNvPr id="7" name="Скругленный прямоугольник 6"/>
          <p:cNvSpPr/>
          <p:nvPr/>
        </p:nvSpPr>
        <p:spPr>
          <a:xfrm>
            <a:off x="5580112" y="188640"/>
            <a:ext cx="3168352" cy="864096"/>
          </a:xfrm>
          <a:prstGeom prst="roundRect">
            <a:avLst/>
          </a:prstGeom>
          <a:gradFill flip="none" rotWithShape="1">
            <a:gsLst>
              <a:gs pos="0">
                <a:srgbClr val="8488C4"/>
              </a:gs>
              <a:gs pos="53000">
                <a:srgbClr val="D4DEFF"/>
              </a:gs>
              <a:gs pos="83000">
                <a:srgbClr val="D4DEFF"/>
              </a:gs>
              <a:gs pos="100000">
                <a:srgbClr val="96AB94"/>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tx1"/>
                </a:solidFill>
                <a:latin typeface="Comic Sans MS" pitchFamily="66" charset="0"/>
              </a:rPr>
              <a:t>Универсальные агентства</a:t>
            </a:r>
            <a:endParaRPr lang="ru-RU" dirty="0">
              <a:solidFill>
                <a:schemeClr val="tx1"/>
              </a:solidFill>
              <a:latin typeface="Comic Sans MS" pitchFamily="66" charset="0"/>
            </a:endParaRPr>
          </a:p>
        </p:txBody>
      </p:sp>
      <p:sp>
        <p:nvSpPr>
          <p:cNvPr id="9" name="Скругленный прямоугольник 8"/>
          <p:cNvSpPr/>
          <p:nvPr/>
        </p:nvSpPr>
        <p:spPr>
          <a:xfrm>
            <a:off x="2771800" y="1196752"/>
            <a:ext cx="2880320" cy="1080120"/>
          </a:xfrm>
          <a:prstGeom prst="roundRect">
            <a:avLst/>
          </a:prstGeom>
          <a:gradFill>
            <a:gsLst>
              <a:gs pos="0">
                <a:srgbClr val="8488C4"/>
              </a:gs>
              <a:gs pos="53000">
                <a:srgbClr val="D4DEFF"/>
              </a:gs>
              <a:gs pos="83000">
                <a:srgbClr val="D4DEFF"/>
              </a:gs>
              <a:gs pos="100000">
                <a:srgbClr val="96AB94"/>
              </a:gs>
            </a:gsLst>
            <a:path path="circle">
              <a:fillToRect r="100000" b="10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tx1"/>
                </a:solidFill>
                <a:latin typeface="Comic Sans MS" pitchFamily="66" charset="0"/>
              </a:rPr>
              <a:t>Агентства промышленной рекламы</a:t>
            </a:r>
            <a:r>
              <a:rPr lang="ru-RU" dirty="0">
                <a:solidFill>
                  <a:schemeClr val="tx1"/>
                </a:solidFill>
                <a:latin typeface="Comic Sans MS" pitchFamily="66" charset="0"/>
              </a:rPr>
              <a:t> </a:t>
            </a:r>
          </a:p>
        </p:txBody>
      </p:sp>
      <p:sp>
        <p:nvSpPr>
          <p:cNvPr id="10" name="Скругленный прямоугольник 9"/>
          <p:cNvSpPr/>
          <p:nvPr/>
        </p:nvSpPr>
        <p:spPr>
          <a:xfrm>
            <a:off x="3995936" y="2636912"/>
            <a:ext cx="3240360" cy="1008112"/>
          </a:xfrm>
          <a:prstGeom prst="roundRect">
            <a:avLst/>
          </a:prstGeom>
          <a:gradFill>
            <a:gsLst>
              <a:gs pos="0">
                <a:srgbClr val="8488C4"/>
              </a:gs>
              <a:gs pos="53000">
                <a:srgbClr val="D4DEFF"/>
              </a:gs>
              <a:gs pos="83000">
                <a:srgbClr val="D4DEFF"/>
              </a:gs>
              <a:gs pos="100000">
                <a:srgbClr val="96AB94"/>
              </a:gs>
            </a:gsLst>
            <a:path path="circle">
              <a:fillToRect r="100000" b="10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tx1"/>
                </a:solidFill>
                <a:latin typeface="Comic Sans MS" pitchFamily="66" charset="0"/>
              </a:rPr>
              <a:t>Специализированные агентства </a:t>
            </a:r>
            <a:endParaRPr lang="ru-RU" dirty="0">
              <a:solidFill>
                <a:schemeClr val="tx1"/>
              </a:solidFill>
              <a:latin typeface="Comic Sans MS" pitchFamily="66" charset="0"/>
            </a:endParaRPr>
          </a:p>
        </p:txBody>
      </p:sp>
      <p:sp>
        <p:nvSpPr>
          <p:cNvPr id="12" name="Скругленный прямоугольник 11"/>
          <p:cNvSpPr/>
          <p:nvPr/>
        </p:nvSpPr>
        <p:spPr>
          <a:xfrm>
            <a:off x="179512" y="2564904"/>
            <a:ext cx="2376264" cy="1368152"/>
          </a:xfrm>
          <a:prstGeom prst="roundRect">
            <a:avLst/>
          </a:prstGeom>
          <a:gradFill>
            <a:gsLst>
              <a:gs pos="0">
                <a:srgbClr val="8488C4"/>
              </a:gs>
              <a:gs pos="53000">
                <a:srgbClr val="D4DEFF"/>
              </a:gs>
              <a:gs pos="83000">
                <a:srgbClr val="D4DEFF"/>
              </a:gs>
              <a:gs pos="100000">
                <a:srgbClr val="96AB94"/>
              </a:gs>
            </a:gsLst>
            <a:path path="circle">
              <a:fillToRect r="100000" b="10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tx1"/>
                </a:solidFill>
                <a:latin typeface="Comic Sans MS" pitchFamily="66" charset="0"/>
              </a:rPr>
              <a:t>Творческие мастерские</a:t>
            </a:r>
            <a:r>
              <a:rPr lang="ru-RU" dirty="0">
                <a:solidFill>
                  <a:schemeClr val="tx1"/>
                </a:solidFill>
                <a:latin typeface="Comic Sans MS" pitchFamily="66" charset="0"/>
              </a:rPr>
              <a:t> </a:t>
            </a:r>
          </a:p>
        </p:txBody>
      </p:sp>
      <p:sp>
        <p:nvSpPr>
          <p:cNvPr id="13" name="Скругленный прямоугольник 12"/>
          <p:cNvSpPr/>
          <p:nvPr/>
        </p:nvSpPr>
        <p:spPr>
          <a:xfrm>
            <a:off x="2051720" y="4365104"/>
            <a:ext cx="2232248" cy="1440160"/>
          </a:xfrm>
          <a:prstGeom prst="roundRect">
            <a:avLst/>
          </a:prstGeom>
          <a:gradFill>
            <a:gsLst>
              <a:gs pos="0">
                <a:srgbClr val="8488C4"/>
              </a:gs>
              <a:gs pos="53000">
                <a:srgbClr val="D4DEFF"/>
              </a:gs>
              <a:gs pos="83000">
                <a:srgbClr val="D4DEFF"/>
              </a:gs>
              <a:gs pos="100000">
                <a:srgbClr val="96AB94"/>
              </a:gs>
            </a:gsLst>
            <a:path path="circle">
              <a:fillToRect r="100000" b="10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tx1"/>
                </a:solidFill>
                <a:latin typeface="Comic Sans MS" pitchFamily="66" charset="0"/>
              </a:rPr>
              <a:t>Фирмы по приобретению рекламного времени</a:t>
            </a:r>
            <a:r>
              <a:rPr lang="ru-RU" dirty="0">
                <a:solidFill>
                  <a:schemeClr val="tx1"/>
                </a:solidFill>
                <a:latin typeface="Comic Sans MS" pitchFamily="66"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animBg="1"/>
      <p:bldP spid="10" grpId="0" animBg="1"/>
      <p:bldP spid="12" grpId="0" animBg="1"/>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Documents and Settings\1\Рабочий стол\Новая папка\32521766.original.jpg"/>
          <p:cNvPicPr>
            <a:picLocks noChangeAspect="1" noChangeArrowheads="1"/>
          </p:cNvPicPr>
          <p:nvPr/>
        </p:nvPicPr>
        <p:blipFill>
          <a:blip r:embed="rId2" cstate="print"/>
          <a:srcRect/>
          <a:stretch>
            <a:fillRect/>
          </a:stretch>
        </p:blipFill>
        <p:spPr bwMode="auto">
          <a:xfrm>
            <a:off x="5441190" y="0"/>
            <a:ext cx="3702810" cy="3088579"/>
          </a:xfrm>
          <a:prstGeom prst="rect">
            <a:avLst/>
          </a:prstGeom>
          <a:noFill/>
        </p:spPr>
      </p:pic>
      <p:sp>
        <p:nvSpPr>
          <p:cNvPr id="3" name="TextBox 2"/>
          <p:cNvSpPr txBox="1"/>
          <p:nvPr/>
        </p:nvSpPr>
        <p:spPr>
          <a:xfrm>
            <a:off x="899592" y="116632"/>
            <a:ext cx="5904656" cy="107721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ru-RU" sz="3200" b="1" u="sng" dirty="0">
                <a:latin typeface="Monotype Corsiva" pitchFamily="66" charset="0"/>
              </a:rPr>
              <a:t>Основные функции рекламного </a:t>
            </a:r>
            <a:r>
              <a:rPr lang="ru-RU" sz="3200" b="1" u="sng" dirty="0" smtClean="0">
                <a:latin typeface="Monotype Corsiva" pitchFamily="66" charset="0"/>
              </a:rPr>
              <a:t>агентства</a:t>
            </a:r>
            <a:r>
              <a:rPr lang="ru-RU" sz="3200" dirty="0"/>
              <a:t> </a:t>
            </a:r>
          </a:p>
        </p:txBody>
      </p:sp>
      <p:sp>
        <p:nvSpPr>
          <p:cNvPr id="5" name="TextBox 4"/>
          <p:cNvSpPr txBox="1"/>
          <p:nvPr/>
        </p:nvSpPr>
        <p:spPr>
          <a:xfrm>
            <a:off x="323528" y="1268760"/>
            <a:ext cx="4824536" cy="452431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ru-RU" sz="1600" dirty="0">
                <a:latin typeface="Comic Sans MS" pitchFamily="66" charset="0"/>
              </a:rPr>
              <a:t>В обязанности рекламных агентств входит выполнение следующих функций:</a:t>
            </a:r>
          </a:p>
          <a:p>
            <a:r>
              <a:rPr lang="ru-RU" sz="1600" dirty="0" smtClean="0">
                <a:latin typeface="Comic Sans MS" pitchFamily="66" charset="0"/>
              </a:rPr>
              <a:t>1. </a:t>
            </a:r>
            <a:r>
              <a:rPr lang="ru-RU" sz="1600" dirty="0">
                <a:latin typeface="Comic Sans MS" pitchFamily="66" charset="0"/>
              </a:rPr>
              <a:t>разработка рекламной стратегии и тактики. Эта составляющая деятельности рекламного агентства начинается с анализа ситуации на конкретном рынке, изучении материальных, финансовых и иных ресурсов рекламодателя;</a:t>
            </a:r>
          </a:p>
          <a:p>
            <a:r>
              <a:rPr lang="ru-RU" sz="1600" dirty="0" smtClean="0">
                <a:latin typeface="Comic Sans MS" pitchFamily="66" charset="0"/>
              </a:rPr>
              <a:t>2.</a:t>
            </a:r>
            <a:r>
              <a:rPr lang="ru-RU" sz="1600" dirty="0">
                <a:latin typeface="Comic Sans MS" pitchFamily="66" charset="0"/>
              </a:rPr>
              <a:t>  проведение маркетинговых и </a:t>
            </a:r>
            <a:r>
              <a:rPr lang="ru-RU" sz="1600" dirty="0" err="1">
                <a:latin typeface="Comic Sans MS" pitchFamily="66" charset="0"/>
              </a:rPr>
              <a:t>медиаисследований</a:t>
            </a:r>
            <a:r>
              <a:rPr lang="ru-RU" sz="1600" dirty="0">
                <a:latin typeface="Comic Sans MS" pitchFamily="66" charset="0"/>
              </a:rPr>
              <a:t> целевых рынков рекламодателя и СМИ;</a:t>
            </a:r>
          </a:p>
          <a:p>
            <a:r>
              <a:rPr lang="ru-RU" sz="1600" dirty="0" smtClean="0">
                <a:latin typeface="Comic Sans MS" pitchFamily="66" charset="0"/>
              </a:rPr>
              <a:t>3.</a:t>
            </a:r>
            <a:r>
              <a:rPr lang="ru-RU" sz="1600" dirty="0">
                <a:latin typeface="Comic Sans MS" pitchFamily="66" charset="0"/>
              </a:rPr>
              <a:t>  создание рекламной продукции;</a:t>
            </a:r>
          </a:p>
          <a:p>
            <a:r>
              <a:rPr lang="ru-RU" sz="1600" dirty="0" smtClean="0">
                <a:latin typeface="Comic Sans MS" pitchFamily="66" charset="0"/>
              </a:rPr>
              <a:t>4. </a:t>
            </a:r>
            <a:r>
              <a:rPr lang="ru-RU" sz="1600" dirty="0">
                <a:latin typeface="Comic Sans MS" pitchFamily="66" charset="0"/>
              </a:rPr>
              <a:t>размещение рекламной продукции. Данная функция предполагает размещение уже созданной рекламной продукции в СМИ;</a:t>
            </a:r>
          </a:p>
          <a:p>
            <a:r>
              <a:rPr lang="ru-RU" sz="1600" dirty="0" smtClean="0">
                <a:latin typeface="Comic Sans MS" pitchFamily="66" charset="0"/>
              </a:rPr>
              <a:t>5.</a:t>
            </a:r>
            <a:r>
              <a:rPr lang="ru-RU" sz="1600" dirty="0">
                <a:latin typeface="Comic Sans MS" pitchFamily="66" charset="0"/>
              </a:rPr>
              <a:t>  распределение полномочий и ответственности между рекламодателем и рекламным агентством.</a:t>
            </a:r>
          </a:p>
          <a:p>
            <a:endParaRPr lang="ru-RU" sz="1600"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nodeType="afterEffect">
                                  <p:stCondLst>
                                    <p:cond delay="0"/>
                                  </p:stCondLst>
                                  <p:childTnLst>
                                    <p:set>
                                      <p:cBhvr>
                                        <p:cTn id="6" dur="1" fill="hold">
                                          <p:stCondLst>
                                            <p:cond delay="0"/>
                                          </p:stCondLst>
                                        </p:cTn>
                                        <p:tgtEl>
                                          <p:spTgt spid="15362"/>
                                        </p:tgtEl>
                                        <p:attrNameLst>
                                          <p:attrName>style.visibility</p:attrName>
                                        </p:attrNameLst>
                                      </p:cBhvr>
                                      <p:to>
                                        <p:strVal val="visible"/>
                                      </p:to>
                                    </p:set>
                                    <p:anim calcmode="lin" valueType="num">
                                      <p:cBhvr>
                                        <p:cTn id="7" dur="5000" fill="hold"/>
                                        <p:tgtEl>
                                          <p:spTgt spid="15362"/>
                                        </p:tgtEl>
                                        <p:attrNameLst>
                                          <p:attrName>ppt_w</p:attrName>
                                        </p:attrNameLst>
                                      </p:cBhvr>
                                      <p:tavLst>
                                        <p:tav tm="0" fmla="#ppt_w*sin(2.5*pi*$)">
                                          <p:val>
                                            <p:fltVal val="0"/>
                                          </p:val>
                                        </p:tav>
                                        <p:tav tm="100000">
                                          <p:val>
                                            <p:fltVal val="1"/>
                                          </p:val>
                                        </p:tav>
                                      </p:tavLst>
                                    </p:anim>
                                    <p:anim calcmode="lin" valueType="num">
                                      <p:cBhvr>
                                        <p:cTn id="8" dur="5000" fill="hold"/>
                                        <p:tgtEl>
                                          <p:spTgt spid="15362"/>
                                        </p:tgtEl>
                                        <p:attrNameLst>
                                          <p:attrName>ppt_h</p:attrName>
                                        </p:attrNameLst>
                                      </p:cBhvr>
                                      <p:tavLst>
                                        <p:tav tm="0">
                                          <p:val>
                                            <p:strVal val="#ppt_h"/>
                                          </p:val>
                                        </p:tav>
                                        <p:tav tm="100000">
                                          <p:val>
                                            <p:strVal val="#ppt_h"/>
                                          </p:val>
                                        </p:tav>
                                      </p:tavLst>
                                    </p:anim>
                                  </p:childTnLst>
                                </p:cTn>
                              </p:par>
                            </p:childTnLst>
                          </p:cTn>
                        </p:par>
                        <p:par>
                          <p:cTn id="9" fill="hold">
                            <p:stCondLst>
                              <p:cond delay="5000"/>
                            </p:stCondLst>
                            <p:childTnLst>
                              <p:par>
                                <p:cTn id="10" presetID="16" presetClass="entr" presetSubtype="2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Horizontal)">
                                      <p:cBhvr>
                                        <p:cTn id="12" dur="500"/>
                                        <p:tgtEl>
                                          <p:spTgt spid="3"/>
                                        </p:tgtEl>
                                      </p:cBhvr>
                                    </p:animEffect>
                                  </p:childTnLst>
                                </p:cTn>
                              </p:par>
                            </p:childTnLst>
                          </p:cTn>
                        </p:par>
                        <p:par>
                          <p:cTn id="13" fill="hold">
                            <p:stCondLst>
                              <p:cond delay="5500"/>
                            </p:stCondLst>
                            <p:childTnLst>
                              <p:par>
                                <p:cTn id="14" presetID="16" presetClass="entr" presetSubtype="26"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Horizontal)">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Documents and Settings\1\Рабочий стол\Новая папка\iStock_000011799040Small.jpg"/>
          <p:cNvPicPr>
            <a:picLocks noChangeAspect="1" noChangeArrowheads="1"/>
          </p:cNvPicPr>
          <p:nvPr/>
        </p:nvPicPr>
        <p:blipFill>
          <a:blip r:embed="rId2" cstate="print"/>
          <a:srcRect/>
          <a:stretch>
            <a:fillRect/>
          </a:stretch>
        </p:blipFill>
        <p:spPr bwMode="auto">
          <a:xfrm>
            <a:off x="5148064" y="3742184"/>
            <a:ext cx="3839844" cy="3115816"/>
          </a:xfrm>
          <a:prstGeom prst="rect">
            <a:avLst/>
          </a:prstGeom>
          <a:noFill/>
        </p:spPr>
      </p:pic>
      <p:sp>
        <p:nvSpPr>
          <p:cNvPr id="3" name="Содержимое 2"/>
          <p:cNvSpPr>
            <a:spLocks noGrp="1"/>
          </p:cNvSpPr>
          <p:nvPr>
            <p:ph idx="4294967295"/>
          </p:nvPr>
        </p:nvSpPr>
        <p:spPr>
          <a:xfrm>
            <a:off x="0" y="1481138"/>
            <a:ext cx="8229600" cy="4525962"/>
          </a:xfrm>
        </p:spPr>
        <p:txBody>
          <a:bodyPr/>
          <a:lstStyle/>
          <a:p>
            <a:pPr>
              <a:buNone/>
            </a:pPr>
            <a:r>
              <a:rPr lang="ru-RU" b="1" dirty="0" smtClean="0"/>
              <a:t>     </a:t>
            </a:r>
            <a:endParaRPr lang="ru-RU" dirty="0"/>
          </a:p>
        </p:txBody>
      </p:sp>
      <p:sp>
        <p:nvSpPr>
          <p:cNvPr id="4" name="TextBox 3"/>
          <p:cNvSpPr txBox="1"/>
          <p:nvPr/>
        </p:nvSpPr>
        <p:spPr>
          <a:xfrm>
            <a:off x="1763688" y="2924944"/>
            <a:ext cx="5760640" cy="1938992"/>
          </a:xfrm>
          <a:prstGeom prst="rect">
            <a:avLst/>
          </a:prstGeom>
          <a:noFill/>
        </p:spPr>
        <p:txBody>
          <a:bodyPr wrap="square" rtlCol="0">
            <a:spAutoFit/>
          </a:bodyPr>
          <a:lstStyle/>
          <a:p>
            <a:r>
              <a:rPr lang="ru-RU" sz="2400" b="1" u="sng" dirty="0" smtClean="0">
                <a:latin typeface="Monotype Corsiva" pitchFamily="66" charset="0"/>
              </a:rPr>
              <a:t>Реклама </a:t>
            </a:r>
            <a:r>
              <a:rPr lang="ru-RU" sz="2400" b="1" dirty="0" smtClean="0">
                <a:latin typeface="Monotype Corsiva" pitchFamily="66" charset="0"/>
              </a:rPr>
              <a:t>(лат. «</a:t>
            </a:r>
            <a:r>
              <a:rPr lang="ru-RU" sz="2400" b="1" dirty="0" err="1" smtClean="0">
                <a:latin typeface="Monotype Corsiva" pitchFamily="66" charset="0"/>
              </a:rPr>
              <a:t>reclamare</a:t>
            </a:r>
            <a:r>
              <a:rPr lang="ru-RU" sz="2400" b="1" dirty="0" smtClean="0">
                <a:latin typeface="Monotype Corsiva" pitchFamily="66" charset="0"/>
              </a:rPr>
              <a:t>» - кричать; фр. «</a:t>
            </a:r>
            <a:r>
              <a:rPr lang="ru-RU" sz="2400" b="1" dirty="0" err="1" smtClean="0">
                <a:latin typeface="Monotype Corsiva" pitchFamily="66" charset="0"/>
              </a:rPr>
              <a:t>reclame</a:t>
            </a:r>
            <a:r>
              <a:rPr lang="ru-RU" sz="2400" b="1" dirty="0" smtClean="0">
                <a:latin typeface="Monotype Corsiva" pitchFamily="66" charset="0"/>
              </a:rPr>
              <a:t>» - рекламировать)- это любая платная форма неличного представления и продвижения идей, товаров и услуг, которую заказывает и финансирует известный спонсор.</a:t>
            </a:r>
            <a:r>
              <a:rPr lang="ru-RU" sz="2400" dirty="0" smtClean="0">
                <a:latin typeface="Monotype Corsiva" pitchFamily="66" charset="0"/>
              </a:rPr>
              <a:t> </a:t>
            </a:r>
            <a:endParaRPr lang="ru-RU" sz="2400" dirty="0">
              <a:latin typeface="Monotype Corsiva" pitchFamily="66" charset="0"/>
            </a:endParaRPr>
          </a:p>
        </p:txBody>
      </p:sp>
      <p:pic>
        <p:nvPicPr>
          <p:cNvPr id="1026" name="Picture 2" descr="C:\Documents and Settings\1\Рабочий стол\Новая папка\reklama_9877.jpg"/>
          <p:cNvPicPr>
            <a:picLocks noChangeAspect="1" noChangeArrowheads="1"/>
          </p:cNvPicPr>
          <p:nvPr/>
        </p:nvPicPr>
        <p:blipFill>
          <a:blip r:embed="rId3" cstate="print"/>
          <a:srcRect/>
          <a:stretch>
            <a:fillRect/>
          </a:stretch>
        </p:blipFill>
        <p:spPr bwMode="auto">
          <a:xfrm>
            <a:off x="251520" y="188640"/>
            <a:ext cx="3672408" cy="275430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C:\Documents and Settings\1\Рабочий стол\Новая папка\viralmktg.jpg"/>
          <p:cNvPicPr>
            <a:picLocks noChangeAspect="1" noChangeArrowheads="1"/>
          </p:cNvPicPr>
          <p:nvPr/>
        </p:nvPicPr>
        <p:blipFill>
          <a:blip r:embed="rId2" cstate="print"/>
          <a:srcRect/>
          <a:stretch>
            <a:fillRect/>
          </a:stretch>
        </p:blipFill>
        <p:spPr bwMode="auto">
          <a:xfrm>
            <a:off x="0" y="1"/>
            <a:ext cx="5220072" cy="4101950"/>
          </a:xfrm>
          <a:prstGeom prst="rect">
            <a:avLst/>
          </a:prstGeom>
          <a:noFill/>
        </p:spPr>
      </p:pic>
      <p:sp>
        <p:nvSpPr>
          <p:cNvPr id="2" name="TextBox 1"/>
          <p:cNvSpPr txBox="1"/>
          <p:nvPr/>
        </p:nvSpPr>
        <p:spPr>
          <a:xfrm>
            <a:off x="5003032" y="188640"/>
            <a:ext cx="3889448" cy="95410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ru-RU" sz="2800" b="1" u="sng" dirty="0">
                <a:latin typeface="Monotype Corsiva" pitchFamily="66" charset="0"/>
              </a:rPr>
              <a:t>Структура рекламного агентства. </a:t>
            </a:r>
          </a:p>
        </p:txBody>
      </p:sp>
      <p:sp>
        <p:nvSpPr>
          <p:cNvPr id="5" name="Скругленный прямоугольник 4"/>
          <p:cNvSpPr/>
          <p:nvPr/>
        </p:nvSpPr>
        <p:spPr>
          <a:xfrm>
            <a:off x="5580112" y="1484784"/>
            <a:ext cx="2952328" cy="720080"/>
          </a:xfrm>
          <a:prstGeom prst="roundRect">
            <a:avLst/>
          </a:prstGeom>
          <a:gradFill>
            <a:gsLst>
              <a:gs pos="0">
                <a:srgbClr val="8488C4"/>
              </a:gs>
              <a:gs pos="53000">
                <a:srgbClr val="D4DEFF"/>
              </a:gs>
              <a:gs pos="83000">
                <a:srgbClr val="D4DEFF"/>
              </a:gs>
              <a:gs pos="100000">
                <a:srgbClr val="96AB94"/>
              </a:gs>
            </a:gsLst>
            <a:path path="circle">
              <a:fillToRect r="100000" b="10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solidFill>
                <a:latin typeface="Comic Sans MS" pitchFamily="66" charset="0"/>
              </a:rPr>
              <a:t>творческий отдел</a:t>
            </a:r>
          </a:p>
        </p:txBody>
      </p:sp>
      <p:sp>
        <p:nvSpPr>
          <p:cNvPr id="6" name="Скругленный прямоугольник 5"/>
          <p:cNvSpPr/>
          <p:nvPr/>
        </p:nvSpPr>
        <p:spPr>
          <a:xfrm>
            <a:off x="539552" y="4077072"/>
            <a:ext cx="2952328" cy="720080"/>
          </a:xfrm>
          <a:prstGeom prst="roundRect">
            <a:avLst/>
          </a:prstGeom>
          <a:gradFill>
            <a:gsLst>
              <a:gs pos="0">
                <a:srgbClr val="8488C4"/>
              </a:gs>
              <a:gs pos="53000">
                <a:srgbClr val="D4DEFF"/>
              </a:gs>
              <a:gs pos="83000">
                <a:srgbClr val="D4DEFF"/>
              </a:gs>
              <a:gs pos="100000">
                <a:srgbClr val="96AB94"/>
              </a:gs>
            </a:gsLst>
            <a:path path="circle">
              <a:fillToRect r="100000" b="10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solidFill>
                <a:latin typeface="Comic Sans MS" pitchFamily="66" charset="0"/>
              </a:rPr>
              <a:t>отдел размещения</a:t>
            </a:r>
          </a:p>
        </p:txBody>
      </p:sp>
      <p:sp>
        <p:nvSpPr>
          <p:cNvPr id="7" name="Скругленный прямоугольник 6"/>
          <p:cNvSpPr/>
          <p:nvPr/>
        </p:nvSpPr>
        <p:spPr>
          <a:xfrm>
            <a:off x="2267744" y="5517232"/>
            <a:ext cx="2952328" cy="720080"/>
          </a:xfrm>
          <a:prstGeom prst="roundRect">
            <a:avLst/>
          </a:prstGeom>
          <a:gradFill>
            <a:gsLst>
              <a:gs pos="0">
                <a:srgbClr val="8488C4"/>
              </a:gs>
              <a:gs pos="53000">
                <a:srgbClr val="D4DEFF"/>
              </a:gs>
              <a:gs pos="83000">
                <a:srgbClr val="D4DEFF"/>
              </a:gs>
              <a:gs pos="100000">
                <a:srgbClr val="96AB94"/>
              </a:gs>
            </a:gsLst>
            <a:path path="circle">
              <a:fillToRect r="100000" b="10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solidFill>
                <a:latin typeface="Comic Sans MS" pitchFamily="66" charset="0"/>
              </a:rPr>
              <a:t>отдел маркетинга</a:t>
            </a:r>
          </a:p>
        </p:txBody>
      </p:sp>
      <p:sp>
        <p:nvSpPr>
          <p:cNvPr id="8" name="Скругленный прямоугольник 7"/>
          <p:cNvSpPr/>
          <p:nvPr/>
        </p:nvSpPr>
        <p:spPr>
          <a:xfrm>
            <a:off x="5652120" y="3212976"/>
            <a:ext cx="2952328" cy="720080"/>
          </a:xfrm>
          <a:prstGeom prst="roundRect">
            <a:avLst/>
          </a:prstGeom>
          <a:gradFill>
            <a:gsLst>
              <a:gs pos="0">
                <a:srgbClr val="8488C4"/>
              </a:gs>
              <a:gs pos="53000">
                <a:srgbClr val="D4DEFF"/>
              </a:gs>
              <a:gs pos="83000">
                <a:srgbClr val="D4DEFF"/>
              </a:gs>
              <a:gs pos="100000">
                <a:srgbClr val="96AB94"/>
              </a:gs>
            </a:gsLst>
            <a:path path="circle">
              <a:fillToRect r="100000" b="10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solidFill>
                <a:latin typeface="Comic Sans MS" pitchFamily="66" charset="0"/>
              </a:rPr>
              <a:t>отдел по работе с клиентами</a:t>
            </a:r>
          </a:p>
        </p:txBody>
      </p:sp>
      <p:sp>
        <p:nvSpPr>
          <p:cNvPr id="9" name="Скругленный прямоугольник 8"/>
          <p:cNvSpPr/>
          <p:nvPr/>
        </p:nvSpPr>
        <p:spPr>
          <a:xfrm>
            <a:off x="4499992" y="4581128"/>
            <a:ext cx="2952328" cy="720080"/>
          </a:xfrm>
          <a:prstGeom prst="roundRect">
            <a:avLst/>
          </a:prstGeom>
          <a:gradFill>
            <a:gsLst>
              <a:gs pos="0">
                <a:srgbClr val="8488C4"/>
              </a:gs>
              <a:gs pos="53000">
                <a:srgbClr val="D4DEFF"/>
              </a:gs>
              <a:gs pos="83000">
                <a:srgbClr val="D4DEFF"/>
              </a:gs>
              <a:gs pos="100000">
                <a:srgbClr val="96AB94"/>
              </a:gs>
            </a:gsLst>
            <a:path path="circle">
              <a:fillToRect r="100000" b="10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solidFill>
                <a:latin typeface="Comic Sans MS" pitchFamily="66" charset="0"/>
              </a:rPr>
              <a:t>производственный отдел</a:t>
            </a:r>
          </a:p>
        </p:txBody>
      </p:sp>
      <p:sp>
        <p:nvSpPr>
          <p:cNvPr id="10" name="Скругленный прямоугольник 9"/>
          <p:cNvSpPr/>
          <p:nvPr/>
        </p:nvSpPr>
        <p:spPr>
          <a:xfrm>
            <a:off x="5940152" y="5805264"/>
            <a:ext cx="2952328" cy="720080"/>
          </a:xfrm>
          <a:prstGeom prst="roundRect">
            <a:avLst/>
          </a:prstGeom>
          <a:gradFill>
            <a:gsLst>
              <a:gs pos="0">
                <a:srgbClr val="8488C4"/>
              </a:gs>
              <a:gs pos="53000">
                <a:srgbClr val="D4DEFF"/>
              </a:gs>
              <a:gs pos="83000">
                <a:srgbClr val="D4DEFF"/>
              </a:gs>
              <a:gs pos="100000">
                <a:srgbClr val="96AB94"/>
              </a:gs>
            </a:gsLst>
            <a:path path="circle">
              <a:fillToRect r="100000" b="10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 </a:t>
            </a:r>
            <a:r>
              <a:rPr lang="ru-RU" dirty="0">
                <a:solidFill>
                  <a:schemeClr val="tx1"/>
                </a:solidFill>
                <a:latin typeface="Comic Sans MS" pitchFamily="66" charset="0"/>
              </a:rPr>
              <a:t>финансово-хозяйственный отдел</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p:cTn id="7" dur="1000" fill="hold"/>
                                        <p:tgtEl>
                                          <p:spTgt spid="16386"/>
                                        </p:tgtEl>
                                        <p:attrNameLst>
                                          <p:attrName>ppt_w</p:attrName>
                                        </p:attrNameLst>
                                      </p:cBhvr>
                                      <p:tavLst>
                                        <p:tav tm="0">
                                          <p:val>
                                            <p:fltVal val="0"/>
                                          </p:val>
                                        </p:tav>
                                        <p:tav tm="100000">
                                          <p:val>
                                            <p:strVal val="#ppt_w"/>
                                          </p:val>
                                        </p:tav>
                                      </p:tavLst>
                                    </p:anim>
                                    <p:anim calcmode="lin" valueType="num">
                                      <p:cBhvr>
                                        <p:cTn id="8" dur="1000" fill="hold"/>
                                        <p:tgtEl>
                                          <p:spTgt spid="16386"/>
                                        </p:tgtEl>
                                        <p:attrNameLst>
                                          <p:attrName>ppt_h</p:attrName>
                                        </p:attrNameLst>
                                      </p:cBhvr>
                                      <p:tavLst>
                                        <p:tav tm="0">
                                          <p:val>
                                            <p:fltVal val="0"/>
                                          </p:val>
                                        </p:tav>
                                        <p:tav tm="100000">
                                          <p:val>
                                            <p:strVal val="#ppt_h"/>
                                          </p:val>
                                        </p:tav>
                                      </p:tavLst>
                                    </p:anim>
                                    <p:anim calcmode="lin" valueType="num">
                                      <p:cBhvr>
                                        <p:cTn id="9" dur="1000" fill="hold"/>
                                        <p:tgtEl>
                                          <p:spTgt spid="1638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386"/>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47" presetClass="entr" presetSubtype="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17" presetClass="entr" presetSubtype="1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strVal val="#ppt_h"/>
                                          </p:val>
                                        </p:tav>
                                        <p:tav tm="100000">
                                          <p:val>
                                            <p:strVal val="#ppt_h"/>
                                          </p:val>
                                        </p:tav>
                                      </p:tavLst>
                                    </p:anim>
                                  </p:childTnLst>
                                </p:cTn>
                              </p:par>
                            </p:childTnLst>
                          </p:cTn>
                        </p:par>
                        <p:par>
                          <p:cTn id="22" fill="hold">
                            <p:stCondLst>
                              <p:cond delay="2500"/>
                            </p:stCondLst>
                            <p:childTnLst>
                              <p:par>
                                <p:cTn id="23" presetID="17" presetClass="entr" presetSubtype="1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strVal val="#ppt_h"/>
                                          </p:val>
                                        </p:tav>
                                        <p:tav tm="100000">
                                          <p:val>
                                            <p:strVal val="#ppt_h"/>
                                          </p:val>
                                        </p:tav>
                                      </p:tavLst>
                                    </p:anim>
                                  </p:childTnLst>
                                </p:cTn>
                              </p:par>
                            </p:childTnLst>
                          </p:cTn>
                        </p:par>
                        <p:par>
                          <p:cTn id="27" fill="hold">
                            <p:stCondLst>
                              <p:cond delay="3000"/>
                            </p:stCondLst>
                            <p:childTnLst>
                              <p:par>
                                <p:cTn id="28" presetID="17" presetClass="entr" presetSubtype="1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strVal val="#ppt_h"/>
                                          </p:val>
                                        </p:tav>
                                        <p:tav tm="100000">
                                          <p:val>
                                            <p:strVal val="#ppt_h"/>
                                          </p:val>
                                        </p:tav>
                                      </p:tavLst>
                                    </p:anim>
                                  </p:childTnLst>
                                </p:cTn>
                              </p:par>
                            </p:childTnLst>
                          </p:cTn>
                        </p:par>
                        <p:par>
                          <p:cTn id="32" fill="hold">
                            <p:stCondLst>
                              <p:cond delay="3500"/>
                            </p:stCondLst>
                            <p:childTnLst>
                              <p:par>
                                <p:cTn id="33" presetID="17" presetClass="entr" presetSubtype="1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strVal val="#ppt_h"/>
                                          </p:val>
                                        </p:tav>
                                        <p:tav tm="100000">
                                          <p:val>
                                            <p:strVal val="#ppt_h"/>
                                          </p:val>
                                        </p:tav>
                                      </p:tavLst>
                                    </p:anim>
                                  </p:childTnLst>
                                </p:cTn>
                              </p:par>
                            </p:childTnLst>
                          </p:cTn>
                        </p:par>
                        <p:par>
                          <p:cTn id="37" fill="hold">
                            <p:stCondLst>
                              <p:cond delay="4000"/>
                            </p:stCondLst>
                            <p:childTnLst>
                              <p:par>
                                <p:cTn id="38" presetID="17" presetClass="entr" presetSubtype="1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strVal val="#ppt_h"/>
                                          </p:val>
                                        </p:tav>
                                        <p:tav tm="100000">
                                          <p:val>
                                            <p:strVal val="#ppt_h"/>
                                          </p:val>
                                        </p:tav>
                                      </p:tavLst>
                                    </p:anim>
                                  </p:childTnLst>
                                </p:cTn>
                              </p:par>
                            </p:childTnLst>
                          </p:cTn>
                        </p:par>
                        <p:par>
                          <p:cTn id="42" fill="hold">
                            <p:stCondLst>
                              <p:cond delay="4500"/>
                            </p:stCondLst>
                            <p:childTnLst>
                              <p:par>
                                <p:cTn id="43" presetID="17" presetClass="entr" presetSubtype="10"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p:cTn id="45" dur="500" fill="hold"/>
                                        <p:tgtEl>
                                          <p:spTgt spid="6"/>
                                        </p:tgtEl>
                                        <p:attrNameLst>
                                          <p:attrName>ppt_w</p:attrName>
                                        </p:attrNameLst>
                                      </p:cBhvr>
                                      <p:tavLst>
                                        <p:tav tm="0">
                                          <p:val>
                                            <p:fltVal val="0"/>
                                          </p:val>
                                        </p:tav>
                                        <p:tav tm="100000">
                                          <p:val>
                                            <p:strVal val="#ppt_w"/>
                                          </p:val>
                                        </p:tav>
                                      </p:tavLst>
                                    </p:anim>
                                    <p:anim calcmode="lin" valueType="num">
                                      <p:cBhvr>
                                        <p:cTn id="46"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P spid="7" grpId="0" animBg="1"/>
      <p:bldP spid="8" grpId="0" animBg="1"/>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Documents and Settings\1\Рабочий стол\Новая папка\marketing-online3.jpg"/>
          <p:cNvPicPr>
            <a:picLocks noChangeAspect="1" noChangeArrowheads="1"/>
          </p:cNvPicPr>
          <p:nvPr/>
        </p:nvPicPr>
        <p:blipFill>
          <a:blip r:embed="rId2" cstate="print"/>
          <a:srcRect/>
          <a:stretch>
            <a:fillRect/>
          </a:stretch>
        </p:blipFill>
        <p:spPr bwMode="auto">
          <a:xfrm>
            <a:off x="-1" y="0"/>
            <a:ext cx="9144001" cy="6858000"/>
          </a:xfrm>
          <a:prstGeom prst="rect">
            <a:avLst/>
          </a:prstGeom>
          <a:noFill/>
        </p:spPr>
      </p:pic>
      <p:sp>
        <p:nvSpPr>
          <p:cNvPr id="4" name="TextBox 3"/>
          <p:cNvSpPr txBox="1"/>
          <p:nvPr/>
        </p:nvSpPr>
        <p:spPr>
          <a:xfrm>
            <a:off x="251520" y="4941168"/>
            <a:ext cx="4680520" cy="1815882"/>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ru-RU" sz="2800" u="sng" dirty="0" smtClean="0">
                <a:latin typeface="Monotype Corsiva" pitchFamily="66" charset="0"/>
              </a:rPr>
              <a:t>Выполнила</a:t>
            </a:r>
            <a:r>
              <a:rPr lang="ru-RU" sz="2800" dirty="0" smtClean="0">
                <a:latin typeface="Monotype Corsiva" pitchFamily="66" charset="0"/>
              </a:rPr>
              <a:t>: Шалыгина Ольга, 2 курс</a:t>
            </a:r>
          </a:p>
          <a:p>
            <a:r>
              <a:rPr lang="ru-RU" sz="2800" u="sng" dirty="0" smtClean="0">
                <a:latin typeface="Monotype Corsiva" pitchFamily="66" charset="0"/>
              </a:rPr>
              <a:t>Специальность</a:t>
            </a:r>
            <a:r>
              <a:rPr lang="ru-RU" sz="2800" dirty="0" smtClean="0">
                <a:latin typeface="Monotype Corsiva" pitchFamily="66" charset="0"/>
              </a:rPr>
              <a:t>: менеджмент</a:t>
            </a:r>
          </a:p>
          <a:p>
            <a:r>
              <a:rPr lang="ru-RU" sz="2800" u="sng" dirty="0" smtClean="0">
                <a:latin typeface="Monotype Corsiva" pitchFamily="66" charset="0"/>
              </a:rPr>
              <a:t>Проверила</a:t>
            </a:r>
            <a:r>
              <a:rPr lang="ru-RU" sz="2800" dirty="0" smtClean="0">
                <a:latin typeface="Monotype Corsiva" pitchFamily="66" charset="0"/>
              </a:rPr>
              <a:t>: </a:t>
            </a:r>
            <a:r>
              <a:rPr lang="ru-RU" sz="2800" dirty="0" err="1" smtClean="0">
                <a:latin typeface="Monotype Corsiva" pitchFamily="66" charset="0"/>
              </a:rPr>
              <a:t>Калкабаева</a:t>
            </a:r>
            <a:r>
              <a:rPr lang="ru-RU" sz="2800" dirty="0" smtClean="0">
                <a:latin typeface="Monotype Corsiva" pitchFamily="66" charset="0"/>
              </a:rPr>
              <a:t> А. Е.</a:t>
            </a:r>
            <a:endParaRPr lang="ru-RU" sz="2800" dirty="0">
              <a:latin typeface="Monotype Corsiva"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 calcmode="lin" valueType="num">
                                      <p:cBhvr>
                                        <p:cTn id="9" dur="2000" fill="hold"/>
                                        <p:tgtEl>
                                          <p:spTgt spid="4"/>
                                        </p:tgtEl>
                                        <p:attrNameLst>
                                          <p:attrName>style.rotation</p:attrName>
                                        </p:attrNameLst>
                                      </p:cBhvr>
                                      <p:tavLst>
                                        <p:tav tm="0">
                                          <p:val>
                                            <p:fltVal val="360"/>
                                          </p:val>
                                        </p:tav>
                                        <p:tav tm="100000">
                                          <p:val>
                                            <p:fltVal val="0"/>
                                          </p:val>
                                        </p:tav>
                                      </p:tavLst>
                                    </p:anim>
                                    <p:animEffect transition="in" filter="fade">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1\Рабочий стол\Новая папка\1321858520_forum.jpg"/>
          <p:cNvPicPr>
            <a:picLocks noChangeAspect="1" noChangeArrowheads="1"/>
          </p:cNvPicPr>
          <p:nvPr/>
        </p:nvPicPr>
        <p:blipFill>
          <a:blip r:embed="rId2" cstate="print"/>
          <a:srcRect/>
          <a:stretch>
            <a:fillRect/>
          </a:stretch>
        </p:blipFill>
        <p:spPr bwMode="auto">
          <a:xfrm>
            <a:off x="-1" y="0"/>
            <a:ext cx="9144001" cy="5877272"/>
          </a:xfrm>
          <a:prstGeom prst="rect">
            <a:avLst/>
          </a:prstGeom>
          <a:noFill/>
        </p:spPr>
      </p:pic>
      <p:sp>
        <p:nvSpPr>
          <p:cNvPr id="4" name="TextBox 3"/>
          <p:cNvSpPr txBox="1"/>
          <p:nvPr/>
        </p:nvSpPr>
        <p:spPr>
          <a:xfrm>
            <a:off x="3131840" y="4437112"/>
            <a:ext cx="4824536" cy="1200329"/>
          </a:xfrm>
          <a:prstGeom prst="rect">
            <a:avLst/>
          </a:prstGeom>
          <a:noFill/>
        </p:spPr>
        <p:txBody>
          <a:bodyPr wrap="square" rtlCol="0">
            <a:spAutoFit/>
          </a:bodyPr>
          <a:lstStyle/>
          <a:p>
            <a:r>
              <a:rPr lang="ru-RU" sz="3600" dirty="0">
                <a:latin typeface="Monotype Corsiva" pitchFamily="66" charset="0"/>
              </a:rPr>
              <a:t>Можно выделить четыре различных </a:t>
            </a:r>
            <a:r>
              <a:rPr lang="ru-RU" sz="3600" b="1" u="sng" dirty="0">
                <a:latin typeface="Monotype Corsiva" pitchFamily="66" charset="0"/>
              </a:rPr>
              <a:t>роли рекламы</a:t>
            </a:r>
            <a:r>
              <a:rPr lang="ru-RU" sz="3600" dirty="0">
                <a:latin typeface="Monotype Corsiva" pitchFamily="66"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anim calcmode="lin" valueType="num">
                                      <p:cBhvr>
                                        <p:cTn id="8" dur="1000" fill="hold"/>
                                        <p:tgtEl>
                                          <p:spTgt spid="2050"/>
                                        </p:tgtEl>
                                        <p:attrNameLst>
                                          <p:attrName>ppt_x</p:attrName>
                                        </p:attrNameLst>
                                      </p:cBhvr>
                                      <p:tavLst>
                                        <p:tav tm="0">
                                          <p:val>
                                            <p:strVal val="#ppt_x"/>
                                          </p:val>
                                        </p:tav>
                                        <p:tav tm="100000">
                                          <p:val>
                                            <p:strVal val="#ppt_x"/>
                                          </p:val>
                                        </p:tav>
                                      </p:tavLst>
                                    </p:anim>
                                    <p:anim calcmode="lin" valueType="num">
                                      <p:cBhvr>
                                        <p:cTn id="9" dur="1000" fill="hold"/>
                                        <p:tgtEl>
                                          <p:spTgt spid="205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1000"/>
                                        <p:tgtEl>
                                          <p:spTgt spid="4">
                                            <p:txEl>
                                              <p:pRg st="0" end="0"/>
                                            </p:txEl>
                                          </p:spTgt>
                                        </p:tgtEl>
                                      </p:cBhvr>
                                    </p:animEffect>
                                    <p:anim calcmode="lin" valueType="num">
                                      <p:cBhvr>
                                        <p:cTn id="1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1\Рабочий стол\Новая папка\86039.jpeg"/>
          <p:cNvPicPr>
            <a:picLocks noChangeAspect="1" noChangeArrowheads="1"/>
          </p:cNvPicPr>
          <p:nvPr/>
        </p:nvPicPr>
        <p:blipFill>
          <a:blip r:embed="rId2" cstate="print"/>
          <a:srcRect/>
          <a:stretch>
            <a:fillRect/>
          </a:stretch>
        </p:blipFill>
        <p:spPr bwMode="auto">
          <a:xfrm>
            <a:off x="0" y="0"/>
            <a:ext cx="5400600" cy="3598150"/>
          </a:xfrm>
          <a:prstGeom prst="rect">
            <a:avLst/>
          </a:prstGeom>
          <a:noFill/>
        </p:spPr>
      </p:pic>
      <p:sp>
        <p:nvSpPr>
          <p:cNvPr id="5" name="TextBox 4"/>
          <p:cNvSpPr txBox="1"/>
          <p:nvPr/>
        </p:nvSpPr>
        <p:spPr>
          <a:xfrm>
            <a:off x="5580112" y="1124744"/>
            <a:ext cx="3240360" cy="1200329"/>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ru-RU" sz="3600" b="1" u="sng" dirty="0">
                <a:latin typeface="Monotype Corsiva" pitchFamily="66" charset="0"/>
              </a:rPr>
              <a:t>Маркетинговая </a:t>
            </a:r>
            <a:r>
              <a:rPr lang="ru-RU" sz="3600" b="1" u="sng" dirty="0" smtClean="0">
                <a:latin typeface="Monotype Corsiva" pitchFamily="66" charset="0"/>
              </a:rPr>
              <a:t>роль</a:t>
            </a:r>
            <a:endParaRPr lang="ru-RU" u="sng" dirty="0"/>
          </a:p>
        </p:txBody>
      </p:sp>
      <p:sp>
        <p:nvSpPr>
          <p:cNvPr id="6" name="TextBox 5"/>
          <p:cNvSpPr txBox="1"/>
          <p:nvPr/>
        </p:nvSpPr>
        <p:spPr>
          <a:xfrm>
            <a:off x="1907704" y="3645024"/>
            <a:ext cx="7236296" cy="3139321"/>
          </a:xfrm>
          <a:prstGeom prst="rect">
            <a:avLst/>
          </a:prstGeom>
          <a:noFill/>
        </p:spPr>
        <p:txBody>
          <a:bodyPr wrap="square" rtlCol="0">
            <a:spAutoFit/>
          </a:bodyPr>
          <a:lstStyle/>
          <a:p>
            <a:pPr algn="ctr"/>
            <a:r>
              <a:rPr lang="ru-RU" dirty="0">
                <a:latin typeface="Comic Sans MS" pitchFamily="66" charset="0"/>
                <a:cs typeface="Times New Roman" pitchFamily="18" charset="0"/>
              </a:rPr>
              <a:t>Инструменты маркетинга (комплекс маркетинга) включают в себя продукцию, ее цену, методы распространения продукции (место) и продвижение (маркетинговую коммуникацию). Каждый инструмент представляет собой подструктуру маркетинга и тоже состоит из ряда элементов. Маркетинговая коммуникация дробится на четыре родственных приема реализации связи: рекламу, стимулирование сбыта, связи с общественностью, личную продажу и прямой маркетинг. Таким образом, реклама - это только один элемент общей программы маркетинговой коммуникации компании, хотя и наиболее видимый.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1000"/>
                                        <p:tgtEl>
                                          <p:spTgt spid="3074"/>
                                        </p:tgtEl>
                                      </p:cBhvr>
                                    </p:animEffect>
                                    <p:anim calcmode="lin" valueType="num">
                                      <p:cBhvr>
                                        <p:cTn id="8" dur="1000" fill="hold"/>
                                        <p:tgtEl>
                                          <p:spTgt spid="3074"/>
                                        </p:tgtEl>
                                        <p:attrNameLst>
                                          <p:attrName>ppt_x</p:attrName>
                                        </p:attrNameLst>
                                      </p:cBhvr>
                                      <p:tavLst>
                                        <p:tav tm="0">
                                          <p:val>
                                            <p:strVal val="#ppt_x"/>
                                          </p:val>
                                        </p:tav>
                                        <p:tav tm="100000">
                                          <p:val>
                                            <p:strVal val="#ppt_x"/>
                                          </p:val>
                                        </p:tav>
                                      </p:tavLst>
                                    </p:anim>
                                    <p:anim calcmode="lin" valueType="num">
                                      <p:cBhvr>
                                        <p:cTn id="9" dur="1000" fill="hold"/>
                                        <p:tgtEl>
                                          <p:spTgt spid="307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9" presetClass="entr" presetSubtype="0" fill="hold" nodeType="after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p:cTn id="19" dur="1000" fill="hold"/>
                                        <p:tgtEl>
                                          <p:spTgt spid="6">
                                            <p:txEl>
                                              <p:pRg st="0" end="0"/>
                                            </p:txEl>
                                          </p:spTgt>
                                        </p:tgtEl>
                                        <p:attrNameLst>
                                          <p:attrName>ppt_x</p:attrName>
                                        </p:attrNameLst>
                                      </p:cBhvr>
                                      <p:tavLst>
                                        <p:tav tm="0">
                                          <p:val>
                                            <p:strVal val="#ppt_x-.2"/>
                                          </p:val>
                                        </p:tav>
                                        <p:tav tm="100000">
                                          <p:val>
                                            <p:strVal val="#ppt_x"/>
                                          </p:val>
                                        </p:tav>
                                      </p:tavLst>
                                    </p:anim>
                                    <p:anim calcmode="lin" valueType="num">
                                      <p:cBhvr>
                                        <p:cTn id="20" dur="1000" fill="hold"/>
                                        <p:tgtEl>
                                          <p:spTgt spid="6">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1\Рабочий стол\Новая папка\SOCIAL-MEDIA-IMAGE.jpg"/>
          <p:cNvPicPr>
            <a:picLocks noChangeAspect="1" noChangeArrowheads="1"/>
          </p:cNvPicPr>
          <p:nvPr/>
        </p:nvPicPr>
        <p:blipFill>
          <a:blip r:embed="rId2" cstate="print"/>
          <a:srcRect/>
          <a:stretch>
            <a:fillRect/>
          </a:stretch>
        </p:blipFill>
        <p:spPr bwMode="auto">
          <a:xfrm>
            <a:off x="4067944" y="0"/>
            <a:ext cx="5076056" cy="3807042"/>
          </a:xfrm>
          <a:prstGeom prst="rect">
            <a:avLst/>
          </a:prstGeom>
          <a:noFill/>
        </p:spPr>
      </p:pic>
      <p:sp>
        <p:nvSpPr>
          <p:cNvPr id="5" name="TextBox 4"/>
          <p:cNvSpPr txBox="1"/>
          <p:nvPr/>
        </p:nvSpPr>
        <p:spPr>
          <a:xfrm>
            <a:off x="251520" y="908720"/>
            <a:ext cx="3456384" cy="1077218"/>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ru-RU" sz="3200" b="1" u="sng" dirty="0">
                <a:latin typeface="Monotype Corsiva" pitchFamily="66" charset="0"/>
              </a:rPr>
              <a:t>Коммуникационная </a:t>
            </a:r>
            <a:r>
              <a:rPr lang="ru-RU" sz="3200" b="1" u="sng" dirty="0" smtClean="0">
                <a:latin typeface="Monotype Corsiva" pitchFamily="66" charset="0"/>
              </a:rPr>
              <a:t>роль</a:t>
            </a:r>
            <a:endParaRPr lang="ru-RU" sz="3200" u="sng" dirty="0">
              <a:latin typeface="Monotype Corsiva" pitchFamily="66" charset="0"/>
            </a:endParaRPr>
          </a:p>
        </p:txBody>
      </p:sp>
      <p:sp>
        <p:nvSpPr>
          <p:cNvPr id="6" name="TextBox 5"/>
          <p:cNvSpPr txBox="1"/>
          <p:nvPr/>
        </p:nvSpPr>
        <p:spPr>
          <a:xfrm>
            <a:off x="827584" y="3717032"/>
            <a:ext cx="7416824" cy="2031325"/>
          </a:xfrm>
          <a:prstGeom prst="rect">
            <a:avLst/>
          </a:prstGeom>
          <a:noFill/>
        </p:spPr>
        <p:txBody>
          <a:bodyPr wrap="square" rtlCol="0">
            <a:spAutoFit/>
          </a:bodyPr>
          <a:lstStyle/>
          <a:p>
            <a:r>
              <a:rPr lang="ru-RU" dirty="0">
                <a:latin typeface="Comic Sans MS" pitchFamily="66" charset="0"/>
              </a:rPr>
              <a:t>Реклама является одной из форм массовой коммуникации. Она передает различные типы маркетинговой информации, направленной на достижение понимания между продавцами и покупателями на рынке. Реклама не только информирует о продукции, но и одновременно трансформирует ее в некий образ, который становится в сознании покупателя неотделимым от фактических сведений о качествах рекламируемого товара.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par>
                          <p:cTn id="8" fill="hold">
                            <p:stCondLst>
                              <p:cond delay="0"/>
                            </p:stCondLst>
                            <p:childTnLst>
                              <p:par>
                                <p:cTn id="9" presetID="55" presetClass="entr" presetSubtype="0" fill="hold"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p:cTn id="11" dur="1000" fill="hold"/>
                                        <p:tgtEl>
                                          <p:spTgt spid="6">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Documents and Settings\1\Рабочий стол\Новая папка\DownHouse.info_1234718863_money_bag_with_dollar_sign.jpg"/>
          <p:cNvPicPr>
            <a:picLocks noChangeAspect="1" noChangeArrowheads="1"/>
          </p:cNvPicPr>
          <p:nvPr/>
        </p:nvPicPr>
        <p:blipFill>
          <a:blip r:embed="rId2" cstate="print"/>
          <a:srcRect/>
          <a:stretch>
            <a:fillRect/>
          </a:stretch>
        </p:blipFill>
        <p:spPr bwMode="auto">
          <a:xfrm>
            <a:off x="0" y="0"/>
            <a:ext cx="3800475" cy="4495800"/>
          </a:xfrm>
          <a:prstGeom prst="rect">
            <a:avLst/>
          </a:prstGeom>
          <a:noFill/>
        </p:spPr>
      </p:pic>
      <p:sp>
        <p:nvSpPr>
          <p:cNvPr id="3" name="TextBox 2"/>
          <p:cNvSpPr txBox="1"/>
          <p:nvPr/>
        </p:nvSpPr>
        <p:spPr>
          <a:xfrm>
            <a:off x="3275856" y="0"/>
            <a:ext cx="4392488"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ru-RU" sz="3600" b="1" u="sng" dirty="0">
                <a:latin typeface="Monotype Corsiva" pitchFamily="66" charset="0"/>
              </a:rPr>
              <a:t>Экономическая роль:</a:t>
            </a:r>
          </a:p>
          <a:p>
            <a:endParaRPr lang="ru-RU" dirty="0"/>
          </a:p>
        </p:txBody>
      </p:sp>
      <p:sp>
        <p:nvSpPr>
          <p:cNvPr id="4" name="TextBox 3"/>
          <p:cNvSpPr txBox="1"/>
          <p:nvPr/>
        </p:nvSpPr>
        <p:spPr>
          <a:xfrm>
            <a:off x="3995936" y="917912"/>
            <a:ext cx="4752528" cy="5940088"/>
          </a:xfrm>
          <a:prstGeom prst="rect">
            <a:avLst/>
          </a:prstGeom>
          <a:noFill/>
        </p:spPr>
        <p:txBody>
          <a:bodyPr wrap="square" rtlCol="0">
            <a:spAutoFit/>
          </a:bodyPr>
          <a:lstStyle/>
          <a:p>
            <a:r>
              <a:rPr lang="ru-RU" sz="2000" dirty="0" smtClean="0">
                <a:latin typeface="Comic Sans MS" pitchFamily="66" charset="0"/>
              </a:rPr>
              <a:t>-Реклама </a:t>
            </a:r>
            <a:r>
              <a:rPr lang="ru-RU" sz="2000" dirty="0">
                <a:latin typeface="Comic Sans MS" pitchFamily="66" charset="0"/>
              </a:rPr>
              <a:t>способствует </a:t>
            </a:r>
            <a:r>
              <a:rPr lang="ru-RU" sz="2000" i="1" u="sng" dirty="0">
                <a:latin typeface="Comic Sans MS" pitchFamily="66" charset="0"/>
              </a:rPr>
              <a:t>ориентации производства на удовлетворение потребностей людей</a:t>
            </a:r>
            <a:r>
              <a:rPr lang="ru-RU" sz="2000" u="sng" dirty="0">
                <a:latin typeface="Comic Sans MS" pitchFamily="66" charset="0"/>
              </a:rPr>
              <a:t>.</a:t>
            </a:r>
            <a:r>
              <a:rPr lang="ru-RU" sz="2000" dirty="0">
                <a:latin typeface="Comic Sans MS" pitchFamily="66" charset="0"/>
              </a:rPr>
              <a:t> С одной стороны, потребности людей должны быть четко определены, чтобы производство могло ориентироваться на их удовлетворение; с другой стороны, люди должны быть информированы о возможностях удовлетворения своих потребностей. Реклама должна связать производителей с потребителями и эти связи постоянно поддерживать. При помощи рекламы можно влиять на формирование и изменение потребительского спроса, покупательских навыков и привычек.</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50" presetClass="entr" presetSubtype="0" decel="10000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strVal val="#ppt_w+.3"/>
                                          </p:val>
                                        </p:tav>
                                        <p:tav tm="100000">
                                          <p:val>
                                            <p:strVal val="#ppt_w"/>
                                          </p:val>
                                        </p:tav>
                                      </p:tavLst>
                                    </p:anim>
                                    <p:anim calcmode="lin" valueType="num">
                                      <p:cBhvr>
                                        <p:cTn id="14" dur="1000" fill="hold"/>
                                        <p:tgtEl>
                                          <p:spTgt spid="4"/>
                                        </p:tgtEl>
                                        <p:attrNameLst>
                                          <p:attrName>ppt_h</p:attrName>
                                        </p:attrNameLst>
                                      </p:cBhvr>
                                      <p:tavLst>
                                        <p:tav tm="0">
                                          <p:val>
                                            <p:strVal val="#ppt_h"/>
                                          </p:val>
                                        </p:tav>
                                        <p:tav tm="100000">
                                          <p:val>
                                            <p:strVal val="#ppt_h"/>
                                          </p:val>
                                        </p:tav>
                                      </p:tavLst>
                                    </p:anim>
                                    <p:animEffect transition="in" filter="fade">
                                      <p:cBhvr>
                                        <p:cTn id="1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Documents and Settings\1\Рабочий стол\Новая папка\Investment Planning Man.jpg"/>
          <p:cNvPicPr>
            <a:picLocks noChangeAspect="1" noChangeArrowheads="1"/>
          </p:cNvPicPr>
          <p:nvPr/>
        </p:nvPicPr>
        <p:blipFill>
          <a:blip r:embed="rId2" cstate="print"/>
          <a:srcRect/>
          <a:stretch>
            <a:fillRect/>
          </a:stretch>
        </p:blipFill>
        <p:spPr bwMode="auto">
          <a:xfrm>
            <a:off x="4490864" y="1"/>
            <a:ext cx="4653136" cy="4653136"/>
          </a:xfrm>
          <a:prstGeom prst="rect">
            <a:avLst/>
          </a:prstGeom>
          <a:noFill/>
        </p:spPr>
      </p:pic>
      <p:sp>
        <p:nvSpPr>
          <p:cNvPr id="3" name="TextBox 2"/>
          <p:cNvSpPr txBox="1"/>
          <p:nvPr/>
        </p:nvSpPr>
        <p:spPr>
          <a:xfrm>
            <a:off x="179512" y="116632"/>
            <a:ext cx="5040560" cy="4293483"/>
          </a:xfrm>
          <a:prstGeom prst="rect">
            <a:avLst/>
          </a:prstGeom>
          <a:noFill/>
        </p:spPr>
        <p:txBody>
          <a:bodyPr wrap="square" rtlCol="0">
            <a:spAutoFit/>
          </a:bodyPr>
          <a:lstStyle/>
          <a:p>
            <a:r>
              <a:rPr lang="ru-RU" sz="1300" dirty="0">
                <a:latin typeface="Comic Sans MS" pitchFamily="66" charset="0"/>
              </a:rPr>
              <a:t>Реклама стимулирует </a:t>
            </a:r>
            <a:r>
              <a:rPr lang="ru-RU" sz="1300" i="1" u="sng" dirty="0">
                <a:latin typeface="Comic Sans MS" pitchFamily="66" charset="0"/>
              </a:rPr>
              <a:t>повышение эффективности производства, обращения товаров и их потребления</a:t>
            </a:r>
            <a:r>
              <a:rPr lang="ru-RU" sz="1300" i="1" dirty="0">
                <a:latin typeface="Comic Sans MS" pitchFamily="66" charset="0"/>
              </a:rPr>
              <a:t>. </a:t>
            </a:r>
            <a:r>
              <a:rPr lang="ru-RU" sz="1300" dirty="0">
                <a:latin typeface="Comic Sans MS" pitchFamily="66" charset="0"/>
              </a:rPr>
              <a:t>На </a:t>
            </a:r>
            <a:r>
              <a:rPr lang="ru-RU" sz="1300" i="1" u="sng" dirty="0">
                <a:latin typeface="Comic Sans MS" pitchFamily="66" charset="0"/>
              </a:rPr>
              <a:t>эффективность производства</a:t>
            </a:r>
            <a:r>
              <a:rPr lang="ru-RU" sz="1300" i="1" dirty="0">
                <a:latin typeface="Comic Sans MS" pitchFamily="66" charset="0"/>
              </a:rPr>
              <a:t> </a:t>
            </a:r>
            <a:r>
              <a:rPr lang="ru-RU" sz="1300" dirty="0">
                <a:latin typeface="Comic Sans MS" pitchFamily="66" charset="0"/>
              </a:rPr>
              <a:t>она влияет прямо и косвенно. Косвенно тем, что ускоряет обращение товаров, а непосредственно тем, что повышает материальную заинтересованность и ответственность производителя за качество товаров. На </a:t>
            </a:r>
            <a:r>
              <a:rPr lang="ru-RU" sz="1300" i="1" u="sng" dirty="0">
                <a:latin typeface="Comic Sans MS" pitchFamily="66" charset="0"/>
              </a:rPr>
              <a:t>эффективность обращения</a:t>
            </a:r>
            <a:r>
              <a:rPr lang="ru-RU" sz="1300" i="1" dirty="0">
                <a:latin typeface="Comic Sans MS" pitchFamily="66" charset="0"/>
              </a:rPr>
              <a:t> </a:t>
            </a:r>
            <a:r>
              <a:rPr lang="ru-RU" sz="1300" dirty="0">
                <a:latin typeface="Comic Sans MS" pitchFamily="66" charset="0"/>
              </a:rPr>
              <a:t>реклама воздействует на всех его стадиях. Ускоряет оборачиваемость товаров в оптовой и розничной торговле. В результате снижаются расходы на хранение товаров, уменьшается потребность в складских площадях и т.п. С другой стороны, повышается эффективность использования складской и торговой площади, возрастает производительность труда работников торговли. </a:t>
            </a:r>
            <a:r>
              <a:rPr lang="ru-RU" sz="1300" dirty="0" smtClean="0">
                <a:latin typeface="Comic Sans MS" pitchFamily="66" charset="0"/>
              </a:rPr>
              <a:t>Кроме ускорения товарооборота реклама может способствовать </a:t>
            </a:r>
            <a:r>
              <a:rPr lang="ru-RU" sz="1300" i="1" u="sng" dirty="0" smtClean="0">
                <a:latin typeface="Comic Sans MS" pitchFamily="66" charset="0"/>
              </a:rPr>
              <a:t>увеличению объема продажи</a:t>
            </a:r>
            <a:r>
              <a:rPr lang="ru-RU" sz="1300" dirty="0" smtClean="0">
                <a:latin typeface="Comic Sans MS" pitchFamily="66" charset="0"/>
              </a:rPr>
              <a:t>, повышать ее интенсивность. Реклама сокращает время продажи, облегчает покупки в магазинах самообслуживания, помогает ориентироваться в ассортименте товаров. Все это в целом способствует снижению затрат на обращение товаров. </a:t>
            </a:r>
            <a:endParaRPr lang="ru-RU" sz="1300" dirty="0">
              <a:latin typeface="Comic Sans MS" pitchFamily="66" charset="0"/>
            </a:endParaRPr>
          </a:p>
        </p:txBody>
      </p:sp>
      <p:sp>
        <p:nvSpPr>
          <p:cNvPr id="5" name="TextBox 4"/>
          <p:cNvSpPr txBox="1"/>
          <p:nvPr/>
        </p:nvSpPr>
        <p:spPr>
          <a:xfrm>
            <a:off x="1979712" y="4509120"/>
            <a:ext cx="6624736" cy="1815882"/>
          </a:xfrm>
          <a:prstGeom prst="rect">
            <a:avLst/>
          </a:prstGeom>
          <a:noFill/>
        </p:spPr>
        <p:txBody>
          <a:bodyPr wrap="square" rtlCol="0">
            <a:spAutoFit/>
          </a:bodyPr>
          <a:lstStyle/>
          <a:p>
            <a:r>
              <a:rPr lang="ru-RU" sz="1400" dirty="0" smtClean="0">
                <a:latin typeface="Comic Sans MS" pitchFamily="66" charset="0"/>
              </a:rPr>
              <a:t>Стимулируя увеличение объема товарооборота, реклама может способствовать </a:t>
            </a:r>
            <a:r>
              <a:rPr lang="ru-RU" sz="1400" i="1" u="sng" dirty="0" smtClean="0">
                <a:latin typeface="Comic Sans MS" pitchFamily="66" charset="0"/>
              </a:rPr>
              <a:t>увеличению прибыли торговых предприятий</a:t>
            </a:r>
            <a:r>
              <a:rPr lang="ru-RU" sz="1400" dirty="0" smtClean="0">
                <a:latin typeface="Comic Sans MS" pitchFamily="66" charset="0"/>
              </a:rPr>
              <a:t>. Все это в итоге отражается на эффективности производства. Ускорение продажи приводит к ускорению процесса производства. Чем быстрее и шире будет обновляться производство (реклама может влиять на увеличение спроса), тем больше будет объем потребления и тем больше потребностей населения может быть удовлетворено (например, благодаря снижению цен).</a:t>
            </a:r>
            <a:endParaRPr lang="ru-RU"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1000"/>
                                        <p:tgtEl>
                                          <p:spTgt spid="6146"/>
                                        </p:tgtEl>
                                      </p:cBhvr>
                                    </p:animEffect>
                                    <p:anim calcmode="lin" valueType="num">
                                      <p:cBhvr>
                                        <p:cTn id="8" dur="1000" fill="hold"/>
                                        <p:tgtEl>
                                          <p:spTgt spid="6146"/>
                                        </p:tgtEl>
                                        <p:attrNameLst>
                                          <p:attrName>ppt_x</p:attrName>
                                        </p:attrNameLst>
                                      </p:cBhvr>
                                      <p:tavLst>
                                        <p:tav tm="0">
                                          <p:val>
                                            <p:strVal val="#ppt_x"/>
                                          </p:val>
                                        </p:tav>
                                        <p:tav tm="100000">
                                          <p:val>
                                            <p:strVal val="#ppt_x"/>
                                          </p:val>
                                        </p:tav>
                                      </p:tavLst>
                                    </p:anim>
                                    <p:anim calcmode="lin" valueType="num">
                                      <p:cBhvr>
                                        <p:cTn id="9" dur="1000" fill="hold"/>
                                        <p:tgtEl>
                                          <p:spTgt spid="614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4)">
                                      <p:cBhvr>
                                        <p:cTn id="13" dur="2000"/>
                                        <p:tgtEl>
                                          <p:spTgt spid="3"/>
                                        </p:tgtEl>
                                      </p:cBhvr>
                                    </p:animEffect>
                                  </p:childTnLst>
                                </p:cTn>
                              </p:par>
                            </p:childTnLst>
                          </p:cTn>
                        </p:par>
                        <p:par>
                          <p:cTn id="14" fill="hold">
                            <p:stCondLst>
                              <p:cond delay="3000"/>
                            </p:stCondLst>
                            <p:childTnLst>
                              <p:par>
                                <p:cTn id="15" presetID="21"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heel(4)">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Documents and Settings\1\Рабочий стол\Новая папка\social_media_marketing-1.jpg"/>
          <p:cNvPicPr>
            <a:picLocks noChangeAspect="1" noChangeArrowheads="1"/>
          </p:cNvPicPr>
          <p:nvPr/>
        </p:nvPicPr>
        <p:blipFill>
          <a:blip r:embed="rId2" cstate="print"/>
          <a:srcRect/>
          <a:stretch>
            <a:fillRect/>
          </a:stretch>
        </p:blipFill>
        <p:spPr bwMode="auto">
          <a:xfrm>
            <a:off x="0" y="-1"/>
            <a:ext cx="4716016" cy="4710753"/>
          </a:xfrm>
          <a:prstGeom prst="rect">
            <a:avLst/>
          </a:prstGeom>
          <a:noFill/>
        </p:spPr>
      </p:pic>
      <p:sp>
        <p:nvSpPr>
          <p:cNvPr id="3" name="TextBox 2"/>
          <p:cNvSpPr txBox="1"/>
          <p:nvPr/>
        </p:nvSpPr>
        <p:spPr>
          <a:xfrm>
            <a:off x="539552" y="0"/>
            <a:ext cx="3960440"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ru-RU" sz="3600" b="1" u="sng" dirty="0">
                <a:latin typeface="Monotype Corsiva" pitchFamily="66" charset="0"/>
              </a:rPr>
              <a:t>Общественная роль:</a:t>
            </a:r>
          </a:p>
          <a:p>
            <a:endParaRPr lang="ru-RU" dirty="0"/>
          </a:p>
        </p:txBody>
      </p:sp>
      <p:sp>
        <p:nvSpPr>
          <p:cNvPr id="4" name="TextBox 3"/>
          <p:cNvSpPr txBox="1"/>
          <p:nvPr/>
        </p:nvSpPr>
        <p:spPr>
          <a:xfrm>
            <a:off x="4860032" y="188640"/>
            <a:ext cx="3888432" cy="6001643"/>
          </a:xfrm>
          <a:prstGeom prst="rect">
            <a:avLst/>
          </a:prstGeom>
          <a:noFill/>
        </p:spPr>
        <p:txBody>
          <a:bodyPr wrap="square" rtlCol="0">
            <a:spAutoFit/>
          </a:bodyPr>
          <a:lstStyle/>
          <a:p>
            <a:r>
              <a:rPr lang="ru-RU" sz="1600" i="1" dirty="0" smtClean="0">
                <a:latin typeface="Comic Sans MS" pitchFamily="66" charset="0"/>
              </a:rPr>
              <a:t>-</a:t>
            </a:r>
            <a:r>
              <a:rPr lang="ru-RU" sz="1600" i="1" u="sng" dirty="0" smtClean="0">
                <a:latin typeface="Comic Sans MS" pitchFamily="66" charset="0"/>
              </a:rPr>
              <a:t>Разъяснение </a:t>
            </a:r>
            <a:r>
              <a:rPr lang="ru-RU" sz="1600" i="1" u="sng" dirty="0">
                <a:latin typeface="Comic Sans MS" pitchFamily="66" charset="0"/>
              </a:rPr>
              <a:t>особенностей товаров и способов их использования.</a:t>
            </a:r>
            <a:r>
              <a:rPr lang="ru-RU" sz="1600" u="sng" dirty="0">
                <a:latin typeface="Comic Sans MS" pitchFamily="66" charset="0"/>
              </a:rPr>
              <a:t> </a:t>
            </a:r>
            <a:r>
              <a:rPr lang="ru-RU" sz="1600" dirty="0">
                <a:latin typeface="Comic Sans MS" pitchFamily="66" charset="0"/>
              </a:rPr>
              <a:t>Реклама информирует потребителей о новой и улучшенной продукции и учит, как пользоваться этими новинками.</a:t>
            </a:r>
          </a:p>
          <a:p>
            <a:r>
              <a:rPr lang="ru-RU" sz="1600" i="1" dirty="0" smtClean="0">
                <a:latin typeface="Comic Sans MS" pitchFamily="66" charset="0"/>
              </a:rPr>
              <a:t>-Пропаганда рационального использования свободного времени</a:t>
            </a:r>
            <a:r>
              <a:rPr lang="ru-RU" sz="1600" dirty="0" smtClean="0">
                <a:latin typeface="Comic Sans MS" pitchFamily="66" charset="0"/>
              </a:rPr>
              <a:t>. Прямо </a:t>
            </a:r>
            <a:r>
              <a:rPr lang="ru-RU" sz="1600" dirty="0">
                <a:latin typeface="Comic Sans MS" pitchFamily="66" charset="0"/>
              </a:rPr>
              <a:t>или косвенно реклама обращает внимание потребителей на новые формы продажи товаров и торгового обслуживания (доставка товаров на дом, установка на дому купленных бытовых приборов, их профилактика и ремонт). Предметом рекламы могут быть также товары и услуги, облегчающие домашний труд людей, например, полуфабрикаты, готовые блюда, услуги предприятий общественного питания, технически сложные изделия, позволяющие механизировать домашний труд.</a:t>
            </a:r>
          </a:p>
          <a:p>
            <a:endParaRPr lang="ru-RU" sz="1600"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heckerboard(across)">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520" y="332656"/>
            <a:ext cx="8568952" cy="5262979"/>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ru-RU" sz="1600" i="1" dirty="0" smtClean="0">
                <a:latin typeface="Comic Sans MS" pitchFamily="66" charset="0"/>
              </a:rPr>
              <a:t>-</a:t>
            </a:r>
            <a:r>
              <a:rPr lang="ru-RU" sz="1600" i="1" u="sng" dirty="0" smtClean="0">
                <a:latin typeface="Comic Sans MS" pitchFamily="66" charset="0"/>
              </a:rPr>
              <a:t>Стимулирование технического прогресса.</a:t>
            </a:r>
            <a:r>
              <a:rPr lang="ru-RU" sz="1600" dirty="0" smtClean="0">
                <a:latin typeface="Comic Sans MS" pitchFamily="66" charset="0"/>
              </a:rPr>
              <a:t> Тем, что реклама обращает внимание на товары, на их свойства и особенности использования, она способствует внедрению в производство новейших технических достижений (в области сырья, оборудования), оказывает помощь ученым в решении новых задач.</a:t>
            </a:r>
          </a:p>
          <a:p>
            <a:r>
              <a:rPr lang="ru-RU" sz="1600" i="1" dirty="0" smtClean="0">
                <a:latin typeface="Comic Sans MS" pitchFamily="66" charset="0"/>
              </a:rPr>
              <a:t>-</a:t>
            </a:r>
            <a:r>
              <a:rPr lang="ru-RU" sz="1600" i="1" u="sng" dirty="0" smtClean="0">
                <a:latin typeface="Comic Sans MS" pitchFamily="66" charset="0"/>
              </a:rPr>
              <a:t>Повышение качества товаров.</a:t>
            </a:r>
            <a:r>
              <a:rPr lang="ru-RU" sz="1600" dirty="0">
                <a:latin typeface="Comic Sans MS" pitchFamily="66" charset="0"/>
              </a:rPr>
              <a:t> Прежде чем принять решение о покупке какого-либо товара, потребители на основе рекламы могут сравнивать одинаковые изделия разных производителей. В итоге предприятие, выпускающее изделие недостаточно высокого качества, вынуждено принимать меры к улучшению своей работы.</a:t>
            </a:r>
          </a:p>
          <a:p>
            <a:r>
              <a:rPr lang="ru-RU" sz="1600" i="1" dirty="0" smtClean="0">
                <a:latin typeface="Comic Sans MS" pitchFamily="66" charset="0"/>
              </a:rPr>
              <a:t>-</a:t>
            </a:r>
            <a:r>
              <a:rPr lang="ru-RU" sz="1600" i="1" u="sng" dirty="0" smtClean="0">
                <a:latin typeface="Comic Sans MS" pitchFamily="66" charset="0"/>
              </a:rPr>
              <a:t>Пропаганда </a:t>
            </a:r>
            <a:r>
              <a:rPr lang="ru-RU" sz="1600" i="1" u="sng" dirty="0">
                <a:latin typeface="Comic Sans MS" pitchFamily="66" charset="0"/>
              </a:rPr>
              <a:t>языковой грамотности.</a:t>
            </a:r>
            <a:r>
              <a:rPr lang="ru-RU" sz="1600" u="sng" dirty="0">
                <a:latin typeface="Comic Sans MS" pitchFamily="66" charset="0"/>
              </a:rPr>
              <a:t> </a:t>
            </a:r>
            <a:r>
              <a:rPr lang="ru-RU" sz="1600" dirty="0">
                <a:latin typeface="Comic Sans MS" pitchFamily="66" charset="0"/>
              </a:rPr>
              <a:t>Реклама может быть активным помощником в борьбе за чистоту языка. В названиях товаров не должно быть языковых ошибок, рекламные тексты должны быть написаны грамотно, в соответствии с правилами современного литературного языка.</a:t>
            </a:r>
          </a:p>
          <a:p>
            <a:r>
              <a:rPr lang="ru-RU" sz="1600" i="1" dirty="0" smtClean="0">
                <a:latin typeface="Comic Sans MS" pitchFamily="66" charset="0"/>
              </a:rPr>
              <a:t>-</a:t>
            </a:r>
            <a:r>
              <a:rPr lang="ru-RU" sz="1600" i="1" u="sng" dirty="0" smtClean="0">
                <a:latin typeface="Comic Sans MS" pitchFamily="66" charset="0"/>
              </a:rPr>
              <a:t>Создание </a:t>
            </a:r>
            <a:r>
              <a:rPr lang="ru-RU" sz="1600" i="1" u="sng" dirty="0">
                <a:latin typeface="Comic Sans MS" pitchFamily="66" charset="0"/>
              </a:rPr>
              <a:t>благоприятной для человека жизненной среды.</a:t>
            </a:r>
            <a:r>
              <a:rPr lang="ru-RU" sz="1600" dirty="0">
                <a:latin typeface="Comic Sans MS" pitchFamily="66" charset="0"/>
              </a:rPr>
              <a:t> Реклама играет большую роль в украшении городов. Трудно, например, представить себе городские улицы без витрин магазинов.</a:t>
            </a:r>
          </a:p>
          <a:p>
            <a:r>
              <a:rPr lang="ru-RU" sz="1600" i="1" dirty="0" smtClean="0">
                <a:latin typeface="Comic Sans MS" pitchFamily="66" charset="0"/>
              </a:rPr>
              <a:t>-</a:t>
            </a:r>
            <a:r>
              <a:rPr lang="ru-RU" sz="1600" i="1" u="sng" dirty="0" smtClean="0">
                <a:latin typeface="Comic Sans MS" pitchFamily="66" charset="0"/>
              </a:rPr>
              <a:t>Участие </a:t>
            </a:r>
            <a:r>
              <a:rPr lang="ru-RU" sz="1600" i="1" u="sng" dirty="0">
                <a:latin typeface="Comic Sans MS" pitchFamily="66" charset="0"/>
              </a:rPr>
              <a:t>в повышении культурного уровня населения.</a:t>
            </a:r>
            <a:r>
              <a:rPr lang="ru-RU" sz="1600" u="sng" dirty="0">
                <a:latin typeface="Comic Sans MS" pitchFamily="66" charset="0"/>
              </a:rPr>
              <a:t> </a:t>
            </a:r>
            <a:r>
              <a:rPr lang="ru-RU" sz="1600" dirty="0">
                <a:latin typeface="Comic Sans MS" pitchFamily="66" charset="0"/>
              </a:rPr>
              <a:t>Реклама повышает уровень культуры населения тем, что способствует устранению устаревших потребительских привычек, формированию и развитию новых потребностей, внедрению в жизнь новых товаров. Она является зеркалом тенденций в моде и дизайне и вносит вклад в эстетические представления человека.</a:t>
            </a:r>
          </a:p>
          <a:p>
            <a:endParaRPr lang="ru-RU" sz="1600"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161</TotalTime>
  <Words>567</Words>
  <Application>Microsoft Office PowerPoint</Application>
  <PresentationFormat>Экран (4:3)</PresentationFormat>
  <Paragraphs>76</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Открытая</vt:lpstr>
      <vt:lpstr>Реклама в системе маркетинга</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vector>
  </TitlesOfParts>
  <Company>BEST XP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Реклама в системе маркетинга</dc:title>
  <dc:creator>1</dc:creator>
  <cp:lastModifiedBy>1</cp:lastModifiedBy>
  <cp:revision>43</cp:revision>
  <dcterms:created xsi:type="dcterms:W3CDTF">2011-12-14T12:13:30Z</dcterms:created>
  <dcterms:modified xsi:type="dcterms:W3CDTF">2011-12-14T14:55:07Z</dcterms:modified>
</cp:coreProperties>
</file>