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2F56C-BA95-451C-97D3-2951D59D32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652EB-FE22-488C-B990-33B6BC61C9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652EB-FE22-488C-B990-33B6BC61C939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7F4F0-F2D5-490A-B1C6-13BCEA9F50E1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2F73D-FD9A-4742-8EA3-F1A854A999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Основы формирования расходов бюджета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Бюджетная заявка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Бюджетная заявка состоит из четырех частей:</a:t>
            </a:r>
          </a:p>
          <a:p>
            <a:r>
              <a:rPr lang="ru-RU" dirty="0"/>
              <a:t>- перечень бюджетных программ (подпрограмм) и суммы затрат по ним;</a:t>
            </a:r>
          </a:p>
          <a:p>
            <a:r>
              <a:rPr lang="ru-RU" dirty="0"/>
              <a:t>- пояснительная записка к каждой бюджетной программе;  </a:t>
            </a:r>
          </a:p>
          <a:p>
            <a:r>
              <a:rPr lang="ru-RU" dirty="0"/>
              <a:t>- проект паспорта каждой бюджетной программы, включенной в       бюджетную заявку.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3  </a:t>
            </a:r>
            <a:r>
              <a:rPr lang="ru-RU" dirty="0"/>
              <a:t>Бюджетная политика в области реструктуризации расходов основывается на оценке относительной эффективности участия государства в различных отраслях экономики и на сокращении фи­нансирования за счет бюджетных средств несвойственных и неце­лесообразных направлений участия государства. Это дает возмож­ность концентрации бюджетных средств на комплексном решении приоритетных направлений развития экономики с одновременным выполнением текущих обязательств государства.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 Экономическое содержание и система расходов бюджета. Особенности    формирования расходов по видам бюджета</a:t>
            </a:r>
          </a:p>
          <a:p>
            <a:r>
              <a:rPr lang="ru-RU" dirty="0"/>
              <a:t>2 Определение лимитов расходов бюджета. Составление и рассмотрение бюджетных заявок администраторов бюджетных программ</a:t>
            </a:r>
          </a:p>
          <a:p>
            <a:r>
              <a:rPr lang="ru-RU" dirty="0"/>
              <a:t>3 Основные направления  реструктуризации бюджетных расходов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Государственными </a:t>
            </a:r>
            <a:r>
              <a:rPr lang="ru-RU" dirty="0"/>
              <a:t>расходами являются затраты государства на обеспечение своего бесперебойного функционирования, удов­летворение потребностей членов общества, которые покрываются из централизованных и децентрализованных фондов денежных средств.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Расходы </a:t>
            </a:r>
            <a:r>
              <a:rPr lang="ru-RU" dirty="0"/>
              <a:t>государственного бюджета по роли в об­щественном воспроизводстве можно подразделить на две группы затрат: а) по обеспечению непрерывного процесса производства, увеличению производственных фондов; б) по удовлетворению со­циально-культурных потребностей членов общества.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Особенности </a:t>
            </a:r>
            <a:r>
              <a:rPr lang="ru-RU" dirty="0"/>
              <a:t>формирования расходов по видам бюджетов </a:t>
            </a:r>
            <a:r>
              <a:rPr lang="ru-RU" dirty="0" smtClean="0"/>
              <a:t>заключаются </a:t>
            </a:r>
            <a:r>
              <a:rPr lang="ru-RU" dirty="0"/>
              <a:t>в сущности их предназначений. При формировании расходов по видам бюджетов учитываются такие основные </a:t>
            </a:r>
            <a:r>
              <a:rPr lang="ru-RU" dirty="0" smtClean="0"/>
              <a:t>факторы</a:t>
            </a:r>
            <a:r>
              <a:rPr lang="ru-RU" dirty="0"/>
              <a:t>: а) разграничение функций между органами управления; б) подчиненность учреждений; в) границы деятельности учрежде­ний; г) целесообразность отнесения расходов на данный бюджет.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Расходы республиканского бюджета формируются для </a:t>
            </a:r>
            <a:r>
              <a:rPr lang="ru-RU" dirty="0" smtClean="0"/>
              <a:t>финансирования </a:t>
            </a:r>
            <a:r>
              <a:rPr lang="ru-RU" dirty="0"/>
              <a:t>следующих направлений:</a:t>
            </a:r>
          </a:p>
          <a:p>
            <a:r>
              <a:rPr lang="ru-RU" dirty="0"/>
              <a:t>-     государственные услуги общего характера;</a:t>
            </a:r>
          </a:p>
          <a:p>
            <a:r>
              <a:rPr lang="ru-RU" dirty="0"/>
              <a:t>-     оборона, общественный порядок, безопасность;</a:t>
            </a:r>
          </a:p>
          <a:p>
            <a:r>
              <a:rPr lang="ru-RU" dirty="0"/>
              <a:t>-     правовая, судебная, уголовно-исполнительная деятельность;</a:t>
            </a:r>
          </a:p>
          <a:p>
            <a:r>
              <a:rPr lang="ru-RU" dirty="0"/>
              <a:t>-     образование;</a:t>
            </a:r>
          </a:p>
          <a:p>
            <a:r>
              <a:rPr lang="ru-RU" dirty="0"/>
              <a:t>-     здравоохранение;</a:t>
            </a:r>
          </a:p>
          <a:p>
            <a:r>
              <a:rPr lang="ru-RU" dirty="0"/>
              <a:t>-     социальная помощь и социальное обеспечение;</a:t>
            </a:r>
          </a:p>
          <a:p>
            <a:r>
              <a:rPr lang="ru-RU" dirty="0"/>
              <a:t>-     культура, спорт, туризм и информационное пространство;</a:t>
            </a:r>
          </a:p>
          <a:p>
            <a:r>
              <a:rPr lang="ru-RU" dirty="0"/>
              <a:t>-   сельское, водное, лесное, рыбное хозяйство и охрана окру­жающей    среды, земельные отношения;</a:t>
            </a:r>
          </a:p>
          <a:p>
            <a:r>
              <a:rPr lang="ru-RU" dirty="0"/>
              <a:t>- промышленность, </a:t>
            </a:r>
            <a:r>
              <a:rPr lang="ru-RU" dirty="0" err="1"/>
              <a:t>недропользование</a:t>
            </a:r>
            <a:r>
              <a:rPr lang="ru-RU" dirty="0"/>
              <a:t>, архитектурная, гра­достроительная и строительная деятельность;</a:t>
            </a:r>
          </a:p>
          <a:p>
            <a:r>
              <a:rPr lang="ru-RU" dirty="0"/>
              <a:t>-     транспорт и коммуникации;</a:t>
            </a:r>
          </a:p>
          <a:p>
            <a:r>
              <a:rPr lang="ru-RU" dirty="0"/>
              <a:t>-     регулирование экономической деятельности;</a:t>
            </a:r>
          </a:p>
          <a:p>
            <a:r>
              <a:rPr lang="ru-RU" dirty="0"/>
              <a:t>-     прочие направления.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844" t="12512" r="12709" b="3253"/>
          <a:stretch>
            <a:fillRect/>
          </a:stretch>
        </p:blipFill>
        <p:spPr bwMode="auto">
          <a:xfrm>
            <a:off x="1357290" y="357166"/>
            <a:ext cx="6215106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2. При </a:t>
            </a:r>
            <a:r>
              <a:rPr lang="ru-RU" dirty="0"/>
              <a:t>расчете лимита расходов бюджета для текущих бюджет­ных программ учитываются:</a:t>
            </a:r>
          </a:p>
          <a:p>
            <a:r>
              <a:rPr lang="ru-RU" dirty="0"/>
              <a:t>- общая сумма затрат на текущие бюджетные программы, включая объемы бюджетных субвенций и изъятий, которая не должна превышать объем доходов соответствующего бюджета;</a:t>
            </a:r>
          </a:p>
          <a:p>
            <a:r>
              <a:rPr lang="ru-RU" dirty="0"/>
              <a:t>-  утвержденные натуральные нормы;</a:t>
            </a:r>
          </a:p>
          <a:p>
            <a:r>
              <a:rPr lang="ru-RU" dirty="0"/>
              <a:t>-  объем текущих бюджетных программ текущего финансо­вого года;</a:t>
            </a:r>
          </a:p>
          <a:p>
            <a:r>
              <a:rPr lang="ru-RU" dirty="0"/>
              <a:t>- определенные в Среднесрочной фискальной политике уве­личения или сокращения расходов бюджета;</a:t>
            </a:r>
          </a:p>
          <a:p>
            <a:r>
              <a:rPr lang="ru-RU" dirty="0"/>
              <a:t>- завершающиеся в текущем финансовом году текущие бюд­жетные программы (их исключение).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Бюджетная заявка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- </a:t>
            </a:r>
            <a:r>
              <a:rPr lang="ru-RU" dirty="0"/>
              <a:t>это совокупность документов, необходимых для обоснования бюджетных программ и определения сумм их финансирования при разработке бюджета, составляемая и пред­ставляемая администратором бюджетных программ ежегодно.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457</Words>
  <Application>Microsoft Office PowerPoint</Application>
  <PresentationFormat>Экран (4:3)</PresentationFormat>
  <Paragraphs>36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Основы формирования расходов бюджета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Бюджетная заявка </vt:lpstr>
      <vt:lpstr>Бюджетная заявка</vt:lpstr>
      <vt:lpstr>Слайд 11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формирования расходов бюджета</dc:title>
  <dc:creator>Windows XP Professional SP3</dc:creator>
  <cp:lastModifiedBy>Windows XP Professional SP3</cp:lastModifiedBy>
  <cp:revision>3</cp:revision>
  <dcterms:created xsi:type="dcterms:W3CDTF">2011-06-07T17:47:15Z</dcterms:created>
  <dcterms:modified xsi:type="dcterms:W3CDTF">2011-06-07T17:57:18Z</dcterms:modified>
</cp:coreProperties>
</file>