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4FEE19-1D02-4B33-8155-338A0DC7C346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6B9F513-8764-4F95-8E90-B94C090C3507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6B9F513-8764-4F95-8E90-B94C090C3507}" type="slidenum">
              <a:rPr lang="ru-RU" smtClean="0"/>
              <a:t>1</a:t>
            </a:fld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7E2ABA-5CA2-4FB4-A8EC-DB785AEAE7A4}" type="datetimeFigureOut">
              <a:rPr lang="ru-RU" smtClean="0"/>
              <a:t>07.06.2011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CA48F5-8D33-444D-ACCE-0291B52954BE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Единая бюджетная </a:t>
            </a:r>
            <a:r>
              <a:rPr lang="ru-RU" b="1" dirty="0" smtClean="0"/>
              <a:t>классификация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4" name="Подзаголовок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 </a:t>
            </a:r>
            <a:r>
              <a:rPr lang="ru-RU" b="1" dirty="0"/>
              <a:t>Текущие бюджетные программы</a:t>
            </a:r>
            <a:r>
              <a:rPr lang="ru-RU" dirty="0"/>
              <a:t> представляют собой постоянные расходы бюджета, обеспечиваю­щие выполнение функций государственного управления и обяза­тельств государства. 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Местные бюджетные программы</a:t>
            </a:r>
            <a:r>
              <a:rPr lang="ru-RU" dirty="0"/>
              <a:t>, в свою очередь, подразделяются на областные, городов республикан­ского значения, столицы, районные (городские). Могут быть также бюджетные программы района в городе, города районного значения.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План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lvl="0" indent="-514350">
              <a:buFont typeface="+mj-lt"/>
              <a:buAutoNum type="arabicPeriod"/>
            </a:pPr>
            <a:r>
              <a:rPr lang="ru-RU" i="1" dirty="0"/>
              <a:t>Роль и значение бюджетной классификации, ее состав. Общие принципы построения бюджетной классификации.</a:t>
            </a:r>
            <a:endParaRPr lang="ru-RU" dirty="0"/>
          </a:p>
          <a:p>
            <a:pPr marL="514350" lvl="0" indent="-514350">
              <a:buFont typeface="+mj-lt"/>
              <a:buAutoNum type="arabicPeriod"/>
            </a:pPr>
            <a:r>
              <a:rPr lang="ru-RU" i="1" dirty="0"/>
              <a:t>Классификация поступлений бюджета</a:t>
            </a:r>
            <a:endParaRPr lang="ru-RU" dirty="0"/>
          </a:p>
          <a:p>
            <a:pPr marL="514350" lvl="0" indent="-514350">
              <a:buFont typeface="+mj-lt"/>
              <a:buAutoNum type="arabicPeriod"/>
            </a:pPr>
            <a:r>
              <a:rPr lang="ru-RU" i="1" dirty="0"/>
              <a:t>Классификация расходов бюджета</a:t>
            </a:r>
            <a:endParaRPr lang="ru-RU" dirty="0"/>
          </a:p>
          <a:p>
            <a:pPr marL="514350" lvl="0" indent="-514350">
              <a:buFont typeface="+mj-lt"/>
              <a:buAutoNum type="arabicPeriod"/>
            </a:pPr>
            <a:r>
              <a:rPr lang="ru-RU" i="1" dirty="0"/>
              <a:t>Определение бюджетных программ и их администраторов. Виды бюджетных программ.</a:t>
            </a:r>
            <a:endParaRPr lang="ru-RU" dirty="0"/>
          </a:p>
          <a:p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19749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  1. основу </a:t>
            </a:r>
            <a:r>
              <a:rPr lang="ru-RU" dirty="0"/>
              <a:t>бюджетной классификации составляет </a:t>
            </a:r>
            <a:r>
              <a:rPr lang="ru-RU" u="sng" dirty="0"/>
              <a:t>группировка</a:t>
            </a:r>
            <a:r>
              <a:rPr lang="ru-RU" dirty="0"/>
              <a:t> показателей, которая позволяет иметь представление о социально-экономическом, ведомственном и территориальном раз­резе формирования доходов и направлении расходования средств, а также об их составе и структуре.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19749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 Бюджетный </a:t>
            </a:r>
            <a:r>
              <a:rPr lang="ru-RU" dirty="0"/>
              <a:t>процесс в Республике Казахстан осуществляется на основе </a:t>
            </a:r>
            <a:r>
              <a:rPr lang="ru-RU" u="sng" dirty="0"/>
              <a:t>единой бюджетной классификации</a:t>
            </a:r>
            <a:r>
              <a:rPr lang="ru-RU" dirty="0"/>
              <a:t>, которая для всех </a:t>
            </a:r>
            <a:r>
              <a:rPr lang="ru-RU" dirty="0" smtClean="0"/>
              <a:t>уровней </a:t>
            </a:r>
            <a:r>
              <a:rPr lang="ru-RU" dirty="0"/>
              <a:t>бюджетов является единой и обязательной. Единая бюджетная классификация состоит из классификации поступлений бюджета, функциональной и экономической классификации рас­ходов бюджета.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Принципы построения бюджетной классификации и ее харак­тер обусловлены экономическим содержанием доходов и расходов бюджета, структурой национальной экономики и системой управ­ления.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71480"/>
            <a:ext cx="8229600" cy="5554683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ru-RU" dirty="0" smtClean="0"/>
              <a:t>2  </a:t>
            </a:r>
            <a:r>
              <a:rPr lang="ru-RU" b="1" dirty="0"/>
              <a:t>Классификация поступлений</a:t>
            </a:r>
            <a:r>
              <a:rPr lang="ru-RU" dirty="0"/>
              <a:t> является группировкой доходов бюджетов всех уровней, определенных Бюджетным кодексом, а также другими законодательными актами, устанавливающими источники формирования доходов. По определенным характерис­тикам поступления бюджетов всех уровней классифицируются по категориям, классам, подклассам и спецификам. В зависимости от экономических признаков поступления группируются по катего­риям, в зависимости от источников и видов поступлений — по клас­сам и подклассам, в зависимости от вида платежа или поступления - по спецификам.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ru-RU" dirty="0"/>
              <a:t>Этим группам классификации поступлений присваиваются </a:t>
            </a:r>
            <a:r>
              <a:rPr lang="ru-RU" dirty="0" err="1"/>
              <a:t>группировочные</a:t>
            </a:r>
            <a:r>
              <a:rPr lang="ru-RU" dirty="0"/>
              <a:t> коды, состоящие из шести знаков. Первый знак показывает категорию поступлений, определяющий деление по­ступлений по способу взимания. Следующие две цифры означают деление по классам в зави­симости от вида поступлений. Затем идет одна цифра, показывающая подкласс в зависимости от конкретного вида платежа. Последние две цифры озна­чают специфику, показывающую конкретного плательщика данно­го вида платежа и источник их образования.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i="1" dirty="0"/>
              <a:t>3. Классификация расходов бюджета</a:t>
            </a:r>
            <a:r>
              <a:rPr lang="ru-RU" sz="3200" b="1" dirty="0"/>
              <a:t/>
            </a:r>
            <a:br>
              <a:rPr lang="ru-RU" sz="3200" b="1" dirty="0"/>
            </a:b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400" dirty="0" smtClean="0"/>
              <a:t>территориальная классификация </a:t>
            </a:r>
            <a:r>
              <a:rPr lang="ru-RU" sz="2400" dirty="0"/>
              <a:t>расходов, </a:t>
            </a:r>
            <a:r>
              <a:rPr lang="ru-RU" sz="2400" dirty="0" smtClean="0"/>
              <a:t>связанная </a:t>
            </a:r>
            <a:r>
              <a:rPr lang="ru-RU" sz="2400" dirty="0"/>
              <a:t>с выделением бюджетных средств по уровням </a:t>
            </a:r>
            <a:r>
              <a:rPr lang="ru-RU" sz="2400" dirty="0" smtClean="0"/>
              <a:t>государственного </a:t>
            </a:r>
            <a:r>
              <a:rPr lang="ru-RU" sz="2400" dirty="0"/>
              <a:t>управления (расходы республиканского, областного и районного бюджетов). </a:t>
            </a:r>
            <a:endParaRPr lang="ru-RU" sz="2400" dirty="0" smtClean="0"/>
          </a:p>
          <a:p>
            <a:r>
              <a:rPr lang="ru-RU" sz="2400" dirty="0" smtClean="0"/>
              <a:t>Текущие расходы</a:t>
            </a:r>
          </a:p>
          <a:p>
            <a:r>
              <a:rPr lang="ru-RU" sz="2400" dirty="0" smtClean="0"/>
              <a:t>Капитальные расходы бюджета</a:t>
            </a:r>
          </a:p>
          <a:p>
            <a:r>
              <a:rPr lang="ru-RU" sz="2400" b="1" dirty="0" smtClean="0"/>
              <a:t>функциональная классификация </a:t>
            </a:r>
            <a:r>
              <a:rPr lang="ru-RU" sz="2400" b="1" dirty="0"/>
              <a:t>расходов</a:t>
            </a:r>
            <a:r>
              <a:rPr lang="ru-RU" sz="2400" dirty="0"/>
              <a:t> </a:t>
            </a:r>
            <a:endParaRPr lang="ru-RU" sz="2400" dirty="0" smtClean="0"/>
          </a:p>
          <a:p>
            <a:endParaRPr lang="ru-RU" sz="24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42918"/>
            <a:ext cx="8229600" cy="5483245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 4. </a:t>
            </a:r>
            <a:r>
              <a:rPr lang="ru-RU" b="1" dirty="0"/>
              <a:t>Под</a:t>
            </a:r>
            <a:r>
              <a:rPr lang="ru-RU" dirty="0"/>
              <a:t> </a:t>
            </a:r>
            <a:r>
              <a:rPr lang="ru-RU" b="1" dirty="0"/>
              <a:t>бюджетной программой</a:t>
            </a:r>
            <a:r>
              <a:rPr lang="ru-RU" dirty="0"/>
              <a:t>, имеющей четкую, реалистичную и достижимую цель в виде определенного конечного результата, понимаются расходы бюджета по реализации функций государс­твенного управления и государственной политики.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401</Words>
  <Application>Microsoft Office PowerPoint</Application>
  <PresentationFormat>Экран (4:3)</PresentationFormat>
  <Paragraphs>20</Paragraphs>
  <Slides>11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Единая бюджетная классификация </vt:lpstr>
      <vt:lpstr>План</vt:lpstr>
      <vt:lpstr>Слайд 3</vt:lpstr>
      <vt:lpstr>Слайд 4</vt:lpstr>
      <vt:lpstr>Слайд 5</vt:lpstr>
      <vt:lpstr>Слайд 6</vt:lpstr>
      <vt:lpstr>Слайд 7</vt:lpstr>
      <vt:lpstr>3. Классификация расходов бюджета </vt:lpstr>
      <vt:lpstr>Слайд 9</vt:lpstr>
      <vt:lpstr>Слайд 10</vt:lpstr>
      <vt:lpstr>Слайд 11</vt:lpstr>
    </vt:vector>
  </TitlesOfParts>
  <Company>Windows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Единая бюджетная классификация </dc:title>
  <dc:creator>Windows XP Professional SP3</dc:creator>
  <cp:lastModifiedBy>Windows XP Professional SP3</cp:lastModifiedBy>
  <cp:revision>3</cp:revision>
  <dcterms:created xsi:type="dcterms:W3CDTF">2011-06-07T17:33:17Z</dcterms:created>
  <dcterms:modified xsi:type="dcterms:W3CDTF">2011-06-07T17:46:33Z</dcterms:modified>
</cp:coreProperties>
</file>

<file path=docProps/thumbnail.jpeg>
</file>