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theme/themeOverride7.xml" ContentType="application/vnd.openxmlformats-officedocument.themeOverr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Override5.xml" ContentType="application/vnd.openxmlformats-officedocument.themeOverride+xml"/>
  <Override PartName="/ppt/theme/themeOverride6.xml" ContentType="application/vnd.openxmlformats-officedocument.themeOverride+xml"/>
  <Override PartName="/ppt/theme/themeOverride10.xml" ContentType="application/vnd.openxmlformats-officedocument.themeOverrid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Override3.xml" ContentType="application/vnd.openxmlformats-officedocument.themeOverride+xml"/>
  <Override PartName="/ppt/theme/themeOverride4.xml" ContentType="application/vnd.openxmlformats-officedocument.themeOverride+xml"/>
  <Override PartName="/ppt/diagrams/quickStyle1.xml" ContentType="application/vnd.openxmlformats-officedocument.drawingml.diagramStyle+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theme/themeOverride9.xml" ContentType="application/vnd.openxmlformats-officedocument.themeOverride+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theme/themeOverride8.xml" ContentType="application/vnd.openxmlformats-officedocument.themeOverr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handoutMasterIdLst>
    <p:handoutMasterId r:id="rId16"/>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70" r:id="rId14"/>
    <p:sldId id="271" r:id="rId15"/>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71" d="100"/>
          <a:sy n="71" d="100"/>
        </p:scale>
        <p:origin x="-486"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4A23AD5-5D0E-450B-B26E-12A93C647CF0}" type="doc">
      <dgm:prSet loTypeId="urn:microsoft.com/office/officeart/2005/8/layout/hProcess9" loCatId="process" qsTypeId="urn:microsoft.com/office/officeart/2005/8/quickstyle/simple1#1" qsCatId="simple" csTypeId="urn:microsoft.com/office/officeart/2005/8/colors/accent1_2#1" csCatId="accent1" phldr="1"/>
      <dgm:spPr/>
    </dgm:pt>
    <dgm:pt modelId="{1D71290D-D457-429B-9F26-F68885EF7844}">
      <dgm:prSet phldrT="[Текст]" custT="1"/>
      <dgm:spPr/>
      <dgm:t>
        <a:bodyPr/>
        <a:lstStyle/>
        <a:p>
          <a:r>
            <a:rPr lang="ru-RU" sz="1400" dirty="0" smtClean="0"/>
            <a:t>определение периода реализации стратегии</a:t>
          </a:r>
          <a:endParaRPr lang="ru-RU" sz="1400" dirty="0"/>
        </a:p>
      </dgm:t>
    </dgm:pt>
    <dgm:pt modelId="{8B70BADD-47B5-4ECC-9BDE-D019381BDD82}" type="parTrans" cxnId="{14EDD6CD-9556-4C7D-B237-CF222FD3B890}">
      <dgm:prSet/>
      <dgm:spPr/>
      <dgm:t>
        <a:bodyPr/>
        <a:lstStyle/>
        <a:p>
          <a:endParaRPr lang="ru-RU" sz="1400"/>
        </a:p>
      </dgm:t>
    </dgm:pt>
    <dgm:pt modelId="{A8658DD2-EAC4-49D4-B8BD-81ACB26B6259}" type="sibTrans" cxnId="{14EDD6CD-9556-4C7D-B237-CF222FD3B890}">
      <dgm:prSet/>
      <dgm:spPr/>
      <dgm:t>
        <a:bodyPr/>
        <a:lstStyle/>
        <a:p>
          <a:endParaRPr lang="ru-RU" sz="1400"/>
        </a:p>
      </dgm:t>
    </dgm:pt>
    <dgm:pt modelId="{9842A3CB-9BDB-4208-B1D2-619798E5EC0A}">
      <dgm:prSet phldrT="[Текст]" custT="1"/>
      <dgm:spPr/>
      <dgm:t>
        <a:bodyPr/>
        <a:lstStyle/>
        <a:p>
          <a:r>
            <a:rPr lang="ru-RU" sz="1400" dirty="0" smtClean="0"/>
            <a:t>анализ факторов внешней финансовой среды предприятия</a:t>
          </a:r>
          <a:endParaRPr lang="ru-RU" sz="1400" dirty="0"/>
        </a:p>
      </dgm:t>
    </dgm:pt>
    <dgm:pt modelId="{3AB9BBEE-2B58-4418-8D30-757736595B00}" type="parTrans" cxnId="{1B9BEC8A-90E0-45B0-8D0C-78F089EBAC2F}">
      <dgm:prSet/>
      <dgm:spPr/>
      <dgm:t>
        <a:bodyPr/>
        <a:lstStyle/>
        <a:p>
          <a:endParaRPr lang="ru-RU" sz="1400"/>
        </a:p>
      </dgm:t>
    </dgm:pt>
    <dgm:pt modelId="{947F87A6-6974-4380-A654-FA9A7789AE12}" type="sibTrans" cxnId="{1B9BEC8A-90E0-45B0-8D0C-78F089EBAC2F}">
      <dgm:prSet/>
      <dgm:spPr/>
      <dgm:t>
        <a:bodyPr/>
        <a:lstStyle/>
        <a:p>
          <a:endParaRPr lang="ru-RU" sz="1400"/>
        </a:p>
      </dgm:t>
    </dgm:pt>
    <dgm:pt modelId="{83122133-BB77-48BD-BE6E-7C3B77CF6AFC}">
      <dgm:prSet phldrT="[Текст]" custT="1"/>
      <dgm:spPr/>
      <dgm:t>
        <a:bodyPr/>
        <a:lstStyle/>
        <a:p>
          <a:r>
            <a:rPr lang="ru-RU" sz="1400" dirty="0" smtClean="0"/>
            <a:t>формирование стратегических целей финансовой деятельности предприятия</a:t>
          </a:r>
          <a:endParaRPr lang="ru-RU" sz="1400" dirty="0"/>
        </a:p>
      </dgm:t>
    </dgm:pt>
    <dgm:pt modelId="{65960FD7-59E9-4DA5-BECE-BA3A69E8BE2B}" type="parTrans" cxnId="{CE2DC53B-3952-44CA-B758-DE16CD646A6D}">
      <dgm:prSet/>
      <dgm:spPr/>
      <dgm:t>
        <a:bodyPr/>
        <a:lstStyle/>
        <a:p>
          <a:endParaRPr lang="ru-RU" sz="1400"/>
        </a:p>
      </dgm:t>
    </dgm:pt>
    <dgm:pt modelId="{B6D5A493-28EE-4C50-AD87-BA86A5E5E05D}" type="sibTrans" cxnId="{CE2DC53B-3952-44CA-B758-DE16CD646A6D}">
      <dgm:prSet/>
      <dgm:spPr/>
      <dgm:t>
        <a:bodyPr/>
        <a:lstStyle/>
        <a:p>
          <a:endParaRPr lang="ru-RU" sz="1400"/>
        </a:p>
      </dgm:t>
    </dgm:pt>
    <dgm:pt modelId="{191C9FAB-6CD8-499C-A2CE-7CE9174AF917}">
      <dgm:prSet custT="1"/>
      <dgm:spPr/>
      <dgm:t>
        <a:bodyPr/>
        <a:lstStyle/>
        <a:p>
          <a:r>
            <a:rPr lang="ru-RU" sz="1400" dirty="0" smtClean="0"/>
            <a:t>разработка финансовой политики</a:t>
          </a:r>
          <a:endParaRPr lang="ru-RU" sz="1400" dirty="0"/>
        </a:p>
      </dgm:t>
    </dgm:pt>
    <dgm:pt modelId="{F3375C9A-93AB-4D32-AF25-261F9575E0CE}" type="parTrans" cxnId="{B69DC1B8-CBB6-472D-94C9-DDDE7F5332E7}">
      <dgm:prSet/>
      <dgm:spPr/>
      <dgm:t>
        <a:bodyPr/>
        <a:lstStyle/>
        <a:p>
          <a:endParaRPr lang="ru-RU" sz="1400"/>
        </a:p>
      </dgm:t>
    </dgm:pt>
    <dgm:pt modelId="{3D54643A-BA7F-41EF-842A-AF51E7231B74}" type="sibTrans" cxnId="{B69DC1B8-CBB6-472D-94C9-DDDE7F5332E7}">
      <dgm:prSet/>
      <dgm:spPr/>
      <dgm:t>
        <a:bodyPr/>
        <a:lstStyle/>
        <a:p>
          <a:endParaRPr lang="ru-RU" sz="1400"/>
        </a:p>
      </dgm:t>
    </dgm:pt>
    <dgm:pt modelId="{B4387FA5-AFE7-46C9-8658-9553730FC592}">
      <dgm:prSet custT="1"/>
      <dgm:spPr/>
      <dgm:t>
        <a:bodyPr/>
        <a:lstStyle/>
        <a:p>
          <a:r>
            <a:rPr lang="ru-RU" sz="1400" dirty="0" smtClean="0"/>
            <a:t>разработка системы мер по обеспечению реализации финансовой стратегии</a:t>
          </a:r>
          <a:endParaRPr lang="ru-RU" sz="1400" dirty="0"/>
        </a:p>
      </dgm:t>
    </dgm:pt>
    <dgm:pt modelId="{60BF2E7D-4236-4E22-A8AB-AE087FC93BF5}" type="parTrans" cxnId="{858687E0-46F4-4E04-9076-C0D2EF8DB2AC}">
      <dgm:prSet/>
      <dgm:spPr/>
      <dgm:t>
        <a:bodyPr/>
        <a:lstStyle/>
        <a:p>
          <a:endParaRPr lang="ru-RU" sz="1400"/>
        </a:p>
      </dgm:t>
    </dgm:pt>
    <dgm:pt modelId="{8CC6E7C6-1BD7-40B8-9FD8-6537530E257A}" type="sibTrans" cxnId="{858687E0-46F4-4E04-9076-C0D2EF8DB2AC}">
      <dgm:prSet/>
      <dgm:spPr/>
      <dgm:t>
        <a:bodyPr/>
        <a:lstStyle/>
        <a:p>
          <a:endParaRPr lang="ru-RU" sz="1400"/>
        </a:p>
      </dgm:t>
    </dgm:pt>
    <dgm:pt modelId="{ACFA125A-676F-4CB0-B940-614FB2096AEF}">
      <dgm:prSet custT="1"/>
      <dgm:spPr/>
      <dgm:t>
        <a:bodyPr/>
        <a:lstStyle/>
        <a:p>
          <a:r>
            <a:rPr lang="ru-RU" sz="1400" dirty="0" smtClean="0"/>
            <a:t>оценка разработанной финансовой стратегии</a:t>
          </a:r>
          <a:endParaRPr lang="ru-RU" sz="1400" dirty="0"/>
        </a:p>
      </dgm:t>
    </dgm:pt>
    <dgm:pt modelId="{F1B6D517-AD38-46A6-9475-D59EEF2F568F}" type="parTrans" cxnId="{3F248DFA-277E-4E09-8B82-21CB10722710}">
      <dgm:prSet/>
      <dgm:spPr/>
      <dgm:t>
        <a:bodyPr/>
        <a:lstStyle/>
        <a:p>
          <a:endParaRPr lang="ru-RU" sz="1400"/>
        </a:p>
      </dgm:t>
    </dgm:pt>
    <dgm:pt modelId="{BA5C36E4-87BF-478D-AA06-3A4911F88748}" type="sibTrans" cxnId="{3F248DFA-277E-4E09-8B82-21CB10722710}">
      <dgm:prSet/>
      <dgm:spPr/>
      <dgm:t>
        <a:bodyPr/>
        <a:lstStyle/>
        <a:p>
          <a:endParaRPr lang="ru-RU" sz="1400"/>
        </a:p>
      </dgm:t>
    </dgm:pt>
    <dgm:pt modelId="{EE8DDBB9-E532-4E20-8154-641F8BB230D3}" type="pres">
      <dgm:prSet presAssocID="{64A23AD5-5D0E-450B-B26E-12A93C647CF0}" presName="CompostProcess" presStyleCnt="0">
        <dgm:presLayoutVars>
          <dgm:dir/>
          <dgm:resizeHandles val="exact"/>
        </dgm:presLayoutVars>
      </dgm:prSet>
      <dgm:spPr/>
    </dgm:pt>
    <dgm:pt modelId="{DA9B4426-3C72-4FE8-B0F0-7FDB0B86B861}" type="pres">
      <dgm:prSet presAssocID="{64A23AD5-5D0E-450B-B26E-12A93C647CF0}" presName="arrow" presStyleLbl="bgShp" presStyleIdx="0" presStyleCnt="1"/>
      <dgm:spPr/>
    </dgm:pt>
    <dgm:pt modelId="{4EB7E76E-B0D8-419A-9B3D-DDAE13EBBF28}" type="pres">
      <dgm:prSet presAssocID="{64A23AD5-5D0E-450B-B26E-12A93C647CF0}" presName="linearProcess" presStyleCnt="0"/>
      <dgm:spPr/>
    </dgm:pt>
    <dgm:pt modelId="{DA887A9F-4B5F-4F88-AD13-896B07BE9BD4}" type="pres">
      <dgm:prSet presAssocID="{1D71290D-D457-429B-9F26-F68885EF7844}" presName="textNode" presStyleLbl="node1" presStyleIdx="0" presStyleCnt="6">
        <dgm:presLayoutVars>
          <dgm:bulletEnabled val="1"/>
        </dgm:presLayoutVars>
      </dgm:prSet>
      <dgm:spPr/>
      <dgm:t>
        <a:bodyPr/>
        <a:lstStyle/>
        <a:p>
          <a:endParaRPr lang="ru-RU"/>
        </a:p>
      </dgm:t>
    </dgm:pt>
    <dgm:pt modelId="{B13B6518-DB4D-44BE-946C-00C7179C2D27}" type="pres">
      <dgm:prSet presAssocID="{A8658DD2-EAC4-49D4-B8BD-81ACB26B6259}" presName="sibTrans" presStyleCnt="0"/>
      <dgm:spPr/>
    </dgm:pt>
    <dgm:pt modelId="{42935054-22C4-45CE-AECA-AF60268B8AA1}" type="pres">
      <dgm:prSet presAssocID="{9842A3CB-9BDB-4208-B1D2-619798E5EC0A}" presName="textNode" presStyleLbl="node1" presStyleIdx="1" presStyleCnt="6" custLinFactNeighborX="-36183" custLinFactNeighborY="1944">
        <dgm:presLayoutVars>
          <dgm:bulletEnabled val="1"/>
        </dgm:presLayoutVars>
      </dgm:prSet>
      <dgm:spPr/>
      <dgm:t>
        <a:bodyPr/>
        <a:lstStyle/>
        <a:p>
          <a:endParaRPr lang="ru-RU"/>
        </a:p>
      </dgm:t>
    </dgm:pt>
    <dgm:pt modelId="{4151FD05-2C70-41A2-B93F-2DF692530519}" type="pres">
      <dgm:prSet presAssocID="{947F87A6-6974-4380-A654-FA9A7789AE12}" presName="sibTrans" presStyleCnt="0"/>
      <dgm:spPr/>
    </dgm:pt>
    <dgm:pt modelId="{B64CBE15-ED70-4861-9575-84E4DFDF4D01}" type="pres">
      <dgm:prSet presAssocID="{83122133-BB77-48BD-BE6E-7C3B77CF6AFC}" presName="textNode" presStyleLbl="node1" presStyleIdx="2" presStyleCnt="6">
        <dgm:presLayoutVars>
          <dgm:bulletEnabled val="1"/>
        </dgm:presLayoutVars>
      </dgm:prSet>
      <dgm:spPr/>
      <dgm:t>
        <a:bodyPr/>
        <a:lstStyle/>
        <a:p>
          <a:endParaRPr lang="ru-RU"/>
        </a:p>
      </dgm:t>
    </dgm:pt>
    <dgm:pt modelId="{98A55E2F-F1B1-4FA5-BCCF-68C418C852A9}" type="pres">
      <dgm:prSet presAssocID="{B6D5A493-28EE-4C50-AD87-BA86A5E5E05D}" presName="sibTrans" presStyleCnt="0"/>
      <dgm:spPr/>
    </dgm:pt>
    <dgm:pt modelId="{41485FBD-0EC4-497C-9280-36CD1A8438A0}" type="pres">
      <dgm:prSet presAssocID="{191C9FAB-6CD8-499C-A2CE-7CE9174AF917}" presName="textNode" presStyleLbl="node1" presStyleIdx="3" presStyleCnt="6">
        <dgm:presLayoutVars>
          <dgm:bulletEnabled val="1"/>
        </dgm:presLayoutVars>
      </dgm:prSet>
      <dgm:spPr/>
      <dgm:t>
        <a:bodyPr/>
        <a:lstStyle/>
        <a:p>
          <a:endParaRPr lang="ru-RU"/>
        </a:p>
      </dgm:t>
    </dgm:pt>
    <dgm:pt modelId="{75FDCBF3-686D-4FA7-AFEC-D241DEE8D31C}" type="pres">
      <dgm:prSet presAssocID="{3D54643A-BA7F-41EF-842A-AF51E7231B74}" presName="sibTrans" presStyleCnt="0"/>
      <dgm:spPr/>
    </dgm:pt>
    <dgm:pt modelId="{056304E2-67D6-4AF5-BDF4-23A1EFE8DE76}" type="pres">
      <dgm:prSet presAssocID="{B4387FA5-AFE7-46C9-8658-9553730FC592}" presName="textNode" presStyleLbl="node1" presStyleIdx="4" presStyleCnt="6">
        <dgm:presLayoutVars>
          <dgm:bulletEnabled val="1"/>
        </dgm:presLayoutVars>
      </dgm:prSet>
      <dgm:spPr/>
      <dgm:t>
        <a:bodyPr/>
        <a:lstStyle/>
        <a:p>
          <a:endParaRPr lang="ru-RU"/>
        </a:p>
      </dgm:t>
    </dgm:pt>
    <dgm:pt modelId="{63D099E2-5E62-465B-A8A5-9EE551C9DE9E}" type="pres">
      <dgm:prSet presAssocID="{8CC6E7C6-1BD7-40B8-9FD8-6537530E257A}" presName="sibTrans" presStyleCnt="0"/>
      <dgm:spPr/>
    </dgm:pt>
    <dgm:pt modelId="{5CA8AC1C-3897-41E6-BAF2-C9A46E44E7EB}" type="pres">
      <dgm:prSet presAssocID="{ACFA125A-676F-4CB0-B940-614FB2096AEF}" presName="textNode" presStyleLbl="node1" presStyleIdx="5" presStyleCnt="6">
        <dgm:presLayoutVars>
          <dgm:bulletEnabled val="1"/>
        </dgm:presLayoutVars>
      </dgm:prSet>
      <dgm:spPr/>
      <dgm:t>
        <a:bodyPr/>
        <a:lstStyle/>
        <a:p>
          <a:endParaRPr lang="ru-RU"/>
        </a:p>
      </dgm:t>
    </dgm:pt>
  </dgm:ptLst>
  <dgm:cxnLst>
    <dgm:cxn modelId="{E8132037-8439-49AA-923D-5E68C165BACB}" type="presOf" srcId="{B4387FA5-AFE7-46C9-8658-9553730FC592}" destId="{056304E2-67D6-4AF5-BDF4-23A1EFE8DE76}" srcOrd="0" destOrd="0" presId="urn:microsoft.com/office/officeart/2005/8/layout/hProcess9"/>
    <dgm:cxn modelId="{14EDD6CD-9556-4C7D-B237-CF222FD3B890}" srcId="{64A23AD5-5D0E-450B-B26E-12A93C647CF0}" destId="{1D71290D-D457-429B-9F26-F68885EF7844}" srcOrd="0" destOrd="0" parTransId="{8B70BADD-47B5-4ECC-9BDE-D019381BDD82}" sibTransId="{A8658DD2-EAC4-49D4-B8BD-81ACB26B6259}"/>
    <dgm:cxn modelId="{D7B2E679-DC94-4D0B-BCE2-9D239EB06093}" type="presOf" srcId="{9842A3CB-9BDB-4208-B1D2-619798E5EC0A}" destId="{42935054-22C4-45CE-AECA-AF60268B8AA1}" srcOrd="0" destOrd="0" presId="urn:microsoft.com/office/officeart/2005/8/layout/hProcess9"/>
    <dgm:cxn modelId="{858687E0-46F4-4E04-9076-C0D2EF8DB2AC}" srcId="{64A23AD5-5D0E-450B-B26E-12A93C647CF0}" destId="{B4387FA5-AFE7-46C9-8658-9553730FC592}" srcOrd="4" destOrd="0" parTransId="{60BF2E7D-4236-4E22-A8AB-AE087FC93BF5}" sibTransId="{8CC6E7C6-1BD7-40B8-9FD8-6537530E257A}"/>
    <dgm:cxn modelId="{1B9BEC8A-90E0-45B0-8D0C-78F089EBAC2F}" srcId="{64A23AD5-5D0E-450B-B26E-12A93C647CF0}" destId="{9842A3CB-9BDB-4208-B1D2-619798E5EC0A}" srcOrd="1" destOrd="0" parTransId="{3AB9BBEE-2B58-4418-8D30-757736595B00}" sibTransId="{947F87A6-6974-4380-A654-FA9A7789AE12}"/>
    <dgm:cxn modelId="{B69DC1B8-CBB6-472D-94C9-DDDE7F5332E7}" srcId="{64A23AD5-5D0E-450B-B26E-12A93C647CF0}" destId="{191C9FAB-6CD8-499C-A2CE-7CE9174AF917}" srcOrd="3" destOrd="0" parTransId="{F3375C9A-93AB-4D32-AF25-261F9575E0CE}" sibTransId="{3D54643A-BA7F-41EF-842A-AF51E7231B74}"/>
    <dgm:cxn modelId="{CE2DC53B-3952-44CA-B758-DE16CD646A6D}" srcId="{64A23AD5-5D0E-450B-B26E-12A93C647CF0}" destId="{83122133-BB77-48BD-BE6E-7C3B77CF6AFC}" srcOrd="2" destOrd="0" parTransId="{65960FD7-59E9-4DA5-BECE-BA3A69E8BE2B}" sibTransId="{B6D5A493-28EE-4C50-AD87-BA86A5E5E05D}"/>
    <dgm:cxn modelId="{1DB355A7-BE02-408C-99AD-A09B2E67CCC5}" type="presOf" srcId="{191C9FAB-6CD8-499C-A2CE-7CE9174AF917}" destId="{41485FBD-0EC4-497C-9280-36CD1A8438A0}" srcOrd="0" destOrd="0" presId="urn:microsoft.com/office/officeart/2005/8/layout/hProcess9"/>
    <dgm:cxn modelId="{96B517FB-BC31-4169-A413-758D5257E0E9}" type="presOf" srcId="{ACFA125A-676F-4CB0-B940-614FB2096AEF}" destId="{5CA8AC1C-3897-41E6-BAF2-C9A46E44E7EB}" srcOrd="0" destOrd="0" presId="urn:microsoft.com/office/officeart/2005/8/layout/hProcess9"/>
    <dgm:cxn modelId="{943AE426-E901-4085-8194-80F300B9397A}" type="presOf" srcId="{83122133-BB77-48BD-BE6E-7C3B77CF6AFC}" destId="{B64CBE15-ED70-4861-9575-84E4DFDF4D01}" srcOrd="0" destOrd="0" presId="urn:microsoft.com/office/officeart/2005/8/layout/hProcess9"/>
    <dgm:cxn modelId="{B6C7A866-765F-42AF-80D7-821184491348}" type="presOf" srcId="{1D71290D-D457-429B-9F26-F68885EF7844}" destId="{DA887A9F-4B5F-4F88-AD13-896B07BE9BD4}" srcOrd="0" destOrd="0" presId="urn:microsoft.com/office/officeart/2005/8/layout/hProcess9"/>
    <dgm:cxn modelId="{3F248DFA-277E-4E09-8B82-21CB10722710}" srcId="{64A23AD5-5D0E-450B-B26E-12A93C647CF0}" destId="{ACFA125A-676F-4CB0-B940-614FB2096AEF}" srcOrd="5" destOrd="0" parTransId="{F1B6D517-AD38-46A6-9475-D59EEF2F568F}" sibTransId="{BA5C36E4-87BF-478D-AA06-3A4911F88748}"/>
    <dgm:cxn modelId="{024CF436-0E21-4705-B65E-8900F6BCD876}" type="presOf" srcId="{64A23AD5-5D0E-450B-B26E-12A93C647CF0}" destId="{EE8DDBB9-E532-4E20-8154-641F8BB230D3}" srcOrd="0" destOrd="0" presId="urn:microsoft.com/office/officeart/2005/8/layout/hProcess9"/>
    <dgm:cxn modelId="{76052CA3-CC4A-4A22-865A-C144FBF4ABA9}" type="presParOf" srcId="{EE8DDBB9-E532-4E20-8154-641F8BB230D3}" destId="{DA9B4426-3C72-4FE8-B0F0-7FDB0B86B861}" srcOrd="0" destOrd="0" presId="urn:microsoft.com/office/officeart/2005/8/layout/hProcess9"/>
    <dgm:cxn modelId="{5FBFE8F7-0F51-40FC-A612-4614189A65CF}" type="presParOf" srcId="{EE8DDBB9-E532-4E20-8154-641F8BB230D3}" destId="{4EB7E76E-B0D8-419A-9B3D-DDAE13EBBF28}" srcOrd="1" destOrd="0" presId="urn:microsoft.com/office/officeart/2005/8/layout/hProcess9"/>
    <dgm:cxn modelId="{45E66F4C-02F1-4399-B8E2-45E1C5BB9B01}" type="presParOf" srcId="{4EB7E76E-B0D8-419A-9B3D-DDAE13EBBF28}" destId="{DA887A9F-4B5F-4F88-AD13-896B07BE9BD4}" srcOrd="0" destOrd="0" presId="urn:microsoft.com/office/officeart/2005/8/layout/hProcess9"/>
    <dgm:cxn modelId="{70EC37D9-26B6-47D7-9547-D865B4B26A83}" type="presParOf" srcId="{4EB7E76E-B0D8-419A-9B3D-DDAE13EBBF28}" destId="{B13B6518-DB4D-44BE-946C-00C7179C2D27}" srcOrd="1" destOrd="0" presId="urn:microsoft.com/office/officeart/2005/8/layout/hProcess9"/>
    <dgm:cxn modelId="{9EC58C5C-795E-420D-B4B3-1A45C0AFBE7C}" type="presParOf" srcId="{4EB7E76E-B0D8-419A-9B3D-DDAE13EBBF28}" destId="{42935054-22C4-45CE-AECA-AF60268B8AA1}" srcOrd="2" destOrd="0" presId="urn:microsoft.com/office/officeart/2005/8/layout/hProcess9"/>
    <dgm:cxn modelId="{FD1F3280-FBAA-4EC4-8372-D1A1A0D6510D}" type="presParOf" srcId="{4EB7E76E-B0D8-419A-9B3D-DDAE13EBBF28}" destId="{4151FD05-2C70-41A2-B93F-2DF692530519}" srcOrd="3" destOrd="0" presId="urn:microsoft.com/office/officeart/2005/8/layout/hProcess9"/>
    <dgm:cxn modelId="{6F83FC95-580D-4FF6-BC23-2932E5AE47AA}" type="presParOf" srcId="{4EB7E76E-B0D8-419A-9B3D-DDAE13EBBF28}" destId="{B64CBE15-ED70-4861-9575-84E4DFDF4D01}" srcOrd="4" destOrd="0" presId="urn:microsoft.com/office/officeart/2005/8/layout/hProcess9"/>
    <dgm:cxn modelId="{661E3E9E-A6F7-4BC2-A120-D6B51A00FF1F}" type="presParOf" srcId="{4EB7E76E-B0D8-419A-9B3D-DDAE13EBBF28}" destId="{98A55E2F-F1B1-4FA5-BCCF-68C418C852A9}" srcOrd="5" destOrd="0" presId="urn:microsoft.com/office/officeart/2005/8/layout/hProcess9"/>
    <dgm:cxn modelId="{D8A989C0-2849-4F29-B55D-A2387DBFB859}" type="presParOf" srcId="{4EB7E76E-B0D8-419A-9B3D-DDAE13EBBF28}" destId="{41485FBD-0EC4-497C-9280-36CD1A8438A0}" srcOrd="6" destOrd="0" presId="urn:microsoft.com/office/officeart/2005/8/layout/hProcess9"/>
    <dgm:cxn modelId="{9929C799-C771-47F5-ADAA-7FE004532BAF}" type="presParOf" srcId="{4EB7E76E-B0D8-419A-9B3D-DDAE13EBBF28}" destId="{75FDCBF3-686D-4FA7-AFEC-D241DEE8D31C}" srcOrd="7" destOrd="0" presId="urn:microsoft.com/office/officeart/2005/8/layout/hProcess9"/>
    <dgm:cxn modelId="{F013FED2-630B-4D10-9F82-415265FE4CA8}" type="presParOf" srcId="{4EB7E76E-B0D8-419A-9B3D-DDAE13EBBF28}" destId="{056304E2-67D6-4AF5-BDF4-23A1EFE8DE76}" srcOrd="8" destOrd="0" presId="urn:microsoft.com/office/officeart/2005/8/layout/hProcess9"/>
    <dgm:cxn modelId="{F9C8D39A-3602-4E0B-B3D1-B0EA455D10E3}" type="presParOf" srcId="{4EB7E76E-B0D8-419A-9B3D-DDAE13EBBF28}" destId="{63D099E2-5E62-465B-A8A5-9EE551C9DE9E}" srcOrd="9" destOrd="0" presId="urn:microsoft.com/office/officeart/2005/8/layout/hProcess9"/>
    <dgm:cxn modelId="{BD9C9075-717E-4856-BA42-180F7F117466}" type="presParOf" srcId="{4EB7E76E-B0D8-419A-9B3D-DDAE13EBBF28}" destId="{5CA8AC1C-3897-41E6-BAF2-C9A46E44E7EB}" srcOrd="10" destOrd="0" presId="urn:microsoft.com/office/officeart/2005/8/layout/hProcess9"/>
  </dgm:cxnLst>
  <dgm:bg/>
  <dgm:whole/>
  <dgm:extLst>
    <a:ext uri="http://schemas.microsoft.com/office/drawing/2008/diagram"/>
  </dgm:extLst>
</dgm:dataModel>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2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New Roman" pitchFamily="18" charset="0"/>
              </a:defRPr>
            </a:lvl1pPr>
          </a:lstStyle>
          <a:p>
            <a:endParaRPr lang="ru-RU"/>
          </a:p>
        </p:txBody>
      </p:sp>
      <p:sp>
        <p:nvSpPr>
          <p:cNvPr id="30723"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New Roman" pitchFamily="18" charset="0"/>
              </a:defRPr>
            </a:lvl1pPr>
          </a:lstStyle>
          <a:p>
            <a:fld id="{A1C3F414-C60B-4931-88B9-2A9105719022}" type="datetimeFigureOut">
              <a:rPr lang="ru-RU"/>
              <a:pPr/>
              <a:t>07.06.2011</a:t>
            </a:fld>
            <a:endParaRPr lang="ru-RU"/>
          </a:p>
        </p:txBody>
      </p:sp>
      <p:sp>
        <p:nvSpPr>
          <p:cNvPr id="30724"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New Roman" pitchFamily="18" charset="0"/>
              </a:defRPr>
            </a:lvl1pPr>
          </a:lstStyle>
          <a:p>
            <a:endParaRPr lang="ru-RU"/>
          </a:p>
        </p:txBody>
      </p:sp>
      <p:sp>
        <p:nvSpPr>
          <p:cNvPr id="30725"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imes New Roman" pitchFamily="18" charset="0"/>
              </a:defRPr>
            </a:lvl1pPr>
          </a:lstStyle>
          <a:p>
            <a:fld id="{C7A9A8D5-FE61-4377-AC2A-D4F3615BAB69}" type="slidenum">
              <a:rPr lang="ru-RU"/>
              <a:pPr/>
              <a:t>‹#›</a:t>
            </a:fld>
            <a:endParaRPr lang="ru-RU"/>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ru-RU" smtClean="0"/>
              <a:t>Образец заголовка</a:t>
            </a:r>
            <a:endParaRPr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4" name="Дата 29"/>
          <p:cNvSpPr>
            <a:spLocks noGrp="1"/>
          </p:cNvSpPr>
          <p:nvPr>
            <p:ph type="dt" sz="half" idx="10"/>
          </p:nvPr>
        </p:nvSpPr>
        <p:spPr/>
        <p:txBody>
          <a:bodyPr/>
          <a:lstStyle>
            <a:lvl1pPr>
              <a:defRPr/>
            </a:lvl1pPr>
          </a:lstStyle>
          <a:p>
            <a:pPr>
              <a:defRPr/>
            </a:pPr>
            <a:fld id="{E961CE17-8090-47F6-BAA1-A2AF38773E00}" type="datetimeFigureOut">
              <a:rPr lang="ru-RU"/>
              <a:pPr>
                <a:defRPr/>
              </a:pPr>
              <a:t>07.06.2011</a:t>
            </a:fld>
            <a:endParaRPr lang="ru-RU"/>
          </a:p>
        </p:txBody>
      </p:sp>
      <p:sp>
        <p:nvSpPr>
          <p:cNvPr id="5" name="Нижний колонтитул 18"/>
          <p:cNvSpPr>
            <a:spLocks noGrp="1"/>
          </p:cNvSpPr>
          <p:nvPr>
            <p:ph type="ftr" sz="quarter" idx="11"/>
          </p:nvPr>
        </p:nvSpPr>
        <p:spPr/>
        <p:txBody>
          <a:bodyPr/>
          <a:lstStyle>
            <a:lvl1pPr>
              <a:defRPr/>
            </a:lvl1pPr>
          </a:lstStyle>
          <a:p>
            <a:pPr>
              <a:defRPr/>
            </a:pPr>
            <a:endParaRPr lang="ru-RU"/>
          </a:p>
        </p:txBody>
      </p:sp>
      <p:sp>
        <p:nvSpPr>
          <p:cNvPr id="6" name="Номер слайда 26"/>
          <p:cNvSpPr>
            <a:spLocks noGrp="1"/>
          </p:cNvSpPr>
          <p:nvPr>
            <p:ph type="sldNum" sz="quarter" idx="12"/>
          </p:nvPr>
        </p:nvSpPr>
        <p:spPr/>
        <p:txBody>
          <a:bodyPr/>
          <a:lstStyle>
            <a:lvl1pPr>
              <a:defRPr/>
            </a:lvl1pPr>
          </a:lstStyle>
          <a:p>
            <a:pPr>
              <a:defRPr/>
            </a:pPr>
            <a:fld id="{19508AD0-C81D-4090-94A5-4B04D98EA53C}"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C366CA0A-5997-4F97-9B3E-882F45ED5A77}" type="datetimeFigureOut">
              <a:rPr lang="ru-RU"/>
              <a:pPr>
                <a:defRPr/>
              </a:pPr>
              <a:t>07.06.2011</a:t>
            </a:fld>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3E87115B-DFFF-415E-9742-EA34B1B2CBD6}"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52CA0484-0BBC-497A-8A78-DE546FFE999D}" type="datetimeFigureOut">
              <a:rPr lang="ru-RU"/>
              <a:pPr>
                <a:defRPr/>
              </a:pPr>
              <a:t>07.06.2011</a:t>
            </a:fld>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BF211270-9585-40E8-9270-50BA363BFF8C}"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A2A78642-B856-4403-B175-1D3467922620}" type="datetimeFigureOut">
              <a:rPr lang="ru-RU"/>
              <a:pPr>
                <a:defRPr/>
              </a:pPr>
              <a:t>07.06.2011</a:t>
            </a:fld>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22E48B6F-CBF0-4C6E-959F-CD435005DB33}"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ru-RU" smtClean="0"/>
              <a:t>Образец заголовка</a:t>
            </a:r>
            <a:endParaRPr lang="en-US"/>
          </a:p>
        </p:txBody>
      </p:sp>
      <p:sp>
        <p:nvSpPr>
          <p:cNvPr id="3" name="Текст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BC3EFEE9-F9B7-4F73-A3BD-99F01D8BAC6E}" type="datetimeFigureOut">
              <a:rPr lang="ru-RU"/>
              <a:pPr>
                <a:defRPr/>
              </a:pPr>
              <a:t>07.06.2011</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3731B3D0-72B8-4E3E-8236-3A412E43CEDE}"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lang="ru-RU" smtClean="0"/>
              <a:t>Образец заголовка</a:t>
            </a:r>
            <a:endParaRPr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9"/>
          <p:cNvSpPr>
            <a:spLocks noGrp="1"/>
          </p:cNvSpPr>
          <p:nvPr>
            <p:ph type="dt" sz="half" idx="10"/>
          </p:nvPr>
        </p:nvSpPr>
        <p:spPr/>
        <p:txBody>
          <a:bodyPr/>
          <a:lstStyle>
            <a:lvl1pPr>
              <a:defRPr/>
            </a:lvl1pPr>
          </a:lstStyle>
          <a:p>
            <a:pPr>
              <a:defRPr/>
            </a:pPr>
            <a:fld id="{52FE59B1-5072-4F6A-AC95-D9B69AED212B}" type="datetimeFigureOut">
              <a:rPr lang="ru-RU"/>
              <a:pPr>
                <a:defRPr/>
              </a:pPr>
              <a:t>07.06.2011</a:t>
            </a:fld>
            <a:endParaRPr lang="ru-RU"/>
          </a:p>
        </p:txBody>
      </p:sp>
      <p:sp>
        <p:nvSpPr>
          <p:cNvPr id="6" name="Нижний колонтитул 21"/>
          <p:cNvSpPr>
            <a:spLocks noGrp="1"/>
          </p:cNvSpPr>
          <p:nvPr>
            <p:ph type="ftr" sz="quarter" idx="11"/>
          </p:nvPr>
        </p:nvSpPr>
        <p:spPr/>
        <p:txBody>
          <a:bodyPr/>
          <a:lstStyle>
            <a:lvl1pPr>
              <a:defRPr/>
            </a:lvl1pPr>
          </a:lstStyle>
          <a:p>
            <a:pPr>
              <a:defRPr/>
            </a:pPr>
            <a:endParaRPr lang="ru-RU"/>
          </a:p>
        </p:txBody>
      </p:sp>
      <p:sp>
        <p:nvSpPr>
          <p:cNvPr id="7" name="Номер слайда 17"/>
          <p:cNvSpPr>
            <a:spLocks noGrp="1"/>
          </p:cNvSpPr>
          <p:nvPr>
            <p:ph type="sldNum" sz="quarter" idx="12"/>
          </p:nvPr>
        </p:nvSpPr>
        <p:spPr/>
        <p:txBody>
          <a:bodyPr/>
          <a:lstStyle>
            <a:lvl1pPr>
              <a:defRPr/>
            </a:lvl1pPr>
          </a:lstStyle>
          <a:p>
            <a:pPr>
              <a:defRPr/>
            </a:pPr>
            <a:fld id="{EEAE9D07-6ECB-43CB-AED3-7C61EF090CAE}"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lvl1pPr>
              <a:defRPr/>
            </a:lvl1pPr>
          </a:lstStyle>
          <a:p>
            <a:r>
              <a:rPr lang="ru-RU" smtClean="0"/>
              <a:t>Образец заголовка</a:t>
            </a:r>
            <a:endParaRPr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9"/>
          <p:cNvSpPr>
            <a:spLocks noGrp="1"/>
          </p:cNvSpPr>
          <p:nvPr>
            <p:ph type="dt" sz="half" idx="10"/>
          </p:nvPr>
        </p:nvSpPr>
        <p:spPr/>
        <p:txBody>
          <a:bodyPr/>
          <a:lstStyle>
            <a:lvl1pPr>
              <a:defRPr/>
            </a:lvl1pPr>
          </a:lstStyle>
          <a:p>
            <a:pPr>
              <a:defRPr/>
            </a:pPr>
            <a:fld id="{7660CD73-FA91-47A3-925C-1856D4802911}" type="datetimeFigureOut">
              <a:rPr lang="ru-RU"/>
              <a:pPr>
                <a:defRPr/>
              </a:pPr>
              <a:t>07.06.2011</a:t>
            </a:fld>
            <a:endParaRPr lang="ru-RU"/>
          </a:p>
        </p:txBody>
      </p:sp>
      <p:sp>
        <p:nvSpPr>
          <p:cNvPr id="8" name="Нижний колонтитул 21"/>
          <p:cNvSpPr>
            <a:spLocks noGrp="1"/>
          </p:cNvSpPr>
          <p:nvPr>
            <p:ph type="ftr" sz="quarter" idx="11"/>
          </p:nvPr>
        </p:nvSpPr>
        <p:spPr/>
        <p:txBody>
          <a:bodyPr/>
          <a:lstStyle>
            <a:lvl1pPr>
              <a:defRPr/>
            </a:lvl1pPr>
          </a:lstStyle>
          <a:p>
            <a:pPr>
              <a:defRPr/>
            </a:pPr>
            <a:endParaRPr lang="ru-RU"/>
          </a:p>
        </p:txBody>
      </p:sp>
      <p:sp>
        <p:nvSpPr>
          <p:cNvPr id="9" name="Номер слайда 17"/>
          <p:cNvSpPr>
            <a:spLocks noGrp="1"/>
          </p:cNvSpPr>
          <p:nvPr>
            <p:ph type="sldNum" sz="quarter" idx="12"/>
          </p:nvPr>
        </p:nvSpPr>
        <p:spPr/>
        <p:txBody>
          <a:bodyPr/>
          <a:lstStyle>
            <a:lvl1pPr>
              <a:defRPr/>
            </a:lvl1pPr>
          </a:lstStyle>
          <a:p>
            <a:pPr>
              <a:defRPr/>
            </a:pPr>
            <a:fld id="{F6460422-DE4E-4449-B681-729C77BCAD24}"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ru-RU" smtClean="0"/>
              <a:t>Образец заголовка</a:t>
            </a:r>
            <a:endParaRPr lang="en-US"/>
          </a:p>
        </p:txBody>
      </p:sp>
      <p:sp>
        <p:nvSpPr>
          <p:cNvPr id="3" name="Дата 9"/>
          <p:cNvSpPr>
            <a:spLocks noGrp="1"/>
          </p:cNvSpPr>
          <p:nvPr>
            <p:ph type="dt" sz="half" idx="10"/>
          </p:nvPr>
        </p:nvSpPr>
        <p:spPr/>
        <p:txBody>
          <a:bodyPr/>
          <a:lstStyle>
            <a:lvl1pPr>
              <a:defRPr/>
            </a:lvl1pPr>
          </a:lstStyle>
          <a:p>
            <a:pPr>
              <a:defRPr/>
            </a:pPr>
            <a:fld id="{FB2AEA1F-486A-4442-AF4F-A23396BBBDC9}" type="datetimeFigureOut">
              <a:rPr lang="ru-RU"/>
              <a:pPr>
                <a:defRPr/>
              </a:pPr>
              <a:t>07.06.2011</a:t>
            </a:fld>
            <a:endParaRPr lang="ru-RU"/>
          </a:p>
        </p:txBody>
      </p:sp>
      <p:sp>
        <p:nvSpPr>
          <p:cNvPr id="4" name="Нижний колонтитул 21"/>
          <p:cNvSpPr>
            <a:spLocks noGrp="1"/>
          </p:cNvSpPr>
          <p:nvPr>
            <p:ph type="ftr" sz="quarter" idx="11"/>
          </p:nvPr>
        </p:nvSpPr>
        <p:spPr/>
        <p:txBody>
          <a:bodyPr/>
          <a:lstStyle>
            <a:lvl1pPr>
              <a:defRPr/>
            </a:lvl1pPr>
          </a:lstStyle>
          <a:p>
            <a:pPr>
              <a:defRPr/>
            </a:pPr>
            <a:endParaRPr lang="ru-RU"/>
          </a:p>
        </p:txBody>
      </p:sp>
      <p:sp>
        <p:nvSpPr>
          <p:cNvPr id="5" name="Номер слайда 17"/>
          <p:cNvSpPr>
            <a:spLocks noGrp="1"/>
          </p:cNvSpPr>
          <p:nvPr>
            <p:ph type="sldNum" sz="quarter" idx="12"/>
          </p:nvPr>
        </p:nvSpPr>
        <p:spPr/>
        <p:txBody>
          <a:bodyPr/>
          <a:lstStyle>
            <a:lvl1pPr>
              <a:defRPr/>
            </a:lvl1pPr>
          </a:lstStyle>
          <a:p>
            <a:pPr>
              <a:defRPr/>
            </a:pPr>
            <a:fld id="{0017FDDF-89FE-488C-AB03-DF8CCF4335D5}"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9"/>
          <p:cNvSpPr>
            <a:spLocks noGrp="1"/>
          </p:cNvSpPr>
          <p:nvPr>
            <p:ph type="dt" sz="half" idx="10"/>
          </p:nvPr>
        </p:nvSpPr>
        <p:spPr/>
        <p:txBody>
          <a:bodyPr/>
          <a:lstStyle>
            <a:lvl1pPr>
              <a:defRPr/>
            </a:lvl1pPr>
          </a:lstStyle>
          <a:p>
            <a:pPr>
              <a:defRPr/>
            </a:pPr>
            <a:fld id="{82CC31C6-FAC9-4E5D-A0D3-12C66803A732}" type="datetimeFigureOut">
              <a:rPr lang="ru-RU"/>
              <a:pPr>
                <a:defRPr/>
              </a:pPr>
              <a:t>07.06.2011</a:t>
            </a:fld>
            <a:endParaRPr lang="ru-RU"/>
          </a:p>
        </p:txBody>
      </p:sp>
      <p:sp>
        <p:nvSpPr>
          <p:cNvPr id="3" name="Нижний колонтитул 21"/>
          <p:cNvSpPr>
            <a:spLocks noGrp="1"/>
          </p:cNvSpPr>
          <p:nvPr>
            <p:ph type="ftr" sz="quarter" idx="11"/>
          </p:nvPr>
        </p:nvSpPr>
        <p:spPr/>
        <p:txBody>
          <a:bodyPr/>
          <a:lstStyle>
            <a:lvl1pPr>
              <a:defRPr/>
            </a:lvl1pPr>
          </a:lstStyle>
          <a:p>
            <a:pPr>
              <a:defRPr/>
            </a:pPr>
            <a:endParaRPr lang="ru-RU"/>
          </a:p>
        </p:txBody>
      </p:sp>
      <p:sp>
        <p:nvSpPr>
          <p:cNvPr id="4" name="Номер слайда 17"/>
          <p:cNvSpPr>
            <a:spLocks noGrp="1"/>
          </p:cNvSpPr>
          <p:nvPr>
            <p:ph type="sldNum" sz="quarter" idx="12"/>
          </p:nvPr>
        </p:nvSpPr>
        <p:spPr/>
        <p:txBody>
          <a:bodyPr/>
          <a:lstStyle>
            <a:lvl1pPr>
              <a:defRPr/>
            </a:lvl1pPr>
          </a:lstStyle>
          <a:p>
            <a:pPr>
              <a:defRPr/>
            </a:pPr>
            <a:fld id="{214A9469-D1FA-47C9-A02E-E339C3FB0521}"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ru-RU" smtClean="0"/>
              <a:t>Образец заголовка</a:t>
            </a:r>
            <a:endParaRPr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9"/>
          <p:cNvSpPr>
            <a:spLocks noGrp="1"/>
          </p:cNvSpPr>
          <p:nvPr>
            <p:ph type="dt" sz="half" idx="10"/>
          </p:nvPr>
        </p:nvSpPr>
        <p:spPr/>
        <p:txBody>
          <a:bodyPr/>
          <a:lstStyle>
            <a:lvl1pPr>
              <a:defRPr/>
            </a:lvl1pPr>
          </a:lstStyle>
          <a:p>
            <a:pPr>
              <a:defRPr/>
            </a:pPr>
            <a:fld id="{859291F4-7D3C-4183-B91E-F516D2EA0C8C}" type="datetimeFigureOut">
              <a:rPr lang="ru-RU"/>
              <a:pPr>
                <a:defRPr/>
              </a:pPr>
              <a:t>07.06.2011</a:t>
            </a:fld>
            <a:endParaRPr lang="ru-RU"/>
          </a:p>
        </p:txBody>
      </p:sp>
      <p:sp>
        <p:nvSpPr>
          <p:cNvPr id="6" name="Нижний колонтитул 21"/>
          <p:cNvSpPr>
            <a:spLocks noGrp="1"/>
          </p:cNvSpPr>
          <p:nvPr>
            <p:ph type="ftr" sz="quarter" idx="11"/>
          </p:nvPr>
        </p:nvSpPr>
        <p:spPr/>
        <p:txBody>
          <a:bodyPr/>
          <a:lstStyle>
            <a:lvl1pPr>
              <a:defRPr/>
            </a:lvl1pPr>
          </a:lstStyle>
          <a:p>
            <a:pPr>
              <a:defRPr/>
            </a:pPr>
            <a:endParaRPr lang="ru-RU"/>
          </a:p>
        </p:txBody>
      </p:sp>
      <p:sp>
        <p:nvSpPr>
          <p:cNvPr id="7" name="Номер слайда 17"/>
          <p:cNvSpPr>
            <a:spLocks noGrp="1"/>
          </p:cNvSpPr>
          <p:nvPr>
            <p:ph type="sldNum" sz="quarter" idx="12"/>
          </p:nvPr>
        </p:nvSpPr>
        <p:spPr/>
        <p:txBody>
          <a:bodyPr/>
          <a:lstStyle>
            <a:lvl1pPr>
              <a:defRPr/>
            </a:lvl1pPr>
          </a:lstStyle>
          <a:p>
            <a:pPr>
              <a:defRPr/>
            </a:pPr>
            <a:fld id="{946B742B-3133-4D42-8BCA-6931F363BDE1}"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5" name="Прямоугольник с одним вырезанным скругленным углом 8"/>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Прямоугольный треугольник 11"/>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8"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2" name="Заголовок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ru-RU" smtClean="0"/>
              <a:t>Образец заголовка</a:t>
            </a:r>
            <a:endParaRPr lang="en-US"/>
          </a:p>
        </p:txBody>
      </p:sp>
      <p:sp>
        <p:nvSpPr>
          <p:cNvPr id="4" name="Текст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ru-RU" smtClean="0"/>
              <a:t>Образец текста</a:t>
            </a:r>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ru-RU" noProof="0" smtClean="0"/>
              <a:t>Вставка рисунка</a:t>
            </a:r>
            <a:endParaRPr lang="en-US" noProof="0" dirty="0"/>
          </a:p>
        </p:txBody>
      </p:sp>
      <p:sp>
        <p:nvSpPr>
          <p:cNvPr id="9" name="Дата 4"/>
          <p:cNvSpPr>
            <a:spLocks noGrp="1"/>
          </p:cNvSpPr>
          <p:nvPr>
            <p:ph type="dt" sz="half" idx="10"/>
          </p:nvPr>
        </p:nvSpPr>
        <p:spPr/>
        <p:txBody>
          <a:bodyPr/>
          <a:lstStyle>
            <a:lvl1pPr>
              <a:defRPr/>
            </a:lvl1pPr>
          </a:lstStyle>
          <a:p>
            <a:pPr>
              <a:defRPr/>
            </a:pPr>
            <a:fld id="{AF303DFF-06BF-43E6-ACB5-101FCB6DDE25}" type="datetimeFigureOut">
              <a:rPr lang="ru-RU"/>
              <a:pPr>
                <a:defRPr/>
              </a:pPr>
              <a:t>07.06.2011</a:t>
            </a:fld>
            <a:endParaRPr lang="ru-RU"/>
          </a:p>
        </p:txBody>
      </p:sp>
      <p:sp>
        <p:nvSpPr>
          <p:cNvPr id="10" name="Нижний колонтитул 5"/>
          <p:cNvSpPr>
            <a:spLocks noGrp="1"/>
          </p:cNvSpPr>
          <p:nvPr>
            <p:ph type="ftr" sz="quarter" idx="11"/>
          </p:nvPr>
        </p:nvSpPr>
        <p:spPr/>
        <p:txBody>
          <a:bodyPr/>
          <a:lstStyle>
            <a:lvl1pPr>
              <a:defRPr/>
            </a:lvl1pPr>
          </a:lstStyle>
          <a:p>
            <a:pPr>
              <a:defRPr/>
            </a:pPr>
            <a:endParaRPr lang="ru-RU"/>
          </a:p>
        </p:txBody>
      </p:sp>
      <p:sp>
        <p:nvSpPr>
          <p:cNvPr id="11" name="Номер слайда 6"/>
          <p:cNvSpPr>
            <a:spLocks noGrp="1"/>
          </p:cNvSpPr>
          <p:nvPr>
            <p:ph type="sldNum" sz="quarter" idx="12"/>
          </p:nvPr>
        </p:nvSpPr>
        <p:spPr>
          <a:xfrm>
            <a:off x="8077200" y="6356350"/>
            <a:ext cx="609600" cy="365125"/>
          </a:xfrm>
        </p:spPr>
        <p:txBody>
          <a:bodyPr/>
          <a:lstStyle>
            <a:lvl1pPr>
              <a:defRPr/>
            </a:lvl1pPr>
          </a:lstStyle>
          <a:p>
            <a:pPr>
              <a:defRPr/>
            </a:pPr>
            <a:fld id="{41235D58-6817-4498-8BEF-E329097A4D73}"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8" name="Полилиния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028" name="Заголовок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ru-RU" smtClean="0"/>
              <a:t>Образец заголовка</a:t>
            </a:r>
            <a:endParaRPr lang="en-US" smtClean="0"/>
          </a:p>
        </p:txBody>
      </p:sp>
      <p:sp>
        <p:nvSpPr>
          <p:cNvPr id="1029" name="Текст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fontAlgn="auto" latinLnBrk="0" hangingPunct="1">
              <a:spcBef>
                <a:spcPts val="0"/>
              </a:spcBef>
              <a:spcAft>
                <a:spcPts val="0"/>
              </a:spcAft>
              <a:defRPr kumimoji="0" sz="1200" smtClean="0">
                <a:solidFill>
                  <a:schemeClr val="tx2">
                    <a:shade val="90000"/>
                  </a:schemeClr>
                </a:solidFill>
                <a:latin typeface="+mn-lt"/>
              </a:defRPr>
            </a:lvl1pPr>
          </a:lstStyle>
          <a:p>
            <a:pPr>
              <a:defRPr/>
            </a:pPr>
            <a:fld id="{D9AA0AF9-C41E-4E9F-B43A-9F1437F803B5}" type="datetimeFigureOut">
              <a:rPr lang="ru-RU"/>
              <a:pPr>
                <a:defRPr/>
              </a:pPr>
              <a:t>07.06.2011</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defRPr>
            </a:lvl1pPr>
          </a:lstStyle>
          <a:p>
            <a:pPr>
              <a:defRPr/>
            </a:pPr>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200" smtClean="0">
                <a:solidFill>
                  <a:schemeClr val="tx2">
                    <a:shade val="90000"/>
                  </a:schemeClr>
                </a:solidFill>
                <a:latin typeface="+mn-lt"/>
              </a:defRPr>
            </a:lvl1pPr>
          </a:lstStyle>
          <a:p>
            <a:pPr>
              <a:defRPr/>
            </a:pPr>
            <a:fld id="{4D083E37-A903-4BE1-9932-2799F9E47367}" type="slidenum">
              <a:rPr lang="ru-RU"/>
              <a:pPr>
                <a:defRPr/>
              </a:pPr>
              <a:t>‹#›</a:t>
            </a:fld>
            <a:endParaRPr lang="ru-RU"/>
          </a:p>
        </p:txBody>
      </p:sp>
      <p:grpSp>
        <p:nvGrpSpPr>
          <p:cNvPr id="1033" name="Группа 1"/>
          <p:cNvGrpSpPr>
            <a:grpSpLocks/>
          </p:cNvGrpSpPr>
          <p:nvPr/>
        </p:nvGrpSpPr>
        <p:grpSpPr bwMode="auto">
          <a:xfrm>
            <a:off x="-19050" y="203200"/>
            <a:ext cx="9180513" cy="647700"/>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grpSp>
    </p:spTree>
  </p:cSld>
  <p:clrMap bg1="lt1" tx1="dk1" bg2="lt2" tx2="dk2" accent1="accent1" accent2="accent2" accent3="accent3" accent4="accent4" accent5="accent5" accent6="accent6" hlink="hlink" folHlink="folHlink"/>
  <p:sldLayoutIdLst>
    <p:sldLayoutId id="2147483684" r:id="rId1"/>
    <p:sldLayoutId id="2147483683" r:id="rId2"/>
    <p:sldLayoutId id="2147483685" r:id="rId3"/>
    <p:sldLayoutId id="2147483682" r:id="rId4"/>
    <p:sldLayoutId id="2147483681" r:id="rId5"/>
    <p:sldLayoutId id="2147483680" r:id="rId6"/>
    <p:sldLayoutId id="2147483679" r:id="rId7"/>
    <p:sldLayoutId id="2147483678" r:id="rId8"/>
    <p:sldLayoutId id="2147483686" r:id="rId9"/>
    <p:sldLayoutId id="2147483677" r:id="rId10"/>
    <p:sldLayoutId id="2147483676" r:id="rId11"/>
  </p:sldLayoutIdLst>
  <p:txStyles>
    <p:titleStyle>
      <a:lvl1pPr algn="l" rtl="0" fontAlgn="base">
        <a:spcBef>
          <a:spcPct val="0"/>
        </a:spcBef>
        <a:spcAft>
          <a:spcPct val="0"/>
        </a:spcAft>
        <a:defRPr sz="5000" kern="1200">
          <a:solidFill>
            <a:schemeClr val="tx2"/>
          </a:solidFill>
          <a:latin typeface="+mj-lt"/>
          <a:ea typeface="+mj-ea"/>
          <a:cs typeface="+mj-cs"/>
        </a:defRPr>
      </a:lvl1pPr>
      <a:lvl2pPr algn="l" rtl="0" fontAlgn="base">
        <a:spcBef>
          <a:spcPct val="0"/>
        </a:spcBef>
        <a:spcAft>
          <a:spcPct val="0"/>
        </a:spcAft>
        <a:defRPr sz="5000">
          <a:solidFill>
            <a:schemeClr val="tx2"/>
          </a:solidFill>
          <a:latin typeface="DisneyPark"/>
        </a:defRPr>
      </a:lvl2pPr>
      <a:lvl3pPr algn="l" rtl="0" fontAlgn="base">
        <a:spcBef>
          <a:spcPct val="0"/>
        </a:spcBef>
        <a:spcAft>
          <a:spcPct val="0"/>
        </a:spcAft>
        <a:defRPr sz="5000">
          <a:solidFill>
            <a:schemeClr val="tx2"/>
          </a:solidFill>
          <a:latin typeface="DisneyPark"/>
        </a:defRPr>
      </a:lvl3pPr>
      <a:lvl4pPr algn="l" rtl="0" fontAlgn="base">
        <a:spcBef>
          <a:spcPct val="0"/>
        </a:spcBef>
        <a:spcAft>
          <a:spcPct val="0"/>
        </a:spcAft>
        <a:defRPr sz="5000">
          <a:solidFill>
            <a:schemeClr val="tx2"/>
          </a:solidFill>
          <a:latin typeface="DisneyPark"/>
        </a:defRPr>
      </a:lvl4pPr>
      <a:lvl5pPr algn="l" rtl="0" fontAlgn="base">
        <a:spcBef>
          <a:spcPct val="0"/>
        </a:spcBef>
        <a:spcAft>
          <a:spcPct val="0"/>
        </a:spcAft>
        <a:defRPr sz="5000">
          <a:solidFill>
            <a:schemeClr val="tx2"/>
          </a:solidFill>
          <a:latin typeface="DisneyPark"/>
        </a:defRPr>
      </a:lvl5pPr>
      <a:lvl6pPr marL="457200" algn="l" rtl="0" fontAlgn="base">
        <a:spcBef>
          <a:spcPct val="0"/>
        </a:spcBef>
        <a:spcAft>
          <a:spcPct val="0"/>
        </a:spcAft>
        <a:defRPr sz="5000">
          <a:solidFill>
            <a:schemeClr val="tx2"/>
          </a:solidFill>
          <a:latin typeface="DisneyPark"/>
        </a:defRPr>
      </a:lvl6pPr>
      <a:lvl7pPr marL="914400" algn="l" rtl="0" fontAlgn="base">
        <a:spcBef>
          <a:spcPct val="0"/>
        </a:spcBef>
        <a:spcAft>
          <a:spcPct val="0"/>
        </a:spcAft>
        <a:defRPr sz="5000">
          <a:solidFill>
            <a:schemeClr val="tx2"/>
          </a:solidFill>
          <a:latin typeface="DisneyPark"/>
        </a:defRPr>
      </a:lvl7pPr>
      <a:lvl8pPr marL="1371600" algn="l" rtl="0" fontAlgn="base">
        <a:spcBef>
          <a:spcPct val="0"/>
        </a:spcBef>
        <a:spcAft>
          <a:spcPct val="0"/>
        </a:spcAft>
        <a:defRPr sz="5000">
          <a:solidFill>
            <a:schemeClr val="tx2"/>
          </a:solidFill>
          <a:latin typeface="DisneyPark"/>
        </a:defRPr>
      </a:lvl8pPr>
      <a:lvl9pPr marL="1828800" algn="l" rtl="0" fontAlgn="base">
        <a:spcBef>
          <a:spcPct val="0"/>
        </a:spcBef>
        <a:spcAft>
          <a:spcPct val="0"/>
        </a:spcAft>
        <a:defRPr sz="5000">
          <a:solidFill>
            <a:schemeClr val="tx2"/>
          </a:solidFill>
          <a:latin typeface="DisneyPark"/>
        </a:defRPr>
      </a:lvl9pPr>
    </p:titleStyle>
    <p:bodyStyle>
      <a:lvl1pPr marL="273050" indent="-273050" algn="l" rtl="0" fontAlgn="base">
        <a:spcBef>
          <a:spcPct val="20000"/>
        </a:spcBef>
        <a:spcAft>
          <a:spcPct val="0"/>
        </a:spcAft>
        <a:buClr>
          <a:srgbClr val="E66C7D"/>
        </a:buClr>
        <a:buSzPct val="95000"/>
        <a:buFont typeface="Wingdings 2" pitchFamily="18" charset="2"/>
        <a:buChar char=""/>
        <a:defRPr sz="2600" kern="1200">
          <a:solidFill>
            <a:schemeClr val="tx1"/>
          </a:solidFill>
          <a:latin typeface="+mn-lt"/>
          <a:ea typeface="+mn-ea"/>
          <a:cs typeface="+mn-cs"/>
        </a:defRPr>
      </a:lvl1pPr>
      <a:lvl2pPr marL="639763" indent="-246063" algn="l" rtl="0" fontAlgn="base">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fontAlgn="base">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fontAlgn="base">
        <a:spcBef>
          <a:spcPct val="20000"/>
        </a:spcBef>
        <a:spcAft>
          <a:spcPct val="0"/>
        </a:spcAft>
        <a:buClr>
          <a:srgbClr val="E66C7D"/>
        </a:buClr>
        <a:buSzPct val="65000"/>
        <a:buFont typeface="Wingdings 2" pitchFamily="18" charset="2"/>
        <a:buChar char=""/>
        <a:defRPr sz="2000" kern="1200">
          <a:solidFill>
            <a:schemeClr val="tx1"/>
          </a:solidFill>
          <a:latin typeface="+mn-lt"/>
          <a:ea typeface="+mn-ea"/>
          <a:cs typeface="+mn-cs"/>
        </a:defRPr>
      </a:lvl4pPr>
      <a:lvl5pPr marL="1462088" indent="-209550" algn="l" rtl="0" fontAlgn="base">
        <a:spcBef>
          <a:spcPct val="20000"/>
        </a:spcBef>
        <a:spcAft>
          <a:spcPct val="0"/>
        </a:spcAft>
        <a:buClr>
          <a:srgbClr val="6BB76D"/>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3.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4.xml"/></Relationships>
</file>

<file path=ppt/slides/_rels/slide4.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slideLayout" Target="../slideLayouts/slideLayout2.xml"/><Relationship Id="rId1" Type="http://schemas.openxmlformats.org/officeDocument/2006/relationships/themeOverride" Target="../theme/themeOverride5.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6.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7.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8.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Text Box 3"/>
          <p:cNvSpPr txBox="1">
            <a:spLocks noChangeArrowheads="1"/>
          </p:cNvSpPr>
          <p:nvPr/>
        </p:nvSpPr>
        <p:spPr bwMode="auto">
          <a:xfrm>
            <a:off x="1187450" y="2349500"/>
            <a:ext cx="7129463" cy="1311275"/>
          </a:xfrm>
          <a:prstGeom prst="rect">
            <a:avLst/>
          </a:prstGeom>
          <a:noFill/>
          <a:ln w="9525">
            <a:noFill/>
            <a:miter lim="800000"/>
            <a:headEnd/>
            <a:tailEnd/>
          </a:ln>
          <a:effectLst/>
        </p:spPr>
        <p:txBody>
          <a:bodyPr>
            <a:spAutoFit/>
          </a:bodyPr>
          <a:lstStyle/>
          <a:p>
            <a:pPr algn="ctr">
              <a:spcBef>
                <a:spcPct val="50000"/>
              </a:spcBef>
            </a:pPr>
            <a:r>
              <a:rPr lang="ru-RU" sz="4000">
                <a:latin typeface="Times New Roman" pitchFamily="18" charset="0"/>
              </a:rPr>
              <a:t>Долгосрочное финансовое планирование</a:t>
            </a:r>
          </a:p>
        </p:txBody>
      </p:sp>
      <p:sp>
        <p:nvSpPr>
          <p:cNvPr id="13317" name="Text Box 5"/>
          <p:cNvSpPr txBox="1">
            <a:spLocks noChangeArrowheads="1"/>
          </p:cNvSpPr>
          <p:nvPr/>
        </p:nvSpPr>
        <p:spPr bwMode="auto">
          <a:xfrm>
            <a:off x="2195513" y="4652963"/>
            <a:ext cx="2663825" cy="396875"/>
          </a:xfrm>
          <a:prstGeom prst="rect">
            <a:avLst/>
          </a:prstGeom>
          <a:noFill/>
          <a:ln w="9525">
            <a:noFill/>
            <a:miter lim="800000"/>
            <a:headEnd/>
            <a:tailEnd/>
          </a:ln>
          <a:effectLst/>
        </p:spPr>
        <p:txBody>
          <a:bodyPr>
            <a:spAutoFit/>
          </a:bodyPr>
          <a:lstStyle/>
          <a:p>
            <a:pPr>
              <a:spcBef>
                <a:spcPct val="50000"/>
              </a:spcBef>
            </a:pPr>
            <a:r>
              <a:rPr lang="ru-RU" sz="2000">
                <a:latin typeface="Times New Roman" pitchFamily="18" charset="0"/>
              </a:rPr>
              <a:t>Лекция 13</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625" y="1071563"/>
            <a:ext cx="8229600" cy="1143000"/>
          </a:xfrm>
        </p:spPr>
        <p:txBody>
          <a:bodyPr>
            <a:normAutofit fontScale="90000"/>
          </a:bodyPr>
          <a:lstStyle/>
          <a:p>
            <a:pPr algn="ctr" fontAlgn="auto">
              <a:spcAft>
                <a:spcPts val="0"/>
              </a:spcAft>
              <a:defRPr/>
            </a:pPr>
            <a:r>
              <a:rPr lang="ru-RU" dirty="0" smtClean="0"/>
              <a:t>Процесс формирования финансовой стратегии предприятия </a:t>
            </a:r>
            <a:endParaRPr lang="ru-RU" dirty="0"/>
          </a:p>
        </p:txBody>
      </p:sp>
      <p:graphicFrame>
        <p:nvGraphicFramePr>
          <p:cNvPr id="7" name="Содержимое 6"/>
          <p:cNvGraphicFramePr>
            <a:graphicFrameLocks noGrp="1"/>
          </p:cNvGraphicFramePr>
          <p:nvPr>
            <p:ph idx="1"/>
          </p:nvPr>
        </p:nvGraphicFramePr>
        <p:xfrm>
          <a:off x="285720" y="1935163"/>
          <a:ext cx="8643998" cy="4389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fontAlgn="auto">
              <a:spcAft>
                <a:spcPts val="0"/>
              </a:spcAft>
              <a:defRPr/>
            </a:pPr>
            <a:r>
              <a:rPr lang="ru-RU" dirty="0" smtClean="0"/>
              <a:t>Задачи долгосрочного финансового планирования</a:t>
            </a:r>
            <a:endParaRPr lang="ru-RU" dirty="0"/>
          </a:p>
        </p:txBody>
      </p:sp>
      <p:sp>
        <p:nvSpPr>
          <p:cNvPr id="3" name="Содержимое 2"/>
          <p:cNvSpPr>
            <a:spLocks noGrp="1"/>
          </p:cNvSpPr>
          <p:nvPr>
            <p:ph idx="1"/>
          </p:nvPr>
        </p:nvSpPr>
        <p:spPr>
          <a:xfrm>
            <a:off x="428625" y="2071688"/>
            <a:ext cx="8229600" cy="4389437"/>
          </a:xfrm>
        </p:spPr>
        <p:txBody>
          <a:bodyPr>
            <a:normAutofit fontScale="92500" lnSpcReduction="10000"/>
          </a:bodyPr>
          <a:lstStyle/>
          <a:p>
            <a:pPr marL="514350" indent="-514350" algn="just" fontAlgn="auto">
              <a:spcAft>
                <a:spcPts val="0"/>
              </a:spcAft>
              <a:buClr>
                <a:schemeClr val="accent3"/>
              </a:buClr>
              <a:buFont typeface="Wingdings 2"/>
              <a:buAutoNum type="arabicPeriod"/>
              <a:defRPr/>
            </a:pPr>
            <a:r>
              <a:rPr lang="ru-RU" i="1" dirty="0" smtClean="0"/>
              <a:t>Управление денежными потоками коммерческой организации;</a:t>
            </a:r>
          </a:p>
          <a:p>
            <a:pPr marL="514350" indent="-514350" algn="just" fontAlgn="auto">
              <a:spcAft>
                <a:spcPts val="0"/>
              </a:spcAft>
              <a:buClr>
                <a:schemeClr val="accent3"/>
              </a:buClr>
              <a:buFont typeface="Wingdings 2"/>
              <a:buAutoNum type="arabicPeriod"/>
              <a:defRPr/>
            </a:pPr>
            <a:r>
              <a:rPr lang="ru-RU" i="1" dirty="0" smtClean="0"/>
              <a:t>Анализ взаимосвязи возможных решений о дивидендах, финансировании и инвестициях.</a:t>
            </a:r>
          </a:p>
          <a:p>
            <a:pPr marL="514350" indent="-514350" algn="just" fontAlgn="auto">
              <a:spcAft>
                <a:spcPts val="0"/>
              </a:spcAft>
              <a:buClr>
                <a:schemeClr val="accent3"/>
              </a:buClr>
              <a:buFont typeface="Wingdings 2"/>
              <a:buAutoNum type="arabicPeriod"/>
              <a:defRPr/>
            </a:pPr>
            <a:r>
              <a:rPr lang="ru-RU" i="1" dirty="0" smtClean="0"/>
              <a:t>Прогнозирование будущих последствий решений, принимаемых в процессе разработки плана.</a:t>
            </a:r>
          </a:p>
          <a:p>
            <a:pPr marL="514350" indent="-514350" algn="just" fontAlgn="auto">
              <a:spcAft>
                <a:spcPts val="0"/>
              </a:spcAft>
              <a:buClr>
                <a:schemeClr val="accent3"/>
              </a:buClr>
              <a:buFont typeface="Wingdings 2"/>
              <a:buAutoNum type="arabicPeriod"/>
              <a:defRPr/>
            </a:pPr>
            <a:r>
              <a:rPr lang="ru-RU" i="1" dirty="0" smtClean="0"/>
              <a:t>Эффективное использование прибыли и финансовых ресурсов.</a:t>
            </a:r>
          </a:p>
          <a:p>
            <a:pPr marL="514350" indent="-514350" algn="just" fontAlgn="auto">
              <a:spcAft>
                <a:spcPts val="0"/>
              </a:spcAft>
              <a:buClr>
                <a:schemeClr val="accent3"/>
              </a:buClr>
              <a:buFont typeface="Wingdings 2"/>
              <a:buAutoNum type="arabicPeriod"/>
              <a:defRPr/>
            </a:pPr>
            <a:r>
              <a:rPr lang="ru-RU" i="1" dirty="0" smtClean="0"/>
              <a:t>Осуществление контроля по организации в целом и центрам финансовой ответственности в частности.</a:t>
            </a:r>
            <a:br>
              <a:rPr lang="ru-RU" i="1" dirty="0" smtClean="0"/>
            </a:br>
            <a:r>
              <a:rPr lang="ru-RU" i="1" dirty="0" smtClean="0"/>
              <a:t/>
            </a:r>
            <a:br>
              <a:rPr lang="ru-RU" i="1" dirty="0" smtClean="0"/>
            </a:br>
            <a:endParaRPr lang="ru-RU" i="1"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fontAlgn="auto">
              <a:spcAft>
                <a:spcPts val="0"/>
              </a:spcAft>
              <a:defRPr/>
            </a:pPr>
            <a:r>
              <a:rPr lang="ru-RU" dirty="0" smtClean="0"/>
              <a:t>Принципы долгосрочного финансового планирования</a:t>
            </a:r>
            <a:endParaRPr lang="ru-RU" dirty="0"/>
          </a:p>
        </p:txBody>
      </p:sp>
      <p:sp>
        <p:nvSpPr>
          <p:cNvPr id="24579" name="Содержимое 2"/>
          <p:cNvSpPr>
            <a:spLocks noGrp="1"/>
          </p:cNvSpPr>
          <p:nvPr>
            <p:ph idx="1"/>
          </p:nvPr>
        </p:nvSpPr>
        <p:spPr/>
        <p:txBody>
          <a:bodyPr/>
          <a:lstStyle/>
          <a:p>
            <a:pPr algn="just">
              <a:buClr>
                <a:srgbClr val="9C007F"/>
              </a:buClr>
            </a:pPr>
            <a:r>
              <a:rPr lang="ru-RU" sz="2000" b="1" i="1" smtClean="0"/>
              <a:t>Принцип научности </a:t>
            </a:r>
            <a:r>
              <a:rPr lang="ru-RU" sz="2000" i="1" smtClean="0"/>
              <a:t>планирования финансов означает, что расчёт плановых показателей должен базироваться на анализе отчётных данных, на определении перспектив развития тех или иных финансовых показателей. Научность планирования означает использование научно обоснованных методов расчёта показателей, нормативов и норм.</a:t>
            </a:r>
          </a:p>
          <a:p>
            <a:pPr algn="just">
              <a:buClr>
                <a:srgbClr val="9C007F"/>
              </a:buClr>
            </a:pPr>
            <a:r>
              <a:rPr lang="ru-RU" sz="2000" b="1" i="1" smtClean="0"/>
              <a:t>Принцип комплексности </a:t>
            </a:r>
            <a:r>
              <a:rPr lang="ru-RU" sz="2000" i="1" smtClean="0"/>
              <a:t>планирования финансов предполагает взаимную увязку показателей финансового плана, так как изменение одного финансового показателя ведёт за собой изменения всех финансовых показателей.</a:t>
            </a:r>
          </a:p>
          <a:p>
            <a:pPr algn="just">
              <a:buClr>
                <a:srgbClr val="9C007F"/>
              </a:buClr>
            </a:pPr>
            <a:r>
              <a:rPr lang="ru-RU" sz="2000" b="1" i="1" smtClean="0"/>
              <a:t>Принцип оптимальности </a:t>
            </a:r>
            <a:r>
              <a:rPr lang="ru-RU" sz="2000" i="1" smtClean="0"/>
              <a:t>планирования финансов предполагает наиболее рациональное использование капитала и всех финансовых ресурсов, связан с выбором наиболее оптимального решения при разработке плана.</a:t>
            </a:r>
            <a:br>
              <a:rPr lang="ru-RU" sz="2000" i="1" smtClean="0"/>
            </a:br>
            <a:r>
              <a:rPr lang="ru-RU" sz="2000" i="1" smtClean="0"/>
              <a:t/>
            </a:r>
            <a:br>
              <a:rPr lang="ru-RU" sz="2000" i="1" smtClean="0"/>
            </a:br>
            <a:endParaRPr lang="ru-RU" sz="2000" i="1" smtClean="0"/>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Содержимое 2"/>
          <p:cNvSpPr>
            <a:spLocks noGrp="1"/>
          </p:cNvSpPr>
          <p:nvPr>
            <p:ph idx="1"/>
          </p:nvPr>
        </p:nvSpPr>
        <p:spPr>
          <a:xfrm>
            <a:off x="457200" y="1143000"/>
            <a:ext cx="8229600" cy="5181600"/>
          </a:xfrm>
        </p:spPr>
        <p:txBody>
          <a:bodyPr/>
          <a:lstStyle/>
          <a:p>
            <a:pPr algn="just">
              <a:buFont typeface="Wingdings 2" pitchFamily="18" charset="2"/>
              <a:buNone/>
            </a:pPr>
            <a:r>
              <a:rPr lang="ru-RU" i="1" smtClean="0"/>
              <a:t>        Так как финансовое планирование осуществляется посредством составления финансовых планов разного содержания и назначения в зависимости от задач и объектов планирования, финансовый план является составной частью планирования предприятия.</a:t>
            </a:r>
          </a:p>
          <a:p>
            <a:pPr algn="just">
              <a:buFont typeface="Wingdings 2" pitchFamily="18" charset="2"/>
              <a:buNone/>
            </a:pPr>
            <a:r>
              <a:rPr lang="ru-RU" i="1" smtClean="0"/>
              <a:t>        </a:t>
            </a:r>
            <a:r>
              <a:rPr lang="ru-RU" b="1" i="1" smtClean="0"/>
              <a:t>Финансовый план предприятия </a:t>
            </a:r>
            <a:r>
              <a:rPr lang="ru-RU" i="1" smtClean="0"/>
              <a:t>является составной частью бизнес-плана. Поэтому разработка финансового плана тесно связана со всеми разделами бизнес-плана и основывается на них.</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Заголовок 1"/>
          <p:cNvSpPr>
            <a:spLocks noGrp="1"/>
          </p:cNvSpPr>
          <p:nvPr>
            <p:ph type="title"/>
          </p:nvPr>
        </p:nvSpPr>
        <p:spPr>
          <a:xfrm>
            <a:off x="428625" y="357188"/>
            <a:ext cx="8229600" cy="1143000"/>
          </a:xfrm>
        </p:spPr>
        <p:txBody>
          <a:bodyPr/>
          <a:lstStyle/>
          <a:p>
            <a:pPr algn="ctr"/>
            <a:r>
              <a:rPr lang="ru-RU" sz="5300" smtClean="0"/>
              <a:t>Основные разделы финансового плана</a:t>
            </a:r>
          </a:p>
        </p:txBody>
      </p:sp>
      <p:sp>
        <p:nvSpPr>
          <p:cNvPr id="3" name="Содержимое 2"/>
          <p:cNvSpPr>
            <a:spLocks noGrp="1"/>
          </p:cNvSpPr>
          <p:nvPr>
            <p:ph idx="1"/>
          </p:nvPr>
        </p:nvSpPr>
        <p:spPr>
          <a:xfrm>
            <a:off x="285750" y="1571625"/>
            <a:ext cx="8643938" cy="4752975"/>
          </a:xfrm>
        </p:spPr>
        <p:txBody>
          <a:bodyPr>
            <a:noAutofit/>
          </a:bodyPr>
          <a:lstStyle/>
          <a:p>
            <a:pPr marL="274320" indent="-274320" algn="just" fontAlgn="auto">
              <a:spcAft>
                <a:spcPts val="0"/>
              </a:spcAft>
              <a:buClr>
                <a:schemeClr val="accent3"/>
              </a:buClr>
              <a:buFont typeface="Wingdings 2"/>
              <a:buChar char=""/>
              <a:defRPr/>
            </a:pPr>
            <a:r>
              <a:rPr lang="ru-RU" sz="1450" b="1" i="1" dirty="0" smtClean="0"/>
              <a:t>Прогноз объемов реализации</a:t>
            </a:r>
            <a:r>
              <a:rPr lang="ru-RU" sz="1450" i="1" dirty="0" smtClean="0"/>
              <a:t>. Основная задача дать представление о той доле рынка, которую предполагается завоевать новой продукцией. Рекомендуется составлять такой прогноз на три года вперед с разбивкой по годам: первый год — данные приводятся помесячно, второй год — данные приводятся поквартально, третий год — приводится общей суммой продаж за 12 месяцев.</a:t>
            </a:r>
          </a:p>
          <a:p>
            <a:pPr marL="274320" indent="-274320" algn="just" fontAlgn="auto">
              <a:spcAft>
                <a:spcPts val="0"/>
              </a:spcAft>
              <a:buClr>
                <a:schemeClr val="accent3"/>
              </a:buClr>
              <a:buFont typeface="Wingdings 2"/>
              <a:buChar char=""/>
              <a:defRPr/>
            </a:pPr>
            <a:r>
              <a:rPr lang="ru-RU" sz="1450" b="1" i="1" dirty="0" smtClean="0"/>
              <a:t>Баланс денежных расходов и поступлений</a:t>
            </a:r>
            <a:r>
              <a:rPr lang="ru-RU" sz="1450" i="1" dirty="0" smtClean="0"/>
              <a:t>. Главная задача — проверить синхронность поступления и расходования денежных средств, а значит, и будущую ликвидность предприятия при реализации данного проекта. Полученная таким образом информация служит основой для определения общей стоимости всего проекта.</a:t>
            </a:r>
          </a:p>
          <a:p>
            <a:pPr marL="274320" indent="-274320" algn="just" fontAlgn="auto">
              <a:spcAft>
                <a:spcPts val="0"/>
              </a:spcAft>
              <a:buClr>
                <a:schemeClr val="accent3"/>
              </a:buClr>
              <a:buFont typeface="Wingdings 2"/>
              <a:buChar char=""/>
              <a:defRPr/>
            </a:pPr>
            <a:r>
              <a:rPr lang="ru-RU" sz="1450" b="1" i="1" dirty="0" smtClean="0"/>
              <a:t>Таблицу доходов и затрат</a:t>
            </a:r>
            <a:r>
              <a:rPr lang="ru-RU" sz="1450" i="1" dirty="0" smtClean="0"/>
              <a:t>. Задача данного документа показать, как будет формироваться и изменяться прибыль. Среди анализируемых показателей выделяются: доходы от продаж товаров; издержки производства товаров; суммарная прибыль от продаж; общепроизводственные расходы (по видам); чистая прибыль.</a:t>
            </a:r>
          </a:p>
          <a:p>
            <a:pPr marL="274320" indent="-274320" algn="just" fontAlgn="auto">
              <a:spcAft>
                <a:spcPts val="0"/>
              </a:spcAft>
              <a:buClr>
                <a:schemeClr val="accent3"/>
              </a:buClr>
              <a:buFont typeface="Wingdings 2"/>
              <a:buChar char=""/>
              <a:defRPr/>
            </a:pPr>
            <a:r>
              <a:rPr lang="ru-RU" sz="1450" b="1" i="1" dirty="0" smtClean="0"/>
              <a:t>Сводный баланс активов и пассивов предприятия</a:t>
            </a:r>
            <a:r>
              <a:rPr lang="ru-RU" sz="1450" i="1" dirty="0" smtClean="0"/>
              <a:t>. Назначение — главным образом для специалистов коммерческих банков в оценке тех сумм, которые намечается вложить в активы разных типов и за счет каких пассивов предприниматель собирается финансировать создание или приобретение этих активов, рекомендуется составлять на начало и конец первого года реализации продукции.</a:t>
            </a:r>
          </a:p>
          <a:p>
            <a:pPr marL="274320" indent="-274320" algn="just" fontAlgn="auto">
              <a:spcAft>
                <a:spcPts val="0"/>
              </a:spcAft>
              <a:buClr>
                <a:schemeClr val="accent3"/>
              </a:buClr>
              <a:buFont typeface="Wingdings 2"/>
              <a:buChar char=""/>
              <a:defRPr/>
            </a:pPr>
            <a:r>
              <a:rPr lang="ru-RU" sz="1450" b="1" i="1" dirty="0" smtClean="0"/>
              <a:t>График достижения безубыточности</a:t>
            </a:r>
            <a:r>
              <a:rPr lang="ru-RU" sz="1450" i="1" dirty="0" smtClean="0"/>
              <a:t>. Это схема, показывающая влияние на прибыль объемов производства, продажной цены и себестоимости продукции ( в разбивке на условно-постоянные и условно-временные издержки). С помощью этого графика можно найти так называемую точку безубыточности, то есть тот объем производства, при котором кривая, показывающая изменение выручки от реализации (при заданном уровне цен), пересечется с кривой, показывающей изменение себестоимости продукции.</a:t>
            </a:r>
            <a:endParaRPr lang="ru-RU" sz="1450" i="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fontAlgn="auto">
              <a:spcAft>
                <a:spcPts val="0"/>
              </a:spcAft>
              <a:defRPr/>
            </a:pPr>
            <a:r>
              <a:rPr lang="ru-RU" sz="7200" dirty="0" smtClean="0"/>
              <a:t>Финансовое планирование</a:t>
            </a:r>
            <a:endParaRPr lang="ru-RU" sz="7200" dirty="0"/>
          </a:p>
        </p:txBody>
      </p:sp>
      <p:sp>
        <p:nvSpPr>
          <p:cNvPr id="3" name="Содержимое 2"/>
          <p:cNvSpPr>
            <a:spLocks noGrp="1"/>
          </p:cNvSpPr>
          <p:nvPr>
            <p:ph idx="1"/>
          </p:nvPr>
        </p:nvSpPr>
        <p:spPr>
          <a:xfrm>
            <a:off x="285750" y="1935163"/>
            <a:ext cx="8572500" cy="4779962"/>
          </a:xfrm>
        </p:spPr>
        <p:txBody>
          <a:bodyPr>
            <a:normAutofit fontScale="92500" lnSpcReduction="10000"/>
          </a:bodyPr>
          <a:lstStyle/>
          <a:p>
            <a:pPr marL="274320" indent="-274320" algn="just" fontAlgn="auto">
              <a:spcAft>
                <a:spcPts val="0"/>
              </a:spcAft>
              <a:buClr>
                <a:schemeClr val="accent3"/>
              </a:buClr>
              <a:buFont typeface="Wingdings 2"/>
              <a:buChar char=""/>
              <a:defRPr/>
            </a:pPr>
            <a:r>
              <a:rPr lang="ru-RU" i="1" dirty="0">
                <a:cs typeface="Times New Roman" pitchFamily="18" charset="0"/>
              </a:rPr>
              <a:t>это управление процессами создания, распределения, перераспределения и использования финансовых ресурсов на предприятии, реализующееся в детализированных финансовых планах. Финансовое планирование является составной частью общего процесса планирования и, следовательно, управленческого процесса, осуществляемого менеджментом предприятия. </a:t>
            </a:r>
            <a:endParaRPr lang="ru-RU" i="1" dirty="0" smtClean="0">
              <a:cs typeface="Times New Roman" pitchFamily="18" charset="0"/>
            </a:endParaRPr>
          </a:p>
          <a:p>
            <a:pPr marL="274320" indent="-274320" algn="just" fontAlgn="auto">
              <a:spcAft>
                <a:spcPts val="0"/>
              </a:spcAft>
              <a:buClr>
                <a:schemeClr val="accent3"/>
              </a:buClr>
              <a:buFont typeface="Wingdings 2"/>
              <a:buChar char=""/>
              <a:defRPr/>
            </a:pPr>
            <a:r>
              <a:rPr lang="ru-RU" i="1" dirty="0">
                <a:cs typeface="Times New Roman" pitchFamily="18" charset="0"/>
              </a:rPr>
              <a:t>выбор целей по реальности их достижения с имеющимися финансовыми ресурсами в зависимости от внешних условий и согласование будущих финансовых потоков, выражается в составлении и контроле за выполнением планов формирования доходов и расходов, учитывающих текущее финансовое состояние, выраженные в денежном эквиваленте цели и средства их достижения.</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5362" name="Заголовок 1"/>
          <p:cNvSpPr>
            <a:spLocks noGrp="1"/>
          </p:cNvSpPr>
          <p:nvPr>
            <p:ph type="title"/>
          </p:nvPr>
        </p:nvSpPr>
        <p:spPr>
          <a:xfrm>
            <a:off x="500063" y="857250"/>
            <a:ext cx="8229600" cy="1143000"/>
          </a:xfrm>
        </p:spPr>
        <p:txBody>
          <a:bodyPr/>
          <a:lstStyle/>
          <a:p>
            <a:pPr algn="ctr"/>
            <a:r>
              <a:rPr lang="ru-RU" sz="4800" smtClean="0"/>
              <a:t>Главные этапы финансового планирования</a:t>
            </a:r>
          </a:p>
        </p:txBody>
      </p:sp>
      <p:sp>
        <p:nvSpPr>
          <p:cNvPr id="3" name="Содержимое 2"/>
          <p:cNvSpPr>
            <a:spLocks noGrp="1"/>
          </p:cNvSpPr>
          <p:nvPr>
            <p:ph idx="1"/>
          </p:nvPr>
        </p:nvSpPr>
        <p:spPr>
          <a:xfrm>
            <a:off x="285750" y="2000250"/>
            <a:ext cx="8572500" cy="4637088"/>
          </a:xfrm>
        </p:spPr>
        <p:txBody>
          <a:bodyPr>
            <a:normAutofit lnSpcReduction="10000"/>
          </a:bodyPr>
          <a:lstStyle/>
          <a:p>
            <a:pPr marL="274320" indent="-274320" algn="just" fontAlgn="auto">
              <a:spcAft>
                <a:spcPts val="0"/>
              </a:spcAft>
              <a:buClr>
                <a:schemeClr val="accent3"/>
              </a:buClr>
              <a:buFont typeface="Wingdings 2"/>
              <a:buChar char=""/>
              <a:defRPr/>
            </a:pPr>
            <a:r>
              <a:rPr lang="ru-RU" i="1" dirty="0"/>
              <a:t>анализ инвестиционных возможностей и возможностей финансирования, которыми располагает компания; </a:t>
            </a:r>
          </a:p>
          <a:p>
            <a:pPr marL="274320" indent="-274320" algn="just" fontAlgn="auto">
              <a:spcAft>
                <a:spcPts val="0"/>
              </a:spcAft>
              <a:buClr>
                <a:schemeClr val="accent3"/>
              </a:buClr>
              <a:buFont typeface="Wingdings 2"/>
              <a:buChar char=""/>
              <a:defRPr/>
            </a:pPr>
            <a:r>
              <a:rPr lang="ru-RU" i="1" dirty="0"/>
              <a:t>прогнозирование последствий текущих решений, чтобы избежать неожиданностей и понять связь между текущими и будущими решениями; </a:t>
            </a:r>
          </a:p>
          <a:p>
            <a:pPr marL="274320" indent="-274320" algn="just" fontAlgn="auto">
              <a:spcAft>
                <a:spcPts val="0"/>
              </a:spcAft>
              <a:buClr>
                <a:schemeClr val="accent3"/>
              </a:buClr>
              <a:buFont typeface="Wingdings 2"/>
              <a:buChar char=""/>
              <a:defRPr/>
            </a:pPr>
            <a:r>
              <a:rPr lang="ru-RU" i="1" dirty="0"/>
              <a:t>обоснование выбранного варианта из ряда возможных решений (этот вариант и будет представлен в окончательной редакции плана); </a:t>
            </a:r>
          </a:p>
          <a:p>
            <a:pPr marL="274320" indent="-274320" algn="just" fontAlgn="auto">
              <a:spcAft>
                <a:spcPts val="0"/>
              </a:spcAft>
              <a:buClr>
                <a:schemeClr val="accent3"/>
              </a:buClr>
              <a:buFont typeface="Wingdings 2"/>
              <a:buChar char=""/>
              <a:defRPr/>
            </a:pPr>
            <a:r>
              <a:rPr lang="ru-RU" i="1" dirty="0"/>
              <a:t>оценки результатов, достигнутых компанией, в сравнении с целями, установленными в финансовом плане</a:t>
            </a:r>
            <a:r>
              <a:rPr lang="ru-RU" i="1" dirty="0" smtClean="0"/>
              <a:t>.</a:t>
            </a:r>
            <a:endParaRPr lang="ru-RU" i="1" dirty="0"/>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5" name="Содержимое 3" descr="http://www.cfin.ru/management/budgeting/image1.gif"/>
          <p:cNvPicPr>
            <a:picLocks noGrp="1"/>
          </p:cNvPicPr>
          <p:nvPr>
            <p:ph idx="1"/>
          </p:nvPr>
        </p:nvPicPr>
        <p:blipFill>
          <a:blip r:embed="rId3"/>
          <a:srcRect/>
          <a:stretch>
            <a:fillRect/>
          </a:stretch>
        </p:blipFill>
        <p:spPr>
          <a:xfrm>
            <a:off x="1071563" y="642938"/>
            <a:ext cx="6357937" cy="5715000"/>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Заголовок 1"/>
          <p:cNvSpPr>
            <a:spLocks noGrp="1"/>
          </p:cNvSpPr>
          <p:nvPr>
            <p:ph type="title"/>
          </p:nvPr>
        </p:nvSpPr>
        <p:spPr>
          <a:xfrm>
            <a:off x="428625" y="785813"/>
            <a:ext cx="8229600" cy="1143000"/>
          </a:xfrm>
        </p:spPr>
        <p:txBody>
          <a:bodyPr/>
          <a:lstStyle/>
          <a:p>
            <a:pPr algn="ctr"/>
            <a:r>
              <a:rPr lang="ru-RU" sz="5400" smtClean="0"/>
              <a:t>Принципы финансового планирования</a:t>
            </a:r>
          </a:p>
        </p:txBody>
      </p:sp>
      <p:sp>
        <p:nvSpPr>
          <p:cNvPr id="3" name="Содержимое 2"/>
          <p:cNvSpPr>
            <a:spLocks noGrp="1"/>
          </p:cNvSpPr>
          <p:nvPr>
            <p:ph idx="1"/>
          </p:nvPr>
        </p:nvSpPr>
        <p:spPr>
          <a:xfrm>
            <a:off x="285750" y="2071688"/>
            <a:ext cx="8572500" cy="4637087"/>
          </a:xfrm>
        </p:spPr>
        <p:txBody>
          <a:bodyPr>
            <a:normAutofit fontScale="77500" lnSpcReduction="20000"/>
          </a:bodyPr>
          <a:lstStyle/>
          <a:p>
            <a:pPr marL="274320" indent="-274320" algn="just" fontAlgn="auto">
              <a:spcAft>
                <a:spcPts val="0"/>
              </a:spcAft>
              <a:buClr>
                <a:schemeClr val="accent3"/>
              </a:buClr>
              <a:buFont typeface="Wingdings 2"/>
              <a:buChar char=""/>
              <a:defRPr/>
            </a:pPr>
            <a:r>
              <a:rPr lang="ru-RU" b="1" i="1" dirty="0">
                <a:effectLst>
                  <a:outerShdw blurRad="38100" dist="38100" dir="2700000" algn="tl">
                    <a:srgbClr val="000000">
                      <a:alpha val="43137"/>
                    </a:srgbClr>
                  </a:outerShdw>
                </a:effectLst>
              </a:rPr>
              <a:t>Принцип соответствия </a:t>
            </a:r>
            <a:r>
              <a:rPr lang="ru-RU" i="1" dirty="0"/>
              <a:t>состоит в том, что приобретение текущих активов </a:t>
            </a:r>
            <a:r>
              <a:rPr lang="ru-RU" i="1" dirty="0" smtClean="0"/>
              <a:t>следует </a:t>
            </a:r>
            <a:r>
              <a:rPr lang="ru-RU" i="1" dirty="0"/>
              <a:t>планировать преимущественно за счет краткосрочных источников. Другими словами, если предприятие планирует закупку партии товаров, прибегать для финансирования этой сделки к эмиссии облигаций не следует. Необходимо воспользоваться краткосрочной банковской ссудой или коммерческим кредитом поставщика. </a:t>
            </a:r>
          </a:p>
          <a:p>
            <a:pPr marL="274320" indent="-274320" algn="just" fontAlgn="auto">
              <a:spcAft>
                <a:spcPts val="0"/>
              </a:spcAft>
              <a:buClr>
                <a:schemeClr val="accent3"/>
              </a:buClr>
              <a:buFont typeface="Wingdings 2"/>
              <a:buChar char=""/>
              <a:defRPr/>
            </a:pPr>
            <a:r>
              <a:rPr lang="ru-RU" b="1" i="1" dirty="0">
                <a:effectLst>
                  <a:outerShdw blurRad="38100" dist="38100" dir="2700000" algn="tl">
                    <a:srgbClr val="000000">
                      <a:alpha val="43137"/>
                    </a:srgbClr>
                  </a:outerShdw>
                </a:effectLst>
              </a:rPr>
              <a:t>Принцип постоянной потребности в рабочем капитале </a:t>
            </a:r>
            <a:r>
              <a:rPr lang="ru-RU" b="1" i="1" dirty="0"/>
              <a:t>(собственных оборотных средствах) </a:t>
            </a:r>
            <a:r>
              <a:rPr lang="ru-RU" i="1" dirty="0"/>
              <a:t>сводится к тому, что в прогнозируемом балансе предприятия сумма оборотных средств предприятия должна превышать сумму его краткосрочных задолженностей, т.е. нельзя планировать “слабо ликвидный” баланс предприятия. </a:t>
            </a:r>
          </a:p>
          <a:p>
            <a:pPr marL="274320" indent="-274320" algn="just" fontAlgn="auto">
              <a:spcAft>
                <a:spcPts val="0"/>
              </a:spcAft>
              <a:buClr>
                <a:schemeClr val="accent3"/>
              </a:buClr>
              <a:buFont typeface="Wingdings 2"/>
              <a:buChar char=""/>
              <a:defRPr/>
            </a:pPr>
            <a:r>
              <a:rPr lang="ru-RU" b="1" i="1" dirty="0">
                <a:effectLst>
                  <a:outerShdw blurRad="38100" dist="38100" dir="2700000" algn="tl">
                    <a:srgbClr val="000000">
                      <a:alpha val="43137"/>
                    </a:srgbClr>
                  </a:outerShdw>
                </a:effectLst>
              </a:rPr>
              <a:t>Принцип избытка денежных средств</a:t>
            </a:r>
            <a:r>
              <a:rPr lang="ru-RU" i="1" dirty="0">
                <a:effectLst>
                  <a:outerShdw blurRad="38100" dist="38100" dir="2700000" algn="tl">
                    <a:srgbClr val="000000">
                      <a:alpha val="43137"/>
                    </a:srgbClr>
                  </a:outerShdw>
                </a:effectLst>
              </a:rPr>
              <a:t> </a:t>
            </a:r>
            <a:r>
              <a:rPr lang="ru-RU" i="1" dirty="0"/>
              <a:t>предполагает в процессе планирования “не обнулять” денежный счет, а иметь некоторый запас денег для обеспечения надежной платежной дисциплины в тех случаях, когда какой-либо из плательщиков просрочит по сравнению с планом свой платеж. </a:t>
            </a:r>
          </a:p>
          <a:p>
            <a:pPr marL="274320" indent="-274320" algn="just" fontAlgn="auto">
              <a:spcAft>
                <a:spcPts val="0"/>
              </a:spcAft>
              <a:buClr>
                <a:schemeClr val="accent3"/>
              </a:buClr>
              <a:buFont typeface="Wingdings 2"/>
              <a:buChar char=""/>
              <a:defRPr/>
            </a:pPr>
            <a:endParaRPr lang="ru-RU" i="1"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8434" name="Заголовок 1"/>
          <p:cNvSpPr>
            <a:spLocks noGrp="1"/>
          </p:cNvSpPr>
          <p:nvPr>
            <p:ph type="title"/>
          </p:nvPr>
        </p:nvSpPr>
        <p:spPr>
          <a:xfrm>
            <a:off x="428625" y="928688"/>
            <a:ext cx="8229600" cy="1143000"/>
          </a:xfrm>
        </p:spPr>
        <p:txBody>
          <a:bodyPr/>
          <a:lstStyle/>
          <a:p>
            <a:pPr algn="ctr"/>
            <a:r>
              <a:rPr lang="ru-RU" sz="5400" smtClean="0"/>
              <a:t>Методы финансового планирования</a:t>
            </a:r>
          </a:p>
        </p:txBody>
      </p:sp>
      <p:sp>
        <p:nvSpPr>
          <p:cNvPr id="18435" name="Содержимое 2"/>
          <p:cNvSpPr>
            <a:spLocks noGrp="1"/>
          </p:cNvSpPr>
          <p:nvPr>
            <p:ph idx="1"/>
          </p:nvPr>
        </p:nvSpPr>
        <p:spPr>
          <a:xfrm>
            <a:off x="0" y="2000250"/>
            <a:ext cx="9001125" cy="4637088"/>
          </a:xfrm>
        </p:spPr>
        <p:txBody>
          <a:bodyPr/>
          <a:lstStyle/>
          <a:p>
            <a:pPr algn="just">
              <a:buClr>
                <a:srgbClr val="FEB80A"/>
              </a:buClr>
            </a:pPr>
            <a:r>
              <a:rPr lang="ru-RU" sz="1400" b="1" i="1" smtClean="0"/>
              <a:t>Нормативный метод. </a:t>
            </a:r>
            <a:r>
              <a:rPr lang="ru-RU" sz="1400" i="1" smtClean="0"/>
              <a:t>Сущность нормативного метода планирования финансовых показателей заключается в том, что на основе заранее установленных норм и технико-экономических нормативов рассчитывается потребность хозяйствующего субъекта в финансовых ресурсах и в их источниках. Такими нормативами являются ставки налогов, ставки тарифных взносов и сборов, нормы амортизационных отчислений, нормативы потребности в оборотных средствах и др. </a:t>
            </a:r>
          </a:p>
          <a:p>
            <a:pPr algn="just">
              <a:buClr>
                <a:srgbClr val="FEB80A"/>
              </a:buClr>
            </a:pPr>
            <a:r>
              <a:rPr lang="ru-RU" sz="1400" b="1" i="1" smtClean="0"/>
              <a:t>Расчётно-аналитический метод. </a:t>
            </a:r>
            <a:r>
              <a:rPr lang="ru-RU" sz="1400" i="1" smtClean="0"/>
              <a:t>Сущность расчетно-аналитического метода планирования финансовых показателей заключается в том, что на основе анализа достигнутой величины финансового показателя, принимаемого за базу, и индексов его изменения в плановом периоде рассчитывается плановая величина этого показателя. Данный метод планирования широко применяется в тех случаях, когда отсутствуют технико-экономические нормативы, а взаимосвязь между показателями может быть установлена косвенно, на основе анализа их динамики и связей.</a:t>
            </a:r>
          </a:p>
          <a:p>
            <a:pPr algn="just">
              <a:buClr>
                <a:srgbClr val="FEB80A"/>
              </a:buClr>
            </a:pPr>
            <a:r>
              <a:rPr lang="ru-RU" sz="1400" b="1" i="1" smtClean="0"/>
              <a:t>Балансовый метод. </a:t>
            </a:r>
            <a:r>
              <a:rPr lang="ru-RU" sz="1400" i="1" smtClean="0"/>
              <a:t>Сущность балансового метода планирования финансовых показателей заключается в том, что путем построения балансов достигается увязка имеющихся в наличии финансовых ресурсов и фактической потребности в них. Балансовый метод применяется прежде всего при планировании распределения прибыли и других финансовых ресурсов, планировании потребности поступлений средств в финансовые фонды – фонд накопления, фонд потребления и др. </a:t>
            </a:r>
          </a:p>
          <a:p>
            <a:pPr algn="just">
              <a:buClr>
                <a:srgbClr val="FEB80A"/>
              </a:buClr>
            </a:pPr>
            <a:r>
              <a:rPr lang="ru-RU" sz="1400" b="1" i="1" smtClean="0"/>
              <a:t>Метод оптимизации плановых решений. </a:t>
            </a:r>
            <a:r>
              <a:rPr lang="ru-RU" sz="1400" i="1" smtClean="0"/>
              <a:t>Сущность метода оптимизации плановых решений заключается в разработке нескольких вариантов плановых расчётов, с тем, чтобы выбрать из них наиболее оптимальный. </a:t>
            </a:r>
          </a:p>
          <a:p>
            <a:pPr algn="just">
              <a:buClr>
                <a:srgbClr val="FEB80A"/>
              </a:buClr>
            </a:pPr>
            <a:r>
              <a:rPr lang="ru-RU" sz="1400" b="1" i="1" smtClean="0"/>
              <a:t>Экономико-математическое моделирование. </a:t>
            </a:r>
            <a:r>
              <a:rPr lang="ru-RU" sz="1400" i="1" smtClean="0"/>
              <a:t>Сущность экономико-математического моделирования в планировании финансовых показателей заключается в том, что оно позволяет найти количественное выражение взаимосвязей между финансовыми показателями и факторами, их определяющими.</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Заголовок 1"/>
          <p:cNvSpPr>
            <a:spLocks noGrp="1"/>
          </p:cNvSpPr>
          <p:nvPr>
            <p:ph type="title"/>
          </p:nvPr>
        </p:nvSpPr>
        <p:spPr>
          <a:xfrm>
            <a:off x="428625" y="785813"/>
            <a:ext cx="8229600" cy="1143000"/>
          </a:xfrm>
        </p:spPr>
        <p:txBody>
          <a:bodyPr/>
          <a:lstStyle/>
          <a:p>
            <a:pPr algn="ctr"/>
            <a:r>
              <a:rPr lang="ru-RU" sz="4800" smtClean="0"/>
              <a:t>Виды </a:t>
            </a:r>
            <a:br>
              <a:rPr lang="ru-RU" sz="4800" smtClean="0"/>
            </a:br>
            <a:r>
              <a:rPr lang="ru-RU" sz="4800" smtClean="0"/>
              <a:t>финансового планирования</a:t>
            </a:r>
          </a:p>
        </p:txBody>
      </p:sp>
      <p:graphicFrame>
        <p:nvGraphicFramePr>
          <p:cNvPr id="4" name="Содержимое 3"/>
          <p:cNvGraphicFramePr>
            <a:graphicFrameLocks noGrp="1"/>
          </p:cNvGraphicFramePr>
          <p:nvPr>
            <p:ph idx="1"/>
          </p:nvPr>
        </p:nvGraphicFramePr>
        <p:xfrm>
          <a:off x="571500" y="1928813"/>
          <a:ext cx="8229600" cy="4410075"/>
        </p:xfrm>
        <a:graphic>
          <a:graphicData uri="http://schemas.openxmlformats.org/drawingml/2006/table">
            <a:tbl>
              <a:tblPr firstRow="1" bandRow="1">
                <a:tableStyleId>{5C22544A-7EE6-4342-B048-85BDC9FD1C3A}</a:tableStyleId>
              </a:tblPr>
              <a:tblGrid>
                <a:gridCol w="4114800"/>
                <a:gridCol w="4114800"/>
              </a:tblGrid>
              <a:tr h="370840">
                <a:tc>
                  <a:txBody>
                    <a:bodyPr/>
                    <a:lstStyle/>
                    <a:p>
                      <a:r>
                        <a:rPr lang="ru-RU" sz="1600" dirty="0"/>
                        <a:t>Классификационный признак</a:t>
                      </a:r>
                    </a:p>
                  </a:txBody>
                  <a:tcPr marL="0" marR="0" marT="0" marB="0" anchor="ctr"/>
                </a:tc>
                <a:tc>
                  <a:txBody>
                    <a:bodyPr/>
                    <a:lstStyle/>
                    <a:p>
                      <a:pPr algn="ctr"/>
                      <a:r>
                        <a:rPr lang="ru-RU" sz="1600" dirty="0"/>
                        <a:t>Виды финансового планирования</a:t>
                      </a:r>
                    </a:p>
                  </a:txBody>
                  <a:tcPr marL="0" marR="0" marT="0" marB="0" anchor="ctr"/>
                </a:tc>
              </a:tr>
              <a:tr h="370840">
                <a:tc>
                  <a:txBody>
                    <a:bodyPr/>
                    <a:lstStyle/>
                    <a:p>
                      <a:r>
                        <a:rPr lang="ru-RU" sz="1600"/>
                        <a:t>По уровню планирования</a:t>
                      </a:r>
                    </a:p>
                  </a:txBody>
                  <a:tcPr marL="0" marR="0" marT="0" marB="0"/>
                </a:tc>
                <a:tc>
                  <a:txBody>
                    <a:bodyPr/>
                    <a:lstStyle/>
                    <a:p>
                      <a:r>
                        <a:rPr lang="ru-RU" sz="1600"/>
                        <a:t>стратегическое, тактическое, оперативное</a:t>
                      </a:r>
                    </a:p>
                  </a:txBody>
                  <a:tcPr marL="0" marR="0" marT="0" marB="0"/>
                </a:tc>
              </a:tr>
              <a:tr h="370840">
                <a:tc>
                  <a:txBody>
                    <a:bodyPr/>
                    <a:lstStyle/>
                    <a:p>
                      <a:r>
                        <a:rPr lang="ru-RU" sz="1600"/>
                        <a:t>По уровню структурной иерархии объекта планирования</a:t>
                      </a:r>
                    </a:p>
                  </a:txBody>
                  <a:tcPr marL="0" marR="0" marT="0" marB="0"/>
                </a:tc>
                <a:tc>
                  <a:txBody>
                    <a:bodyPr/>
                    <a:lstStyle/>
                    <a:p>
                      <a:r>
                        <a:rPr lang="ru-RU" sz="1600" dirty="0" smtClean="0"/>
                        <a:t>общефирменное, </a:t>
                      </a:r>
                      <a:r>
                        <a:rPr lang="ru-RU" sz="1600" dirty="0"/>
                        <a:t>планирование деятельности </a:t>
                      </a:r>
                      <a:r>
                        <a:rPr lang="ru-RU" sz="1600" dirty="0" err="1"/>
                        <a:t>бизнес-единиц</a:t>
                      </a:r>
                      <a:r>
                        <a:rPr lang="ru-RU" sz="1600" dirty="0"/>
                        <a:t>, подразделений,</a:t>
                      </a:r>
                    </a:p>
                  </a:txBody>
                  <a:tcPr marL="0" marR="0" marT="0" marB="0"/>
                </a:tc>
              </a:tr>
              <a:tr h="370840">
                <a:tc>
                  <a:txBody>
                    <a:bodyPr/>
                    <a:lstStyle/>
                    <a:p>
                      <a:r>
                        <a:rPr lang="ru-RU" sz="1600" dirty="0"/>
                        <a:t>По особенностям разработки финансовых планов</a:t>
                      </a:r>
                    </a:p>
                  </a:txBody>
                  <a:tcPr marL="0" marR="0" marT="0" marB="0"/>
                </a:tc>
                <a:tc>
                  <a:txBody>
                    <a:bodyPr/>
                    <a:lstStyle/>
                    <a:p>
                      <a:r>
                        <a:rPr lang="ru-RU" sz="1600" dirty="0" smtClean="0"/>
                        <a:t>скользящее ,</a:t>
                      </a:r>
                      <a:r>
                        <a:rPr lang="ru-RU" sz="1600" baseline="0" dirty="0" smtClean="0"/>
                        <a:t> п</a:t>
                      </a:r>
                      <a:r>
                        <a:rPr lang="ru-RU" sz="1600" dirty="0" smtClean="0"/>
                        <a:t>ериодическое</a:t>
                      </a:r>
                      <a:endParaRPr lang="ru-RU" sz="1600" dirty="0"/>
                    </a:p>
                  </a:txBody>
                  <a:tcPr marL="0" marR="0" marT="0" marB="0"/>
                </a:tc>
              </a:tr>
              <a:tr h="370840">
                <a:tc>
                  <a:txBody>
                    <a:bodyPr/>
                    <a:lstStyle/>
                    <a:p>
                      <a:r>
                        <a:rPr lang="ru-RU" sz="1600" dirty="0"/>
                        <a:t>Предмет планирования</a:t>
                      </a:r>
                    </a:p>
                  </a:txBody>
                  <a:tcPr marL="0" marR="0" marT="0" marB="0"/>
                </a:tc>
                <a:tc>
                  <a:txBody>
                    <a:bodyPr/>
                    <a:lstStyle/>
                    <a:p>
                      <a:r>
                        <a:rPr lang="ru-RU" sz="1600" dirty="0" smtClean="0"/>
                        <a:t>целевое, планирование действий,</a:t>
                      </a:r>
                      <a:r>
                        <a:rPr lang="ru-RU" sz="1600" baseline="0" dirty="0" smtClean="0"/>
                        <a:t> п</a:t>
                      </a:r>
                      <a:r>
                        <a:rPr lang="ru-RU" sz="1600" dirty="0" smtClean="0"/>
                        <a:t>ланирование </a:t>
                      </a:r>
                      <a:r>
                        <a:rPr lang="ru-RU" sz="1600" dirty="0"/>
                        <a:t>ресурсов</a:t>
                      </a:r>
                    </a:p>
                  </a:txBody>
                  <a:tcPr marL="0" marR="0" marT="0" marB="0"/>
                </a:tc>
              </a:tr>
              <a:tr h="370840">
                <a:tc>
                  <a:txBody>
                    <a:bodyPr/>
                    <a:lstStyle/>
                    <a:p>
                      <a:r>
                        <a:rPr lang="ru-RU" sz="1600"/>
                        <a:t>По горизонту планирования</a:t>
                      </a:r>
                    </a:p>
                  </a:txBody>
                  <a:tcPr marL="0" marR="0" marT="0" marB="0"/>
                </a:tc>
                <a:tc>
                  <a:txBody>
                    <a:bodyPr/>
                    <a:lstStyle/>
                    <a:p>
                      <a:r>
                        <a:rPr lang="ru-RU" sz="1600"/>
                        <a:t>долгосрочное, среднесрочное, краткосрочное</a:t>
                      </a:r>
                    </a:p>
                  </a:txBody>
                  <a:tcPr marL="0" marR="0" marT="0" marB="0"/>
                </a:tc>
              </a:tr>
              <a:tr h="370840">
                <a:tc>
                  <a:txBody>
                    <a:bodyPr/>
                    <a:lstStyle/>
                    <a:p>
                      <a:r>
                        <a:rPr lang="ru-RU" sz="1600"/>
                        <a:t>По степени детализации плановых решений</a:t>
                      </a:r>
                    </a:p>
                  </a:txBody>
                  <a:tcPr marL="0" marR="0" marT="0" marB="0"/>
                </a:tc>
                <a:tc>
                  <a:txBody>
                    <a:bodyPr/>
                    <a:lstStyle/>
                    <a:p>
                      <a:r>
                        <a:rPr lang="ru-RU" sz="1600" dirty="0" smtClean="0"/>
                        <a:t>агрегированное, </a:t>
                      </a:r>
                      <a:r>
                        <a:rPr lang="ru-RU" sz="1600" dirty="0"/>
                        <a:t>детализированное</a:t>
                      </a:r>
                    </a:p>
                  </a:txBody>
                  <a:tcPr marL="0" marR="0" marT="0" marB="0"/>
                </a:tc>
              </a:tr>
              <a:tr h="370840">
                <a:tc>
                  <a:txBody>
                    <a:bodyPr/>
                    <a:lstStyle/>
                    <a:p>
                      <a:r>
                        <a:rPr lang="ru-RU" sz="1600"/>
                        <a:t>По степени централизации плановых функций</a:t>
                      </a:r>
                    </a:p>
                  </a:txBody>
                  <a:tcPr marL="0" marR="0" marT="0" marB="0"/>
                </a:tc>
                <a:tc>
                  <a:txBody>
                    <a:bodyPr/>
                    <a:lstStyle/>
                    <a:p>
                      <a:r>
                        <a:rPr lang="ru-RU" sz="1600" dirty="0"/>
                        <a:t>централизованное, децентрализованное и круговое </a:t>
                      </a:r>
                    </a:p>
                  </a:txBody>
                  <a:tcPr marL="0" marR="0" marT="0" marB="0"/>
                </a:tc>
              </a:tr>
              <a:tr h="370840">
                <a:tc>
                  <a:txBody>
                    <a:bodyPr/>
                    <a:lstStyle/>
                    <a:p>
                      <a:r>
                        <a:rPr lang="ru-RU" sz="1600"/>
                        <a:t>По обязательности выполнения плановых заданий</a:t>
                      </a:r>
                    </a:p>
                  </a:txBody>
                  <a:tcPr marL="0" marR="0" marT="0" marB="0"/>
                </a:tc>
                <a:tc>
                  <a:txBody>
                    <a:bodyPr/>
                    <a:lstStyle/>
                    <a:p>
                      <a:r>
                        <a:rPr lang="ru-RU" sz="1600" dirty="0"/>
                        <a:t>директивное, индикативное </a:t>
                      </a:r>
                      <a:r>
                        <a:rPr lang="ru-RU" sz="1600" dirty="0" smtClean="0"/>
                        <a:t>и смешанное</a:t>
                      </a:r>
                      <a:endParaRPr lang="ru-RU" sz="1600" dirty="0"/>
                    </a:p>
                  </a:txBody>
                  <a:tcPr marL="0" marR="0" marT="0" marB="0"/>
                </a:tc>
              </a:tr>
              <a:tr h="370840">
                <a:tc>
                  <a:txBody>
                    <a:bodyPr/>
                    <a:lstStyle/>
                    <a:p>
                      <a:r>
                        <a:rPr lang="ru-RU" sz="1600"/>
                        <a:t>По особенностям постановки целей</a:t>
                      </a:r>
                    </a:p>
                  </a:txBody>
                  <a:tcPr marL="0" marR="0" marT="0" marB="0"/>
                </a:tc>
                <a:tc>
                  <a:txBody>
                    <a:bodyPr/>
                    <a:lstStyle/>
                    <a:p>
                      <a:r>
                        <a:rPr lang="ru-RU" sz="1600" dirty="0"/>
                        <a:t>реактивное, инактивное, преактивное и  </a:t>
                      </a:r>
                      <a:r>
                        <a:rPr lang="ru-RU" sz="1600" dirty="0" smtClean="0"/>
                        <a:t>интерактивное</a:t>
                      </a:r>
                      <a:endParaRPr lang="ru-RU" sz="1600" dirty="0"/>
                    </a:p>
                  </a:txBody>
                  <a:tcPr marL="0" marR="0" marT="0" marB="0"/>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0482" name="Заголовок 1"/>
          <p:cNvSpPr>
            <a:spLocks noGrp="1"/>
          </p:cNvSpPr>
          <p:nvPr>
            <p:ph type="title"/>
          </p:nvPr>
        </p:nvSpPr>
        <p:spPr>
          <a:xfrm>
            <a:off x="500063" y="1000125"/>
            <a:ext cx="8229600" cy="1143000"/>
          </a:xfrm>
        </p:spPr>
        <p:txBody>
          <a:bodyPr/>
          <a:lstStyle/>
          <a:p>
            <a:pPr algn="ctr"/>
            <a:r>
              <a:rPr lang="ru-RU" sz="4800" smtClean="0"/>
              <a:t>Долгосрочное </a:t>
            </a:r>
            <a:br>
              <a:rPr lang="ru-RU" sz="4800" smtClean="0"/>
            </a:br>
            <a:r>
              <a:rPr lang="ru-RU" sz="4800" smtClean="0"/>
              <a:t>финансовое планирование</a:t>
            </a:r>
          </a:p>
        </p:txBody>
      </p:sp>
      <p:sp>
        <p:nvSpPr>
          <p:cNvPr id="3" name="Содержимое 2"/>
          <p:cNvSpPr>
            <a:spLocks noGrp="1"/>
          </p:cNvSpPr>
          <p:nvPr>
            <p:ph idx="1"/>
          </p:nvPr>
        </p:nvSpPr>
        <p:spPr>
          <a:xfrm>
            <a:off x="457200" y="2214563"/>
            <a:ext cx="8229600" cy="4110037"/>
          </a:xfrm>
        </p:spPr>
        <p:txBody>
          <a:bodyPr>
            <a:normAutofit fontScale="92500"/>
          </a:bodyPr>
          <a:lstStyle/>
          <a:p>
            <a:pPr marL="274320" indent="-274320" algn="just" fontAlgn="auto">
              <a:spcAft>
                <a:spcPts val="0"/>
              </a:spcAft>
              <a:buClr>
                <a:schemeClr val="accent3"/>
              </a:buClr>
              <a:buFont typeface="Wingdings 2"/>
              <a:buChar char=""/>
              <a:defRPr/>
            </a:pPr>
            <a:r>
              <a:rPr lang="ru-RU" i="1" dirty="0" smtClean="0"/>
              <a:t>это процесс анализа финансовой и инвестиционной политики, прогнозирования результатов её воздействия на экономическое окружение коммерческой организации, принятия решений о допустимом уровне риска и выбора окончательного варианта финансового плана.</a:t>
            </a:r>
          </a:p>
          <a:p>
            <a:pPr marL="274320" indent="-274320" algn="just" fontAlgn="auto">
              <a:spcAft>
                <a:spcPts val="0"/>
              </a:spcAft>
              <a:buClr>
                <a:schemeClr val="accent3"/>
              </a:buClr>
              <a:buFont typeface="Wingdings 2"/>
              <a:buNone/>
              <a:defRPr/>
            </a:pPr>
            <a:r>
              <a:rPr lang="ru-RU" i="1" dirty="0" smtClean="0"/>
              <a:t>        Цель долгосрочного планирования - составление прогноза баланса и отчетности о прибылях и убытках.</a:t>
            </a:r>
          </a:p>
          <a:p>
            <a:pPr marL="274320" indent="-274320" algn="just" fontAlgn="auto">
              <a:spcAft>
                <a:spcPts val="0"/>
              </a:spcAft>
              <a:buClr>
                <a:schemeClr val="accent3"/>
              </a:buClr>
              <a:buFont typeface="Wingdings 2"/>
              <a:buNone/>
              <a:defRPr/>
            </a:pPr>
            <a:r>
              <a:rPr lang="ru-RU" i="1" dirty="0" smtClean="0"/>
              <a:t>       Долгосрочное финансовое планирование включает разработку финансовой стратегии предприятия и прогнозирование финансовой деятельности. </a:t>
            </a:r>
            <a:endParaRPr lang="ru-RU" i="1" dirty="0"/>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Заголовок 1"/>
          <p:cNvSpPr>
            <a:spLocks noGrp="1"/>
          </p:cNvSpPr>
          <p:nvPr>
            <p:ph type="title"/>
          </p:nvPr>
        </p:nvSpPr>
        <p:spPr/>
        <p:txBody>
          <a:bodyPr/>
          <a:lstStyle/>
          <a:p>
            <a:pPr algn="ctr"/>
            <a:r>
              <a:rPr lang="ru-RU" sz="4400" smtClean="0"/>
              <a:t>Характерные особенности долгосрочного финансового планирования</a:t>
            </a:r>
          </a:p>
        </p:txBody>
      </p:sp>
      <p:sp>
        <p:nvSpPr>
          <p:cNvPr id="21506" name="Содержимое 2"/>
          <p:cNvSpPr>
            <a:spLocks noGrp="1"/>
          </p:cNvSpPr>
          <p:nvPr>
            <p:ph idx="1"/>
          </p:nvPr>
        </p:nvSpPr>
        <p:spPr>
          <a:xfrm>
            <a:off x="457200" y="1935163"/>
            <a:ext cx="8543925" cy="4389437"/>
          </a:xfrm>
        </p:spPr>
        <p:txBody>
          <a:bodyPr/>
          <a:lstStyle/>
          <a:p>
            <a:pPr algn="just"/>
            <a:r>
              <a:rPr lang="ru-RU" sz="2200" i="1" smtClean="0"/>
              <a:t>направленность в среднесрочную и долгосрочную перспективу (на период большее одного года); </a:t>
            </a:r>
          </a:p>
          <a:p>
            <a:pPr algn="just"/>
            <a:r>
              <a:rPr lang="ru-RU" sz="2200" i="1" smtClean="0"/>
              <a:t>ориентация на решение ключевых, определяющих для финансовой системы предприятия целей, от достижения которых зависит его выживание; </a:t>
            </a:r>
          </a:p>
          <a:p>
            <a:pPr algn="just"/>
            <a:r>
              <a:rPr lang="ru-RU" sz="2200" i="1" smtClean="0"/>
              <a:t>органическое увязывание начерченных целей с объемом и структурой ресурсов, нужных для их достижения; </a:t>
            </a:r>
          </a:p>
          <a:p>
            <a:pPr algn="just"/>
            <a:r>
              <a:rPr lang="ru-RU" sz="2200" i="1" smtClean="0"/>
              <a:t>учет влияния на планированный объект многочисленных внешних факторов, разработка мер по успешному решению задач планированной финансовой системы; </a:t>
            </a:r>
          </a:p>
          <a:p>
            <a:pPr algn="just"/>
            <a:r>
              <a:rPr lang="ru-RU" sz="2200" i="1" smtClean="0"/>
              <a:t>адаптивный характер, то есть способность предусматривать изменения внешней и внутренней среды финансового планирования объекта и приспособить к ним процесс ее функционирования.</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Модульная">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Жанара">
      <a:majorFont>
        <a:latin typeface="DisneyPark"/>
        <a:ea typeface=""/>
        <a:cs typeface=""/>
      </a:majorFont>
      <a:minorFont>
        <a:latin typeface="Times New Roman"/>
        <a:ea typeface=""/>
        <a:cs typeface=""/>
      </a:minorFont>
    </a:fontScheme>
    <a:fmtScheme name="Яркая">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Модульная">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themeOverride>
</file>

<file path=ppt/theme/themeOverride10.xml><?xml version="1.0" encoding="utf-8"?>
<a:themeOverride xmlns:a="http://schemas.openxmlformats.org/drawingml/2006/main">
  <a:clrScheme name="Яркая">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themeOverride>
</file>

<file path=ppt/theme/themeOverride2.xml><?xml version="1.0" encoding="utf-8"?>
<a:themeOverride xmlns:a="http://schemas.openxmlformats.org/drawingml/2006/main">
  <a:clrScheme name="Модульная">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themeOverride>
</file>

<file path=ppt/theme/themeOverride3.xml><?xml version="1.0" encoding="utf-8"?>
<a:themeOverride xmlns:a="http://schemas.openxmlformats.org/drawingml/2006/main">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themeOverride>
</file>

<file path=ppt/theme/themeOverride4.xml><?xml version="1.0" encoding="utf-8"?>
<a:themeOverride xmlns:a="http://schemas.openxmlformats.org/drawingml/2006/main">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5.xml><?xml version="1.0" encoding="utf-8"?>
<a:themeOverride xmlns:a="http://schemas.openxmlformats.org/drawingml/2006/main">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6.xml><?xml version="1.0" encoding="utf-8"?>
<a:themeOverride xmlns:a="http://schemas.openxmlformats.org/drawingml/2006/main">
  <a:clrScheme name="Городская">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themeOverride>
</file>

<file path=ppt/theme/themeOverride7.xml><?xml version="1.0" encoding="utf-8"?>
<a:themeOverride xmlns:a="http://schemas.openxmlformats.org/drawingml/2006/main">
  <a:clrScheme name="Метро">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themeOverride>
</file>

<file path=ppt/theme/themeOverride8.xml><?xml version="1.0" encoding="utf-8"?>
<a:themeOverride xmlns:a="http://schemas.openxmlformats.org/drawingml/2006/main">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9.xml><?xml version="1.0" encoding="utf-8"?>
<a:themeOverride xmlns:a="http://schemas.openxmlformats.org/drawingml/2006/main">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themeOverride>
</file>

<file path=docProps/app.xml><?xml version="1.0" encoding="utf-8"?>
<Properties xmlns="http://schemas.openxmlformats.org/officeDocument/2006/extended-properties" xmlns:vt="http://schemas.openxmlformats.org/officeDocument/2006/docPropsVTypes">
  <Template>Flow</Template>
  <TotalTime>197</TotalTime>
  <Words>1100</Words>
  <Application>Microsoft Office PowerPoint</Application>
  <PresentationFormat>Экран (4:3)</PresentationFormat>
  <Paragraphs>70</Paragraphs>
  <Slides>14</Slides>
  <Notes>0</Notes>
  <HiddenSlides>0</HiddenSlides>
  <MMClips>0</MMClips>
  <ScaleCrop>false</ScaleCrop>
  <HeadingPairs>
    <vt:vector size="6" baseType="variant">
      <vt:variant>
        <vt:lpstr>Использованные шрифты</vt:lpstr>
      </vt:variant>
      <vt:variant>
        <vt:i4>5</vt:i4>
      </vt:variant>
      <vt:variant>
        <vt:lpstr>Шаблон оформления</vt:lpstr>
      </vt:variant>
      <vt:variant>
        <vt:i4>4</vt:i4>
      </vt:variant>
      <vt:variant>
        <vt:lpstr>Заголовки слайдов</vt:lpstr>
      </vt:variant>
      <vt:variant>
        <vt:i4>14</vt:i4>
      </vt:variant>
    </vt:vector>
  </HeadingPairs>
  <TitlesOfParts>
    <vt:vector size="23" baseType="lpstr">
      <vt:lpstr>Times New Roman</vt:lpstr>
      <vt:lpstr>Arial</vt:lpstr>
      <vt:lpstr>DisneyPark</vt:lpstr>
      <vt:lpstr>Wingdings 2</vt:lpstr>
      <vt:lpstr>Calibri</vt:lpstr>
      <vt:lpstr>Поток</vt:lpstr>
      <vt:lpstr>Поток</vt:lpstr>
      <vt:lpstr>Поток</vt:lpstr>
      <vt:lpstr>Поток</vt:lpstr>
      <vt:lpstr>Слайд 1</vt:lpstr>
      <vt:lpstr>Финансовое планирование</vt:lpstr>
      <vt:lpstr>Главные этапы финансового планирования</vt:lpstr>
      <vt:lpstr>Слайд 4</vt:lpstr>
      <vt:lpstr>Принципы финансового планирования</vt:lpstr>
      <vt:lpstr>Методы финансового планирования</vt:lpstr>
      <vt:lpstr>Виды  финансового планирования</vt:lpstr>
      <vt:lpstr>Долгосрочное  финансовое планирование</vt:lpstr>
      <vt:lpstr>Характерные особенности долгосрочного финансового планирования</vt:lpstr>
      <vt:lpstr>Процесс формирования финансовой стратегии предприятия </vt:lpstr>
      <vt:lpstr>Задачи долгосрочного финансового планирования</vt:lpstr>
      <vt:lpstr>Принципы долгосрочного финансового планирования</vt:lpstr>
      <vt:lpstr>Слайд 13</vt:lpstr>
      <vt:lpstr>Основные разделы финансового плана</vt:lpstr>
    </vt:vector>
  </TitlesOfParts>
  <Company>Reanimator Extreme Edition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Долгосрочное финансовое планирование</dc:title>
  <dc:creator>Пользователь</dc:creator>
  <cp:lastModifiedBy>Komp</cp:lastModifiedBy>
  <cp:revision>23</cp:revision>
  <dcterms:created xsi:type="dcterms:W3CDTF">2011-04-01T18:50:41Z</dcterms:created>
  <dcterms:modified xsi:type="dcterms:W3CDTF">2011-06-07T11:05:08Z</dcterms:modified>
</cp:coreProperties>
</file>