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A70D53C-0D9B-47BB-A23C-07DD036C3064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C484A67-988F-4EDE-8C7C-A91D3FED3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58A1D-3F42-4096-92DD-A68BCE8A240F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D0F8-A13C-47D4-908F-5DB1BA73A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777CA-E297-446C-986A-EA8C2B069F0C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A0610-D580-4D8B-8E4D-6B6B3B9C6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C51B1-808D-4170-8756-A95E2014C2FC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12BB5-81CA-4203-A9EA-EA5E82856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8CEE2A-2E6A-4BF3-8E20-E65F8B4E1882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2EB950-AD17-44C9-87C1-258228771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47769E-D16D-4CCE-9218-944E910291F0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1EEF88-6987-43BD-AB90-59533DA33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1F56D2-E04C-4BFD-B1E5-D88F3657D63C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A7763D-3397-48E3-9B7A-FFD3820C7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C11693-567C-45E1-A89F-7D1F00F1A85E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66EB63-B1B0-4114-A45F-E1000102E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F46B4-DFA6-40FF-9803-A05002B1468D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39C1-F02C-430B-9710-6EEED8401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54A444-74E1-4C78-897A-63C1B78CCBE3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0B15EE-2B64-4E83-842F-1F0D67AC1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94C0980-CEF0-4A26-9E9E-F69DC214DEAD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BD8773F-8BB8-461C-8E86-D9A95608C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DF1A402-27D4-40BF-B3BC-CCEF514B95EA}" type="datetimeFigureOut">
              <a:rPr lang="ru-RU"/>
              <a:pPr>
                <a:defRPr/>
              </a:pPr>
              <a:t>08.06.2011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A4ABAAE-3BD7-49BB-93AD-282948835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8" r:id="rId4"/>
    <p:sldLayoutId id="2147483699" r:id="rId5"/>
    <p:sldLayoutId id="2147483700" r:id="rId6"/>
    <p:sldLayoutId id="2147483694" r:id="rId7"/>
    <p:sldLayoutId id="2147483701" r:id="rId8"/>
    <p:sldLayoutId id="2147483702" r:id="rId9"/>
    <p:sldLayoutId id="2147483693" r:id="rId10"/>
    <p:sldLayoutId id="21474836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124744"/>
            <a:ext cx="6336704" cy="252028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Эффект финансового рычага. Политика привлечения заемных средств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258888" y="4724400"/>
            <a:ext cx="2449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Лекция 6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Финансовый рычаг (финансовый леверидж)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 — это отношение заемного капитала компании к собственным средствам, он характеризует устойчивость компании. Чем меньше финансовый рычаг, тем устойчивее положение. С другой стороны, заемный капитал позволяет увеличить коэффициент рентабельности собственного капитала, т.е. получить дополнительную прибыль на собственный капитал.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163638" y="1196975"/>
          <a:ext cx="7513637" cy="5440363"/>
        </p:xfrm>
        <a:graphic>
          <a:graphicData uri="http://schemas.openxmlformats.org/drawingml/2006/table">
            <a:tbl>
              <a:tblPr/>
              <a:tblGrid>
                <a:gridCol w="2987102"/>
                <a:gridCol w="2262957"/>
                <a:gridCol w="2262957"/>
              </a:tblGrid>
              <a:tr h="620628">
                <a:tc>
                  <a:txBody>
                    <a:bodyPr/>
                    <a:lstStyle/>
                    <a:p>
                      <a:r>
                        <a:rPr lang="ru-RU" sz="1300" dirty="0"/>
                        <a:t>ЭФР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/>
                        <a:t>—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эффект финансового рычага, %.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6943">
                <a:tc>
                  <a:txBody>
                    <a:bodyPr/>
                    <a:lstStyle/>
                    <a:p>
                      <a:r>
                        <a:rPr lang="ru-RU" sz="1300"/>
                        <a:t>Сн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/>
                        <a:t>—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/>
                        <a:t>ставка налога на прибыль, в десятичном выражении.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79571">
                <a:tc>
                  <a:txBody>
                    <a:bodyPr/>
                    <a:lstStyle/>
                    <a:p>
                      <a:r>
                        <a:rPr lang="ru-RU" sz="1300"/>
                        <a:t>КР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/>
                        <a:t>—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/>
                        <a:t>коэффициент рентабельности активов (отношение валовой прибыли к средней стоимости активов), %.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2200">
                <a:tc>
                  <a:txBody>
                    <a:bodyPr/>
                    <a:lstStyle/>
                    <a:p>
                      <a:r>
                        <a:rPr lang="ru-RU" sz="1300"/>
                        <a:t>Ск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/>
                        <a:t>—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/>
                        <a:t>средний размер ставки процентов за кредит, %. Для более точного расчета можно брать средневзвешенную ставку за кредит.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0628">
                <a:tc>
                  <a:txBody>
                    <a:bodyPr/>
                    <a:lstStyle/>
                    <a:p>
                      <a:r>
                        <a:rPr lang="ru-RU" sz="1300"/>
                        <a:t>ЗК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—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/>
                        <a:t>средняя сумма используемого заемного капитала.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0628">
                <a:tc>
                  <a:txBody>
                    <a:bodyPr/>
                    <a:lstStyle/>
                    <a:p>
                      <a:r>
                        <a:rPr lang="ru-RU" sz="1300"/>
                        <a:t>СК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/>
                        <a:t>—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средняя сумма собственного капитала.</a:t>
                      </a:r>
                    </a:p>
                  </a:txBody>
                  <a:tcPr marL="65594" marR="65594" marT="32797" marB="3279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ЭФР = (1 -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× (КР -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×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ЗК/СК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81" name="Rectangle 1"/>
          <p:cNvSpPr>
            <a:spLocks noChangeArrowheads="1"/>
          </p:cNvSpPr>
          <p:nvPr/>
        </p:nvSpPr>
        <p:spPr bwMode="auto">
          <a:xfrm>
            <a:off x="758825" y="1293813"/>
            <a:ext cx="1857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/>
            </a:r>
            <a:br>
              <a:rPr lang="ru-RU" sz="16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</a:br>
            <a:endParaRPr lang="ru-RU" sz="16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333375"/>
            <a:ext cx="4175125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2070100" y="3716338"/>
            <a:ext cx="4572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Рис. 5.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Графическое представление возможности привлечения заемных средств фирмой (закрашена область оптимального соотношения заемных и собственных средств)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3373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Анализ формирования собственных финансовых ресурсов предприятия в предшествующем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периоде;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Определение общей потребности в собственных финансовых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ресурсах: </a:t>
            </a:r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сфр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 = (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baseline="-250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 *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i="1" baseline="-25000" dirty="0" err="1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) / 100 –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2400" b="1" i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baseline="-25000" dirty="0" err="1">
                <a:latin typeface="Times New Roman" pitchFamily="18" charset="0"/>
                <a:cs typeface="Times New Roman" pitchFamily="18" charset="0"/>
              </a:rPr>
              <a:t>сфр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общая потребность в собственных финансовых ресурсах предприятия в планируемом периоде;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baseline="-250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общая потребность в капитале на конец планового периода;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baseline="-25000" dirty="0" err="1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планируемый удельный вес собственного капитала в общей его сумме;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2000" b="1" baseline="-25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сумма собственного капитала на начало планируемого периода;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baseline="-25000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сумма прибыли направляемой на потребление в плановом периоде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Оценка стоимости привлечения собственного капитала из различных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источников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Обеспечение максимального объема привлечения собственных финансовых ресурсов за счет внутренних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источников;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Обеспечение необходимого объема привлечения собственных финансовых ресурсов из внешних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источников;</a:t>
            </a:r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СФР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внеш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 =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baseline="-25000" dirty="0" err="1">
                <a:latin typeface="Times New Roman" pitchFamily="18" charset="0"/>
                <a:cs typeface="Times New Roman" pitchFamily="18" charset="0"/>
              </a:rPr>
              <a:t>сфр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СФР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внут</a:t>
            </a:r>
            <a:endParaRPr lang="ru-RU" sz="2400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СФР</a:t>
            </a:r>
            <a:r>
              <a:rPr lang="ru-RU" sz="2000" b="1" baseline="-25000" dirty="0" err="1">
                <a:latin typeface="Times New Roman" pitchFamily="18" charset="0"/>
                <a:cs typeface="Times New Roman" pitchFamily="18" charset="0"/>
              </a:rPr>
              <a:t>внеш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потребность в привлечении собственных финансовых ресурсов за счет внешних источников;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baseline="-25000" dirty="0" err="1">
                <a:latin typeface="Times New Roman" pitchFamily="18" charset="0"/>
                <a:cs typeface="Times New Roman" pitchFamily="18" charset="0"/>
              </a:rPr>
              <a:t>сфр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общая потребность в собственных финансовых ресурсах предприятия в планируемом периоде;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СФР</a:t>
            </a:r>
            <a:r>
              <a:rPr lang="ru-RU" sz="2000" b="1" baseline="-25000" dirty="0" err="1">
                <a:latin typeface="Times New Roman" pitchFamily="18" charset="0"/>
                <a:cs typeface="Times New Roman" pitchFamily="18" charset="0"/>
              </a:rPr>
              <a:t>внут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сумма собственных финансовых ресурсов планируемых к привлечению за счет внутренних источников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сф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 = СФР / D/А +ПП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baseline="-25000" dirty="0" err="1">
                <a:latin typeface="Times New Roman" pitchFamily="18" charset="0"/>
                <a:cs typeface="Times New Roman" pitchFamily="18" charset="0"/>
              </a:rPr>
              <a:t>сф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коэффициент самофинансирования предстоящего развития предприятия;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СФР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планируемый объем формирования собственных финансовых ресурсов;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D/А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планируемый прирост активов предприятия;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ПП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планируемый объем потребления чистой прибыли.</a:t>
            </a:r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денежных средствах в национальной валюте;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денежных средствах в иностранной валюте;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товарной форме (в виде поставок с отсрочкой платежа сырья, материалов, товаров);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форме предоставления к использованию на арендной основе основных фондов;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иных формах (предоставление с отсрочкой платежа отдельных нематериальных активов и т. п.).</a:t>
            </a:r>
          </a:p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привлечения заемных средств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коммерческие банки и другие учреждения, предоставляющие кредиты в денежной форме (ипотечные банки, трастовые компании и т. п.);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поставщики и покупатели продукции (коммерческий кредит поставщиков и авансовые платежи покупателей);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фондовый рынок (выпуск облигаций и других ценных бумаг, кроме акций) и другие источники.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поставщики заемных средств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предприятия являются: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</TotalTime>
  <Words>362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8</vt:i4>
      </vt:variant>
    </vt:vector>
  </HeadingPairs>
  <TitlesOfParts>
    <vt:vector size="23" baseType="lpstr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 финансового рычага. Политика привлечения заемных средств</dc:title>
  <dc:creator>Admin</dc:creator>
  <cp:lastModifiedBy>Komp</cp:lastModifiedBy>
  <cp:revision>10</cp:revision>
  <dcterms:created xsi:type="dcterms:W3CDTF">2011-03-11T13:47:59Z</dcterms:created>
  <dcterms:modified xsi:type="dcterms:W3CDTF">2011-06-08T09:54:44Z</dcterms:modified>
</cp:coreProperties>
</file>