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3" r:id="rId11"/>
    <p:sldId id="268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D87C6DF-6583-44BC-9E14-3647922CF942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5F32801-2C68-4904-9209-828EE1554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9F484-6491-4CEB-9C12-E86E5CF0A0C8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C7360-8B72-4832-9CC2-9030AB377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4D451-DD1A-4DAC-9207-775D915378A8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16430-C593-425B-A0DF-330764B25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1828A-0BEB-40EF-8CDC-948DC052ADB7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D334F-65E4-4D26-A1C9-8854A419F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F4F2-0FB3-4442-B8C0-424E4AE6747E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96766-FA1F-4394-8F89-D97AED039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D5787-B680-4842-BC78-E5D740A4D985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3BCA9-32A7-497D-A4DF-D4203220A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95053-7339-4F63-A5D2-CE1D1A249079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80EB2-1769-4945-814B-58D14D80E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CF4A6-F2C1-4918-9ACA-EB13549C77A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8F124-84B6-4DF4-936C-854C2960F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4982D-C7B6-42C9-AFDC-3EB0447409A3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3C588-CEB5-47D6-BD50-9FEA34793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96305-3F25-4094-A087-6E09A3F133CF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30ADA-3C7F-41C2-A8EC-065CF58B5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AAB6B-32E0-4569-8CEA-3B64CFA1CF86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4BF1A-3E57-4DD3-9D83-EE54D7983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A6F14-7423-4515-A303-EA20F486CD41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E243E-6299-48A4-99FE-7C8CF6A49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D4B8961-50AA-4F6F-8C9F-CEEED7C19EEF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BC22585-9A47-4A47-8CA7-3B89971D3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5%D0%B1%D0%B8%D1%82%D0%BE%D1%80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F%D0%BE%D0%BA%D1%83%D0%BF%D0%B0%D1%82%D0%B5%D0%BB%D1%8C" TargetMode="External"/><Relationship Id="rId4" Type="http://schemas.openxmlformats.org/officeDocument/2006/relationships/hyperlink" Target="http://ru.wikipedia.org/wiki/%D0%94%D0%B5%D0%BD%D0%B5%D0%B6%D0%BD%D1%8B%D0%B5_%D1%81%D1%80%D0%B5%D0%B4%D1%81%D1%82%D0%B2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8%D0%BD%D0%B0%D0%BD%D1%81%D0%BE%D0%B2%D1%8B%D0%B9_%D0%BC%D0%B5%D0%BD%D0%B5%D0%B4%D0%B6%D0%BC%D0%B5%D0%BD%D1%8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F%D1%80%D0%B8%D0%B1%D1%8B%D0%BB%D1%8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38" y="1571625"/>
            <a:ext cx="7815262" cy="20288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  <a:latin typeface="Times New Roman" pitchFamily="18" charset="0"/>
              </a:rPr>
              <a:t>Управление дебиторской </a:t>
            </a:r>
            <a:br>
              <a:rPr lang="ru-RU" sz="40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4000" b="1" smtClean="0">
                <a:solidFill>
                  <a:schemeClr val="bg1"/>
                </a:solidFill>
                <a:latin typeface="Times New Roman" pitchFamily="18" charset="0"/>
              </a:rPr>
              <a:t>задолженности</a:t>
            </a:r>
            <a:r>
              <a:rPr lang="ru-RU" sz="4000" b="1" smtClean="0">
                <a:latin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</a:rPr>
            </a:br>
            <a:endParaRPr lang="ru-RU" sz="4000" smtClean="0">
              <a:latin typeface="Times New Roman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08263" y="3859213"/>
            <a:ext cx="1301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Лекция 17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051050" y="443706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Лекция</a:t>
            </a:r>
            <a:r>
              <a:rPr lang="ru-RU"/>
              <a:t> </a:t>
            </a:r>
            <a:r>
              <a:rPr lang="ru-RU">
                <a:solidFill>
                  <a:schemeClr val="bg1"/>
                </a:solidFill>
              </a:rPr>
              <a:t>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625" y="406400"/>
            <a:ext cx="8510588" cy="6635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>
                <a:solidFill>
                  <a:srgbClr val="D7E4BD"/>
                </a:solidFill>
              </a:rPr>
              <a:t>Участники</a:t>
            </a:r>
            <a:r>
              <a:rPr lang="ru-RU" sz="4000" b="1"/>
              <a:t/>
            </a:r>
            <a:br>
              <a:rPr lang="ru-RU" sz="4000" b="1"/>
            </a:b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928688"/>
            <a:ext cx="8229600" cy="51974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700" b="1" smtClean="0"/>
              <a:t>     </a:t>
            </a:r>
            <a:r>
              <a:rPr lang="ru-RU" sz="2700" b="1" smtClean="0">
                <a:solidFill>
                  <a:srgbClr val="D7E4BD"/>
                </a:solidFill>
              </a:rPr>
              <a:t>В современной экономике управление </a:t>
            </a:r>
            <a:r>
              <a:rPr lang="ru-RU" sz="2700" b="1" smtClean="0">
                <a:solidFill>
                  <a:schemeClr val="bg1"/>
                </a:solidFill>
              </a:rPr>
              <a:t>дебиторской задолженностью давно вышло за пределы функций только лишь финансового менеджмента. В современной коммерческой организации в процессе управления задействованы следующие лица и структурные подразделения: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b="1" smtClean="0">
                <a:solidFill>
                  <a:schemeClr val="bg1"/>
                </a:solidFill>
              </a:rPr>
              <a:t>Генеральный директор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b="1" smtClean="0">
                <a:solidFill>
                  <a:schemeClr val="bg1"/>
                </a:solidFill>
              </a:rPr>
              <a:t>Коммерческий отдел и отдел продаж (коммерческий директор, руководитель отдела продаж, менеджеры по продажам)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b="1" smtClean="0">
                <a:solidFill>
                  <a:schemeClr val="bg1"/>
                </a:solidFill>
              </a:rPr>
              <a:t>Финансовый отдел (финансовый директор, финансовый менеджер)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b="1" smtClean="0">
                <a:solidFill>
                  <a:schemeClr val="bg1"/>
                </a:solidFill>
              </a:rPr>
              <a:t>Юридический отдел и служба безопасности</a:t>
            </a:r>
          </a:p>
          <a:p>
            <a:pPr eaLnBrk="1" hangingPunct="1">
              <a:lnSpc>
                <a:spcPct val="80000"/>
              </a:lnSpc>
            </a:pPr>
            <a:endParaRPr lang="ru-RU" sz="27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57188"/>
            <a:ext cx="8229600" cy="12144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основе квалифицированного УДЗ лежит принятие финансовых решений по следующим фундаментальным вопросам: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1625" y="2066925"/>
            <a:ext cx="8540750" cy="40322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700" smtClean="0">
                <a:solidFill>
                  <a:schemeClr val="bg1"/>
                </a:solidFill>
              </a:rPr>
              <a:t>учет дебиторской задолженности на каждую отчетную дату;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>
                <a:solidFill>
                  <a:schemeClr val="bg1"/>
                </a:solidFill>
              </a:rPr>
              <a:t>диагностический анализ состояния и причин, в силу которых у фирмы сложилось негативное положение с ликвидностью дебиторской задолженности;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>
                <a:solidFill>
                  <a:schemeClr val="bg1"/>
                </a:solidFill>
              </a:rPr>
              <a:t>разработка адекватной политики и внедрение в практику фирмы современных методов управления дебиторской задолженностью;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>
                <a:solidFill>
                  <a:schemeClr val="bg1"/>
                </a:solidFill>
              </a:rPr>
              <a:t>контроль за текущим состоянием дебиторской задолженности.</a:t>
            </a:r>
          </a:p>
          <a:p>
            <a:pPr eaLnBrk="1" hangingPunct="1">
              <a:lnSpc>
                <a:spcPct val="90000"/>
              </a:lnSpc>
            </a:pPr>
            <a:endParaRPr lang="ru-RU" sz="27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>
                <a:solidFill>
                  <a:srgbClr val="E46C0A"/>
                </a:solidFill>
              </a:rPr>
              <a:t>Задачами управления дебиторской задолженностью являются: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ограничение приемлемого уровня дебиторской задолженности;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выбор условий продаж, обеспечивающих гарантированное поступление денежных средств;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определение скидок или надбавок для различных групп покупателей с точки зрения соблюдения ими платежной дисциплины;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ускорение востребования долга;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уменьшение бюджетных долгов;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>
                <a:solidFill>
                  <a:srgbClr val="E46C0A"/>
                </a:solidFill>
              </a:rPr>
              <a:t>оценка возможных издержек, связанных с дебиторской задолженностью, то есть упущенной выгоды от неиспользования средств, замороженных в дебиторской задолженности.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14375"/>
            <a:ext cx="8229600" cy="541178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700" b="1">
                <a:solidFill>
                  <a:schemeClr val="bg2"/>
                </a:solidFill>
              </a:rPr>
              <a:t>Дебиторская задолженность</a:t>
            </a:r>
            <a:r>
              <a:rPr lang="ru-RU" sz="2700">
                <a:solidFill>
                  <a:schemeClr val="bg2"/>
                </a:solidFill>
              </a:rPr>
              <a:t> (</a:t>
            </a:r>
            <a:r>
              <a:rPr lang="ru-RU" sz="2700">
                <a:solidFill>
                  <a:schemeClr val="bg2"/>
                </a:solidFill>
                <a:hlinkClick r:id="rId2" tooltip="Английский язык"/>
              </a:rPr>
              <a:t>англ.</a:t>
            </a:r>
            <a:r>
              <a:rPr lang="ru-RU" sz="2700">
                <a:solidFill>
                  <a:schemeClr val="bg2"/>
                </a:solidFill>
              </a:rPr>
              <a:t> </a:t>
            </a:r>
            <a:r>
              <a:rPr lang="ru-RU" sz="2700" i="1">
                <a:solidFill>
                  <a:schemeClr val="bg2"/>
                </a:solidFill>
              </a:rPr>
              <a:t>Accounts receivable</a:t>
            </a:r>
            <a:r>
              <a:rPr lang="ru-RU" sz="2700">
                <a:solidFill>
                  <a:schemeClr val="bg2"/>
                </a:solidFill>
              </a:rPr>
              <a:t> </a:t>
            </a:r>
            <a:r>
              <a:rPr lang="ru-RU" sz="2700" i="1">
                <a:solidFill>
                  <a:schemeClr val="bg2"/>
                </a:solidFill>
              </a:rPr>
              <a:t>(A/R)</a:t>
            </a:r>
            <a:r>
              <a:rPr lang="ru-RU" sz="2700">
                <a:solidFill>
                  <a:schemeClr val="bg2"/>
                </a:solidFill>
              </a:rPr>
              <a:t>) — сумма долгов, причитающихся предприятию, фирме, компании со стороны других предприятий, фирм, компаний, а также граждан, являющихся их должниками, </a:t>
            </a:r>
            <a:r>
              <a:rPr lang="ru-RU" sz="2700">
                <a:solidFill>
                  <a:schemeClr val="bg2"/>
                </a:solidFill>
                <a:hlinkClick r:id="rId3" tooltip="Дебитор"/>
              </a:rPr>
              <a:t>дебиторами</a:t>
            </a:r>
            <a:endParaRPr lang="ru-RU" sz="2700">
              <a:solidFill>
                <a:schemeClr val="bg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700">
                <a:solidFill>
                  <a:schemeClr val="bg2"/>
                </a:solidFill>
              </a:rPr>
              <a:t>Дебиторская задолженность возникает в случае, если услуга (или товар) проданы, а </a:t>
            </a:r>
            <a:r>
              <a:rPr lang="ru-RU" sz="2700">
                <a:solidFill>
                  <a:schemeClr val="bg2"/>
                </a:solidFill>
                <a:hlinkClick r:id="rId4" tooltip="Денежные средства"/>
              </a:rPr>
              <a:t>денежные средства</a:t>
            </a:r>
            <a:r>
              <a:rPr lang="ru-RU" sz="2700">
                <a:solidFill>
                  <a:schemeClr val="bg2"/>
                </a:solidFill>
              </a:rPr>
              <a:t> не получены. Как правило, </a:t>
            </a:r>
            <a:r>
              <a:rPr lang="ru-RU" sz="2700">
                <a:solidFill>
                  <a:schemeClr val="bg2"/>
                </a:solidFill>
                <a:hlinkClick r:id="rId5" tooltip="Покупатель"/>
              </a:rPr>
              <a:t>покупателем</a:t>
            </a:r>
            <a:r>
              <a:rPr lang="ru-RU" sz="2700">
                <a:solidFill>
                  <a:schemeClr val="bg2"/>
                </a:solidFill>
              </a:rPr>
              <a:t> не предоставляется какого-либо письменного подтверждения задолженности за исключением подписи о приемке товара на товаросопроводительном документе.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700">
                <a:solidFill>
                  <a:schemeClr val="bg2"/>
                </a:solidFill>
              </a:rPr>
              <a:t>Дебиторская задолженность относится к оборотным активам компании вне зависимости от срока её погашения.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7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>
                <a:solidFill>
                  <a:srgbClr val="FF0000"/>
                </a:solidFill>
              </a:rPr>
              <a:t>Коэффициент оборачиваемости дебиторской задолженности в днях (day’s sales outstanding </a:t>
            </a:r>
            <a:r>
              <a:rPr lang="ru-RU" sz="3200" b="1"/>
              <a:t>— DSO)</a:t>
            </a:r>
            <a:endParaRPr lang="ru-RU" sz="320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1625" y="1717675"/>
            <a:ext cx="8540750" cy="43815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>
                <a:solidFill>
                  <a:srgbClr val="FF0000"/>
                </a:solidFill>
              </a:rPr>
              <a:t>рассчитывают по формуле: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>
                <a:solidFill>
                  <a:srgbClr val="FF0000"/>
                </a:solidFill>
              </a:rPr>
              <a:t>    DSO = (Средняя деб. задолженность * 365) / (Продажи в кредит или Выручка).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>
                <a:solidFill>
                  <a:srgbClr val="FF0000"/>
                </a:solidFill>
              </a:rPr>
              <a:t>     Характеризует средний период времени, в течение которого средства от покупателей поступают на расчетные счета предприятия. Отсюда его другое распространенное название и аббревиатура — ACP (average collection period). Чем меньше значение данного показателя, тем в более выгодных условиях находится предприятие.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000">
              <a:solidFill>
                <a:srgbClr val="E46C0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/>
              <a:t>Управление дебиторской задолженностью</a:t>
            </a:r>
            <a:endParaRPr lang="ru-RU" sz="4000"/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отдельная функция </a:t>
            </a:r>
            <a:r>
              <a:rPr lang="ru-RU">
                <a:hlinkClick r:id="rId3" tooltip="Финансовый менеджмент"/>
              </a:rPr>
              <a:t>финансового менеджмента</a:t>
            </a:r>
            <a:r>
              <a:rPr lang="ru-RU"/>
              <a:t>, основной целью которой является увеличение </a:t>
            </a:r>
            <a:r>
              <a:rPr lang="ru-RU">
                <a:hlinkClick r:id="rId4" tooltip="Прибыль"/>
              </a:rPr>
              <a:t>прибыли</a:t>
            </a:r>
            <a:r>
              <a:rPr lang="ru-RU"/>
              <a:t> компании за счёт эффективного использования дебиторской задолженности, как экономического инструмента.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>
                <a:solidFill>
                  <a:srgbClr val="E46C0A"/>
                </a:solidFill>
              </a:rPr>
              <a:t>Основные задачи</a:t>
            </a:r>
            <a:r>
              <a:rPr lang="ru-RU" sz="4000" b="1">
                <a:solidFill>
                  <a:srgbClr val="984807"/>
                </a:solidFill>
              </a:rPr>
              <a:t/>
            </a:r>
            <a:br>
              <a:rPr lang="ru-RU" sz="4000" b="1">
                <a:solidFill>
                  <a:srgbClr val="984807"/>
                </a:solidFill>
              </a:rPr>
            </a:br>
            <a:endParaRPr lang="ru-RU" sz="4000">
              <a:solidFill>
                <a:srgbClr val="98480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комплексная проверка дебитора на начальном этапе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юридическое сопровождение сделок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финансирование дебиторской задолженности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учет, контроль, оценка эффективности дебиторской задолженности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взыскание просроченного долга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>
                <a:solidFill>
                  <a:srgbClr val="E46C0A"/>
                </a:solidFill>
              </a:rPr>
              <a:t>претензионная работа с недисциплинированными дебиторами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625" y="228600"/>
            <a:ext cx="8510588" cy="8413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/>
              <a:t/>
            </a:r>
            <a:br>
              <a:rPr lang="ru-RU" sz="4000" b="1"/>
            </a:br>
            <a:r>
              <a:rPr lang="ru-RU" sz="4000" b="1"/>
              <a:t/>
            </a:r>
            <a:br>
              <a:rPr lang="ru-RU" sz="4000" b="1"/>
            </a:br>
            <a:r>
              <a:rPr lang="ru-RU" sz="4000" b="1"/>
              <a:t>Функции</a:t>
            </a:r>
            <a:br>
              <a:rPr lang="ru-RU" sz="4000" b="1"/>
            </a:b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229600" cy="4625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000"/>
              <a:t>планирование (определение финансовых и управленческих целей)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/>
              <a:t>организационная функция (обеспечение выполнения запланированных целей)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/>
              <a:t>мотивирование (утверждение системы мотивации для сотрудников участвующих в процессе управления дебиторской задолженностью)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/>
              <a:t>контроль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3000"/>
              <a:t>анализ результатов и обратная связь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Планирование – это предварительные финансовые решения. Чтобы оно было эффективным, необходимо: определить долгосрочную цель организации, сформулировать стратегию организации, определить политику действий, выбрать рациональные процедуры действий.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857250"/>
            <a:ext cx="8229600" cy="52689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>
                <a:solidFill>
                  <a:srgbClr val="E46C0A"/>
                </a:solidFill>
              </a:rPr>
              <a:t>Организация управления означает координацию действий по такой последовательности: вся область действий должна быть сгруппирована по выбранным функциям; лицам, которые ответственны за свою деятельность, должны быть предоставлены адекватные права.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Под мотивацией подразумевается совокупность психологических моментов, которыми определяется поведение человека в целом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Действия по контролю – это: подготовка стандартов действий, сравнение фактических результатов со стандартными.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61</TotalTime>
  <Words>464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Wingdings</vt:lpstr>
      <vt:lpstr>Calibri</vt:lpstr>
      <vt:lpstr>Times New Roman</vt:lpstr>
      <vt:lpstr>Облака</vt:lpstr>
      <vt:lpstr>Управление дебиторской  задолженности </vt:lpstr>
      <vt:lpstr>Слайд 2</vt:lpstr>
      <vt:lpstr>Коэффициент оборачиваемости дебиторской задолженности в днях (day’s sales outstanding — DSO)</vt:lpstr>
      <vt:lpstr>Управление дебиторской задолженностью</vt:lpstr>
      <vt:lpstr>Основные задачи </vt:lpstr>
      <vt:lpstr>  Функции </vt:lpstr>
      <vt:lpstr>Слайд 7</vt:lpstr>
      <vt:lpstr>Слайд 8</vt:lpstr>
      <vt:lpstr>Слайд 9</vt:lpstr>
      <vt:lpstr>Участники </vt:lpstr>
      <vt:lpstr>В основе квалифицированного УДЗ лежит принятие финансовых решений по следующим фундаментальным вопросам:</vt:lpstr>
      <vt:lpstr>Задачами управления дебиторской задолженностью являются: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дебиторской  задолженности </dc:title>
  <dc:creator>Эдуард</dc:creator>
  <cp:lastModifiedBy>Komp</cp:lastModifiedBy>
  <cp:revision>8</cp:revision>
  <dcterms:created xsi:type="dcterms:W3CDTF">2011-04-18T09:01:44Z</dcterms:created>
  <dcterms:modified xsi:type="dcterms:W3CDTF">2011-06-08T09:27:54Z</dcterms:modified>
</cp:coreProperties>
</file>