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5" r:id="rId4"/>
    <p:sldId id="268" r:id="rId5"/>
    <p:sldId id="269" r:id="rId6"/>
    <p:sldId id="258" r:id="rId7"/>
    <p:sldId id="266" r:id="rId8"/>
    <p:sldId id="259" r:id="rId9"/>
    <p:sldId id="260" r:id="rId10"/>
    <p:sldId id="267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D7"/>
    <a:srgbClr val="FF33CC"/>
    <a:srgbClr val="2B0E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71" d="100"/>
          <a:sy n="71" d="100"/>
        </p:scale>
        <p:origin x="-4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664A6-146D-4E13-8324-1E23DF6BA731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71687-7696-450C-8DC5-7A999C087E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6F09-6AB7-4F16-9C9F-F6F535794F01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0E7BA-EA04-478D-8EBB-AA9C7A96B3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5A5F7-4077-409C-B1EF-40DD8F6E4B28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447D-1F18-4ECA-892F-9476EFD79F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CF5D8-E255-4AC9-BFBC-6574027C7445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B42AB-14C6-4043-8D71-2120CEA94D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EFEF2-31E9-4C53-AD60-11BAC8571BA0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7629F-8E47-4C90-BF9F-8A48D78880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C1BE7-9B3B-47DA-A3C8-2E829B3A959F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BDC9B-20A2-4807-91ED-0AF26B8024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7F628-6307-4A60-9C5B-20065E15BBEE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94B7C-23D9-40F4-BAB4-AA80B2BC80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7CBF3-2247-4883-9EF2-0DC4D9D6E307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18C86-547E-442B-B5CA-1D8A0ACD8A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543B-23E4-41F4-9063-27C0AF4DB9A2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B60B-77F4-48D3-9F54-CAF2565AFE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BA29B-502C-4611-BEF0-C7E00434A987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F6CF1-B81A-4C77-9FA0-91AC9C120B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71C2A-F47C-4A77-AD82-09F540561367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FA7FF-BACE-440B-A227-77EBA7EABB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8D2C56-69D2-4084-9F49-39F17C3033AD}" type="datetimeFigureOut">
              <a:rPr lang="ru-RU"/>
              <a:pPr>
                <a:defRPr/>
              </a:pPr>
              <a:t>08.06.2011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9808E5-27FA-40D6-9E35-773A7A7F19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78" r:id="rId4"/>
    <p:sldLayoutId id="2147483777" r:id="rId5"/>
    <p:sldLayoutId id="2147483776" r:id="rId6"/>
    <p:sldLayoutId id="2147483775" r:id="rId7"/>
    <p:sldLayoutId id="2147483774" r:id="rId8"/>
    <p:sldLayoutId id="2147483782" r:id="rId9"/>
    <p:sldLayoutId id="2147483773" r:id="rId10"/>
    <p:sldLayoutId id="21474837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28" y="714356"/>
            <a:ext cx="6500626" cy="255454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Финансовый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менеджмент</a:t>
            </a:r>
            <a:endParaRPr lang="ru-RU" sz="8000" b="1" dirty="0">
              <a:ln w="50800"/>
              <a:solidFill>
                <a:schemeClr val="bg1">
                  <a:shade val="50000"/>
                </a:schemeClr>
              </a:solidFill>
              <a:latin typeface="+mn-lt"/>
            </a:endParaRPr>
          </a:p>
        </p:txBody>
      </p:sp>
      <p:pic>
        <p:nvPicPr>
          <p:cNvPr id="1026" name="Picture 2" descr="C:\Users\Даша\Desktop\КОНФЕРЕНЦИЯ\Даше\12554038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3429000"/>
            <a:ext cx="41433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39750" y="5589588"/>
            <a:ext cx="2303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Лекция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28588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Segoe Print" pitchFamily="2" charset="0"/>
                <a:cs typeface="Andalus" pitchFamily="18" charset="-78"/>
              </a:rPr>
              <a:t>Основные концепции финансового менеджмента:</a:t>
            </a:r>
            <a:endParaRPr lang="ru-RU" sz="4000" dirty="0">
              <a:latin typeface="Segoe Print" pitchFamily="2" charset="0"/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857375"/>
            <a:ext cx="8039100" cy="4786313"/>
          </a:xfrm>
        </p:spPr>
        <p:txBody>
          <a:bodyPr/>
          <a:lstStyle/>
          <a:p>
            <a:pPr marR="0" algn="l">
              <a:buFont typeface="Wingdings" pitchFamily="2" charset="2"/>
              <a:buChar char="ü"/>
            </a:pPr>
            <a:r>
              <a:rPr lang="ru-RU" smtClean="0"/>
              <a:t> </a:t>
            </a: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Концепция денежного потока;</a:t>
            </a:r>
          </a:p>
          <a:p>
            <a:pPr marR="0" algn="l">
              <a:buFont typeface="Wingdings" pitchFamily="2" charset="2"/>
              <a:buChar char="ü"/>
            </a:pP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 Концепция временной ценности денежных ресурсов;</a:t>
            </a:r>
          </a:p>
          <a:p>
            <a:pPr marR="0" algn="l">
              <a:buFont typeface="Wingdings" pitchFamily="2" charset="2"/>
              <a:buChar char="ü"/>
            </a:pP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 Концепция компромисса между риском и доходностью;</a:t>
            </a:r>
          </a:p>
          <a:p>
            <a:pPr marR="0" algn="l">
              <a:buFont typeface="Wingdings" pitchFamily="2" charset="2"/>
              <a:buChar char="ü"/>
            </a:pP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 Концепция стоимости капитала;</a:t>
            </a:r>
          </a:p>
          <a:p>
            <a:pPr marR="0" algn="l">
              <a:buFont typeface="Wingdings" pitchFamily="2" charset="2"/>
              <a:buChar char="ü"/>
            </a:pP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 Концепция эффективности рынка капитала;</a:t>
            </a:r>
          </a:p>
          <a:p>
            <a:pPr marR="0" algn="l">
              <a:buFont typeface="Wingdings" pitchFamily="2" charset="2"/>
              <a:buChar char="ü"/>
            </a:pP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 Концепция ассиметричности информации;</a:t>
            </a:r>
          </a:p>
          <a:p>
            <a:pPr marR="0" algn="l">
              <a:buFont typeface="Wingdings" pitchFamily="2" charset="2"/>
              <a:buChar char="ü"/>
            </a:pP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 Концепция агентских отношений;</a:t>
            </a:r>
          </a:p>
          <a:p>
            <a:pPr marR="0" algn="l">
              <a:buFont typeface="Wingdings" pitchFamily="2" charset="2"/>
              <a:buChar char="ü"/>
            </a:pPr>
            <a:r>
              <a:rPr lang="ru-RU" sz="2700" b="1" i="1" smtClean="0">
                <a:solidFill>
                  <a:srgbClr val="002060"/>
                </a:solidFill>
                <a:latin typeface="Candara" pitchFamily="34" charset="0"/>
              </a:rPr>
              <a:t> Концепция альтернативных затрат.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Segoe Script" pitchFamily="34" charset="0"/>
              </a:rPr>
              <a:t>Основные направления финансового менеджмента: </a:t>
            </a:r>
            <a:endParaRPr lang="ru-RU" sz="4000" dirty="0">
              <a:solidFill>
                <a:schemeClr val="bg1">
                  <a:lumMod val="85000"/>
                  <a:lumOff val="1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2214563"/>
            <a:ext cx="8039100" cy="4429125"/>
          </a:xfrm>
        </p:spPr>
        <p:txBody>
          <a:bodyPr/>
          <a:lstStyle/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1. Формирование финансовой структуры капитала;</a:t>
            </a:r>
          </a:p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2. Формирование активов;</a:t>
            </a:r>
          </a:p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3. Управление оборотными активами;</a:t>
            </a:r>
          </a:p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4. Управление внеоборотными активами;</a:t>
            </a:r>
          </a:p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5. Управление инвестициями;</a:t>
            </a:r>
          </a:p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6. Управление и формирование собственных финансовых ресурсов;</a:t>
            </a:r>
          </a:p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7. Управление заёмными финансовыми средствами;</a:t>
            </a:r>
          </a:p>
          <a:p>
            <a:pPr marR="0" algn="l"/>
            <a:r>
              <a:rPr lang="ru-RU" i="1" smtClean="0">
                <a:solidFill>
                  <a:schemeClr val="bg1"/>
                </a:solidFill>
                <a:ea typeface="JasmineUPC"/>
                <a:cs typeface="JasmineUPC"/>
              </a:rPr>
              <a:t>8. Управление рисками.</a:t>
            </a:r>
          </a:p>
          <a:p>
            <a:pPr marR="0" algn="l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28588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/>
              <a:t>Финансовый менеджмент состоит из 2-х подсистем</a:t>
            </a:r>
            <a:endParaRPr lang="ru-RU" sz="4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2786063"/>
            <a:ext cx="3071812" cy="857250"/>
          </a:xfrm>
        </p:spPr>
        <p:txBody>
          <a:bodyPr/>
          <a:lstStyle/>
          <a:p>
            <a:pPr marR="0" algn="ctr"/>
            <a:r>
              <a:rPr lang="ru-RU" sz="2200" b="1" i="1" smtClean="0">
                <a:solidFill>
                  <a:schemeClr val="bg1"/>
                </a:solidFill>
                <a:latin typeface="Arial Narrow" pitchFamily="34" charset="0"/>
              </a:rPr>
              <a:t>управляемая (объект управления)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214563" y="1785938"/>
            <a:ext cx="571500" cy="92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072063" y="2714625"/>
            <a:ext cx="32861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i="1">
                <a:solidFill>
                  <a:schemeClr val="bg1"/>
                </a:solidFill>
                <a:latin typeface="Arial Narrow" pitchFamily="34" charset="0"/>
              </a:rPr>
              <a:t>управляющая (субъект управления)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6143625" y="1785938"/>
            <a:ext cx="571500" cy="92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214563" y="3571875"/>
            <a:ext cx="571500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143625" y="3571875"/>
            <a:ext cx="571500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57250" y="4786313"/>
            <a:ext cx="3929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bg1"/>
                </a:solidFill>
                <a:latin typeface="Constantia" pitchFamily="18" charset="0"/>
              </a:rPr>
              <a:t>- источники финансовых ресурсов;</a:t>
            </a:r>
            <a:br>
              <a:rPr lang="ru-RU" b="1" i="1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bg1"/>
                </a:solidFill>
                <a:latin typeface="Constantia" pitchFamily="18" charset="0"/>
              </a:rPr>
              <a:t>- финансовые ресурсы;</a:t>
            </a:r>
            <a:br>
              <a:rPr lang="ru-RU" b="1" i="1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bg1"/>
                </a:solidFill>
                <a:latin typeface="Constantia" pitchFamily="18" charset="0"/>
              </a:rPr>
              <a:t>- финансовые отношения.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86375" y="4857750"/>
            <a:ext cx="3143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bg1"/>
                </a:solidFill>
                <a:latin typeface="Constantia" pitchFamily="18" charset="0"/>
              </a:rPr>
              <a:t>- финансовая служба предприятия;</a:t>
            </a:r>
            <a:br>
              <a:rPr lang="ru-RU" b="1" i="1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bg1"/>
                </a:solidFill>
                <a:latin typeface="Constantia" pitchFamily="18" charset="0"/>
              </a:rPr>
              <a:t>- финансовый менеджер.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10" grpId="0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14375"/>
            <a:ext cx="8110538" cy="5786438"/>
          </a:xfrm>
        </p:spPr>
        <p:txBody>
          <a:bodyPr>
            <a:normAutofit/>
          </a:bodyPr>
          <a:lstStyle/>
          <a:p>
            <a:pPr marR="0" algn="ctr">
              <a:lnSpc>
                <a:spcPct val="90000"/>
              </a:lnSpc>
            </a:pPr>
            <a:r>
              <a:rPr lang="ru-RU" sz="4000" b="1" i="1" smtClean="0">
                <a:solidFill>
                  <a:schemeClr val="bg1"/>
                </a:solidFill>
              </a:rPr>
              <a:t>Финансовый менеджмент определяется как система управления финансовым направлением деятельности предприятия. Выступая как важнейший элемент менеджмента в целом, он нацелен, прежде всего, на регулирование процесса движения денежных потоков. </a:t>
            </a:r>
          </a:p>
          <a:p>
            <a:pPr marR="0">
              <a:lnSpc>
                <a:spcPct val="90000"/>
              </a:lnSpc>
            </a:pPr>
            <a:endParaRPr lang="ru-RU" sz="2400" b="1" i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358246" cy="78581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u="sng" dirty="0" smtClean="0">
                <a:solidFill>
                  <a:schemeClr val="tx2">
                    <a:lumMod val="10000"/>
                  </a:schemeClr>
                </a:solidFill>
              </a:rPr>
              <a:t>Финансовый менеджмент</a:t>
            </a:r>
            <a:endParaRPr lang="ru-RU" i="1" u="sng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43063"/>
            <a:ext cx="8181975" cy="4071937"/>
          </a:xfrm>
        </p:spPr>
        <p:txBody>
          <a:bodyPr>
            <a:noAutofit/>
          </a:bodyPr>
          <a:lstStyle/>
          <a:p>
            <a:pPr marR="0" algn="just"/>
            <a:r>
              <a:rPr lang="ru-RU" sz="3200" i="1" smtClean="0">
                <a:solidFill>
                  <a:srgbClr val="B3EAF2"/>
                </a:solidFill>
                <a:latin typeface="Arial Narrow" pitchFamily="34" charset="0"/>
              </a:rPr>
              <a:t>Менеджмент</a:t>
            </a:r>
            <a:r>
              <a:rPr lang="ru-RU" sz="3200" smtClean="0">
                <a:solidFill>
                  <a:srgbClr val="B3EAF2"/>
                </a:solidFill>
                <a:latin typeface="Arial Narrow" pitchFamily="34" charset="0"/>
              </a:rPr>
              <a:t> - от английского слова «managa» - управлять. Следовательно, </a:t>
            </a:r>
            <a:r>
              <a:rPr lang="ru-RU" sz="3200" b="1" i="1" u="sng" smtClean="0">
                <a:solidFill>
                  <a:srgbClr val="B3EAF2"/>
                </a:solidFill>
                <a:latin typeface="Arial Narrow" pitchFamily="34" charset="0"/>
              </a:rPr>
              <a:t>финансовый менеджмент</a:t>
            </a:r>
            <a:r>
              <a:rPr lang="ru-RU" sz="3200" smtClean="0">
                <a:solidFill>
                  <a:srgbClr val="B3EAF2"/>
                </a:solidFill>
                <a:latin typeface="Arial Narrow" pitchFamily="34" charset="0"/>
              </a:rPr>
              <a:t> - управление финансами, т.е. процесс управления денежным оборотом, формированием и использование финансовых ресурсов предприятий. Это так же система форм, методов и примеров, с помощью которых осуществляется управление денежным оборотом и финансовыми ресурсами.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8110566" cy="150019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/>
              <a:t>Предпосылки возникновения финансового менеджмента: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13"/>
            <a:ext cx="7854950" cy="4500562"/>
          </a:xfrm>
        </p:spPr>
        <p:txBody>
          <a:bodyPr>
            <a:normAutofit/>
          </a:bodyPr>
          <a:lstStyle/>
          <a:p>
            <a:pPr marR="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chemeClr val="bg1"/>
                </a:solidFill>
              </a:rPr>
              <a:t> образование государства и возникновение товарно-денежных отношений;</a:t>
            </a:r>
          </a:p>
          <a:p>
            <a:pPr marR="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chemeClr val="bg1"/>
                </a:solidFill>
              </a:rPr>
              <a:t> развитие мощных корпораций и приоритетность финансовой деятельности;</a:t>
            </a:r>
          </a:p>
          <a:p>
            <a:pPr marR="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chemeClr val="bg1"/>
                </a:solidFill>
              </a:rPr>
              <a:t> слияние промышленного и банковского капитала, повышение роли финансового капитала;</a:t>
            </a:r>
          </a:p>
          <a:p>
            <a:pPr marR="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chemeClr val="bg1"/>
                </a:solidFill>
              </a:rPr>
              <a:t> начался процесс формирования теории научного управления, теории финансов и теории фирмы;</a:t>
            </a:r>
          </a:p>
          <a:p>
            <a:pPr marR="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chemeClr val="bg1"/>
                </a:solidFill>
              </a:rPr>
              <a:t> начался процесс формирования аналитического аппарата бухгалтерского учета на основе теории маржиналистов.</a:t>
            </a:r>
          </a:p>
          <a:p>
            <a:pPr marR="0" algn="l">
              <a:lnSpc>
                <a:spcPct val="90000"/>
              </a:lnSpc>
              <a:buFont typeface="Wingdings" pitchFamily="2" charset="2"/>
              <a:buChar char="Ø"/>
            </a:pPr>
            <a:endParaRPr 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572560" cy="100013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0" i="1" u="sng" dirty="0" smtClean="0">
                <a:solidFill>
                  <a:schemeClr val="bg1"/>
                </a:solidFill>
                <a:latin typeface="Constantia" pitchFamily="18" charset="0"/>
              </a:rPr>
              <a:t>Этапы развития финансового менеджмента</a:t>
            </a:r>
            <a:endParaRPr lang="ru-RU" sz="3600" b="0" i="1" u="sng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85938"/>
            <a:ext cx="7967663" cy="4786312"/>
          </a:xfrm>
        </p:spPr>
        <p:txBody>
          <a:bodyPr/>
          <a:lstStyle/>
          <a:p>
            <a:pPr marR="0" algn="just"/>
            <a:r>
              <a:rPr lang="ru-RU" i="1" smtClean="0">
                <a:solidFill>
                  <a:schemeClr val="bg1"/>
                </a:solidFill>
                <a:ea typeface="David"/>
                <a:cs typeface="David"/>
              </a:rPr>
              <a:t>1. </a:t>
            </a:r>
            <a:r>
              <a:rPr lang="ru-RU" b="1" i="1" u="sng" smtClean="0">
                <a:solidFill>
                  <a:srgbClr val="FF0000"/>
                </a:solidFill>
                <a:ea typeface="David"/>
                <a:cs typeface="David"/>
              </a:rPr>
              <a:t>1890-1930 гг</a:t>
            </a:r>
            <a:r>
              <a:rPr lang="ru-RU" b="1" i="1" smtClean="0">
                <a:solidFill>
                  <a:srgbClr val="FF0000"/>
                </a:solidFill>
                <a:ea typeface="David"/>
                <a:cs typeface="David"/>
              </a:rPr>
              <a:t>. </a:t>
            </a:r>
            <a:r>
              <a:rPr lang="ru-RU" i="1" smtClean="0">
                <a:solidFill>
                  <a:schemeClr val="bg1"/>
                </a:solidFill>
                <a:ea typeface="David"/>
                <a:cs typeface="David"/>
              </a:rPr>
              <a:t>– определение источников привлечения финансовых ресурсов; финансовый аспект слияния предприятий; разработка индикаторов конъюнктуры финансового рынка.</a:t>
            </a:r>
          </a:p>
          <a:p>
            <a:pPr marR="0" algn="just"/>
            <a:r>
              <a:rPr lang="ru-RU" i="1" smtClean="0">
                <a:solidFill>
                  <a:schemeClr val="bg1"/>
                </a:solidFill>
                <a:ea typeface="David"/>
                <a:cs typeface="David"/>
              </a:rPr>
              <a:t>2. </a:t>
            </a:r>
            <a:r>
              <a:rPr lang="ru-RU" b="1" i="1" u="sng" smtClean="0">
                <a:solidFill>
                  <a:srgbClr val="FF0000"/>
                </a:solidFill>
                <a:ea typeface="David"/>
                <a:cs typeface="David"/>
              </a:rPr>
              <a:t>1931-1950 гг.</a:t>
            </a:r>
            <a:r>
              <a:rPr lang="ru-RU" i="1" smtClean="0">
                <a:solidFill>
                  <a:srgbClr val="FF0000"/>
                </a:solidFill>
                <a:ea typeface="David"/>
                <a:cs typeface="David"/>
              </a:rPr>
              <a:t> </a:t>
            </a:r>
            <a:r>
              <a:rPr lang="ru-RU" i="1" smtClean="0">
                <a:solidFill>
                  <a:schemeClr val="bg1"/>
                </a:solidFill>
                <a:ea typeface="David"/>
                <a:cs typeface="David"/>
              </a:rPr>
              <a:t>– разработка методов диагностики финансового состояния и определение путей преодоления кризиса предприятия; законодательная унификация основных инструментов финансового инвестирования; разработка правил и норм поведения субъектов на финансовых рынках.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928688"/>
            <a:ext cx="8039100" cy="5500687"/>
          </a:xfrm>
        </p:spPr>
        <p:txBody>
          <a:bodyPr>
            <a:normAutofit/>
          </a:bodyPr>
          <a:lstStyle/>
          <a:p>
            <a:pPr marR="0" algn="just">
              <a:lnSpc>
                <a:spcPct val="90000"/>
              </a:lnSpc>
            </a:pPr>
            <a:r>
              <a:rPr lang="ru-RU" smtClean="0">
                <a:solidFill>
                  <a:schemeClr val="bg1"/>
                </a:solidFill>
              </a:rPr>
              <a:t>3.  </a:t>
            </a:r>
            <a:r>
              <a:rPr lang="ru-RU" b="1" i="1" u="sng" smtClean="0">
                <a:solidFill>
                  <a:srgbClr val="FF0000"/>
                </a:solidFill>
              </a:rPr>
              <a:t>1951-1980 гг</a:t>
            </a:r>
            <a:r>
              <a:rPr lang="ru-RU" b="1" i="1" smtClean="0">
                <a:solidFill>
                  <a:srgbClr val="FF0000"/>
                </a:solidFill>
              </a:rPr>
              <a:t>. </a:t>
            </a:r>
            <a:r>
              <a:rPr lang="ru-RU" i="1" smtClean="0">
                <a:solidFill>
                  <a:schemeClr val="bg1"/>
                </a:solidFill>
              </a:rPr>
              <a:t>– обоснование главной цели деятельности предприятия; оценка различных финансовых инструментов; оценка стоимости капитала; разработка основной дивидендной политики; эффективность использования оборотных средств; совершенствование вопросов планирования и бюджетирования.</a:t>
            </a:r>
          </a:p>
          <a:p>
            <a:pPr marR="0" algn="just">
              <a:lnSpc>
                <a:spcPct val="90000"/>
              </a:lnSpc>
            </a:pPr>
            <a:r>
              <a:rPr lang="ru-RU" i="1" smtClean="0">
                <a:solidFill>
                  <a:schemeClr val="bg1"/>
                </a:solidFill>
              </a:rPr>
              <a:t>4. </a:t>
            </a:r>
            <a:r>
              <a:rPr lang="ru-RU" b="1" i="1" u="sng" smtClean="0">
                <a:solidFill>
                  <a:srgbClr val="FF0000"/>
                </a:solidFill>
              </a:rPr>
              <a:t>1981-по настоящее время</a:t>
            </a:r>
            <a:r>
              <a:rPr lang="ru-RU" i="1" smtClean="0">
                <a:solidFill>
                  <a:srgbClr val="FF0000"/>
                </a:solidFill>
              </a:rPr>
              <a:t> </a:t>
            </a:r>
            <a:r>
              <a:rPr lang="ru-RU" i="1" smtClean="0">
                <a:solidFill>
                  <a:schemeClr val="bg1"/>
                </a:solidFill>
              </a:rPr>
              <a:t>– обоснование принципов и моделей финансового обеспечения роста предприятия; совершенствование методов анализа конъюнктуры финансового менеджмента; разработка новых финансовых инструментов и показателей; разработка методов оценки инвестиционной привлекательности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7851648" cy="168592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rgbClr val="FFFF00"/>
                </a:solidFill>
              </a:rPr>
              <a:t>Главная цель финансового менеджмента: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7854950" cy="3857625"/>
          </a:xfrm>
        </p:spPr>
        <p:txBody>
          <a:bodyPr>
            <a:normAutofit/>
          </a:bodyPr>
          <a:lstStyle/>
          <a:p>
            <a:pPr marR="0" algn="ctr"/>
            <a:r>
              <a:rPr lang="ru-RU" sz="4800" smtClean="0">
                <a:solidFill>
                  <a:srgbClr val="083763"/>
                </a:solidFill>
                <a:latin typeface="Impact" pitchFamily="34" charset="0"/>
              </a:rPr>
              <a:t>обеспечение максимизации благосостояния собственников предприятия в текущем и перспективном периоде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7859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i="1" u="sng" dirty="0" smtClean="0">
                <a:solidFill>
                  <a:schemeClr val="bg1"/>
                </a:solidFill>
              </a:rPr>
              <a:t>Достижение целей при управлении финансами осуществляется по 3-м направлениям взаимодействия предприятия с финансовыми рынками:</a:t>
            </a:r>
            <a:endParaRPr lang="ru-RU" sz="3200" i="1" u="sng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2500313"/>
            <a:ext cx="7143750" cy="3929062"/>
          </a:xfrm>
        </p:spPr>
        <p:txBody>
          <a:bodyPr/>
          <a:lstStyle/>
          <a:p>
            <a:pPr marR="0" algn="l"/>
            <a:r>
              <a:rPr lang="ru-RU" sz="4400" i="1" smtClean="0">
                <a:solidFill>
                  <a:srgbClr val="FFFF00"/>
                </a:solidFill>
                <a:latin typeface="Book Antiqua" pitchFamily="18" charset="0"/>
              </a:rPr>
              <a:t>1. Инвестиционная политика;</a:t>
            </a:r>
          </a:p>
          <a:p>
            <a:pPr marR="0" algn="l"/>
            <a:r>
              <a:rPr lang="ru-RU" sz="4400" i="1" smtClean="0">
                <a:solidFill>
                  <a:srgbClr val="FFFF00"/>
                </a:solidFill>
                <a:latin typeface="Book Antiqua" pitchFamily="18" charset="0"/>
              </a:rPr>
              <a:t>2. Управление источниками средств;</a:t>
            </a:r>
          </a:p>
          <a:p>
            <a:pPr marR="0" algn="l"/>
            <a:r>
              <a:rPr lang="ru-RU" sz="4400" i="1" smtClean="0">
                <a:solidFill>
                  <a:srgbClr val="FFFF00"/>
                </a:solidFill>
                <a:latin typeface="Book Antiqua" pitchFamily="18" charset="0"/>
              </a:rPr>
              <a:t>3. Дивидендная политика.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28588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C00000"/>
                </a:solidFill>
                <a:latin typeface="+mn-lt"/>
              </a:rPr>
              <a:t>Задачи финансового менеджмента:</a:t>
            </a:r>
            <a:endParaRPr lang="ru-RU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13"/>
            <a:ext cx="8039100" cy="4714875"/>
          </a:xfrm>
        </p:spPr>
        <p:txBody>
          <a:bodyPr>
            <a:normAutofit/>
          </a:bodyPr>
          <a:lstStyle/>
          <a:p>
            <a:pPr marR="0" algn="just"/>
            <a:r>
              <a:rPr lang="ru-RU" sz="2400" i="1" smtClean="0"/>
              <a:t>1.</a:t>
            </a:r>
            <a:r>
              <a:rPr lang="ru-RU" sz="2400" smtClean="0"/>
              <a:t> </a:t>
            </a:r>
            <a:r>
              <a:rPr lang="ru-RU" sz="2400" i="1" smtClean="0">
                <a:ea typeface="Angsana New"/>
                <a:cs typeface="Angsana New"/>
              </a:rPr>
              <a:t>Поиск источников и способов финансирования бизнеса организации для обеспечения уровня и структуры его активов;</a:t>
            </a:r>
          </a:p>
          <a:p>
            <a:pPr marR="0" algn="just"/>
            <a:r>
              <a:rPr lang="ru-RU" sz="2400" i="1" smtClean="0">
                <a:ea typeface="Angsana New"/>
                <a:cs typeface="Angsana New"/>
              </a:rPr>
              <a:t>2.Обеспечение эффективного использования финансовых ресурсов деятельности организации;</a:t>
            </a:r>
          </a:p>
          <a:p>
            <a:pPr marR="0" algn="just"/>
            <a:r>
              <a:rPr lang="ru-RU" sz="2400" i="1" smtClean="0">
                <a:ea typeface="Angsana New"/>
                <a:cs typeface="Angsana New"/>
              </a:rPr>
              <a:t>3. Оптимизация денежного оборота;</a:t>
            </a:r>
          </a:p>
          <a:p>
            <a:pPr marR="0" algn="just"/>
            <a:r>
              <a:rPr lang="ru-RU" sz="2400" i="1" smtClean="0">
                <a:ea typeface="Angsana New"/>
                <a:cs typeface="Angsana New"/>
              </a:rPr>
              <a:t>4. Минимизация уровня финансового риска;</a:t>
            </a:r>
          </a:p>
          <a:p>
            <a:pPr marR="0" algn="just"/>
            <a:r>
              <a:rPr lang="ru-RU" sz="2400" i="1" smtClean="0">
                <a:ea typeface="Angsana New"/>
                <a:cs typeface="Angsana New"/>
              </a:rPr>
              <a:t>5. Обеспечение финансовой устойчивости организации в процессе её развития;</a:t>
            </a:r>
          </a:p>
          <a:p>
            <a:pPr marR="0" algn="just"/>
            <a:r>
              <a:rPr lang="ru-RU" sz="2400" i="1" smtClean="0">
                <a:ea typeface="Angsana New"/>
                <a:cs typeface="Angsana New"/>
              </a:rPr>
              <a:t>6. Обеспечение максимизации прибыли предприятия при предусматриваемом уровне финансового риска.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28588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u="sng" dirty="0" smtClean="0">
                <a:solidFill>
                  <a:schemeClr val="bg1"/>
                </a:solidFill>
                <a:latin typeface="Cambria" pitchFamily="18" charset="0"/>
              </a:rPr>
              <a:t>Принципы финансового менеджмента:</a:t>
            </a:r>
            <a:endParaRPr lang="ru-RU" i="1" u="sng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85938"/>
            <a:ext cx="7967663" cy="4857750"/>
          </a:xfrm>
        </p:spPr>
        <p:txBody>
          <a:bodyPr>
            <a:normAutofit/>
          </a:bodyPr>
          <a:lstStyle/>
          <a:p>
            <a:pPr marR="0" algn="l">
              <a:lnSpc>
                <a:spcPct val="90000"/>
              </a:lnSpc>
            </a:pPr>
            <a:r>
              <a:rPr lang="ru-RU" sz="5000" b="1" i="1" smtClean="0">
                <a:solidFill>
                  <a:srgbClr val="B3EAF2"/>
                </a:solidFill>
                <a:ea typeface="Traditional Arabic"/>
                <a:cs typeface="Traditional Arabic"/>
              </a:rPr>
              <a:t>1. Ориентированность на потребительские цели;</a:t>
            </a:r>
          </a:p>
          <a:p>
            <a:pPr marR="0" algn="l">
              <a:lnSpc>
                <a:spcPct val="90000"/>
              </a:lnSpc>
            </a:pPr>
            <a:r>
              <a:rPr lang="ru-RU" sz="5000" b="1" i="1" smtClean="0">
                <a:solidFill>
                  <a:srgbClr val="B3EAF2"/>
                </a:solidFill>
                <a:ea typeface="Traditional Arabic"/>
                <a:cs typeface="Traditional Arabic"/>
              </a:rPr>
              <a:t>2. Адаптивность;</a:t>
            </a:r>
          </a:p>
          <a:p>
            <a:pPr marR="0" algn="l">
              <a:lnSpc>
                <a:spcPct val="90000"/>
              </a:lnSpc>
            </a:pPr>
            <a:r>
              <a:rPr lang="ru-RU" sz="5000" b="1" i="1" smtClean="0">
                <a:solidFill>
                  <a:srgbClr val="B3EAF2"/>
                </a:solidFill>
                <a:ea typeface="Traditional Arabic"/>
                <a:cs typeface="Traditional Arabic"/>
              </a:rPr>
              <a:t>3. Комплексность;</a:t>
            </a:r>
          </a:p>
          <a:p>
            <a:pPr marR="0" algn="l">
              <a:lnSpc>
                <a:spcPct val="90000"/>
              </a:lnSpc>
            </a:pPr>
            <a:r>
              <a:rPr lang="ru-RU" sz="5000" b="1" i="1" smtClean="0">
                <a:solidFill>
                  <a:srgbClr val="B3EAF2"/>
                </a:solidFill>
                <a:ea typeface="Traditional Arabic"/>
                <a:cs typeface="Traditional Arabic"/>
              </a:rPr>
              <a:t>4. Интегрированность.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380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31" baseType="lpstr">
      <vt:lpstr>Constantia</vt:lpstr>
      <vt:lpstr>Arial</vt:lpstr>
      <vt:lpstr>Calibri</vt:lpstr>
      <vt:lpstr>Wingdings 2</vt:lpstr>
      <vt:lpstr>Times New Roman</vt:lpstr>
      <vt:lpstr>Arial Narrow</vt:lpstr>
      <vt:lpstr>Wingdings</vt:lpstr>
      <vt:lpstr>David</vt:lpstr>
      <vt:lpstr>Impact</vt:lpstr>
      <vt:lpstr>Book Antiqua</vt:lpstr>
      <vt:lpstr>Angsana New</vt:lpstr>
      <vt:lpstr>Traditional Arabic</vt:lpstr>
      <vt:lpstr>Candara</vt:lpstr>
      <vt:lpstr>JasmineUPC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Komp</cp:lastModifiedBy>
  <cp:revision>24</cp:revision>
  <dcterms:created xsi:type="dcterms:W3CDTF">2011-02-09T11:25:00Z</dcterms:created>
  <dcterms:modified xsi:type="dcterms:W3CDTF">2011-06-08T09:59:58Z</dcterms:modified>
</cp:coreProperties>
</file>