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27"/>
  </p:handout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2" r:id="rId21"/>
    <p:sldId id="277" r:id="rId22"/>
    <p:sldId id="279" r:id="rId23"/>
    <p:sldId id="280" r:id="rId24"/>
    <p:sldId id="281" r:id="rId25"/>
    <p:sldId id="282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FF0066"/>
    <a:srgbClr val="3333CC"/>
    <a:srgbClr val="9A2681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425" autoAdjust="0"/>
    <p:restoredTop sz="94660"/>
  </p:normalViewPr>
  <p:slideViewPr>
    <p:cSldViewPr>
      <p:cViewPr varScale="1">
        <p:scale>
          <a:sx n="71" d="100"/>
          <a:sy n="71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onstantia" pitchFamily="18" charset="0"/>
              </a:defRPr>
            </a:lvl1pPr>
          </a:lstStyle>
          <a:p>
            <a:endParaRPr lang="ru-RU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nstantia" pitchFamily="18" charset="0"/>
              </a:defRPr>
            </a:lvl1pPr>
          </a:lstStyle>
          <a:p>
            <a:fld id="{2EEEAB77-5746-41FF-B503-894A1104ED38}" type="datetimeFigureOut">
              <a:rPr lang="ru-RU"/>
              <a:pPr/>
              <a:t>07.06.2011</a:t>
            </a:fld>
            <a:endParaRPr lang="ru-RU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onstantia" pitchFamily="18" charset="0"/>
              </a:defRPr>
            </a:lvl1pPr>
          </a:lstStyle>
          <a:p>
            <a:endParaRPr lang="ru-RU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nstantia" pitchFamily="18" charset="0"/>
              </a:defRPr>
            </a:lvl1pPr>
          </a:lstStyle>
          <a:p>
            <a:fld id="{82FD75C1-1D08-4BC2-947D-800BA5EA4A9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BBEA7-629B-4B30-987C-9BD1A18E8CC0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1240C-BB76-4ED5-ABA3-469578CB54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6ABEA-4A4B-4462-A1C2-304A5F12F510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C2C78-B68D-49FC-91E3-26E22AC07F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BB678-A3BF-4925-B217-0DF77AEA72E7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70B18-8873-4B8A-9F7A-3490D38EAE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330D0-187B-4EA4-A2F5-F9F9208FD2CF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0832B-6772-403F-8BDF-374B035D16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58E95-2F59-4035-AD4A-CA6AFEED90AE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84DB4-C378-49B2-B6D0-B0DB42F584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3E567-B7E5-4897-9A27-F60F658E4261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CD853-F306-4604-BEAB-7FBBDF4906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A7987-99B3-48E4-BA95-F6646564E2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182C4-65B7-4E45-A1D3-9DC159586FC8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51C63-B1AA-4547-9FBF-E4E3FBF34664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F90FE-B6DA-4C92-9963-5FFC954D4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8ABBE-E999-4400-B584-93294EDDC470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5721C-6E83-4A73-9CCC-7CC98EC2B6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469AB-C026-4FD3-A26E-1FB732F41AF9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0E1CB-005C-4750-95C1-E5E4F5735D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8E22C-F36F-48DB-81F7-95D4FC11E226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C86E8-BC80-4AD6-AC27-C1F1E50F1E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E94B4842-67CC-4BF8-90E1-C1914C257071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65466FF-31A5-4CAC-B70A-8CB51153F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8" r:id="rId5"/>
    <p:sldLayoutId id="2147483693" r:id="rId6"/>
    <p:sldLayoutId id="2147483692" r:id="rId7"/>
    <p:sldLayoutId id="2147483699" r:id="rId8"/>
    <p:sldLayoutId id="2147483700" r:id="rId9"/>
    <p:sldLayoutId id="2147483691" r:id="rId10"/>
    <p:sldLayoutId id="214748369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9759A4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7D4989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9759A4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9759A4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4313" y="5643563"/>
            <a:ext cx="50720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7030A0"/>
                </a:solidFill>
                <a:latin typeface="Times New Roman" pitchFamily="18" charset="0"/>
              </a:rPr>
              <a:t>Лекция 14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5792" y="1714488"/>
            <a:ext cx="890820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2700">
                  <a:solidFill>
                    <a:srgbClr val="FFC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Управление оборотными активами</a:t>
            </a:r>
            <a:endParaRPr lang="ru-RU" sz="4000" b="1" dirty="0">
              <a:ln w="12700">
                <a:solidFill>
                  <a:srgbClr val="FFC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4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625" y="1500188"/>
            <a:ext cx="8229600" cy="4572000"/>
          </a:xfrm>
        </p:spPr>
        <p:txBody>
          <a:bodyPr>
            <a:normAutofit lnSpcReduction="1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b="1" i="1" dirty="0" smtClean="0">
                <a:solidFill>
                  <a:srgbClr val="FF0066"/>
                </a:solidFill>
              </a:rPr>
              <a:t>          Политика управления оборотными активами</a:t>
            </a:r>
            <a:r>
              <a:rPr lang="ru-RU" sz="2900" i="1" dirty="0" smtClean="0">
                <a:solidFill>
                  <a:srgbClr val="FF0066"/>
                </a:solidFill>
              </a:rPr>
              <a:t>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– совокупность мер, направленных на рационализацию и оптимизацию объема, состава и источников финансирования оборотных активов с целью повышения эффективности их использования.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rgbClr val="FF0066"/>
                </a:solidFill>
              </a:rPr>
              <a:t>Главная цель управления оборотными активами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предприятия является максимизация прибыли (рентабельности оборотных активов) при обеспечении устойчивой и достаточной платежеспособности организации.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8587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mtClean="0"/>
              <a:t>3.Политика управления оборотными активами, ее цели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929312"/>
          </a:xfrm>
        </p:spPr>
        <p:txBody>
          <a:bodyPr>
            <a:normAutofit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rgbClr val="FF0066"/>
                </a:solidFill>
              </a:rPr>
              <a:t>      Коэффициент рентабельности оборотных (модель Дюпона):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400" b="1" i="1" dirty="0" smtClean="0">
                <a:solidFill>
                  <a:schemeClr val="bg2">
                    <a:lumMod val="50000"/>
                  </a:schemeClr>
                </a:solidFill>
              </a:rPr>
              <a:t>                  </a:t>
            </a:r>
            <a:r>
              <a:rPr lang="ru-RU" sz="3400" b="1" i="1" dirty="0" err="1" smtClean="0">
                <a:solidFill>
                  <a:srgbClr val="FF0000"/>
                </a:solidFill>
              </a:rPr>
              <a:t>Роа</a:t>
            </a:r>
            <a:r>
              <a:rPr lang="ru-RU" sz="3400" b="1" i="1" dirty="0" smtClean="0">
                <a:solidFill>
                  <a:srgbClr val="FF0000"/>
                </a:solidFill>
              </a:rPr>
              <a:t> = </a:t>
            </a:r>
            <a:r>
              <a:rPr lang="ru-RU" sz="3400" b="1" i="1" dirty="0" err="1" smtClean="0">
                <a:solidFill>
                  <a:srgbClr val="FF0000"/>
                </a:solidFill>
              </a:rPr>
              <a:t>Ррп</a:t>
            </a:r>
            <a:r>
              <a:rPr lang="ru-RU" sz="3400" b="1" i="1" dirty="0" smtClean="0">
                <a:solidFill>
                  <a:srgbClr val="FF0000"/>
                </a:solidFill>
              </a:rPr>
              <a:t>*</a:t>
            </a:r>
            <a:r>
              <a:rPr lang="ru-RU" sz="3400" b="1" i="1" dirty="0" err="1" smtClean="0">
                <a:solidFill>
                  <a:srgbClr val="FF0000"/>
                </a:solidFill>
              </a:rPr>
              <a:t>Ооа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, где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Роа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– рентабельность оборотных активов;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Ррп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– рентабельность реализации продукции;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Ооа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– оборачиваемость оборотных активов.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 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</a:t>
            </a:r>
            <a:r>
              <a:rPr lang="ru-RU" b="1" i="1" dirty="0" smtClean="0">
                <a:solidFill>
                  <a:srgbClr val="FF0066"/>
                </a:solidFill>
              </a:rPr>
              <a:t>Оборачиваемость оборотных активов: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endParaRPr lang="ru-RU" b="1" i="1" dirty="0" smtClean="0">
              <a:solidFill>
                <a:srgbClr val="FF0066"/>
              </a:solidFill>
            </a:endParaRP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b="1" i="1" dirty="0" smtClean="0">
                <a:solidFill>
                  <a:srgbClr val="FF0000"/>
                </a:solidFill>
              </a:rPr>
              <a:t>     </a:t>
            </a:r>
            <a:r>
              <a:rPr lang="ru-RU" sz="2900" b="1" i="1" dirty="0" err="1" smtClean="0">
                <a:solidFill>
                  <a:srgbClr val="FF0000"/>
                </a:solidFill>
              </a:rPr>
              <a:t>Ооа</a:t>
            </a:r>
            <a:r>
              <a:rPr lang="ru-RU" sz="2900" b="1" i="1" dirty="0" smtClean="0">
                <a:solidFill>
                  <a:srgbClr val="FF0000"/>
                </a:solidFill>
              </a:rPr>
              <a:t> = выручка/ оборотные активы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29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274320" indent="-274320" fontAlgn="auto">
              <a:lnSpc>
                <a:spcPct val="12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ru-RU" sz="4300" b="1" dirty="0" smtClean="0">
              <a:solidFill>
                <a:srgbClr val="002060"/>
              </a:solidFill>
            </a:endParaRPr>
          </a:p>
          <a:p>
            <a:pPr marL="274320" indent="-274320" algn="just" fontAlgn="auto">
              <a:lnSpc>
                <a:spcPct val="12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4300" b="1" dirty="0" smtClean="0">
                <a:solidFill>
                  <a:srgbClr val="002060"/>
                </a:solidFill>
              </a:rPr>
              <a:t>1. От выбранного типа политики формирования оборотных активов, а именно от приемлемого соотношения уровня доходности и риска финансовой деятельности.</a:t>
            </a:r>
          </a:p>
          <a:p>
            <a:pPr marL="274320" indent="-274320" algn="just" fontAlgn="auto">
              <a:lnSpc>
                <a:spcPct val="12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4300" dirty="0" smtClean="0">
                <a:solidFill>
                  <a:schemeClr val="accent2">
                    <a:lumMod val="50000"/>
                  </a:schemeClr>
                </a:solidFill>
              </a:rPr>
              <a:t>Известны три принципиальных подхода к формированию оборотных активов предприятия: консервативный, умеренный и агрессивный.</a:t>
            </a:r>
          </a:p>
          <a:p>
            <a:pPr marL="274320" indent="-274320" algn="just" fontAlgn="auto">
              <a:lnSpc>
                <a:spcPct val="12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4900" b="1" i="1" dirty="0" smtClean="0">
                <a:solidFill>
                  <a:schemeClr val="tx2">
                    <a:lumMod val="25000"/>
                  </a:schemeClr>
                </a:solidFill>
              </a:rPr>
              <a:t>Консервативный подход</a:t>
            </a:r>
            <a:r>
              <a:rPr lang="ru-RU" sz="3500" b="1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  <a:r>
              <a:rPr lang="ru-RU" sz="3700" dirty="0" smtClean="0">
                <a:solidFill>
                  <a:schemeClr val="accent2">
                    <a:lumMod val="50000"/>
                  </a:schemeClr>
                </a:solidFill>
              </a:rPr>
              <a:t>предусматривает  полное удовлетворение текущей потребности во всех видах оборотных активов для реализации хозяйственной деятельности, </a:t>
            </a:r>
          </a:p>
          <a:p>
            <a:pPr marL="274320" indent="-274320" algn="just" fontAlgn="auto">
              <a:lnSpc>
                <a:spcPct val="12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4900" b="1" i="1" dirty="0" smtClean="0">
                <a:solidFill>
                  <a:schemeClr val="tx2">
                    <a:lumMod val="25000"/>
                  </a:schemeClr>
                </a:solidFill>
              </a:rPr>
              <a:t>Умеренный подход</a:t>
            </a:r>
            <a:r>
              <a:rPr lang="ru-RU" sz="3500" b="1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  <a:r>
              <a:rPr lang="ru-RU" sz="3700" dirty="0" smtClean="0">
                <a:solidFill>
                  <a:schemeClr val="accent2">
                    <a:lumMod val="50000"/>
                  </a:schemeClr>
                </a:solidFill>
              </a:rPr>
              <a:t>направлен на обеспечение полного удовлетворения текущей потребности во всех видах оборотных активов, создание нормальных страховых резервов в случае типичных сбоев в деятельности предприятия. </a:t>
            </a:r>
          </a:p>
          <a:p>
            <a:pPr marL="274320" indent="-274320" algn="just" fontAlgn="auto">
              <a:lnSpc>
                <a:spcPct val="12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4900" b="1" i="1" dirty="0" smtClean="0">
                <a:solidFill>
                  <a:schemeClr val="tx2">
                    <a:lumMod val="25000"/>
                  </a:schemeClr>
                </a:solidFill>
              </a:rPr>
              <a:t>Агрессивный подход</a:t>
            </a:r>
            <a:r>
              <a:rPr lang="ru-RU" sz="4900" b="1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  <a:r>
              <a:rPr lang="ru-RU" sz="3700" dirty="0" smtClean="0">
                <a:solidFill>
                  <a:schemeClr val="accent2">
                    <a:lumMod val="50000"/>
                  </a:schemeClr>
                </a:solidFill>
              </a:rPr>
              <a:t>заключается в минимизации всех форм страховых резервов по отдельным видам оборотных активов. </a:t>
            </a:r>
            <a:endParaRPr lang="ru-RU" sz="37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1285860"/>
            <a:ext cx="8229600" cy="91914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mtClean="0"/>
              <a:t> </a:t>
            </a:r>
            <a:br>
              <a:rPr lang="ru-RU" b="1" smtClean="0"/>
            </a:br>
            <a:r>
              <a:rPr lang="ru-RU" b="1" smtClean="0"/>
              <a:t>4. Оптимизация инвестиций предприятия в текущие активы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6072187"/>
          </a:xfrm>
        </p:spPr>
        <p:txBody>
          <a:bodyPr>
            <a:normAutofit fontScale="62500" lnSpcReduction="2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500" b="1" dirty="0" smtClean="0">
                <a:solidFill>
                  <a:srgbClr val="002060"/>
                </a:solidFill>
              </a:rPr>
              <a:t>2. В зависимости от выбранного типа формирования оборотных активов предприятия, на объем средств инвестированных в текущие активы в целом и отдельные их виды, оказывают влияние сезонные колебания операционной деятельности. </a:t>
            </a:r>
            <a:endParaRPr lang="ru-RU" sz="29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500" b="1" dirty="0" smtClean="0">
                <a:solidFill>
                  <a:srgbClr val="002060"/>
                </a:solidFill>
              </a:rPr>
              <a:t>3. Еще одним существенным фактором является период функционирования оборотных активов. </a:t>
            </a:r>
            <a:endParaRPr lang="ru-RU" sz="29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500" b="1" dirty="0" smtClean="0">
                <a:solidFill>
                  <a:srgbClr val="002060"/>
                </a:solidFill>
              </a:rPr>
              <a:t>4. Оптимизация объема оборотных активов зависит  еще и от поиска компромисса между издержками, которые увеличиваются и падают в зависимости от объема инвестирования в оборотные активы. </a:t>
            </a:r>
            <a:endParaRPr lang="ru-RU" sz="29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500" b="1" dirty="0" smtClean="0">
                <a:solidFill>
                  <a:srgbClr val="002060"/>
                </a:solidFill>
              </a:rPr>
              <a:t>5. На оптимальный объем средств инвестированных в оборотные активы оказывают влияние и другие факторы</a:t>
            </a:r>
            <a:r>
              <a:rPr lang="ru-RU" sz="2900" b="1" dirty="0" smtClean="0">
                <a:solidFill>
                  <a:srgbClr val="002060"/>
                </a:solidFill>
              </a:rPr>
              <a:t>: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-производственные факторы 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-особенность закупок материальных ресурсов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-формы расчетов с поставщиками и покупателями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-величина спроса на продукцию данного предприятия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FFC000"/>
                </a:solidFill>
              </a:rPr>
              <a:t>         Варианты инвестирования средств в  оборотные активы зависят от выбранного типа финансовой политики.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При проведении </a:t>
            </a:r>
            <a:r>
              <a:rPr lang="ru-RU" sz="2900" b="1" i="1" dirty="0" smtClean="0">
                <a:solidFill>
                  <a:srgbClr val="002060"/>
                </a:solidFill>
              </a:rPr>
              <a:t>консервативной политики</a:t>
            </a:r>
            <a:r>
              <a:rPr lang="ru-RU" sz="2900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изменяющаяся часть оборотных активов покрывается за счет долгосрочных пассивов. 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При </a:t>
            </a:r>
            <a:r>
              <a:rPr lang="ru-RU" sz="2900" b="1" i="1" dirty="0" smtClean="0">
                <a:solidFill>
                  <a:srgbClr val="002060"/>
                </a:solidFill>
              </a:rPr>
              <a:t>агрессивной политике</a:t>
            </a:r>
            <a:r>
              <a:rPr lang="ru-RU" sz="2900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предприятие финансирует изменяющуюся часть оборотных активов за счет внешних займов на краткосрочной основе. 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b="1" i="1" dirty="0" smtClean="0">
                <a:solidFill>
                  <a:srgbClr val="002060"/>
                </a:solidFill>
              </a:rPr>
              <a:t>Умеренный подход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заключается в том, что компании делают краткосрочные займы для покрытия финансовых нужд в пиковой точке, но поддерживают денежный запас в форме легко реализуемых ценных бумаг в течение периодов спада.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smtClean="0"/>
              <a:t>4. Основные источники и формы финансирования оборотных активов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b="1" i="1" dirty="0" smtClean="0">
                <a:solidFill>
                  <a:srgbClr val="002060"/>
                </a:solidFill>
              </a:rPr>
              <a:t>        Политика управления запасами</a:t>
            </a:r>
            <a:r>
              <a:rPr lang="ru-RU" sz="2900" i="1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– это совокупность мер, направленных на оптимизацию общего размера и структуры запасов, минимизацию затрат по их обслуживанию и обеспечение эффективного контроля за их движением.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       Запасы товарно-материальных ценностей, могут создаваться на предприятии с разными целями: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а)	обеспечение текущей производственной деятельности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б)	обеспечение текущей сбытовой деятельности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в)	накопление сезонных запасов, обеспечивающих хозяйственный процесс в предстоящем периоде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smtClean="0"/>
              <a:t>5. Управление запасами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950"/>
                            </p:stCondLst>
                            <p:childTnLst>
                              <p:par>
                                <p:cTn id="1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5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950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450"/>
                            </p:stCondLst>
                            <p:childTnLst>
                              <p:par>
                                <p:cTn id="2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950"/>
                            </p:stCondLst>
                            <p:childTnLst>
                              <p:par>
                                <p:cTn id="3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738812"/>
          </a:xfrm>
        </p:spPr>
        <p:txBody>
          <a:bodyPr>
            <a:normAutofit fontScale="92500" lnSpcReduction="1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          Модель экономически обоснованных потребностей (</a:t>
            </a:r>
            <a:r>
              <a:rPr lang="en-US" b="1" i="1" dirty="0" smtClean="0">
                <a:solidFill>
                  <a:srgbClr val="002060"/>
                </a:solidFill>
              </a:rPr>
              <a:t>EOQ</a:t>
            </a:r>
            <a:r>
              <a:rPr lang="ru-RU" b="1" i="1" dirty="0" smtClean="0">
                <a:solidFill>
                  <a:srgbClr val="002060"/>
                </a:solidFill>
              </a:rPr>
              <a:t>)</a:t>
            </a:r>
            <a:endParaRPr lang="ru-RU" dirty="0" smtClean="0">
              <a:solidFill>
                <a:srgbClr val="002060"/>
              </a:solidFill>
            </a:endParaRP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FFC000"/>
                </a:solidFill>
              </a:rPr>
              <a:t>Основная модель имеет несколько основных условий: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-все расчеты относятся только к одному виду товара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-известны нормы годового спроса.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-спрос равномерно распределен во всему годовому периоду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-время исполнения заказов не меняется.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-каждый заказ поступает единой поставкой.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-количественные скидки не действуют	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000" b="1" i="1" dirty="0" smtClean="0">
                <a:solidFill>
                  <a:srgbClr val="FF0000"/>
                </a:solidFill>
              </a:rPr>
              <a:t>                           </a:t>
            </a:r>
            <a:r>
              <a:rPr lang="en-US" sz="3000" b="1" i="1" dirty="0" smtClean="0">
                <a:solidFill>
                  <a:srgbClr val="FF0000"/>
                </a:solidFill>
              </a:rPr>
              <a:t>Q</a:t>
            </a:r>
            <a:r>
              <a:rPr lang="ru-RU" sz="3000" b="1" i="1" dirty="0" smtClean="0">
                <a:solidFill>
                  <a:srgbClr val="FF0000"/>
                </a:solidFill>
              </a:rPr>
              <a:t> = </a:t>
            </a:r>
            <a:r>
              <a:rPr lang="ru-RU" sz="3000" b="1" i="1" dirty="0" err="1" smtClean="0">
                <a:solidFill>
                  <a:srgbClr val="FF0000"/>
                </a:solidFill>
              </a:rPr>
              <a:t>√</a:t>
            </a:r>
            <a:r>
              <a:rPr lang="ru-RU" sz="3000" b="1" i="1" dirty="0" smtClean="0">
                <a:solidFill>
                  <a:srgbClr val="FF0000"/>
                </a:solidFill>
              </a:rPr>
              <a:t>(</a:t>
            </a:r>
            <a:r>
              <a:rPr lang="en-US" sz="3000" b="1" i="1" dirty="0" smtClean="0">
                <a:solidFill>
                  <a:srgbClr val="FF0000"/>
                </a:solidFill>
              </a:rPr>
              <a:t>2DS</a:t>
            </a:r>
            <a:r>
              <a:rPr lang="ru-RU" sz="3000" b="1" i="1" dirty="0" smtClean="0">
                <a:solidFill>
                  <a:srgbClr val="FF0000"/>
                </a:solidFill>
              </a:rPr>
              <a:t>/Н)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,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где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– годовой спрос, 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Q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– объем заказа. 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– стоимость заказа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738812"/>
          </a:xfrm>
        </p:spPr>
        <p:txBody>
          <a:bodyPr>
            <a:normAutofit lnSpcReduction="1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           Построение эффективных систем контроля за движением запасов.</a:t>
            </a:r>
            <a:endParaRPr lang="ru-RU" dirty="0" smtClean="0">
              <a:solidFill>
                <a:srgbClr val="002060"/>
              </a:solidFill>
            </a:endParaRP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rgbClr val="3333CC"/>
                </a:solidFill>
              </a:rPr>
              <a:t>Метод А-В-С</a:t>
            </a:r>
            <a:r>
              <a:rPr lang="ru-RU" i="1" dirty="0" smtClean="0">
                <a:solidFill>
                  <a:srgbClr val="3333CC"/>
                </a:solidFill>
              </a:rPr>
              <a:t>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— классификация материальных запасов в соответствии с определенным показателем  важности; в соответствии с этим показателем распределяется вся деятельность по контролю и управлению запасами.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rgbClr val="3333CC"/>
                </a:solidFill>
              </a:rPr>
              <a:t>Метод А-В-С</a:t>
            </a:r>
            <a:r>
              <a:rPr lang="ru-RU" dirty="0" smtClean="0">
                <a:solidFill>
                  <a:srgbClr val="3333CC"/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the A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 approach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) классифицирует запасы по какому-то определенному показателю важности, обычно по годовому использованию данного товара в денежном выражении (т.е. денежная стоимость единицы товара на складе, умноженная на годовой показатель использования данного товара).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         </a:t>
            </a:r>
            <a:r>
              <a:rPr lang="ru-RU" b="1" i="1" dirty="0" smtClean="0">
                <a:solidFill>
                  <a:srgbClr val="002060"/>
                </a:solidFill>
              </a:rPr>
              <a:t>Политика управления дебиторской задолженностью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представляет собой часть общей политики управления оборотным капиталом и маркетинговой политики организации, направленной на расширение объема  реализации продукции и заключающейся в оптимизации общего размера этой задолженности и обеспечении своевременной ее инкассации.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          В современной хозяйственной практике дебиторская задолженность классифицируется по следующим видам: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-дебиторская задолженность за товары, работы, услуги;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-дебиторская задолженность по расчетам с бюджетом;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-дебиторская задолженность по расчетам с персоналом;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-прочие виды дебиторской задолженности.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229600" cy="1219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mtClean="0"/>
              <a:t>6. Управление дебиторской задолженностью.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 </a:t>
            </a:r>
            <a:br>
              <a:rPr lang="ru-RU" smtClean="0"/>
            </a:br>
            <a:r>
              <a:rPr lang="ru-RU" smtClean="0"/>
              <a:t>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6072187"/>
          </a:xfrm>
        </p:spPr>
        <p:txBody>
          <a:bodyPr>
            <a:normAutofit fontScale="70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        Коэффициента отвлечения оборотных активов в дебиторскую задолженность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b="1" i="1" dirty="0" smtClean="0">
                <a:solidFill>
                  <a:srgbClr val="FF0000"/>
                </a:solidFill>
              </a:rPr>
              <a:t>                                         </a:t>
            </a:r>
            <a:r>
              <a:rPr lang="ru-RU" sz="3800" b="1" i="1" dirty="0" err="1" smtClean="0">
                <a:solidFill>
                  <a:srgbClr val="FF0000"/>
                </a:solidFill>
              </a:rPr>
              <a:t>КОАдз</a:t>
            </a:r>
            <a:r>
              <a:rPr lang="ru-RU" sz="3800" b="1" i="1" dirty="0" smtClean="0">
                <a:solidFill>
                  <a:srgbClr val="FF0000"/>
                </a:solidFill>
              </a:rPr>
              <a:t> = ДЗ/ОА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 где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КОАдз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— коэффициент отвлечения оборотных активов в дебиторскую задолженность;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ДЗ — общая сумма дебиторской задолженности предприятия (или сумма задолженности отдельно по товарному и потребительскому кредиту);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ОА — общая сумма оборотных активов предприятия. На втором этапе анализа определяются средний период инкассации дебиторской задолженности и количество ее оборотов в рассматриваемом периоде.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     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        Средний период инкассации дебиторской задолженности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800" b="1" i="1" dirty="0" smtClean="0">
                <a:solidFill>
                  <a:srgbClr val="FF0000"/>
                </a:solidFill>
              </a:rPr>
              <a:t>                               </a:t>
            </a:r>
            <a:r>
              <a:rPr lang="ru-RU" sz="3800" b="1" i="1" dirty="0" err="1" smtClean="0">
                <a:solidFill>
                  <a:srgbClr val="FF0000"/>
                </a:solidFill>
              </a:rPr>
              <a:t>ПИдз</a:t>
            </a:r>
            <a:r>
              <a:rPr lang="ru-RU" sz="3800" b="1" i="1" dirty="0" smtClean="0">
                <a:solidFill>
                  <a:srgbClr val="FF0000"/>
                </a:solidFill>
              </a:rPr>
              <a:t> = ДЗ/</a:t>
            </a:r>
            <a:r>
              <a:rPr lang="ru-RU" sz="3800" b="1" i="1" dirty="0" err="1" smtClean="0">
                <a:solidFill>
                  <a:srgbClr val="FF0000"/>
                </a:solidFill>
              </a:rPr>
              <a:t>Оо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 где  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ПИдз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— средний период инкассации дебиторской задолженности предприятия;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ДЗ — средний остаток дебиторской задолженности предприятия (в целом или отдельных ее видов) в рассматриваемом периоде;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Оо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— сумма однодневного оборота по реализации продукции в рассматриваемом периоде.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0"/>
            <a:ext cx="6072187" cy="78581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                                                               </a:t>
            </a:r>
            <a:r>
              <a:rPr lang="ru-RU" sz="2400" dirty="0" smtClean="0"/>
              <a:t>Содержание: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14375" y="1214438"/>
            <a:ext cx="7643813" cy="4572000"/>
          </a:xfrm>
        </p:spPr>
        <p:txBody>
          <a:bodyPr>
            <a:normAutofit fontScale="62500" lnSpcReduction="20000"/>
          </a:bodyPr>
          <a:lstStyle/>
          <a:p>
            <a:pPr fontAlgn="auto">
              <a:defRPr/>
            </a:pPr>
            <a:r>
              <a:rPr lang="ru-RU" sz="3200" b="1" dirty="0" smtClean="0">
                <a:solidFill>
                  <a:srgbClr val="9900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1.Понятие «оборотные активы» и их классификация</a:t>
            </a:r>
          </a:p>
          <a:p>
            <a:pPr fontAlgn="auto">
              <a:defRPr/>
            </a:pPr>
            <a:r>
              <a:rPr lang="ru-RU" sz="3200" b="1" dirty="0" smtClean="0">
                <a:solidFill>
                  <a:srgbClr val="9900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Основные этапы движения оборотных активов</a:t>
            </a:r>
          </a:p>
          <a:p>
            <a:pPr fontAlgn="auto">
              <a:defRPr/>
            </a:pPr>
            <a:r>
              <a:rPr lang="ru-RU" sz="3200" b="1" dirty="0" smtClean="0">
                <a:solidFill>
                  <a:srgbClr val="9900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3.Политика управления оборотными активами, ее цели</a:t>
            </a:r>
          </a:p>
          <a:p>
            <a:pPr fontAlgn="auto">
              <a:defRPr/>
            </a:pPr>
            <a:r>
              <a:rPr lang="ru-RU" sz="3200" b="1" dirty="0" smtClean="0">
                <a:solidFill>
                  <a:srgbClr val="9900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4. Оптимизация инвестиций предприятия в текущие активы</a:t>
            </a:r>
          </a:p>
          <a:p>
            <a:pPr fontAlgn="auto">
              <a:defRPr/>
            </a:pPr>
            <a:r>
              <a:rPr lang="ru-RU" sz="3200" b="1" dirty="0" smtClean="0">
                <a:solidFill>
                  <a:srgbClr val="9900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4. Основные источники и формы финансирования оборотных активов.</a:t>
            </a:r>
          </a:p>
          <a:p>
            <a:pPr fontAlgn="auto">
              <a:defRPr/>
            </a:pPr>
            <a:r>
              <a:rPr lang="ru-RU" sz="3200" b="1" dirty="0" smtClean="0">
                <a:solidFill>
                  <a:srgbClr val="9900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5. Управление запасами</a:t>
            </a:r>
          </a:p>
          <a:p>
            <a:pPr fontAlgn="auto">
              <a:defRPr/>
            </a:pPr>
            <a:r>
              <a:rPr lang="ru-RU" sz="3200" b="1" dirty="0" smtClean="0">
                <a:solidFill>
                  <a:srgbClr val="9900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6. Управление дебиторской задолженностью.</a:t>
            </a:r>
          </a:p>
          <a:p>
            <a:pPr fontAlgn="auto">
              <a:defRPr/>
            </a:pPr>
            <a:r>
              <a:rPr lang="ru-RU" sz="3200" b="1" dirty="0" smtClean="0">
                <a:solidFill>
                  <a:srgbClr val="9900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7. Управление денежными средствами</a:t>
            </a:r>
          </a:p>
          <a:p>
            <a:pPr fontAlgn="auto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738812"/>
          </a:xfrm>
        </p:spPr>
        <p:txBody>
          <a:bodyPr>
            <a:normAutofit fontScale="70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       Количество оборотов дебиторской задолженности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800" b="1" i="1" dirty="0" smtClean="0">
                <a:solidFill>
                  <a:srgbClr val="FF0000"/>
                </a:solidFill>
              </a:rPr>
              <a:t>                               </a:t>
            </a:r>
            <a:r>
              <a:rPr lang="ru-RU" sz="3800" b="1" i="1" dirty="0" err="1" smtClean="0">
                <a:solidFill>
                  <a:srgbClr val="FF0000"/>
                </a:solidFill>
              </a:rPr>
              <a:t>КОдз</a:t>
            </a:r>
            <a:r>
              <a:rPr lang="ru-RU" sz="3800" b="1" i="1" dirty="0" smtClean="0">
                <a:solidFill>
                  <a:srgbClr val="FF0000"/>
                </a:solidFill>
              </a:rPr>
              <a:t> = ОР/ДЗ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  где  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КОдз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— количество оборотов дебиторской задолженности предприятия в рассматриваемом периоде;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ОР — общая сумма оборота по реализации продукции в рассматриваемом периоде;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ДЗ — средний остаток дебиторской задолженности предприятия (в целом или отдельных ее видов) в рассматриваемом периоде.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        Сумма эффекта, полученного от инвестирования средств в дебиторскую задолженность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000" b="1" i="1" dirty="0" smtClean="0">
                <a:solidFill>
                  <a:schemeClr val="tx2">
                    <a:lumMod val="10000"/>
                  </a:schemeClr>
                </a:solidFill>
              </a:rPr>
              <a:t>                     </a:t>
            </a:r>
            <a:r>
              <a:rPr lang="ru-RU" sz="4000" b="1" i="1" dirty="0" smtClean="0">
                <a:solidFill>
                  <a:srgbClr val="FF0000"/>
                </a:solidFill>
              </a:rPr>
              <a:t>Эд3 = </a:t>
            </a:r>
            <a:r>
              <a:rPr lang="ru-RU" sz="4000" b="1" i="1" dirty="0" err="1" smtClean="0">
                <a:solidFill>
                  <a:srgbClr val="FF0000"/>
                </a:solidFill>
              </a:rPr>
              <a:t>Пдз</a:t>
            </a:r>
            <a:r>
              <a:rPr lang="ru-RU" sz="4000" b="1" i="1" dirty="0" smtClean="0">
                <a:solidFill>
                  <a:srgbClr val="FF0000"/>
                </a:solidFill>
              </a:rPr>
              <a:t> - ТЗДЗ - </a:t>
            </a:r>
            <a:r>
              <a:rPr lang="ru-RU" sz="4000" b="1" i="1" dirty="0" err="1" smtClean="0">
                <a:solidFill>
                  <a:srgbClr val="FF0000"/>
                </a:solidFill>
              </a:rPr>
              <a:t>ФПдз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</a:rPr>
              <a:t>,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  где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</a:rPr>
              <a:t>Эдз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— сумма эффекта полученного от инвестирования средств в дебиторскую задолженность по расчетам с покупателями;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</a:rPr>
              <a:t>Пдз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— дополнительная прибыль предприятия, полученная от увеличения объема реализации продукции за счет предоставления кредита;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</a:rPr>
              <a:t>ТЗдз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— текущие затраты предприятия, связанные с организацией кредитования покупателей и инкассацией долга;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</a:rPr>
              <a:t>ФПдз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— сумма прямых финансовых потерь от </a:t>
            </a: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</a:rPr>
              <a:t>невозврата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долга покупателями.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6215063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        Коэффициент </a:t>
            </a:r>
            <a:r>
              <a:rPr lang="ru-RU" sz="1800" b="1" dirty="0" err="1" smtClean="0">
                <a:solidFill>
                  <a:srgbClr val="002060"/>
                </a:solidFill>
              </a:rPr>
              <a:t>просроченности</a:t>
            </a:r>
            <a:r>
              <a:rPr lang="ru-RU" sz="1800" b="1" dirty="0" smtClean="0">
                <a:solidFill>
                  <a:srgbClr val="002060"/>
                </a:solidFill>
              </a:rPr>
              <a:t> дебиторской задолженности</a:t>
            </a:r>
            <a:endParaRPr lang="ru-RU" sz="18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800" b="1" i="1" dirty="0" smtClean="0">
                <a:solidFill>
                  <a:srgbClr val="FF0000"/>
                </a:solidFill>
              </a:rPr>
              <a:t>                                              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800" b="1" i="1" dirty="0" smtClean="0">
                <a:solidFill>
                  <a:srgbClr val="FF0000"/>
                </a:solidFill>
              </a:rPr>
              <a:t>                                             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КПдз</a:t>
            </a:r>
            <a:r>
              <a:rPr lang="ru-RU" sz="2800" b="1" i="1" dirty="0" smtClean="0">
                <a:solidFill>
                  <a:srgbClr val="FF0000"/>
                </a:solidFill>
              </a:rPr>
              <a:t> =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Дзпр</a:t>
            </a:r>
            <a:r>
              <a:rPr lang="ru-RU" sz="2800" b="1" i="1" dirty="0" smtClean="0">
                <a:solidFill>
                  <a:srgbClr val="FF0000"/>
                </a:solidFill>
              </a:rPr>
              <a:t>/ДЗ</a:t>
            </a:r>
            <a:r>
              <a:rPr lang="ru-RU" sz="1800" dirty="0" smtClean="0">
                <a:solidFill>
                  <a:schemeClr val="bg2">
                    <a:lumMod val="75000"/>
                  </a:schemeClr>
                </a:solidFill>
              </a:rPr>
              <a:t>,  где  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800" dirty="0" err="1" smtClean="0">
                <a:solidFill>
                  <a:schemeClr val="bg2">
                    <a:lumMod val="75000"/>
                  </a:schemeClr>
                </a:solidFill>
              </a:rPr>
              <a:t>КПдз</a:t>
            </a:r>
            <a:r>
              <a:rPr lang="ru-RU" sz="1800" dirty="0" smtClean="0">
                <a:solidFill>
                  <a:schemeClr val="bg2">
                    <a:lumMod val="75000"/>
                  </a:schemeClr>
                </a:solidFill>
              </a:rPr>
              <a:t> — коэффициент </a:t>
            </a:r>
            <a:r>
              <a:rPr lang="ru-RU" sz="1800" dirty="0" err="1" smtClean="0">
                <a:solidFill>
                  <a:schemeClr val="bg2">
                    <a:lumMod val="75000"/>
                  </a:schemeClr>
                </a:solidFill>
              </a:rPr>
              <a:t>просроченности</a:t>
            </a:r>
            <a:r>
              <a:rPr lang="ru-RU" sz="1800" dirty="0" smtClean="0">
                <a:solidFill>
                  <a:schemeClr val="bg2">
                    <a:lumMod val="75000"/>
                  </a:schemeClr>
                </a:solidFill>
              </a:rPr>
              <a:t> дебиторской задолженности;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800" dirty="0" smtClean="0">
                <a:solidFill>
                  <a:schemeClr val="bg2">
                    <a:lumMod val="75000"/>
                  </a:schemeClr>
                </a:solidFill>
              </a:rPr>
              <a:t>Д3пр — сумма дебиторской задолженности, неоплаченной в предусмотренные сроки;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800" dirty="0" smtClean="0">
                <a:solidFill>
                  <a:schemeClr val="bg2">
                    <a:lumMod val="75000"/>
                  </a:schemeClr>
                </a:solidFill>
              </a:rPr>
              <a:t>ДЗ — общая сумма дебиторской задолженности предприятия.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800" dirty="0" smtClean="0">
                <a:solidFill>
                  <a:schemeClr val="tx2">
                    <a:lumMod val="10000"/>
                  </a:schemeClr>
                </a:solidFill>
              </a:rPr>
              <a:t>             </a:t>
            </a:r>
            <a:r>
              <a:rPr lang="ru-RU" sz="1800" b="1" dirty="0" smtClean="0">
                <a:solidFill>
                  <a:srgbClr val="002060"/>
                </a:solidFill>
              </a:rPr>
              <a:t>Средний «возраст» просроченной (сомнительной, безнадежной) дебиторской задолженности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18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800" b="1" i="1" dirty="0" smtClean="0">
                <a:solidFill>
                  <a:srgbClr val="FF0000"/>
                </a:solidFill>
              </a:rPr>
              <a:t>                                            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ВПдз</a:t>
            </a:r>
            <a:r>
              <a:rPr lang="ru-RU" sz="2800" b="1" i="1" dirty="0" smtClean="0">
                <a:solidFill>
                  <a:srgbClr val="FF0000"/>
                </a:solidFill>
              </a:rPr>
              <a:t> =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Дзпр</a:t>
            </a:r>
            <a:r>
              <a:rPr lang="ru-RU" sz="2800" b="1" i="1" dirty="0" smtClean="0">
                <a:solidFill>
                  <a:srgbClr val="FF0000"/>
                </a:solidFill>
              </a:rPr>
              <a:t>/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Оо</a:t>
            </a:r>
            <a:r>
              <a:rPr lang="ru-RU" sz="1800" dirty="0" smtClean="0">
                <a:solidFill>
                  <a:schemeClr val="bg2">
                    <a:lumMod val="75000"/>
                  </a:schemeClr>
                </a:solidFill>
              </a:rPr>
              <a:t>,   где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800" dirty="0" err="1" smtClean="0">
                <a:solidFill>
                  <a:schemeClr val="bg2">
                    <a:lumMod val="75000"/>
                  </a:schemeClr>
                </a:solidFill>
              </a:rPr>
              <a:t>ВПдз</a:t>
            </a:r>
            <a:r>
              <a:rPr lang="ru-RU" sz="1800" dirty="0" smtClean="0">
                <a:solidFill>
                  <a:schemeClr val="bg2">
                    <a:lumMod val="75000"/>
                  </a:schemeClr>
                </a:solidFill>
              </a:rPr>
              <a:t> — средний «возраст» просроченной (сомнительной, безнадежной) дебиторской задолженности;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800" dirty="0" smtClean="0">
                <a:solidFill>
                  <a:schemeClr val="bg2">
                    <a:lumMod val="75000"/>
                  </a:schemeClr>
                </a:solidFill>
              </a:rPr>
              <a:t>Д3пр— средний остаток дебиторской задолженности, неоплаченной в срок (сомнительной, безнадежной), в рассматриваемом периоде;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800" dirty="0" err="1" smtClean="0">
                <a:solidFill>
                  <a:schemeClr val="bg2">
                    <a:lumMod val="75000"/>
                  </a:schemeClr>
                </a:solidFill>
              </a:rPr>
              <a:t>Оо</a:t>
            </a:r>
            <a:r>
              <a:rPr lang="ru-RU" sz="1800" dirty="0" smtClean="0">
                <a:solidFill>
                  <a:schemeClr val="bg2">
                    <a:lumMod val="75000"/>
                  </a:schemeClr>
                </a:solidFill>
              </a:rPr>
              <a:t>— сумма однодневного оборота по реализации в рассматриваемом периоде.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625" y="1285875"/>
            <a:ext cx="8229600" cy="5214938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          Основной целью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политики управления денежными активами является поддержание достаточного объема денежных средств для обеспечения постоянной платежеспособности.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          Методы управления денежными средствами предусматривают: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∙синхронизация потоков поступлений и выплат   ∙денежных средств во времени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∙ускорение денежных поступлений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∙оптимизация остатка денежных средств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∙контроль выплат предприятия.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219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mtClean="0"/>
              <a:t>7.Управление денежными средствами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625" y="357188"/>
            <a:ext cx="8229600" cy="6143625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              Классификации остатков денежных средств: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       -Операционный (или </a:t>
            </a:r>
            <a:r>
              <a:rPr lang="ru-RU" b="1" i="1" dirty="0" err="1" smtClean="0">
                <a:solidFill>
                  <a:schemeClr val="bg2">
                    <a:lumMod val="50000"/>
                  </a:schemeClr>
                </a:solidFill>
              </a:rPr>
              <a:t>трансакционный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) остаток денежных активов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       -Страховой (или резервный) остаток денежных активов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    -Инвестиционный (или спекулятивный) остаток денежных активов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    -Компенсационный остаток денежных активов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6215063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200" b="1" i="1" dirty="0" smtClean="0">
                <a:solidFill>
                  <a:srgbClr val="002060"/>
                </a:solidFill>
              </a:rPr>
              <a:t>                             Модель ВАТ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3200" dirty="0" smtClean="0">
              <a:solidFill>
                <a:srgbClr val="002060"/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500" dirty="0" smtClean="0">
                <a:solidFill>
                  <a:srgbClr val="FFC000"/>
                </a:solidFill>
              </a:rPr>
              <a:t>                      </a:t>
            </a:r>
            <a:r>
              <a:rPr lang="en-US" sz="3900" b="1" dirty="0" smtClean="0">
                <a:solidFill>
                  <a:srgbClr val="FF0000"/>
                </a:solidFill>
              </a:rPr>
              <a:t>C</a:t>
            </a:r>
            <a:r>
              <a:rPr lang="ru-RU" sz="3900" b="1" dirty="0" smtClean="0">
                <a:solidFill>
                  <a:srgbClr val="FF0000"/>
                </a:solidFill>
              </a:rPr>
              <a:t>* = </a:t>
            </a:r>
            <a:r>
              <a:rPr lang="ru-RU" sz="3900" b="1" dirty="0" err="1" smtClean="0">
                <a:solidFill>
                  <a:srgbClr val="FF0000"/>
                </a:solidFill>
              </a:rPr>
              <a:t>√</a:t>
            </a:r>
            <a:r>
              <a:rPr lang="ru-RU" sz="3900" b="1" dirty="0" smtClean="0">
                <a:solidFill>
                  <a:srgbClr val="FF0000"/>
                </a:solidFill>
              </a:rPr>
              <a:t>(*2</a:t>
            </a:r>
            <a:r>
              <a:rPr lang="en-US" sz="3900" b="1" dirty="0" smtClean="0">
                <a:solidFill>
                  <a:srgbClr val="FF0000"/>
                </a:solidFill>
              </a:rPr>
              <a:t>T*F</a:t>
            </a:r>
            <a:r>
              <a:rPr lang="ru-RU" sz="3900" b="1" dirty="0" smtClean="0">
                <a:solidFill>
                  <a:srgbClr val="FF0000"/>
                </a:solidFill>
              </a:rPr>
              <a:t>/</a:t>
            </a:r>
            <a:r>
              <a:rPr lang="en-US" sz="3900" b="1" dirty="0" smtClean="0">
                <a:solidFill>
                  <a:srgbClr val="FF0000"/>
                </a:solidFill>
              </a:rPr>
              <a:t>R</a:t>
            </a:r>
            <a:r>
              <a:rPr lang="ru-RU" sz="3900" b="1" dirty="0" smtClean="0">
                <a:solidFill>
                  <a:srgbClr val="FF0000"/>
                </a:solidFill>
              </a:rPr>
              <a:t>)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3600" dirty="0" smtClean="0">
              <a:solidFill>
                <a:srgbClr val="FFC000"/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FFC000"/>
                </a:solidFill>
              </a:rPr>
              <a:t>          Для определения оптимальной стратегии, нужно знать следующие три вещи: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F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– фиксированные издержки от продажи ценных бумаг (получения кредита) для пополнения средств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Т – общее количество новых средств, необходимых для транзакционных нужд в течение текущего планового периода, скажем, одного года.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R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– издержки неиспользованных возможностей держания денег. Это процентная ставка по легко реализуемым ценным бумагам.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600" b="1" dirty="0" smtClean="0">
                <a:solidFill>
                  <a:srgbClr val="FF0000"/>
                </a:solidFill>
              </a:rPr>
              <a:t>                    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6286500"/>
          </a:xfrm>
        </p:spPr>
        <p:txBody>
          <a:bodyPr/>
          <a:lstStyle/>
          <a:p>
            <a:r>
              <a:rPr lang="ru-RU" b="1" smtClean="0">
                <a:solidFill>
                  <a:srgbClr val="002060"/>
                </a:solidFill>
              </a:rPr>
              <a:t>                                          </a:t>
            </a:r>
          </a:p>
          <a:p>
            <a:r>
              <a:rPr lang="ru-RU" b="1" smtClean="0">
                <a:solidFill>
                  <a:srgbClr val="002060"/>
                </a:solidFill>
              </a:rPr>
              <a:t>                       Модель Миллера-Орра</a:t>
            </a:r>
            <a:endParaRPr lang="ru-RU" smtClean="0">
              <a:solidFill>
                <a:srgbClr val="002060"/>
              </a:solidFill>
            </a:endParaRPr>
          </a:p>
          <a:p>
            <a:endParaRPr lang="ru-RU" b="1" i="1" smtClean="0">
              <a:solidFill>
                <a:srgbClr val="FF0000"/>
              </a:solidFill>
            </a:endParaRPr>
          </a:p>
          <a:p>
            <a:endParaRPr lang="ru-RU" b="1" i="1" smtClean="0">
              <a:solidFill>
                <a:srgbClr val="FF000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ru-RU" b="1" i="1" smtClean="0">
                <a:solidFill>
                  <a:srgbClr val="FF0000"/>
                </a:solidFill>
              </a:rPr>
              <a:t>                              С* = </a:t>
            </a:r>
            <a:r>
              <a:rPr lang="en-US" b="1" i="1" smtClean="0">
                <a:solidFill>
                  <a:srgbClr val="FF0000"/>
                </a:solidFill>
              </a:rPr>
              <a:t>L</a:t>
            </a:r>
            <a:r>
              <a:rPr lang="ru-RU" b="1" i="1" smtClean="0">
                <a:solidFill>
                  <a:srgbClr val="FF0000"/>
                </a:solidFill>
              </a:rPr>
              <a:t> + (3/4 * </a:t>
            </a:r>
            <a:r>
              <a:rPr lang="en-US" b="1" i="1" smtClean="0">
                <a:solidFill>
                  <a:srgbClr val="FF0000"/>
                </a:solidFill>
              </a:rPr>
              <a:t>F </a:t>
            </a:r>
            <a:r>
              <a:rPr lang="ru-RU" b="1" i="1" smtClean="0">
                <a:solidFill>
                  <a:srgbClr val="FF0000"/>
                </a:solidFill>
              </a:rPr>
              <a:t>* /</a:t>
            </a:r>
            <a:r>
              <a:rPr lang="en-US" b="1" i="1" smtClean="0">
                <a:solidFill>
                  <a:srgbClr val="FF0000"/>
                </a:solidFill>
              </a:rPr>
              <a:t>R</a:t>
            </a:r>
            <a:r>
              <a:rPr lang="ru-RU" b="1" i="1" smtClean="0">
                <a:solidFill>
                  <a:srgbClr val="FF0000"/>
                </a:solidFill>
              </a:rPr>
              <a:t>)</a:t>
            </a:r>
            <a:r>
              <a:rPr lang="ru-RU" b="1" i="1" baseline="30000" smtClean="0">
                <a:solidFill>
                  <a:srgbClr val="FF0000"/>
                </a:solidFill>
              </a:rPr>
              <a:t>1/3</a:t>
            </a:r>
          </a:p>
          <a:p>
            <a:endParaRPr lang="ru-RU" b="1" i="1" smtClean="0">
              <a:solidFill>
                <a:srgbClr val="FF0000"/>
              </a:solidFill>
            </a:endParaRPr>
          </a:p>
          <a:p>
            <a:r>
              <a:rPr lang="ru-RU" b="1" i="1" smtClean="0">
                <a:solidFill>
                  <a:srgbClr val="FF0000"/>
                </a:solidFill>
              </a:rPr>
              <a:t>                                 </a:t>
            </a:r>
            <a:r>
              <a:rPr lang="en-US" b="1" i="1" smtClean="0">
                <a:solidFill>
                  <a:srgbClr val="FF0000"/>
                </a:solidFill>
              </a:rPr>
              <a:t>U</a:t>
            </a:r>
            <a:r>
              <a:rPr lang="ru-RU" b="1" i="1" smtClean="0">
                <a:solidFill>
                  <a:srgbClr val="FF0000"/>
                </a:solidFill>
              </a:rPr>
              <a:t>* = 3х</a:t>
            </a:r>
            <a:r>
              <a:rPr lang="en-US" b="1" i="1" smtClean="0">
                <a:solidFill>
                  <a:srgbClr val="FF0000"/>
                </a:solidFill>
              </a:rPr>
              <a:t>C</a:t>
            </a:r>
            <a:r>
              <a:rPr lang="ru-RU" b="1" i="1" smtClean="0">
                <a:solidFill>
                  <a:srgbClr val="FF0000"/>
                </a:solidFill>
              </a:rPr>
              <a:t>* – 2х</a:t>
            </a:r>
            <a:r>
              <a:rPr lang="en-US" b="1" i="1" smtClean="0">
                <a:solidFill>
                  <a:srgbClr val="FF0000"/>
                </a:solidFill>
              </a:rPr>
              <a:t>L</a:t>
            </a:r>
            <a:endParaRPr lang="ru-RU" b="1" i="1" smtClean="0">
              <a:solidFill>
                <a:srgbClr val="FF0000"/>
              </a:solidFill>
            </a:endParaRPr>
          </a:p>
          <a:p>
            <a:endParaRPr lang="ru-RU" b="1" i="1" smtClean="0">
              <a:solidFill>
                <a:srgbClr val="FF0000"/>
              </a:solidFill>
            </a:endParaRPr>
          </a:p>
          <a:p>
            <a:r>
              <a:rPr lang="ru-RU" b="1" i="1" smtClean="0">
                <a:solidFill>
                  <a:srgbClr val="FF0000"/>
                </a:solidFill>
              </a:rPr>
              <a:t>Среднее сальдо денежных средств = (4 х С* - </a:t>
            </a:r>
            <a:r>
              <a:rPr lang="en-US" b="1" i="1" smtClean="0">
                <a:solidFill>
                  <a:srgbClr val="FF0000"/>
                </a:solidFill>
              </a:rPr>
              <a:t>L</a:t>
            </a:r>
            <a:r>
              <a:rPr lang="ru-RU" b="1" i="1" smtClean="0">
                <a:solidFill>
                  <a:srgbClr val="FF0000"/>
                </a:solidFill>
              </a:rPr>
              <a:t>)/3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3" y="1571625"/>
            <a:ext cx="7969250" cy="4929188"/>
          </a:xfrm>
        </p:spPr>
        <p:txBody>
          <a:bodyPr>
            <a:normAutofit fontScale="92500" lnSpcReduction="10000"/>
          </a:bodyPr>
          <a:lstStyle/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3333CC"/>
                </a:solidFill>
                <a:latin typeface="Arial Narrow" pitchFamily="34" charset="0"/>
                <a:ea typeface="Arial Unicode MS" pitchFamily="34" charset="-128"/>
                <a:cs typeface="Arial" pitchFamily="34" charset="0"/>
              </a:rPr>
              <a:t>           </a:t>
            </a:r>
            <a:r>
              <a:rPr lang="ru-RU" sz="2400" b="1" i="1" dirty="0" smtClean="0">
                <a:solidFill>
                  <a:srgbClr val="FF0066"/>
                </a:solidFill>
                <a:ea typeface="Arial Unicode MS" pitchFamily="34" charset="-128"/>
                <a:cs typeface="Arial Unicode MS" pitchFamily="34" charset="-128"/>
              </a:rPr>
              <a:t>Оборотные активы </a:t>
            </a:r>
            <a:r>
              <a:rPr lang="ru-RU" sz="2400" i="1" dirty="0" smtClean="0">
                <a:solidFill>
                  <a:srgbClr val="3333CC"/>
                </a:solidFill>
                <a:ea typeface="Arial Unicode MS" pitchFamily="34" charset="-128"/>
                <a:cs typeface="Arial Unicode MS" pitchFamily="34" charset="-128"/>
              </a:rPr>
              <a:t>- характеризуют совокупность имущественных ценностей предприятия, обслуживающих текущую производственно-коммерческую (операционную) деятельность  и полностью потребляемых  в течение одного производственно-коммерческого цикла.</a:t>
            </a:r>
            <a:r>
              <a:rPr lang="ru-RU" b="1" dirty="0" smtClean="0">
                <a:solidFill>
                  <a:srgbClr val="3333CC"/>
                </a:solidFill>
                <a:latin typeface="Arial Narrow" pitchFamily="34" charset="0"/>
                <a:ea typeface="Arial Unicode MS" pitchFamily="34" charset="-128"/>
                <a:cs typeface="Arial" pitchFamily="34" charset="0"/>
              </a:rPr>
              <a:t> 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>
                <a:solidFill>
                  <a:srgbClr val="3333CC"/>
                </a:solidFill>
                <a:latin typeface="+mj-lt"/>
                <a:ea typeface="Arial Unicode MS" pitchFamily="34" charset="-128"/>
                <a:cs typeface="Arial" pitchFamily="34" charset="0"/>
              </a:rPr>
              <a:t>           Ключевую роль в реализации краткосрочной финансовой политики  предприятия занимают проблемы достаточности оборотных активов, источники их финансирования и эффективность использования. Управление оборотным капиталом предприятия – это ежедневная работа, обеспечивающая фирме достаточные ресурсы для осуществления ее деятельности и избежание дорогостоящих простоев. 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rgbClr val="FF0066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                 </a:t>
            </a:r>
            <a:endParaRPr lang="ru-RU" sz="2600" dirty="0" smtClean="0">
              <a:solidFill>
                <a:srgbClr val="3333CC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endParaRPr lang="ru-RU" dirty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4496" y="571480"/>
            <a:ext cx="895950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1.Понятие «оборотные активы» и их классификация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1143000"/>
            <a:ext cx="8183563" cy="5429250"/>
          </a:xfrm>
        </p:spPr>
        <p:txBody>
          <a:bodyPr>
            <a:normAutofit fontScale="85000" lnSpcReduction="20000"/>
          </a:bodyPr>
          <a:lstStyle/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300" b="1" i="1" dirty="0" smtClean="0">
                <a:solidFill>
                  <a:srgbClr val="FF0066"/>
                </a:solidFill>
              </a:rPr>
              <a:t>По видам оборотные активы можно подразделить: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300" b="1" dirty="0" smtClean="0">
                <a:solidFill>
                  <a:schemeClr val="tx2">
                    <a:lumMod val="10000"/>
                  </a:schemeClr>
                </a:solidFill>
              </a:rPr>
              <a:t> -оборотные производственные активы</a:t>
            </a:r>
            <a:r>
              <a:rPr lang="ru-RU" sz="2300" b="1" i="1" dirty="0" smtClean="0">
                <a:solidFill>
                  <a:srgbClr val="002060"/>
                </a:solidFill>
              </a:rPr>
              <a:t>.</a:t>
            </a:r>
            <a:r>
              <a:rPr lang="ru-RU" sz="2300" b="1" dirty="0" smtClean="0">
                <a:solidFill>
                  <a:srgbClr val="002060"/>
                </a:solidFill>
              </a:rPr>
              <a:t> 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300" b="1" dirty="0" smtClean="0">
                <a:solidFill>
                  <a:schemeClr val="tx2">
                    <a:lumMod val="10000"/>
                  </a:schemeClr>
                </a:solidFill>
              </a:rPr>
              <a:t> -оборотные активы в обращении</a:t>
            </a:r>
            <a:r>
              <a:rPr lang="ru-RU" sz="2300" b="1" i="1" dirty="0" smtClean="0">
                <a:solidFill>
                  <a:srgbClr val="002060"/>
                </a:solidFill>
              </a:rPr>
              <a:t>.</a:t>
            </a:r>
            <a:r>
              <a:rPr lang="ru-RU" sz="2300" b="1" dirty="0" smtClean="0">
                <a:solidFill>
                  <a:srgbClr val="002060"/>
                </a:solidFill>
              </a:rPr>
              <a:t> 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300" b="1" i="1" dirty="0" smtClean="0">
                <a:solidFill>
                  <a:srgbClr val="FF0066"/>
                </a:solidFill>
              </a:rPr>
              <a:t>По степени ликвидности выделяют:</a:t>
            </a:r>
            <a:endParaRPr lang="ru-RU" sz="2300" b="1" dirty="0" smtClean="0">
              <a:solidFill>
                <a:srgbClr val="FF0066"/>
              </a:solidFill>
            </a:endParaRP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300" b="1" i="1" dirty="0" smtClean="0">
                <a:solidFill>
                  <a:schemeClr val="tx2">
                    <a:lumMod val="10000"/>
                  </a:schemeClr>
                </a:solidFill>
              </a:rPr>
              <a:t> -абсолютно ликвидные активы</a:t>
            </a:r>
            <a:r>
              <a:rPr lang="ru-RU" sz="2300" b="1" dirty="0" smtClean="0">
                <a:solidFill>
                  <a:schemeClr val="tx2">
                    <a:lumMod val="10000"/>
                  </a:schemeClr>
                </a:solidFill>
              </a:rPr>
              <a:t>. </a:t>
            </a:r>
            <a:endParaRPr lang="ru-RU" sz="2300" b="1" dirty="0" smtClean="0">
              <a:solidFill>
                <a:srgbClr val="002060"/>
              </a:solidFill>
            </a:endParaRP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300" b="1" i="1" dirty="0" smtClean="0">
                <a:solidFill>
                  <a:schemeClr val="tx2">
                    <a:lumMod val="10000"/>
                  </a:schemeClr>
                </a:solidFill>
              </a:rPr>
              <a:t> -высоколиквидные активы.</a:t>
            </a:r>
            <a:r>
              <a:rPr lang="ru-RU" sz="2300" b="1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endParaRPr lang="ru-RU" sz="2300" b="1" dirty="0" smtClean="0">
              <a:solidFill>
                <a:srgbClr val="002060"/>
              </a:solidFill>
            </a:endParaRP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300" b="1" i="1" dirty="0" smtClean="0">
                <a:solidFill>
                  <a:schemeClr val="tx2">
                    <a:lumMod val="10000"/>
                  </a:schemeClr>
                </a:solidFill>
              </a:rPr>
              <a:t> -</a:t>
            </a:r>
            <a:r>
              <a:rPr lang="ru-RU" sz="2300" b="1" i="1" dirty="0" err="1" smtClean="0">
                <a:solidFill>
                  <a:schemeClr val="tx2">
                    <a:lumMod val="10000"/>
                  </a:schemeClr>
                </a:solidFill>
              </a:rPr>
              <a:t>среднеликвидные</a:t>
            </a:r>
            <a:r>
              <a:rPr lang="ru-RU" sz="2300" b="1" i="1" dirty="0" smtClean="0">
                <a:solidFill>
                  <a:schemeClr val="tx2">
                    <a:lumMod val="10000"/>
                  </a:schemeClr>
                </a:solidFill>
              </a:rPr>
              <a:t> активы.</a:t>
            </a:r>
            <a:r>
              <a:rPr lang="ru-RU" sz="2300" b="1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endParaRPr lang="ru-RU" sz="2300" b="1" dirty="0" smtClean="0">
              <a:solidFill>
                <a:srgbClr val="002060"/>
              </a:solidFill>
            </a:endParaRP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300" b="1" i="1" dirty="0" smtClean="0">
                <a:solidFill>
                  <a:schemeClr val="tx2">
                    <a:lumMod val="10000"/>
                  </a:schemeClr>
                </a:solidFill>
              </a:rPr>
              <a:t> -</a:t>
            </a:r>
            <a:r>
              <a:rPr lang="ru-RU" sz="2300" b="1" i="1" dirty="0" err="1" smtClean="0">
                <a:solidFill>
                  <a:schemeClr val="tx2">
                    <a:lumMod val="10000"/>
                  </a:schemeClr>
                </a:solidFill>
              </a:rPr>
              <a:t>слаболикивдные</a:t>
            </a:r>
            <a:r>
              <a:rPr lang="ru-RU" sz="2300" b="1" i="1" dirty="0" smtClean="0">
                <a:solidFill>
                  <a:schemeClr val="tx2">
                    <a:lumMod val="10000"/>
                  </a:schemeClr>
                </a:solidFill>
              </a:rPr>
              <a:t> активы.</a:t>
            </a:r>
            <a:r>
              <a:rPr lang="ru-RU" sz="2300" b="1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endParaRPr lang="ru-RU" sz="2300" b="1" dirty="0" smtClean="0">
              <a:solidFill>
                <a:srgbClr val="002060"/>
              </a:solidFill>
            </a:endParaRP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300" b="1" i="1" dirty="0" smtClean="0">
                <a:solidFill>
                  <a:schemeClr val="tx2">
                    <a:lumMod val="10000"/>
                  </a:schemeClr>
                </a:solidFill>
              </a:rPr>
              <a:t> -неликвидные активы.</a:t>
            </a:r>
            <a:r>
              <a:rPr lang="ru-RU" sz="2300" b="1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endParaRPr lang="ru-RU" sz="2300" b="1" dirty="0" smtClean="0">
              <a:solidFill>
                <a:srgbClr val="002060"/>
              </a:solidFill>
            </a:endParaRP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300" b="1" i="1" dirty="0" smtClean="0">
                <a:solidFill>
                  <a:srgbClr val="FF0066"/>
                </a:solidFill>
              </a:rPr>
              <a:t>По характеру участия в операционном процессе:</a:t>
            </a:r>
            <a:endParaRPr lang="ru-RU" sz="2300" b="1" dirty="0" smtClean="0">
              <a:solidFill>
                <a:srgbClr val="FF0066"/>
              </a:solidFill>
            </a:endParaRP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300" b="1" i="1" dirty="0" smtClean="0">
                <a:solidFill>
                  <a:schemeClr val="tx2">
                    <a:lumMod val="10000"/>
                  </a:schemeClr>
                </a:solidFill>
              </a:rPr>
              <a:t> -оборотные активы, обслуживающие производственный цикл</a:t>
            </a:r>
            <a:r>
              <a:rPr lang="ru-RU" sz="2300" b="1" dirty="0" smtClean="0">
                <a:solidFill>
                  <a:schemeClr val="bg1"/>
                </a:solidFill>
              </a:rPr>
              <a:t>;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300" b="1" i="1" dirty="0" smtClean="0">
                <a:solidFill>
                  <a:schemeClr val="tx2">
                    <a:lumMod val="10000"/>
                  </a:schemeClr>
                </a:solidFill>
              </a:rPr>
              <a:t> -оборотные активы, обслуживающие финансовый цикл.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300" b="1" i="1" dirty="0" smtClean="0">
                <a:solidFill>
                  <a:srgbClr val="FF0066"/>
                </a:solidFill>
              </a:rPr>
              <a:t>По периоду функционирования оборотных активов</a:t>
            </a:r>
            <a:endParaRPr lang="ru-RU" sz="2300" b="1" dirty="0" smtClean="0">
              <a:solidFill>
                <a:srgbClr val="FF0066"/>
              </a:solidFill>
            </a:endParaRP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300" b="1" i="1" dirty="0" smtClean="0">
                <a:solidFill>
                  <a:schemeClr val="tx2">
                    <a:lumMod val="10000"/>
                  </a:schemeClr>
                </a:solidFill>
              </a:rPr>
              <a:t> -постоянные оборотные активы.</a:t>
            </a:r>
            <a:r>
              <a:rPr lang="ru-RU" sz="2300" b="1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endParaRPr lang="ru-RU" sz="2300" b="1" dirty="0" smtClean="0">
              <a:solidFill>
                <a:srgbClr val="002060"/>
              </a:solidFill>
            </a:endParaRP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300" b="1" i="1" dirty="0" smtClean="0">
                <a:solidFill>
                  <a:schemeClr val="tx2">
                    <a:lumMod val="10000"/>
                  </a:schemeClr>
                </a:solidFill>
              </a:rPr>
              <a:t> -переменные оборотные активы.</a:t>
            </a:r>
            <a:r>
              <a:rPr lang="ru-RU" sz="2300" b="1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endParaRPr lang="ru-RU" sz="2300" dirty="0" smtClean="0"/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endParaRPr lang="ru-RU" sz="2500" b="1" dirty="0" smtClean="0">
              <a:solidFill>
                <a:srgbClr val="002060"/>
              </a:solidFill>
            </a:endParaRP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142984"/>
            <a:ext cx="8115110" cy="60958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>Оборотный капитал можно подразделить по следующим основным признакам: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000"/>
                            </p:stCondLst>
                            <p:childTnLst>
                              <p:par>
                                <p:cTn id="8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9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2000"/>
                            </p:stCondLst>
                            <p:childTnLst>
                              <p:par>
                                <p:cTn id="8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900" decel="100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000"/>
                            </p:stCondLst>
                            <p:childTnLst>
                              <p:par>
                                <p:cTn id="9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900" decel="100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900" decel="100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214313"/>
            <a:ext cx="8429625" cy="6357937"/>
          </a:xfrm>
        </p:spPr>
        <p:txBody>
          <a:bodyPr/>
          <a:lstStyle/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ru-RU" sz="1800" b="1" i="1" dirty="0" smtClean="0">
              <a:solidFill>
                <a:srgbClr val="FF0066"/>
              </a:solidFill>
            </a:endParaRP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ru-RU" sz="1800" b="1" i="1" dirty="0" smtClean="0">
              <a:solidFill>
                <a:srgbClr val="FF0066"/>
              </a:solidFill>
            </a:endParaRP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i="1" dirty="0" smtClean="0">
                <a:solidFill>
                  <a:srgbClr val="FF0066"/>
                </a:solidFill>
              </a:rPr>
              <a:t>По характеру финансовых источников формирования:</a:t>
            </a:r>
            <a:endParaRPr lang="ru-RU" sz="1800" b="1" dirty="0" smtClean="0">
              <a:solidFill>
                <a:srgbClr val="FF0066"/>
              </a:solidFill>
            </a:endParaRP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i="1" dirty="0" smtClean="0">
                <a:solidFill>
                  <a:schemeClr val="tx2">
                    <a:lumMod val="10000"/>
                  </a:schemeClr>
                </a:solidFill>
              </a:rPr>
              <a:t> -валовые оборотные активы.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endParaRPr lang="ru-RU" sz="1800" b="1" dirty="0" smtClean="0">
              <a:solidFill>
                <a:srgbClr val="002060"/>
              </a:solidFill>
            </a:endParaRP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i="1" dirty="0" smtClean="0">
                <a:solidFill>
                  <a:schemeClr val="tx2">
                    <a:lumMod val="10000"/>
                  </a:schemeClr>
                </a:solidFill>
              </a:rPr>
              <a:t> -чистые оборотные активы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</a:rPr>
              <a:t>.  </a:t>
            </a:r>
            <a:endParaRPr lang="ru-RU" sz="1800" b="1" dirty="0" smtClean="0">
              <a:solidFill>
                <a:srgbClr val="002060"/>
              </a:solidFill>
            </a:endParaRP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i="1" dirty="0" smtClean="0">
                <a:solidFill>
                  <a:srgbClr val="002060"/>
                </a:solidFill>
              </a:rPr>
              <a:t>                                          </a:t>
            </a:r>
            <a:r>
              <a:rPr lang="ru-RU" sz="2400" b="1" i="1" dirty="0" smtClean="0">
                <a:solidFill>
                  <a:srgbClr val="FF0000"/>
                </a:solidFill>
              </a:rPr>
              <a:t>ЧОА = ОА – КФО</a:t>
            </a:r>
            <a:r>
              <a:rPr lang="ru-RU" sz="1800" b="1" i="1" dirty="0" smtClean="0">
                <a:solidFill>
                  <a:srgbClr val="002060"/>
                </a:solidFill>
              </a:rPr>
              <a:t>, </a:t>
            </a:r>
            <a:r>
              <a:rPr lang="ru-RU" sz="1800" b="1" dirty="0" smtClean="0">
                <a:solidFill>
                  <a:srgbClr val="002060"/>
                </a:solidFill>
              </a:rPr>
              <a:t>где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ЧОА – чистые оборотные активы;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ОА – оборотные активы;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КФО – краткосрочные текущие финансовые обязательства.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i="1" dirty="0" smtClean="0">
                <a:solidFill>
                  <a:schemeClr val="tx2">
                    <a:lumMod val="10000"/>
                  </a:schemeClr>
                </a:solidFill>
              </a:rPr>
              <a:t> -собственные оборотные активы.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endParaRPr lang="ru-RU" sz="1800" b="1" dirty="0" smtClean="0">
              <a:solidFill>
                <a:srgbClr val="002060"/>
              </a:solidFill>
            </a:endParaRP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i="1" dirty="0" smtClean="0">
                <a:solidFill>
                  <a:srgbClr val="002060"/>
                </a:solidFill>
              </a:rPr>
              <a:t>          </a:t>
            </a:r>
            <a:r>
              <a:rPr lang="ru-RU" sz="2400" b="1" i="1" dirty="0" smtClean="0">
                <a:solidFill>
                  <a:srgbClr val="FF0000"/>
                </a:solidFill>
              </a:rPr>
              <a:t>СОА = ЧОА – ДЗК   </a:t>
            </a:r>
            <a:r>
              <a:rPr lang="ru-RU" sz="1800" b="1" dirty="0" smtClean="0">
                <a:solidFill>
                  <a:srgbClr val="002060"/>
                </a:solidFill>
              </a:rPr>
              <a:t>или  </a:t>
            </a:r>
            <a:r>
              <a:rPr lang="ru-RU" sz="2400" b="1" i="1" dirty="0" smtClean="0">
                <a:solidFill>
                  <a:srgbClr val="FF0000"/>
                </a:solidFill>
              </a:rPr>
              <a:t>СОА= ОА – ДЗК – КФО</a:t>
            </a:r>
            <a:r>
              <a:rPr lang="ru-RU" sz="1800" b="1" i="1" dirty="0" smtClean="0">
                <a:solidFill>
                  <a:srgbClr val="002060"/>
                </a:solidFill>
              </a:rPr>
              <a:t>, </a:t>
            </a:r>
            <a:r>
              <a:rPr lang="ru-RU" sz="1800" b="1" dirty="0" smtClean="0">
                <a:solidFill>
                  <a:srgbClr val="002060"/>
                </a:solidFill>
              </a:rPr>
              <a:t>где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СОА – сумма собственных оборотных активов предприятия;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ДЗК – долгосрочный заемный капитал.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endParaRPr lang="ru-RU" sz="18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На первой стадии </a:t>
            </a:r>
            <a:r>
              <a:rPr lang="ru-RU" dirty="0" smtClean="0">
                <a:solidFill>
                  <a:srgbClr val="3333CC"/>
                </a:solidFill>
              </a:rPr>
              <a:t>денежные активы используются для приобретения сырья и материалов, т.е. входящих запасов материальных оборотных активов.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На второй стадии </a:t>
            </a:r>
            <a:r>
              <a:rPr lang="ru-RU" dirty="0" smtClean="0">
                <a:solidFill>
                  <a:srgbClr val="3333CC"/>
                </a:solidFill>
              </a:rPr>
              <a:t>входящие запасы материальных оборотных активов в результате непосредственной производственной деятельности превращаются в запасы готовой продукции.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На третьей стадии </a:t>
            </a:r>
            <a:r>
              <a:rPr lang="ru-RU" dirty="0" smtClean="0">
                <a:solidFill>
                  <a:srgbClr val="3333CC"/>
                </a:solidFill>
              </a:rPr>
              <a:t>запасы готовой продукции реализуются потребителям и до наступления их оплаты преобразуются в дебиторскую задолженность.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На четвертой стадии </a:t>
            </a:r>
            <a:r>
              <a:rPr lang="ru-RU" dirty="0" smtClean="0">
                <a:solidFill>
                  <a:srgbClr val="3333CC"/>
                </a:solidFill>
              </a:rPr>
              <a:t>оплаченная дебиторская задолженность вновь преобразуется в денежные активы (часть которых до их производственного востребования может храниться в форме высоколиквидных краткосрочных финансовых вложений).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smtClean="0"/>
              <a:t>2. Основные этапы движения оборотных активов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857875"/>
          </a:xfrm>
        </p:spPr>
        <p:txBody>
          <a:bodyPr>
            <a:normAutofit fontScale="77500" lnSpcReduction="2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b="1" i="1" dirty="0" smtClean="0">
                <a:solidFill>
                  <a:srgbClr val="FF0066"/>
                </a:solidFill>
              </a:rPr>
              <a:t>             Операционный цикл 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– это период полной трансформации всей суммы оборотных активов, в процессе которого происходит смена отдельных видов.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Период обращения кредиторской задолженности</a:t>
            </a:r>
            <a:r>
              <a:rPr lang="ru-RU" i="1" dirty="0" smtClean="0">
                <a:solidFill>
                  <a:srgbClr val="C00000"/>
                </a:solidFill>
              </a:rPr>
              <a:t> 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– временной промежуток времени между получением сырья, материалов, полуфабрикатов  и их оплатой.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Период обращения дебиторской задолженности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 – временной промежуток времени между продажей готовой продукции  и оплатой счетов к получению.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 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sz="3300" b="1" i="1" dirty="0" smtClean="0">
                <a:solidFill>
                  <a:srgbClr val="FF0000"/>
                </a:solidFill>
              </a:rPr>
              <a:t>ОЦ = ППЦ + </a:t>
            </a:r>
            <a:r>
              <a:rPr lang="ru-RU" sz="3300" b="1" i="1" dirty="0" err="1" smtClean="0">
                <a:solidFill>
                  <a:srgbClr val="FF0000"/>
                </a:solidFill>
              </a:rPr>
              <a:t>Подз</a:t>
            </a:r>
            <a:r>
              <a:rPr lang="ru-RU" sz="3300" dirty="0" smtClean="0">
                <a:solidFill>
                  <a:srgbClr val="FF0000"/>
                </a:solidFill>
              </a:rPr>
              <a:t>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или      </a:t>
            </a:r>
            <a:r>
              <a:rPr lang="ru-RU" sz="3300" b="1" i="1" dirty="0" smtClean="0">
                <a:solidFill>
                  <a:srgbClr val="FF0000"/>
                </a:solidFill>
              </a:rPr>
              <a:t>ОЦ = </a:t>
            </a:r>
            <a:r>
              <a:rPr lang="ru-RU" sz="3300" b="1" i="1" dirty="0" err="1" smtClean="0">
                <a:solidFill>
                  <a:srgbClr val="FF0000"/>
                </a:solidFill>
              </a:rPr>
              <a:t>ПОкз</a:t>
            </a:r>
            <a:r>
              <a:rPr lang="ru-RU" sz="3300" b="1" i="1" dirty="0" smtClean="0">
                <a:solidFill>
                  <a:srgbClr val="FF0000"/>
                </a:solidFill>
              </a:rPr>
              <a:t> + ПФЦ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ОЦ – операционный цикл;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ППЦ – период производственного цикла, в днях;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ПОдз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– период оборота дебиторской задолженности, в днях;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ПОкз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– период оборота кредиторской задолженности, в днях;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ПФЦ – период финансового цикла, в днях;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929312"/>
          </a:xfrm>
        </p:spPr>
        <p:txBody>
          <a:bodyPr>
            <a:normAutofit lnSpcReduction="1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000" b="1" i="1" dirty="0" smtClean="0">
                <a:solidFill>
                  <a:srgbClr val="FF0066"/>
                </a:solidFill>
              </a:rPr>
              <a:t>          Производственный цикл</a:t>
            </a:r>
            <a:r>
              <a:rPr lang="ru-RU" sz="3000" i="1" dirty="0" smtClean="0">
                <a:solidFill>
                  <a:srgbClr val="FF0066"/>
                </a:solidFill>
              </a:rPr>
              <a:t> 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характеризует период полного оборота материальных элементов, используемых для  обслуживания производственного процесса, начиная с момента поступления  сырья, материалов и, их переработки и отгрузки покупателю .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                 </a:t>
            </a:r>
            <a:r>
              <a:rPr lang="ru-RU" sz="2800" b="1" i="1" dirty="0" smtClean="0">
                <a:solidFill>
                  <a:srgbClr val="FF0000"/>
                </a:solidFill>
              </a:rPr>
              <a:t>ПЦ =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ПОм</a:t>
            </a:r>
            <a:r>
              <a:rPr lang="ru-RU" sz="2800" b="1" i="1" dirty="0" smtClean="0">
                <a:solidFill>
                  <a:srgbClr val="FF0000"/>
                </a:solidFill>
              </a:rPr>
              <a:t> +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ПОнз</a:t>
            </a:r>
            <a:r>
              <a:rPr lang="ru-RU" sz="2800" b="1" i="1" dirty="0" smtClean="0">
                <a:solidFill>
                  <a:srgbClr val="FF0000"/>
                </a:solidFill>
              </a:rPr>
              <a:t> +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Погп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 где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ППЦ – период производственного цикла, в днях;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ПОм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– период оборота сырья, материалов и полуфабрикатов, в днях;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ПОнз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– период оборота незавершенного производства, в днях;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ПОгп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– период оборота запаса готовой продукции, в днях.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857875"/>
          </a:xfrm>
        </p:spPr>
        <p:txBody>
          <a:bodyPr>
            <a:normAutofit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000" b="1" i="1" dirty="0" smtClean="0">
                <a:solidFill>
                  <a:srgbClr val="FF0066"/>
                </a:solidFill>
              </a:rPr>
              <a:t>              Финансовый цикл</a:t>
            </a:r>
            <a:r>
              <a:rPr lang="ru-RU" sz="3000" i="1" dirty="0" smtClean="0">
                <a:solidFill>
                  <a:srgbClr val="FF0066"/>
                </a:solidFill>
              </a:rPr>
              <a:t> 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предприятия представляет собой период полного оборота денежных средств, инвестированных в оборотные активы, начиная с момента оплаты за сырье, материалы и полуфабрикаты, и заканчивая получением денег за отгруженную продукцию.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                  </a:t>
            </a:r>
            <a:r>
              <a:rPr lang="ru-RU" sz="2800" b="1" i="1" dirty="0" smtClean="0">
                <a:solidFill>
                  <a:srgbClr val="FF0000"/>
                </a:solidFill>
              </a:rPr>
              <a:t>ФЦ = ППЦ +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ПОдз</a:t>
            </a:r>
            <a:r>
              <a:rPr lang="ru-RU" sz="2800" b="1" i="1" dirty="0" smtClean="0">
                <a:solidFill>
                  <a:srgbClr val="FF0000"/>
                </a:solidFill>
              </a:rPr>
              <a:t> –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Покз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 где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ПФЦ – период финансового цикла, в днях;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ППЦ – период производственного цикла, в днях;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ПОдз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– период оборота дебиторской задолженности, в днях;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ПОкз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– период оборота кредиторской задолженности, в днях;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177</TotalTime>
  <Words>1479</Words>
  <Application>Microsoft Office PowerPoint</Application>
  <PresentationFormat>Экран (4:3)</PresentationFormat>
  <Paragraphs>194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25</vt:i4>
      </vt:variant>
    </vt:vector>
  </HeadingPairs>
  <TitlesOfParts>
    <vt:vector size="38" baseType="lpstr">
      <vt:lpstr>Constantia</vt:lpstr>
      <vt:lpstr>Arial</vt:lpstr>
      <vt:lpstr>Wingdings 2</vt:lpstr>
      <vt:lpstr>Calibri</vt:lpstr>
      <vt:lpstr>Times New Roman</vt:lpstr>
      <vt:lpstr>Arial Unicode MS</vt:lpstr>
      <vt:lpstr>Arial Narrow</vt:lpstr>
      <vt:lpstr>Бумажная</vt:lpstr>
      <vt:lpstr>Бумажная</vt:lpstr>
      <vt:lpstr>Бумажная</vt:lpstr>
      <vt:lpstr>Бумажная</vt:lpstr>
      <vt:lpstr>Бумажная</vt:lpstr>
      <vt:lpstr>Бумажная</vt:lpstr>
      <vt:lpstr>Слайд 1</vt:lpstr>
      <vt:lpstr>                                                                  Содержание: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Komp</cp:lastModifiedBy>
  <cp:revision>21</cp:revision>
  <dcterms:created xsi:type="dcterms:W3CDTF">2011-04-02T08:54:57Z</dcterms:created>
  <dcterms:modified xsi:type="dcterms:W3CDTF">2011-06-07T11:11:51Z</dcterms:modified>
</cp:coreProperties>
</file>