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7D19F9E8-1F43-474C-91C7-12A5A1E63312}" type="datetimeFigureOut">
              <a:rPr lang="ru-RU"/>
              <a:pPr/>
              <a:t>07.06.2011</a:t>
            </a:fld>
            <a:endParaRPr lang="ru-RU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AD401EE8-0FBB-4412-8CE1-EB40C3D4A55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4DD7A-A3C3-4F34-8571-1F9FF102C00D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9CAB3-ABCF-4F1B-85D6-6610DED27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A2B3C-61CD-4F37-BAC3-9B85414B3033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2C9F-50F9-41E8-ADFF-D8586B580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3BE37-8301-4F15-95FE-F9CD2CC7E9EE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40C3-E2CF-4416-A91A-E02BA35A7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1ECFC-F32A-4CC6-9C07-A936E28A47B0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D7AE9-08CE-4CB2-81E8-A9920E512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C7A5F-95C5-4B8A-A69F-10018D9F50CB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47A8-794D-4438-8FFF-34CCF68FA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75D3-E9F8-4970-BDAE-A4A3B908FD9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3375-D699-4F9C-B2C5-136285901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99C5F-06ED-4265-874A-167DC699906A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72B9-C51D-4371-8B73-FA87CC1AE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01A51-9802-408B-BA4C-307AB6758F18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3DAA0-2A3F-4ABF-A34C-DAEE6F414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BE65-50B2-43A1-B69E-C593317BDD2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85A2D-E928-4371-8130-5EC32AD9B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C26FE-5BC6-40A4-BD69-CC4FB80751FA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76C1-8293-492E-ACFF-C930D5ADD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3BCF6-D5D1-4644-93EC-43711595DB35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740A-D6E5-436C-93AD-08BEF0D2C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1B483A-7FE4-4AB5-A560-CDA0D74E11FA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960E8C36-CFC2-4B7A-8940-37E76E616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67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979613" y="1052513"/>
            <a:ext cx="5159375" cy="930275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Управление запасами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725" y="4724400"/>
            <a:ext cx="2663825" cy="433388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1500" smtClean="0"/>
              <a:t>                              </a:t>
            </a:r>
            <a:r>
              <a:rPr lang="ru-RU" sz="1800" smtClean="0"/>
              <a:t>Лекция 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704137" cy="663575"/>
          </a:xfrm>
        </p:spPr>
        <p:txBody>
          <a:bodyPr/>
          <a:lstStyle/>
          <a:p>
            <a:pPr algn="ctr"/>
            <a:r>
              <a:rPr lang="ru-RU" sz="1200" smtClean="0"/>
              <a:t>В результате анализа состояния запасов, влияния внешних и внутренних факторов прогнозируются соответствующие тенденции, выявляются сверхнормативные и излишние товаро-материальные запасы, имеющиеся в наличии в системе хранения и переработки продукции.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85875"/>
            <a:ext cx="8001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553325" cy="727075"/>
          </a:xfrm>
        </p:spPr>
        <p:txBody>
          <a:bodyPr/>
          <a:lstStyle/>
          <a:p>
            <a:pPr algn="ctr"/>
            <a:r>
              <a:rPr lang="ru-RU" sz="2400" smtClean="0"/>
              <a:t>Управление запасами проекта</a:t>
            </a:r>
          </a:p>
        </p:txBody>
      </p:sp>
      <p:pic>
        <p:nvPicPr>
          <p:cNvPr id="14338" name="Picture 3" descr="C:\Documents and Settings\Администратор\Рабочий стол\image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91630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571500"/>
            <a:ext cx="6781800" cy="5921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Информационная основа для принятия решений по управлению запасами: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50" y="1357313"/>
            <a:ext cx="2643188" cy="47863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 данные периодической отчетности;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 данные переписей;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 данные инвентаризаций;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сведения оперативного учета, отражающие движение материальных потоков в системе хранения и переработки продукции. </a:t>
            </a:r>
            <a:endParaRPr lang="ru-RU" dirty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428750"/>
            <a:ext cx="51530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6781800" cy="647700"/>
          </a:xfrm>
        </p:spPr>
        <p:txBody>
          <a:bodyPr/>
          <a:lstStyle/>
          <a:p>
            <a:pPr algn="ctr"/>
            <a:r>
              <a:rPr lang="ru-RU" sz="1600" smtClean="0"/>
              <a:t>Функциональный комплекс оптимизации запасов в системах хранения и переработки продукции включает: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684213" y="1268413"/>
            <a:ext cx="7543800" cy="3946525"/>
          </a:xfrm>
        </p:spPr>
        <p:txBody>
          <a:bodyPr/>
          <a:lstStyle/>
          <a:p>
            <a:r>
              <a:rPr lang="ru-RU" sz="1400" smtClean="0"/>
              <a:t>Разработку нормативных параметров всех видов запасов на всех стадиях функционирования данной системы.</a:t>
            </a:r>
          </a:p>
          <a:p>
            <a:r>
              <a:rPr lang="ru-RU" sz="1400" smtClean="0"/>
              <a:t>Создание и развитие складской и коммуникационной инфраструктуры для дислоцирования запасов и подготовки материальных ресурсов к производственному потреблению, а товаров — к транспортировке и реализации.</a:t>
            </a:r>
          </a:p>
          <a:p>
            <a:r>
              <a:rPr lang="ru-RU" sz="1400" smtClean="0"/>
              <a:t>Решение проблемы оптимальной структуры запасов в ассортиментном и качественном разрезе.</a:t>
            </a:r>
          </a:p>
          <a:p>
            <a:r>
              <a:rPr lang="ru-RU" sz="1400" smtClean="0"/>
              <a:t>Разработку и постоянное совершенствование рациональной схемы дислокации запасов, т. е. определение и поддержание оптимального соотношения между частями совокупного запаса, находящегося у поставщиков, в пути и в структурных подразделениях системы хранения и переработки продукции.</a:t>
            </a:r>
          </a:p>
          <a:p>
            <a:r>
              <a:rPr lang="ru-RU" sz="1400" smtClean="0"/>
              <a:t>Оперативный контроль за состоянием запасов во всех структурных подразделениях системы хранения и переработки продукции.</a:t>
            </a:r>
          </a:p>
          <a:p>
            <a:r>
              <a:rPr lang="ru-RU" sz="1400" smtClean="0"/>
              <a:t>Создание гибкой субсистемы маневрирования материальными и/или товарными ресурсами. Эти и другие функции системы хранения и переработки продукции образуют интегрированную логистическую подсистему управления товаро-материальными потоками.</a:t>
            </a:r>
          </a:p>
          <a:p>
            <a:endParaRPr lang="ru-RU" sz="1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403350" y="333375"/>
            <a:ext cx="6781800" cy="725488"/>
          </a:xfrm>
        </p:spPr>
        <p:txBody>
          <a:bodyPr/>
          <a:lstStyle/>
          <a:p>
            <a:pPr algn="ctr"/>
            <a:r>
              <a:rPr lang="ru-RU" sz="1600" smtClean="0"/>
              <a:t>На определение общих и конкретизированных показателей запасов влияет множество факторов, и в первую очередь: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3563938" y="1916113"/>
            <a:ext cx="5095875" cy="3097212"/>
          </a:xfrm>
        </p:spPr>
        <p:txBody>
          <a:bodyPr/>
          <a:lstStyle/>
          <a:p>
            <a:r>
              <a:rPr lang="ru-RU" sz="1800" smtClean="0"/>
              <a:t>Специфические условия функционирования системы хранения и переработки продукции.</a:t>
            </a:r>
          </a:p>
          <a:p>
            <a:r>
              <a:rPr lang="ru-RU" sz="1800" smtClean="0"/>
              <a:t>Наличие определенных видов, марок и типов технических средств и технологического оборудования.</a:t>
            </a:r>
          </a:p>
          <a:p>
            <a:r>
              <a:rPr lang="ru-RU" sz="1800" smtClean="0"/>
              <a:t>Загрузка имеющихся технических средств и технологического оборудования.</a:t>
            </a:r>
          </a:p>
          <a:p>
            <a:r>
              <a:rPr lang="ru-RU" sz="1800" smtClean="0"/>
              <a:t>Характер заказов на хранение и поставку соответствующей продукции.</a:t>
            </a:r>
          </a:p>
          <a:p>
            <a:r>
              <a:rPr lang="ru-RU" sz="1800" smtClean="0"/>
              <a:t>Затраты времени и средств на переналадку, реструктуризацию складского оборудования.</a:t>
            </a:r>
          </a:p>
          <a:p>
            <a:r>
              <a:rPr lang="ru-RU" sz="1800" smtClean="0"/>
              <a:t>Параметры подготовительно-складского цикла.</a:t>
            </a:r>
          </a:p>
          <a:p>
            <a:r>
              <a:rPr lang="ru-RU" sz="1800" smtClean="0"/>
              <a:t>Обеспечение рабочей силой и др.</a:t>
            </a:r>
          </a:p>
          <a:p>
            <a:endParaRPr lang="ru-RU" sz="180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00188"/>
            <a:ext cx="32146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116013" y="325438"/>
            <a:ext cx="6781800" cy="655637"/>
          </a:xfrm>
        </p:spPr>
        <p:txBody>
          <a:bodyPr/>
          <a:lstStyle/>
          <a:p>
            <a:pPr algn="ctr"/>
            <a:r>
              <a:rPr lang="ru-RU" sz="1800" smtClean="0"/>
              <a:t>Для эффективного управления запасами производственного характера осуществляют их деление на: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366713" y="1089025"/>
            <a:ext cx="8348662" cy="4895850"/>
          </a:xfrm>
        </p:spPr>
        <p:txBody>
          <a:bodyPr/>
          <a:lstStyle/>
          <a:p>
            <a:r>
              <a:rPr lang="ru-RU" sz="1300" smtClean="0"/>
              <a:t>текущие;</a:t>
            </a:r>
          </a:p>
          <a:p>
            <a:r>
              <a:rPr lang="ru-RU" sz="1300" smtClean="0"/>
              <a:t>подготовительные;</a:t>
            </a:r>
          </a:p>
          <a:p>
            <a:r>
              <a:rPr lang="ru-RU" sz="1300" smtClean="0"/>
              <a:t>страховые;</a:t>
            </a:r>
          </a:p>
          <a:p>
            <a:r>
              <a:rPr lang="ru-RU" sz="1300" smtClean="0"/>
              <a:t>сезонные (создаются в отдельных случаях).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Текущие запасы предназначены для обеспечения производственной деятельности в перерыве между двумя очередными поставками.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 Подготовительные запасы образуют на время подготовки материальных ресурсов к производственному потреблению и доставки к месту потребления в рамках микрологистической системы (предприятия).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 Страховые запасы, или иначе гарантийные запасы, представляют собой часть производственных запасов, предназначенную для непрерывного снабжения производственно-хозяйственной деятельности в случае непредвиденных обстоятельств, например: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 при возникновении отклонений в периодичности и величине партий поставок от предусмотренных в договорных обязательствах;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 в связи с недовыполнением плана выпуска продукции производителем или перевыполнением потребителем ранее запланированных показателей производства в результате резкого роста спроса на его продукцию;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 в случаях возможных задержек материалов в пути в процессе доставки от поставщиков и т. п.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Страховые запасы создаются в микрологистических системах (на предприятиях) сверх текущих (сезонных) запасов. В отличие от текущих запасов страховые являются величиной постоянной и в нормальных условиях — неприкосновенной.</a:t>
            </a:r>
          </a:p>
          <a:p>
            <a:pPr>
              <a:buFont typeface="Arial" charset="0"/>
              <a:buNone/>
            </a:pPr>
            <a:r>
              <a:rPr lang="ru-RU" sz="1300" smtClean="0"/>
              <a:t>       Сезонные запасы образуются при сезонном характере производственного потребления, а также при сезонном характере транспортировки.</a:t>
            </a:r>
          </a:p>
          <a:p>
            <a:endParaRPr lang="ru-RU" sz="13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187450" y="404813"/>
            <a:ext cx="6781800" cy="654050"/>
          </a:xfrm>
        </p:spPr>
        <p:txBody>
          <a:bodyPr/>
          <a:lstStyle/>
          <a:p>
            <a:pPr algn="ctr"/>
            <a:r>
              <a:rPr lang="ru-RU" sz="1800" smtClean="0"/>
              <a:t>В настоящее время разработан целый ряд математических моделей запасов, которые различаются: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813" y="1052513"/>
            <a:ext cx="8034337" cy="5040312"/>
          </a:xfrm>
        </p:spPr>
        <p:txBody>
          <a:bodyPr rtlCol="0"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характеру поступающих запросов, в том числе: 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детерминированных;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стохастических;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неопределенных;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характеру поступления и расходования запасов, том числе: 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 дискретным характером поступления / расходования и 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 непрерывным характером поступления / расходования;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способу учета запасов;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типу тактики и технологии поступающих запросов;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способу функционирования при превышении потребности над наличием (потеря требования, постановка его очередь на обслуживание и т. д.);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 характеру исполнения требования, в том числе: 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немедленно;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 фиксированным запаздыванием;</a:t>
            </a:r>
          </a:p>
          <a:p>
            <a:pPr marL="594360" lvl="1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 случайным запаздыванием и др.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755650" y="404813"/>
            <a:ext cx="7554913" cy="654050"/>
          </a:xfrm>
        </p:spPr>
        <p:txBody>
          <a:bodyPr/>
          <a:lstStyle/>
          <a:p>
            <a:pPr algn="ctr"/>
            <a:r>
              <a:rPr lang="ru-RU" sz="1800" smtClean="0"/>
              <a:t>В логистических, как и в других экономических системах, запасы рассматриваются как необходимый и универсальный фактор: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785813" y="1214438"/>
            <a:ext cx="7543800" cy="3886200"/>
          </a:xfrm>
        </p:spPr>
        <p:txBody>
          <a:bodyPr/>
          <a:lstStyle/>
          <a:p>
            <a:r>
              <a:rPr lang="ru-RU" sz="1400" smtClean="0"/>
              <a:t>надежного обслуживания производства и/или клиентов (получателей);</a:t>
            </a:r>
          </a:p>
          <a:p>
            <a:r>
              <a:rPr lang="ru-RU" sz="1400" smtClean="0"/>
              <a:t>снижения влияния внешних конъюнктурных воздействий достижения синхронности в организации процессов обеспечения, производства и реализации при спонтанности заказов или спроса на товаро-материальные ресурсы.</a:t>
            </a:r>
          </a:p>
          <a:p>
            <a:pPr>
              <a:buFont typeface="Arial" charset="0"/>
              <a:buNone/>
            </a:pPr>
            <a:r>
              <a:rPr lang="ru-RU" sz="1400" smtClean="0"/>
              <a:t>       Управление запасами является важнейшей составной частью концепции логистики, которая предусматривает пути их оптимизации и минимизации. В связи с этим представляют интерес наметившиеся тенденции в последние годы в ряде экономически развитых стран.</a:t>
            </a:r>
          </a:p>
          <a:p>
            <a:pPr>
              <a:buFont typeface="Arial" charset="0"/>
              <a:buNone/>
            </a:pPr>
            <a:r>
              <a:rPr lang="ru-RU" sz="1400" smtClean="0"/>
              <a:t>       В большинстве стран стремятся к минимальному уровню товаро-материальных запасов. Нетрадиционные логистические технологии направлены именно на это. Пионером данного движения была Япония, где еще в начале 1960-х гг. были созданы первые логистические системы, а уже к середине 1970-х гг. системы «КАНБАН», «От двери к двери» и др. получили мировую известность. Основным принципом логистических систем является доставка материальных ресурсов от поставщика (в лице которого чаще всего выступает посредническая торговая структура) непосредственно к месту производства «Точно в срок». Складская форма организации материально-технического снабжения получила свое дальнейшее развитие.</a:t>
            </a:r>
          </a:p>
          <a:p>
            <a:endParaRPr lang="ru-RU" sz="1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0" y="571500"/>
            <a:ext cx="7543800" cy="3454400"/>
          </a:xfrm>
        </p:spPr>
        <p:txBody>
          <a:bodyPr rtlCol="0"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Однако критерии срочности и надежности поставки как в заготовительной, так и в распределительной логистике не могут рассматриваться без показателей затрат на формирование и управление запасами. Эти затраты являются частью </a:t>
            </a:r>
            <a:r>
              <a:rPr lang="ru-RU" sz="2000" dirty="0" err="1" smtClean="0"/>
              <a:t>логистических</a:t>
            </a:r>
            <a:r>
              <a:rPr lang="ru-RU" sz="2000" dirty="0" smtClean="0"/>
              <a:t> издержек и представляют собой расходы промышленного или торгового предприятия, связанные с целевым отвлечением оборотных средств в запасы. Данные запасы часто называют расходами по текущему обслуживанию </a:t>
            </a:r>
            <a:r>
              <a:rPr lang="ru-RU" sz="2000" dirty="0" err="1" smtClean="0"/>
              <a:t>товаро-материальных</a:t>
            </a:r>
            <a:r>
              <a:rPr lang="ru-RU" sz="2000" dirty="0" smtClean="0"/>
              <a:t> потоков. Сюда могут включаться: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Инвестиции в создание соответствующей инфраструктуры.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Налоги (в некоторых штатах США, например, налоги па запасы составляют до 20% стоимости запасов).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Издержки хранения (от 10 до 41% стоимости запасов).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Расходы на проведение инвентаризаций.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Процентные ставки за банковский кредит.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Стоимость рисков и др.</a:t>
            </a:r>
            <a:endParaRPr lang="ru-RU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929063"/>
            <a:ext cx="364331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929063"/>
            <a:ext cx="3143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319</TotalTime>
  <Words>764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Times New Roman</vt:lpstr>
      <vt:lpstr>Arial</vt:lpstr>
      <vt:lpstr>Impact</vt:lpstr>
      <vt:lpstr>Calibri</vt:lpstr>
      <vt:lpstr>NewsPrint</vt:lpstr>
      <vt:lpstr>NewsPrint</vt:lpstr>
      <vt:lpstr>NewsPrint</vt:lpstr>
      <vt:lpstr>NewsPrint</vt:lpstr>
      <vt:lpstr>NewsPrint</vt:lpstr>
      <vt:lpstr>Управление запасами</vt:lpstr>
      <vt:lpstr>Управление запасами проекта</vt:lpstr>
      <vt:lpstr>Информационная основа для принятия решений по управлению запасами:</vt:lpstr>
      <vt:lpstr>Функциональный комплекс оптимизации запасов в системах хранения и переработки продукции включает:</vt:lpstr>
      <vt:lpstr>На определение общих и конкретизированных показателей запасов влияет множество факторов, и в первую очередь:</vt:lpstr>
      <vt:lpstr>Для эффективного управления запасами производственного характера осуществляют их деление на:</vt:lpstr>
      <vt:lpstr>В настоящее время разработан целый ряд математических моделей запасов, которые различаются:</vt:lpstr>
      <vt:lpstr>В логистических, как и в других экономических системах, запасы рассматриваются как необходимый и универсальный фактор:</vt:lpstr>
      <vt:lpstr>Слайд 9</vt:lpstr>
      <vt:lpstr>В результате анализа состояния запасов, влияния внешних и внутренних факторов прогнозируются соответствующие тенденции, выявляются сверхнормативные и излишние товаро-материальные запасы, имеющиеся в наличии в системе хранения и переработки продукции.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Банковские системы государств Западной Европы : история развития и современное состояние</dc:title>
  <dc:creator>White_Cat</dc:creator>
  <cp:lastModifiedBy>User</cp:lastModifiedBy>
  <cp:revision>27</cp:revision>
  <dcterms:created xsi:type="dcterms:W3CDTF">2011-04-18T12:55:53Z</dcterms:created>
  <dcterms:modified xsi:type="dcterms:W3CDTF">2011-06-07T10:26:56Z</dcterms:modified>
</cp:coreProperties>
</file>