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6"/>
  </p:handoutMasterIdLst>
  <p:sldIdLst>
    <p:sldId id="256" r:id="rId2"/>
    <p:sldId id="259" r:id="rId3"/>
    <p:sldId id="257" r:id="rId4"/>
    <p:sldId id="260" r:id="rId5"/>
    <p:sldId id="262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fld id="{5D9E4C79-2B80-429F-82FA-591F03218B8C}" type="datetimeFigureOut">
              <a:rPr lang="ru-RU"/>
              <a:pPr/>
              <a:t>07.06.2011</a:t>
            </a:fld>
            <a:endParaRPr lang="ru-RU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fld id="{C781E410-1686-406B-AAB7-16EBA52C91F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5827FB98-8D8E-40F7-9CA3-AC46A13717BC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25FE63-E007-49F2-9067-0E866B19D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B7E06-DCD5-4C99-9FF8-9274B6DBCBA9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32755-195C-4013-B481-8AD212DDF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DBD82-E36F-45A0-BF8C-3123F2AB742D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774C5-0AAE-46DB-AD8D-2F1CBB057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FD8B1-63E5-4003-852B-A70C5421C782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32C69-69F6-4073-9AF6-590265E36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13766-A831-4664-B158-0E97DB40D107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C8C8A-1FE1-4BA8-8F6D-8D4F35A67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E1096-C731-47CD-87F6-1F82390E4F89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F3350-4535-455F-B7B4-40600C11B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07D5F-F825-4031-8D1F-538D8FF58256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A1F1907-B030-4A4C-861F-41D25FBB0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EA6B2-FAAA-4F09-83BD-1B3C0E909097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DA1C-87C9-47E1-879F-B009066CE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694E-E60B-4E62-8717-4959B416A67E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A475C-CCA9-483F-886C-2D1C054C5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17ED697D-E2FD-441A-9CB5-D993A4E2C3FF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D9C7B02B-54EB-48AA-9BBF-66FE0B76F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2FA3019B-F02A-4519-9EE2-AA28F151A4FB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1AEB5B36-7BF5-4F6F-8B2A-B37E613F6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6509016-8D5A-4906-B17B-B3C822E4EC26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AC68E51-25FA-42BA-AA96-9A1D883E6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3" r:id="rId6"/>
    <p:sldLayoutId id="2147483682" r:id="rId7"/>
    <p:sldLayoutId id="2147483689" r:id="rId8"/>
    <p:sldLayoutId id="2147483690" r:id="rId9"/>
    <p:sldLayoutId id="2147483681" r:id="rId10"/>
    <p:sldLayoutId id="2147483680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547813" y="4581525"/>
            <a:ext cx="2665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Лекция 15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3350" y="1916113"/>
            <a:ext cx="59769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latin typeface="Times New Roman" pitchFamily="18" charset="0"/>
              </a:rPr>
              <a:t>Управление денежными средствами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399032"/>
          </a:xfrm>
        </p:spPr>
        <p:txBody>
          <a:bodyPr/>
          <a:lstStyle/>
          <a:p>
            <a:pPr indent="0"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 западной практике наибольшее распространение получили </a:t>
            </a:r>
            <a:r>
              <a:rPr lang="ru-RU" sz="2800" b="1" dirty="0" smtClean="0">
                <a:solidFill>
                  <a:schemeClr val="bg1"/>
                </a:solidFill>
              </a:rPr>
              <a:t>модель Баумола и модель Миллера – Орра</a:t>
            </a:r>
            <a:r>
              <a:rPr lang="ru-RU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.</a:t>
            </a:r>
            <a:endParaRPr lang="ru-RU" sz="28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722438"/>
            <a:ext cx="4281487" cy="4921250"/>
          </a:xfrm>
        </p:spPr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Модель Баумола </a:t>
            </a:r>
            <a:r>
              <a:rPr lang="ru-RU" b="1" dirty="0" smtClean="0"/>
              <a:t>была разработана В. Баумолом (W. Baumol) в 1952 г.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Предполагается, что предприятие начинает работать, имея максимальный и целесообразный для него уровень денежных средств, и затем постоянно расходует их в течение некоторого периода времени. Все поступающие средства от реализации товаров и услуг предприятие вкладывает в краткосрочные ценные бумаги. Как только запас денежных средств истощается, т.е. становится равным нулю или достигает некоторого заданного уровня безопасности, предприятие продает часть ценных бумаг и тем самым пополняет запас денежных средств до первоначальной величины.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3" y="1785938"/>
            <a:ext cx="4352925" cy="4921250"/>
          </a:xfrm>
        </p:spPr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Модель Миллера – Орра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/>
              <a:t>была разработана М. Миллером (М. Miller) и Д. Орром (D. Оrr) в 1966 г.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Данная модель представляет собой компромисс между простотой и реальностью. Она помогает ответить на вопрос: как предприятию следует управлять своим денежным запасом, если невозможно предсказать каждодневный отток или приток денежных средств? Миллер и Орр используют при построении модели процесс Бернулли – стохастический процесс, в котором поступление и расходование денег от периода к периоду являются независимыми случайными событиями.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67494"/>
            <a:ext cx="8401080" cy="1399032"/>
          </a:xfrm>
        </p:spPr>
        <p:txBody>
          <a:bodyPr>
            <a:normAutofit fontScale="90000"/>
          </a:bodyPr>
          <a:lstStyle/>
          <a:p>
            <a:pPr indent="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Методы управления денежными средствами предусматривают: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2286000"/>
            <a:ext cx="4038600" cy="3248025"/>
          </a:xfrm>
        </p:spPr>
        <p:txBody>
          <a:bodyPr/>
          <a:lstStyle/>
          <a:p>
            <a:r>
              <a:rPr lang="ru-RU" sz="2800" b="1" smtClean="0">
                <a:solidFill>
                  <a:schemeClr val="bg1"/>
                </a:solidFill>
              </a:rPr>
              <a:t>- синхронизацию денежных потоков;</a:t>
            </a:r>
          </a:p>
          <a:p>
            <a:endParaRPr lang="ru-RU" sz="2800" b="1" smtClean="0">
              <a:solidFill>
                <a:schemeClr val="bg1"/>
              </a:solidFill>
            </a:endParaRPr>
          </a:p>
          <a:p>
            <a:r>
              <a:rPr lang="ru-RU" sz="2800" b="1" smtClean="0">
                <a:solidFill>
                  <a:schemeClr val="bg1"/>
                </a:solidFill>
              </a:rPr>
              <a:t>- использование денежных средств в пути;</a:t>
            </a:r>
          </a:p>
        </p:txBody>
      </p:sp>
      <p:sp>
        <p:nvSpPr>
          <p:cNvPr id="23555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286000"/>
            <a:ext cx="4038600" cy="3319463"/>
          </a:xfrm>
        </p:spPr>
        <p:txBody>
          <a:bodyPr/>
          <a:lstStyle/>
          <a:p>
            <a:r>
              <a:rPr lang="ru-RU" sz="2800" b="1" smtClean="0">
                <a:solidFill>
                  <a:schemeClr val="bg1"/>
                </a:solidFill>
              </a:rPr>
              <a:t>- ускорение денежных поступлений;</a:t>
            </a:r>
          </a:p>
          <a:p>
            <a:endParaRPr lang="ru-RU" sz="2800" b="1" smtClean="0">
              <a:solidFill>
                <a:schemeClr val="bg1"/>
              </a:solidFill>
            </a:endParaRPr>
          </a:p>
          <a:p>
            <a:r>
              <a:rPr lang="ru-RU" sz="2800" b="1" smtClean="0">
                <a:solidFill>
                  <a:schemeClr val="bg1"/>
                </a:solidFill>
              </a:rPr>
              <a:t>- контроль выплат.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313"/>
            <a:ext cx="4714875" cy="6286500"/>
          </a:xfrm>
        </p:spPr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u="sng" dirty="0" smtClean="0">
                <a:solidFill>
                  <a:schemeClr val="accent1"/>
                </a:solidFill>
              </a:rPr>
              <a:t>Синхронизация денежных потоков. </a:t>
            </a:r>
            <a:r>
              <a:rPr lang="ru-RU" b="1" dirty="0" smtClean="0">
                <a:solidFill>
                  <a:schemeClr val="bg1"/>
                </a:solidFill>
              </a:rPr>
              <a:t>Стараясь увеличить достоверность прогнозов, и добившись того, чтобы денежные поступления сочетались с денежными выплатами наилучшим образом, фирма может сократить текущий остаток на счете банка до минимума. Зная об этом, компании, занимающиеся предоставлением коммунальных услуг, нефтяные компании, компании по производству кредитных карточек и другие договариваются с поставщиками о перечислении сумм, подлежащих выплате, а с покупателями о получении задолженности в соответствии с постоянными в течение месяца «платежными циклами». Это способствует синхронизации денежных потоков и в свою очередь помогает сократить остаток средств на счете, уменьшить банковские кредиты, снизить расходы на выплату процентов и увеличить прибыль.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14500"/>
            <a:ext cx="4210050" cy="5000625"/>
          </a:xfrm>
        </p:spPr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u="sng" dirty="0" smtClean="0">
                <a:solidFill>
                  <a:schemeClr val="accent1"/>
                </a:solidFill>
              </a:rPr>
              <a:t>Использование денежных средств в пути. </a:t>
            </a:r>
            <a:r>
              <a:rPr lang="ru-RU" b="1" dirty="0" smtClean="0">
                <a:solidFill>
                  <a:schemeClr val="bg1"/>
                </a:solidFill>
              </a:rPr>
              <a:t>Денежные средства в пути (float) есть разница между остатком денежных средств, отраженным в текущем счете фирмы и проходящим по банковским документам. Таким образом, на банковском счете в течение какого-то времени будет находиться дополнительная сумма денег, которая может быть использована. Если работа с дебиторами в данной фирме налажена лучше, чем у ее кредиторов (это характерно для крупных и более прибыльных фирм), то учетные документы фирмы будут показывать отрицательное сальдо; тогда как документы банка, который контролирует ее операции, - положительное.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500063"/>
            <a:ext cx="8401050" cy="5715000"/>
          </a:xfrm>
        </p:spPr>
        <p:txBody>
          <a:bodyPr>
            <a:normAutofit fontScale="92500"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u="sng" dirty="0" smtClean="0">
                <a:solidFill>
                  <a:schemeClr val="accent1"/>
                </a:solidFill>
              </a:rPr>
              <a:t>Контроль выплат. </a:t>
            </a:r>
            <a:r>
              <a:rPr lang="ru-RU" b="1" dirty="0" smtClean="0">
                <a:solidFill>
                  <a:schemeClr val="bg1"/>
                </a:solidFill>
              </a:rPr>
              <a:t>Ничто так не способствует контролю за денежными выплатами, как централизация расчетов с кредиторами. Это позволяет финансовому менеджеру правильно оценить поступающие потоки денежных средств по фирме в целом и составить график необходимых выплат. Кроме того, появляется возможность более эффективного контроля расчетов с кредиторами и движения средств в пути. Конечно, централизованной системе присущи также и недостатки – филиалы и местные отделения фирмы могут оказаться не в состоянии произвести своевременные расчеты за оказанные услуги, что чревато потерей благожелательного отношения клиентов и увеличением операционных затрат.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399032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          </a:t>
            </a:r>
            <a:r>
              <a:rPr lang="ru-RU" sz="2000" b="1" u="sng" dirty="0" smtClean="0">
                <a:solidFill>
                  <a:schemeClr val="tx1"/>
                </a:solidFill>
              </a:rPr>
              <a:t>Ускорение денежных поступлений.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Не менее важной проблемой при управлении денежными средствами является поиск способов увеличения их поступления на предприятие. </a:t>
            </a:r>
            <a:r>
              <a:rPr lang="ru-RU" sz="2000" b="1" u="sng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Основные из них:</a:t>
            </a:r>
            <a:endParaRPr lang="ru-RU" sz="2000" b="1" u="sng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643063"/>
            <a:ext cx="4572000" cy="4921250"/>
          </a:xfrm>
        </p:spPr>
        <p:txBody>
          <a:bodyPr>
            <a:normAutofit fontScale="77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1. </a:t>
            </a:r>
            <a:r>
              <a:rPr lang="ru-RU" b="1" dirty="0" smtClean="0"/>
              <a:t>Рекомендации по изысканию дополнительных денежных поступлений от основных средств предприятия;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2. </a:t>
            </a:r>
            <a:r>
              <a:rPr lang="ru-RU" b="1" dirty="0" smtClean="0"/>
              <a:t>Рекомендации по взысканию задолженности с целью ускорения оборачиваемости денежных средств;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3. </a:t>
            </a:r>
            <a:r>
              <a:rPr lang="ru-RU" b="1" dirty="0" smtClean="0"/>
              <a:t>Рекомендации по разграничению выплат кредиторам по степени приоритетности для уменьшения оттока денежных средств;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4. </a:t>
            </a:r>
            <a:r>
              <a:rPr lang="ru-RU" b="1" dirty="0" smtClean="0"/>
              <a:t>Рекомендации по реорганизации инвентарных запасов;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3" y="1643063"/>
            <a:ext cx="4643437" cy="4921250"/>
          </a:xfrm>
        </p:spPr>
        <p:txBody>
          <a:bodyPr>
            <a:normAutofit fontScale="77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5. </a:t>
            </a:r>
            <a:r>
              <a:rPr lang="ru-RU" b="1" dirty="0" smtClean="0"/>
              <a:t>Рекомендации по увеличению притока денежных средств за счет пересмотра планов капитальных вложений;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6. </a:t>
            </a:r>
            <a:r>
              <a:rPr lang="ru-RU" b="1" dirty="0" smtClean="0"/>
              <a:t>Рекомендации по увеличению поступления денежных средств из заинтересованных финансовых источников, не связанных с взаимной торговлей: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7. </a:t>
            </a:r>
            <a:r>
              <a:rPr lang="ru-RU" b="1" dirty="0" smtClean="0"/>
              <a:t>Рекомендации по увеличению продаж: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062912" cy="1295390"/>
          </a:xfrm>
        </p:spPr>
        <p:txBody>
          <a:bodyPr>
            <a:normAutofit fontScale="90000"/>
          </a:bodyPr>
          <a:lstStyle/>
          <a:p>
            <a:pPr marL="484632" indent="0" algn="l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Денежные средства - это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785926"/>
            <a:ext cx="8062912" cy="3536174"/>
          </a:xfrm>
        </p:spPr>
        <p:txBody>
          <a:bodyPr>
            <a:normAutofit fontScale="77500" lnSpcReduction="20000"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аккумулированные в денежной форме на счетах в банках разного рода доходы и поступления, находящиеся в постоянном хозяйственном обороте у объединений, предприятий, организаций и учреждений (в т.ч. бюджетных, кредитных, страховых органов)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     С позиции теории инвестирования </a:t>
            </a:r>
            <a:r>
              <a:rPr lang="ru-RU" b="1" dirty="0" smtClean="0">
                <a:solidFill>
                  <a:schemeClr val="accent1"/>
                </a:solidFill>
              </a:rPr>
              <a:t>денежные средства </a:t>
            </a:r>
            <a:r>
              <a:rPr lang="ru-RU" b="1" dirty="0" smtClean="0">
                <a:solidFill>
                  <a:schemeClr val="bg1"/>
                </a:solidFill>
              </a:rPr>
              <a:t>представляют собой один из частных случаев инвестирования в товарно-материальные ценности.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239000" cy="1362075"/>
          </a:xfrm>
        </p:spPr>
        <p:txBody>
          <a:bodyPr/>
          <a:lstStyle/>
          <a:p>
            <a:pPr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Управление денежными средствами - это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357438"/>
            <a:ext cx="7691438" cy="42862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контроль и регулирование денежных операций на предприятии, в банке, брокерской фирме или другом учреждении, ставящее своей целью наиболее эффективное привлечение и использование денежных средств, в том числе оптимизацию сроков осуществления платежей, ускорение получения платежей, оптимизацию величины свободного денежного остатка и т. д.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>
            <a:normAutofit fontScale="90000"/>
          </a:bodyPr>
          <a:lstStyle/>
          <a:p>
            <a:pPr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Основными задачами анализа денежных средств являются: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071688"/>
            <a:ext cx="4495800" cy="4135437"/>
          </a:xfrm>
        </p:spPr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- оперативный, повседневный контроль за сохранностью наличных денежных средств и ценных бумаг в кассе предприятия;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- контроль за использованием денежных средств строго по целевому назначению;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- контроль за правильными и своевременными расчетами с бюджетом, банками, персоналом;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- контроль за соблюдением форм расчетов, установленных в договорах с покупателями и поставщиками;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91075" y="2000250"/>
            <a:ext cx="4352925" cy="4564063"/>
          </a:xfrm>
        </p:spPr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- своевременная выверка расчетов с дебиторами и кредиторами для исключения просроченной задолженности;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- диагностика состояния абсолютной ликвидности предприятия;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- прогнозирование способности предприятия погасить возникшие обязательства в установленные сроки;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- способствование грамотному управлению денежными потоками предприятия.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>
            <a:normAutofit fontScale="90000"/>
          </a:bodyPr>
          <a:lstStyle/>
          <a:p>
            <a:pPr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Основные принципы управления денежными средствами: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722438"/>
            <a:ext cx="4281487" cy="4992687"/>
          </a:xfrm>
        </p:spPr>
        <p:txBody>
          <a:bodyPr>
            <a:normAutofit fontScale="70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совокупный денежный поток должен стремиться к некоторой положительной величине ("страховому запасу"), которая определяется уровнем риска, приемлемым с точки зрения данного предприятия;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должна быть обеспечена реализация как можно большего объема продукции путем установления разумных цен на нее;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необходимо максимально ускорить оборачиваемость всех видов запасов при обеспечении их бездефицитности как средства защиты от падения объемов продаж продукции;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352925" cy="4849812"/>
          </a:xfrm>
        </p:spPr>
        <p:txBody>
          <a:bodyPr>
            <a:normAutofit fontScale="70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деньги с дебиторов должны собираться как можно быстрее (при этом, однако, следует избегать чрезмерного давления на них, так как это может вызвать падение объемов продаж);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для ускорения этого процесса следует использовать разумные (экономически оправданные) скидки на продукцию и услуги;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следует добиваться разумных сроков выплаты кредиторской задолженности без ущерба для дальнейшей деятельности компании, а также скидок у поставщиков сырья и комплектующих.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715304" cy="5715040"/>
          </a:xfrm>
        </p:spPr>
        <p:txBody>
          <a:bodyPr>
            <a:normAutofit fontScale="90000"/>
          </a:bodyPr>
          <a:lstStyle/>
          <a:p>
            <a:pPr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Одним из основных критериев правильности управленческих решений, принимаемых в финансовой сфере, является </a:t>
            </a:r>
            <a:r>
              <a:rPr lang="ru-RU" dirty="0" smtClean="0">
                <a:solidFill>
                  <a:schemeClr val="tx1"/>
                </a:solidFill>
              </a:rPr>
              <a:t>положительность совокупного потока денежных средств 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 любой момент времени (отрицательный денежный поток и/или отрицательный оборотный капитал - первый симптом финансового неблагополучия)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85950"/>
          </a:xfrm>
        </p:spPr>
        <p:txBody>
          <a:bodyPr>
            <a:noAutofit/>
          </a:bodyPr>
          <a:lstStyle/>
          <a:p>
            <a:pPr indent="0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</a:t>
            </a:r>
            <a:r>
              <a:rPr lang="ru-RU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Основой управления является наличие оперативной и достоверной учетной информации, формируемой на базе бухгалтерского и управленческого учета.</a:t>
            </a:r>
            <a:br>
              <a:rPr lang="ru-RU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   Состав такой информации весьма разнообразен:</a:t>
            </a:r>
            <a:endParaRPr lang="ru-RU" sz="28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2786063"/>
            <a:ext cx="4572000" cy="3748087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движение средств на счетах и в кассе предприятия;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дебиторская и кредиторская задолженность предприятия;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бюджеты налоговых платежей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28938"/>
            <a:ext cx="4495800" cy="367665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графики выдачи и погашения кредитов, уплаты процентов;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бюджеты предстоящих закупок, требующих предварительной оплаты;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357166"/>
            <a:ext cx="8858312" cy="3304382"/>
          </a:xfrm>
        </p:spPr>
        <p:txBody>
          <a:bodyPr>
            <a:noAutofit/>
          </a:bodyPr>
          <a:lstStyle/>
          <a:p>
            <a:pPr indent="0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</a:t>
            </a:r>
            <a:r>
              <a:rPr lang="ru-RU" sz="23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Но главная роль в управлении денежными средствами отводится </a:t>
            </a:r>
            <a:r>
              <a:rPr lang="ru-RU" sz="2300" b="1" dirty="0" smtClean="0">
                <a:solidFill>
                  <a:schemeClr val="tx1"/>
                </a:solidFill>
              </a:rPr>
              <a:t>обеспечению их сбалансированности по видам, объемам, временным интервалам и другим существенным характеристикам. </a:t>
            </a:r>
            <a:r>
              <a:rPr lang="ru-RU" sz="23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Чтобы успешно решить эту задачу, нужно внедрить на предприятии системы планирования, учета, анализа и контроля. Ведь планирование хозяйственной деятельности предприятия в целом и движения денежных средств в частности существенно повышает эффективность управления денежными потоками,                     что приводит к:</a:t>
            </a:r>
            <a:endParaRPr lang="ru-RU" sz="23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4214813"/>
            <a:ext cx="4643438" cy="2357437"/>
          </a:xfrm>
        </p:spPr>
        <p:txBody>
          <a:bodyPr>
            <a:normAutofit fontScale="5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сокращению текущих потребностей предприятия в них на основе увеличения оборачиваемости денежных активов и дебиторской задолженности, а также выбора рациональной структуры денежных потоков;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эффективному использованию временно свободных денежных средств (в том числе страховых остатков) путем осуществления финансовых инвестиций предприятия.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143375"/>
            <a:ext cx="4495800" cy="2247900"/>
          </a:xfrm>
        </p:spPr>
        <p:txBody>
          <a:bodyPr>
            <a:normAutofit fontScale="5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обеспечению необходимой платежеспособности предприятия в текущем периоде путем синхронизации положительного и отрицательного денежного потока в разрезе каждого временного интервала.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2214578"/>
          </a:xfrm>
        </p:spPr>
        <p:txBody>
          <a:bodyPr>
            <a:noAutofit/>
          </a:bodyPr>
          <a:lstStyle/>
          <a:p>
            <a:pPr indent="0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 денежным средствам могут быть применены модели, разработанные в теории управления запасами и позволяющие оптимизировать величину денежных средств. Речь идет о том, чтобы оценить:</a:t>
            </a:r>
            <a:r>
              <a:rPr lang="ru-RU" sz="1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1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000375"/>
            <a:ext cx="4495800" cy="3214688"/>
          </a:xfrm>
        </p:spPr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а) общий объем денежных средств и их эквивалентов;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б) какую их долю следует держать на расчетном счете, а какую в виде быстрореализуемых ценных бумаг;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3000375"/>
            <a:ext cx="4038600" cy="2890838"/>
          </a:xfrm>
        </p:spPr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в) когда и в каком объеме осуществлять взаимную трансформацию денежных средств и быстрореализуемых активов.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55</TotalTime>
  <Words>862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14</vt:i4>
      </vt:variant>
    </vt:vector>
  </HeadingPairs>
  <TitlesOfParts>
    <vt:vector size="28" baseType="lpstr">
      <vt:lpstr>Century Gothic</vt:lpstr>
      <vt:lpstr>Arial</vt:lpstr>
      <vt:lpstr>Wingdings 2</vt:lpstr>
      <vt:lpstr>Verdana</vt:lpstr>
      <vt:lpstr>Calibri</vt:lpstr>
      <vt:lpstr>Times New Roman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денежными средствами</dc:title>
  <dc:creator>Айгуль</dc:creator>
  <cp:lastModifiedBy>Komp</cp:lastModifiedBy>
  <cp:revision>8</cp:revision>
  <dcterms:created xsi:type="dcterms:W3CDTF">2011-04-06T13:19:25Z</dcterms:created>
  <dcterms:modified xsi:type="dcterms:W3CDTF">2011-06-07T11:08:34Z</dcterms:modified>
</cp:coreProperties>
</file>