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14" r:id="rId1"/>
  </p:sldMasterIdLst>
  <p:sldIdLst>
    <p:sldId id="258" r:id="rId2"/>
    <p:sldId id="259" r:id="rId3"/>
    <p:sldId id="276" r:id="rId4"/>
    <p:sldId id="261" r:id="rId5"/>
    <p:sldId id="256" r:id="rId6"/>
    <p:sldId id="257" r:id="rId7"/>
    <p:sldId id="262" r:id="rId8"/>
    <p:sldId id="263" r:id="rId9"/>
    <p:sldId id="264" r:id="rId10"/>
    <p:sldId id="277" r:id="rId11"/>
    <p:sldId id="266" r:id="rId12"/>
    <p:sldId id="267" r:id="rId13"/>
    <p:sldId id="268" r:id="rId14"/>
    <p:sldId id="269" r:id="rId15"/>
    <p:sldId id="270" r:id="rId16"/>
    <p:sldId id="278" r:id="rId17"/>
    <p:sldId id="272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99" autoAdjust="0"/>
    <p:restoredTop sz="94658" autoAdjust="0"/>
  </p:normalViewPr>
  <p:slideViewPr>
    <p:cSldViewPr>
      <p:cViewPr varScale="1">
        <p:scale>
          <a:sx n="75" d="100"/>
          <a:sy n="75" d="100"/>
        </p:scale>
        <p:origin x="-36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FD2AD0-677D-4023-94AE-B9C0556AFF91}" type="datetimeFigureOut">
              <a:rPr lang="ru-RU"/>
              <a:pPr>
                <a:defRPr/>
              </a:pPr>
              <a:t>07.06.2011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98ABF1-FF17-4AB2-803C-E75DFCE50E8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3795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7" name="Дата 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776A0E4-EE6B-4A81-A368-DD3AF95FB326}" type="datetimeFigureOut">
              <a:rPr lang="ru-RU"/>
              <a:pPr>
                <a:defRPr/>
              </a:pPr>
              <a:t>07.06.2011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F4A65E5-BCCC-4A1B-93A6-053EB4DC42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15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9pPr>
    </p:titleStyle>
    <p:bodyStyle>
      <a:lvl1pPr marL="547688" indent="-411163" algn="l" rtl="0" fontAlgn="base">
        <a:spcBef>
          <a:spcPct val="20000"/>
        </a:spcBef>
        <a:spcAft>
          <a:spcPct val="0"/>
        </a:spcAft>
        <a:buClr>
          <a:srgbClr val="F9F9F9"/>
        </a:buClr>
        <a:buSzPct val="65000"/>
        <a:buFont typeface="Wingdings 2" pitchFamily="18" charset="2"/>
        <a:buChar char="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363" indent="-282575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itchFamily="18" charset="2"/>
        <a:buChar char="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475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itchFamily="2" charset="2"/>
        <a:buChar char="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2550" indent="-182563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itchFamily="18" charset="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4638" indent="-182563" algn="l" rtl="0" fontAlgn="base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500034" y="1428736"/>
            <a:ext cx="8229600" cy="1143000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5400" dirty="0" smtClean="0"/>
              <a:t>Базовые концепции</a:t>
            </a:r>
            <a:endParaRPr lang="ru-RU" sz="5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3786188" y="4714875"/>
            <a:ext cx="5114925" cy="1428750"/>
          </a:xfrm>
        </p:spPr>
        <p:txBody>
          <a:bodyPr>
            <a:normAutofit/>
          </a:bodyPr>
          <a:lstStyle/>
          <a:p>
            <a:pPr>
              <a:buFont typeface="Wingdings 2" pitchFamily="18" charset="2"/>
              <a:buNone/>
            </a:pPr>
            <a:r>
              <a:rPr lang="ru-RU" sz="3200" b="1" i="1" smtClean="0">
                <a:solidFill>
                  <a:srgbClr val="FFEE74"/>
                </a:solidFill>
                <a:latin typeface="Times New Roman" pitchFamily="18" charset="0"/>
              </a:rPr>
              <a:t> </a:t>
            </a:r>
            <a:endParaRPr lang="ru-RU" i="1" smtClean="0">
              <a:solidFill>
                <a:srgbClr val="FFEE74"/>
              </a:solidFill>
              <a:latin typeface="Times New Roman" pitchFamily="18" charset="0"/>
            </a:endParaRPr>
          </a:p>
        </p:txBody>
      </p:sp>
      <p:pic>
        <p:nvPicPr>
          <p:cNvPr id="5122" name="Picture 2" descr="D:\Мои документы!!!\My Pictures\картинки с деньгами\stock-investment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88" y="4071938"/>
            <a:ext cx="3563937" cy="237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Содержимое 2"/>
          <p:cNvSpPr>
            <a:spLocks noGrp="1"/>
          </p:cNvSpPr>
          <p:nvPr>
            <p:ph idx="4294967295"/>
          </p:nvPr>
        </p:nvSpPr>
        <p:spPr>
          <a:xfrm>
            <a:off x="642938" y="714375"/>
            <a:ext cx="8229600" cy="4708525"/>
          </a:xfrm>
        </p:spPr>
        <p:txBody>
          <a:bodyPr>
            <a:normAutofit/>
          </a:bodyPr>
          <a:lstStyle/>
          <a:p>
            <a:pPr marL="548640" indent="-411480" algn="just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II</a:t>
            </a:r>
            <a:r>
              <a:rPr lang="ru-RU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. </a:t>
            </a:r>
            <a:r>
              <a:rPr lang="ru-RU" sz="3600" dirty="0" smtClean="0">
                <a:solidFill>
                  <a:schemeClr val="accent2">
                    <a:lumMod val="75000"/>
                  </a:schemeClr>
                </a:solidFill>
              </a:rPr>
              <a:t>Концепции и модели</a:t>
            </a:r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, обеспечивающие реальную рыночную оценку отдельных финансовых инструментов инвестирования в процессе их выбора. </a:t>
            </a:r>
          </a:p>
          <a:p>
            <a:pPr marL="548640" indent="-411480" algn="just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              Среди теоретических концепций и моделей, обеспечивающих реальную рыночную оценку отдельных финансовых инструментов инвестирования в процессе их выбора, первостепенную роль играют следующие: </a:t>
            </a:r>
          </a:p>
          <a:p>
            <a:pPr marL="548640" indent="-411480" algn="just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endParaRPr lang="ru-RU" dirty="0" smtClean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1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2800" dirty="0" smtClean="0"/>
              <a:t>1. Концепция стоимости денег во времени.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/>
        <p:txBody>
          <a:bodyPr>
            <a:normAutofit/>
          </a:bodyPr>
          <a:lstStyle/>
          <a:p>
            <a:pPr marL="548640" indent="-411480" algn="just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dirty="0" smtClean="0">
                <a:solidFill>
                  <a:schemeClr val="tx1">
                    <a:lumMod val="85000"/>
                  </a:schemeClr>
                </a:solidFill>
              </a:rPr>
              <a:t>Основные теоретические положения этой концепции были сформулированы в 1930 году Ирвином Фишером  в работе "Теория процента: как определить реальный доход в процессе инвестиционных решений. Позднее -  1958 году - более полный механизм этой концепции был рассмотрен Джоном </a:t>
            </a:r>
            <a:r>
              <a:rPr lang="ru-RU" dirty="0" err="1" smtClean="0">
                <a:solidFill>
                  <a:schemeClr val="tx1">
                    <a:lumMod val="85000"/>
                  </a:schemeClr>
                </a:solidFill>
              </a:rPr>
              <a:t>Хиршлейфером</a:t>
            </a:r>
            <a:r>
              <a:rPr lang="ru-RU" dirty="0" smtClean="0">
                <a:solidFill>
                  <a:schemeClr val="tx1">
                    <a:lumMod val="85000"/>
                  </a:schemeClr>
                </a:solidFill>
              </a:rPr>
              <a:t>  в работе "Теории оптимального инвестиционного решения".</a:t>
            </a:r>
            <a:endParaRPr lang="ru-RU" dirty="0">
              <a:solidFill>
                <a:schemeClr val="tx1">
                  <a:lumMod val="8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3200" dirty="0" smtClean="0"/>
              <a:t>2. Концепция взаимосвязи уровня риска и доходности.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/>
        <p:txBody>
          <a:bodyPr>
            <a:normAutofit/>
          </a:bodyPr>
          <a:lstStyle/>
          <a:p>
            <a:pPr marL="548640" indent="-411480" algn="just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dirty="0" smtClean="0">
                <a:solidFill>
                  <a:schemeClr val="tx1">
                    <a:lumMod val="85000"/>
                  </a:schemeClr>
                </a:solidFill>
              </a:rPr>
              <a:t>Теоретические основы этой концепции впервые были сформулированы в 1921 году Фрэнком </a:t>
            </a:r>
            <a:r>
              <a:rPr lang="ru-RU" dirty="0" err="1" smtClean="0">
                <a:solidFill>
                  <a:schemeClr val="tx1">
                    <a:lumMod val="85000"/>
                  </a:schemeClr>
                </a:solidFill>
              </a:rPr>
              <a:t>Найтом</a:t>
            </a:r>
            <a:r>
              <a:rPr lang="ru-RU" dirty="0" smtClean="0">
                <a:solidFill>
                  <a:schemeClr val="tx1">
                    <a:lumMod val="85000"/>
                  </a:schemeClr>
                </a:solidFill>
              </a:rPr>
              <a:t> - основателем Чикагской школы экономической теории - в книге "Риск, неопределенность и прибыль". Затем эта концепция получила дальнейшее развитие в работах многочисленных исследователей.</a:t>
            </a:r>
            <a:endParaRPr lang="ru-RU" dirty="0">
              <a:solidFill>
                <a:schemeClr val="tx1">
                  <a:lumMod val="8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3200" dirty="0" smtClean="0"/>
              <a:t>3. Модели оценки акций и облигаций на основе их доходности.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/>
        <p:txBody>
          <a:bodyPr>
            <a:normAutofit/>
          </a:bodyPr>
          <a:lstStyle/>
          <a:p>
            <a:pPr marL="548640" indent="-411480" algn="just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dirty="0" smtClean="0">
                <a:solidFill>
                  <a:schemeClr val="tx1">
                    <a:lumMod val="85000"/>
                  </a:schemeClr>
                </a:solidFill>
              </a:rPr>
              <a:t>Модели оценки таких финансовых инструментов инвестирования как акции и облигации на основе данных об их доходности были впервые систематизированы Джоном Уильямсом еще в 1938 году в его работе "Теория инвестиционной стоимости" .Затем в связи с появлением новых разновидностей этих финансовых инструментов система моделей этого вида была дополнена </a:t>
            </a:r>
            <a:r>
              <a:rPr lang="ru-RU" dirty="0" err="1" smtClean="0">
                <a:solidFill>
                  <a:schemeClr val="tx1">
                    <a:lumMod val="85000"/>
                  </a:schemeClr>
                </a:solidFill>
              </a:rPr>
              <a:t>Майроном</a:t>
            </a:r>
            <a:r>
              <a:rPr lang="ru-RU" dirty="0" smtClean="0">
                <a:solidFill>
                  <a:schemeClr val="tx1">
                    <a:lumMod val="85000"/>
                  </a:schemeClr>
                </a:solidFill>
              </a:rPr>
              <a:t> Гордоном в работе и Скоттом Бауманом.</a:t>
            </a:r>
            <a:endParaRPr lang="ru-RU" dirty="0">
              <a:solidFill>
                <a:schemeClr val="tx1">
                  <a:lumMod val="8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3200" dirty="0" smtClean="0"/>
              <a:t>4. Модель оценки финансовых активов с учетом систематического риска.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/>
        <p:txBody>
          <a:bodyPr>
            <a:normAutofit/>
          </a:bodyPr>
          <a:lstStyle/>
          <a:p>
            <a:pPr marL="548640" indent="-411480" algn="just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dirty="0" smtClean="0">
                <a:solidFill>
                  <a:schemeClr val="tx1">
                    <a:lumMod val="85000"/>
                  </a:schemeClr>
                </a:solidFill>
              </a:rPr>
              <a:t>Своим появлением данная модель обязана американскому исследователю Уильяму </a:t>
            </a:r>
            <a:r>
              <a:rPr lang="ru-RU" dirty="0" err="1" smtClean="0">
                <a:solidFill>
                  <a:schemeClr val="tx1">
                    <a:lumMod val="85000"/>
                  </a:schemeClr>
                </a:solidFill>
              </a:rPr>
              <a:t>Шарпу</a:t>
            </a:r>
            <a:r>
              <a:rPr lang="ru-RU" dirty="0" smtClean="0">
                <a:solidFill>
                  <a:schemeClr val="tx1">
                    <a:lumMod val="85000"/>
                  </a:schemeClr>
                </a:solidFill>
              </a:rPr>
              <a:t> опубликовавшему ее в 1964 году в работе "Цены финансовых активов" .Ее основу составляет определение необходимого уровня доходности отдельных финансовых инструментов инвестирования с учетом уровня их систематического риска. </a:t>
            </a:r>
            <a:endParaRPr lang="ru-RU" dirty="0">
              <a:solidFill>
                <a:schemeClr val="tx1">
                  <a:lumMod val="8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5. </a:t>
            </a:r>
            <a:r>
              <a:rPr lang="ru-RU" dirty="0" smtClean="0"/>
              <a:t>Модель оценки опционов.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/>
        <p:txBody>
          <a:bodyPr>
            <a:normAutofit fontScale="92500"/>
          </a:bodyPr>
          <a:lstStyle/>
          <a:p>
            <a:pPr marL="548640" indent="-411480" algn="just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sz="2600" dirty="0" smtClean="0">
                <a:solidFill>
                  <a:schemeClr val="tx1">
                    <a:lumMod val="85000"/>
                  </a:schemeClr>
                </a:solidFill>
              </a:rPr>
              <a:t>Эта модель впервые была предложена американскими экономистами Фишером </a:t>
            </a:r>
            <a:r>
              <a:rPr lang="ru-RU" sz="2600" dirty="0" err="1" smtClean="0">
                <a:solidFill>
                  <a:schemeClr val="tx1">
                    <a:lumMod val="85000"/>
                  </a:schemeClr>
                </a:solidFill>
              </a:rPr>
              <a:t>Блэком</a:t>
            </a:r>
            <a:r>
              <a:rPr lang="ru-RU" sz="2600" dirty="0" smtClean="0">
                <a:solidFill>
                  <a:schemeClr val="tx1">
                    <a:lumMod val="85000"/>
                  </a:schemeClr>
                </a:solidFill>
              </a:rPr>
              <a:t> и </a:t>
            </a:r>
            <a:r>
              <a:rPr lang="ru-RU" sz="2600" dirty="0" err="1" smtClean="0">
                <a:solidFill>
                  <a:schemeClr val="tx1">
                    <a:lumMod val="85000"/>
                  </a:schemeClr>
                </a:solidFill>
              </a:rPr>
              <a:t>Майроном</a:t>
            </a:r>
            <a:r>
              <a:rPr lang="ru-RU" sz="2600" dirty="0" smtClean="0">
                <a:solidFill>
                  <a:schemeClr val="tx1">
                    <a:lumMod val="85000"/>
                  </a:schemeClr>
                </a:solidFill>
              </a:rPr>
              <a:t> </a:t>
            </a:r>
            <a:r>
              <a:rPr lang="ru-RU" sz="2600" dirty="0" err="1" smtClean="0">
                <a:solidFill>
                  <a:schemeClr val="tx1">
                    <a:lumMod val="85000"/>
                  </a:schemeClr>
                </a:solidFill>
              </a:rPr>
              <a:t>Скоулзом</a:t>
            </a:r>
            <a:r>
              <a:rPr lang="ru-RU" sz="2600" dirty="0" smtClean="0">
                <a:solidFill>
                  <a:schemeClr val="tx1">
                    <a:lumMod val="85000"/>
                  </a:schemeClr>
                </a:solidFill>
              </a:rPr>
              <a:t>  в 1973 году в работе "Ценообразование корпоративных обязательств". В поисках подходов к реальным условиям их обращения были разработаны альтернативные модели этого вида, в частности, модель Роберта Мертона в работе "Теория рационального ценообразования опционов", опубликованной в 1973 году; модель Джона Кокса  и </a:t>
            </a:r>
            <a:r>
              <a:rPr lang="ru-RU" sz="2600" dirty="0" err="1" smtClean="0">
                <a:solidFill>
                  <a:schemeClr val="tx1">
                    <a:lumMod val="85000"/>
                  </a:schemeClr>
                </a:solidFill>
              </a:rPr>
              <a:t>Стефена</a:t>
            </a:r>
            <a:r>
              <a:rPr lang="ru-RU" sz="2600" dirty="0" smtClean="0">
                <a:solidFill>
                  <a:schemeClr val="tx1">
                    <a:lumMod val="85000"/>
                  </a:schemeClr>
                </a:solidFill>
              </a:rPr>
              <a:t> Росса  в работе "Ценообразование опционов в альтернативном стохастическом процессе", опубликованной в 1976 году, и другие. </a:t>
            </a:r>
          </a:p>
          <a:p>
            <a:pPr marL="548640" indent="-411480" algn="just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2600" dirty="0" smtClean="0">
                <a:solidFill>
                  <a:schemeClr val="tx1">
                    <a:lumMod val="85000"/>
                  </a:schemeClr>
                </a:solidFill>
              </a:rPr>
              <a:t> 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Picture 3" descr="D:\Мои документы!!!\My Pictures\картинки с деньгами\pered%20zakr(58293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Содержимое 2"/>
          <p:cNvSpPr>
            <a:spLocks noGrp="1"/>
          </p:cNvSpPr>
          <p:nvPr>
            <p:ph idx="4294967295"/>
          </p:nvPr>
        </p:nvSpPr>
        <p:spPr>
          <a:xfrm>
            <a:off x="500063" y="642938"/>
            <a:ext cx="8229600" cy="4708525"/>
          </a:xfrm>
        </p:spPr>
        <p:txBody>
          <a:bodyPr>
            <a:normAutofit/>
          </a:bodyPr>
          <a:lstStyle/>
          <a:p>
            <a:pPr marL="548640" indent="-411480" algn="just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III</a:t>
            </a:r>
            <a:r>
              <a:rPr lang="ru-RU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. </a:t>
            </a:r>
            <a:r>
              <a:rPr lang="ru-RU" sz="3600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Концепции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, связанные с информационным обеспечением участников финансового рынка и формированием рыночных цен. </a:t>
            </a:r>
          </a:p>
          <a:p>
            <a:pPr marL="548640" indent="-411480" algn="just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             В комплексе теоретических концепций, связанных с информационным обеспечением участников финансового рынка и формированием рыночных цен, выделяют следующие: 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endParaRPr lang="ru-RU" dirty="0">
              <a:solidFill>
                <a:schemeClr val="bg2">
                  <a:lumMod val="40000"/>
                  <a:lumOff val="6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sz="3200" dirty="0" smtClean="0"/>
              <a:t>1. </a:t>
            </a:r>
            <a:r>
              <a:rPr lang="ru-RU" sz="3200" dirty="0" smtClean="0"/>
              <a:t>Гипотеза эффективности рынка.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/>
        <p:txBody>
          <a:bodyPr>
            <a:normAutofit/>
          </a:bodyPr>
          <a:lstStyle/>
          <a:p>
            <a:pPr marL="548640" indent="-411480" algn="just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dirty="0" smtClean="0">
                <a:solidFill>
                  <a:schemeClr val="tx1">
                    <a:lumMod val="85000"/>
                  </a:schemeClr>
                </a:solidFill>
              </a:rPr>
              <a:t>Эта гипотеза была выдвинута в</a:t>
            </a:r>
            <a:r>
              <a:rPr lang="en-US" dirty="0" smtClean="0">
                <a:solidFill>
                  <a:schemeClr val="tx1">
                    <a:lumMod val="85000"/>
                  </a:schemeClr>
                </a:solidFill>
              </a:rPr>
              <a:t> 1970 </a:t>
            </a:r>
            <a:r>
              <a:rPr lang="ru-RU" dirty="0" smtClean="0">
                <a:solidFill>
                  <a:schemeClr val="tx1">
                    <a:lumMod val="85000"/>
                  </a:schemeClr>
                </a:solidFill>
              </a:rPr>
              <a:t>году американским экономистом Юджином </a:t>
            </a:r>
            <a:r>
              <a:rPr lang="ru-RU" dirty="0" err="1" smtClean="0">
                <a:solidFill>
                  <a:schemeClr val="tx1">
                    <a:lumMod val="85000"/>
                  </a:schemeClr>
                </a:solidFill>
              </a:rPr>
              <a:t>Фама</a:t>
            </a:r>
            <a:r>
              <a:rPr lang="en-US" dirty="0" smtClean="0">
                <a:solidFill>
                  <a:schemeClr val="tx1">
                    <a:lumMod val="85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tx1">
                    <a:lumMod val="85000"/>
                  </a:schemeClr>
                </a:solidFill>
              </a:rPr>
              <a:t>в работе</a:t>
            </a:r>
            <a:r>
              <a:rPr lang="en-US" dirty="0" smtClean="0">
                <a:solidFill>
                  <a:schemeClr val="tx1">
                    <a:lumMod val="85000"/>
                  </a:schemeClr>
                </a:solidFill>
              </a:rPr>
              <a:t> "</a:t>
            </a:r>
            <a:r>
              <a:rPr lang="ru-RU" dirty="0" smtClean="0">
                <a:solidFill>
                  <a:schemeClr val="tx1">
                    <a:lumMod val="85000"/>
                  </a:schemeClr>
                </a:solidFill>
              </a:rPr>
              <a:t>Эффективные рынки капитала</a:t>
            </a:r>
            <a:r>
              <a:rPr lang="en-US" dirty="0" smtClean="0">
                <a:solidFill>
                  <a:schemeClr val="tx1">
                    <a:lumMod val="85000"/>
                  </a:schemeClr>
                </a:solidFill>
              </a:rPr>
              <a:t>: </a:t>
            </a:r>
            <a:r>
              <a:rPr lang="ru-RU" dirty="0" smtClean="0">
                <a:solidFill>
                  <a:schemeClr val="tx1">
                    <a:lumMod val="85000"/>
                  </a:schemeClr>
                </a:solidFill>
              </a:rPr>
              <a:t>обзор теоретических и практических исследований». Эта гипотеза дала импульс многочисленным исследованиям в области прогнозирования повышенной доходности отдельных видов ценных бумаг, связанной с их недооценкой рынком. 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600" dirty="0" smtClean="0"/>
              <a:t>2. Концепция агентских отношений. 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/>
        <p:txBody>
          <a:bodyPr>
            <a:normAutofit/>
          </a:bodyPr>
          <a:lstStyle/>
          <a:p>
            <a:pPr marL="548640" indent="-411480" algn="just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dirty="0" smtClean="0">
                <a:solidFill>
                  <a:schemeClr val="tx1">
                    <a:lumMod val="85000"/>
                  </a:schemeClr>
                </a:solidFill>
              </a:rPr>
              <a:t>Авторами этой концепции являются американские исследователи Майкл </a:t>
            </a:r>
            <a:r>
              <a:rPr lang="ru-RU" dirty="0" err="1" smtClean="0">
                <a:solidFill>
                  <a:schemeClr val="tx1">
                    <a:lumMod val="85000"/>
                  </a:schemeClr>
                </a:solidFill>
              </a:rPr>
              <a:t>Дженсен</a:t>
            </a:r>
            <a:r>
              <a:rPr lang="ru-RU" dirty="0" smtClean="0">
                <a:solidFill>
                  <a:schemeClr val="tx1">
                    <a:lumMod val="85000"/>
                  </a:schemeClr>
                </a:solidFill>
              </a:rPr>
              <a:t> и Вильям </a:t>
            </a:r>
            <a:r>
              <a:rPr lang="ru-RU" dirty="0" err="1" smtClean="0">
                <a:solidFill>
                  <a:schemeClr val="tx1">
                    <a:lumMod val="85000"/>
                  </a:schemeClr>
                </a:solidFill>
              </a:rPr>
              <a:t>Меклинг</a:t>
            </a:r>
            <a:r>
              <a:rPr lang="ru-RU" dirty="0" smtClean="0">
                <a:solidFill>
                  <a:schemeClr val="tx1">
                    <a:lumMod val="85000"/>
                  </a:schemeClr>
                </a:solidFill>
              </a:rPr>
              <a:t>, опубликовавшие ее в 1976 году в работе "Теория фирмы: управленческое поведение, агентские затраты и структура собственников".</a:t>
            </a:r>
            <a:endParaRPr lang="ru-RU" dirty="0">
              <a:solidFill>
                <a:schemeClr val="tx1">
                  <a:lumMod val="8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sz="2800" dirty="0" smtClean="0"/>
              <a:t>3. </a:t>
            </a:r>
            <a:r>
              <a:rPr lang="ru-RU" sz="2800" dirty="0" smtClean="0"/>
              <a:t>Концепция асимметричной информации. 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/>
        <p:txBody>
          <a:bodyPr>
            <a:normAutofit/>
          </a:bodyPr>
          <a:lstStyle/>
          <a:p>
            <a:pPr marL="548640" indent="-411480" algn="just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dirty="0" smtClean="0">
                <a:solidFill>
                  <a:schemeClr val="tx1">
                    <a:lumMod val="85000"/>
                  </a:schemeClr>
                </a:solidFill>
              </a:rPr>
              <a:t>Авторами этой концепции являются американские экономисты Стюарт </a:t>
            </a:r>
            <a:r>
              <a:rPr lang="ru-RU" dirty="0" err="1" smtClean="0">
                <a:solidFill>
                  <a:schemeClr val="tx1">
                    <a:lumMod val="85000"/>
                  </a:schemeClr>
                </a:solidFill>
              </a:rPr>
              <a:t>Майерс</a:t>
            </a:r>
            <a:r>
              <a:rPr lang="en-US" dirty="0" smtClean="0">
                <a:solidFill>
                  <a:schemeClr val="tx1">
                    <a:lumMod val="85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tx1">
                    <a:lumMod val="85000"/>
                  </a:schemeClr>
                </a:solidFill>
              </a:rPr>
              <a:t>и </a:t>
            </a:r>
            <a:r>
              <a:rPr lang="ru-RU" dirty="0" err="1" smtClean="0">
                <a:solidFill>
                  <a:schemeClr val="tx1">
                    <a:lumMod val="85000"/>
                  </a:schemeClr>
                </a:solidFill>
              </a:rPr>
              <a:t>Николас</a:t>
            </a:r>
            <a:r>
              <a:rPr lang="ru-RU" dirty="0" smtClean="0">
                <a:solidFill>
                  <a:schemeClr val="tx1">
                    <a:lumMod val="85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tx1">
                    <a:lumMod val="85000"/>
                  </a:schemeClr>
                </a:solidFill>
              </a:rPr>
              <a:t>Майджлаф</a:t>
            </a:r>
            <a:r>
              <a:rPr lang="en-US" dirty="0" smtClean="0">
                <a:solidFill>
                  <a:schemeClr val="tx1">
                    <a:lumMod val="85000"/>
                  </a:schemeClr>
                </a:solidFill>
              </a:rPr>
              <a:t>, </a:t>
            </a:r>
            <a:r>
              <a:rPr lang="ru-RU" dirty="0" smtClean="0">
                <a:solidFill>
                  <a:schemeClr val="tx1">
                    <a:lumMod val="85000"/>
                  </a:schemeClr>
                </a:solidFill>
              </a:rPr>
              <a:t>опубликовавшие ее в</a:t>
            </a:r>
            <a:r>
              <a:rPr lang="en-US" dirty="0" smtClean="0">
                <a:solidFill>
                  <a:schemeClr val="tx1">
                    <a:lumMod val="85000"/>
                  </a:schemeClr>
                </a:solidFill>
              </a:rPr>
              <a:t> 1984 </a:t>
            </a:r>
            <a:r>
              <a:rPr lang="ru-RU" dirty="0" smtClean="0">
                <a:solidFill>
                  <a:schemeClr val="tx1">
                    <a:lumMod val="85000"/>
                  </a:schemeClr>
                </a:solidFill>
              </a:rPr>
              <a:t>г</a:t>
            </a:r>
            <a:r>
              <a:rPr lang="en-US" dirty="0" smtClean="0">
                <a:solidFill>
                  <a:schemeClr val="tx1">
                    <a:lumMod val="85000"/>
                  </a:schemeClr>
                </a:solidFill>
              </a:rPr>
              <a:t>. </a:t>
            </a:r>
            <a:r>
              <a:rPr lang="ru-RU" dirty="0" smtClean="0">
                <a:solidFill>
                  <a:schemeClr val="tx1">
                    <a:lumMod val="85000"/>
                  </a:schemeClr>
                </a:solidFill>
              </a:rPr>
              <a:t>в работе</a:t>
            </a:r>
            <a:r>
              <a:rPr lang="en-US" dirty="0" smtClean="0">
                <a:solidFill>
                  <a:schemeClr val="tx1">
                    <a:lumMod val="85000"/>
                  </a:schemeClr>
                </a:solidFill>
              </a:rPr>
              <a:t> "</a:t>
            </a:r>
            <a:r>
              <a:rPr lang="ru-RU" dirty="0" smtClean="0">
                <a:solidFill>
                  <a:schemeClr val="tx1">
                    <a:lumMod val="85000"/>
                  </a:schemeClr>
                </a:solidFill>
              </a:rPr>
              <a:t>Корпоративное финансирование и инвестиционные решения в условиях</a:t>
            </a:r>
            <a:r>
              <a:rPr lang="en-US" dirty="0" smtClean="0">
                <a:solidFill>
                  <a:schemeClr val="tx1">
                    <a:lumMod val="85000"/>
                  </a:schemeClr>
                </a:solidFill>
              </a:rPr>
              <a:t>, </a:t>
            </a:r>
            <a:r>
              <a:rPr lang="ru-RU" dirty="0" smtClean="0">
                <a:solidFill>
                  <a:schemeClr val="tx1">
                    <a:lumMod val="85000"/>
                  </a:schemeClr>
                </a:solidFill>
              </a:rPr>
              <a:t>когда фирмы владеют информацией</a:t>
            </a:r>
            <a:r>
              <a:rPr lang="en-US" dirty="0" smtClean="0">
                <a:solidFill>
                  <a:schemeClr val="tx1">
                    <a:lumMod val="85000"/>
                  </a:schemeClr>
                </a:solidFill>
              </a:rPr>
              <a:t>, </a:t>
            </a:r>
            <a:r>
              <a:rPr lang="ru-RU" dirty="0" smtClean="0">
                <a:solidFill>
                  <a:schemeClr val="tx1">
                    <a:lumMod val="85000"/>
                  </a:schemeClr>
                </a:solidFill>
              </a:rPr>
              <a:t>которой не располагают инвесторы</a:t>
            </a:r>
            <a:r>
              <a:rPr lang="en-US" dirty="0" smtClean="0">
                <a:solidFill>
                  <a:schemeClr val="tx1">
                    <a:lumMod val="85000"/>
                  </a:schemeClr>
                </a:solidFill>
              </a:rPr>
              <a:t>".</a:t>
            </a:r>
            <a:endParaRPr lang="ru-RU" dirty="0">
              <a:solidFill>
                <a:schemeClr val="tx1">
                  <a:lumMod val="8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457200" y="571500"/>
            <a:ext cx="8229600" cy="5737225"/>
          </a:xfrm>
        </p:spPr>
        <p:txBody>
          <a:bodyPr>
            <a:normAutofit fontScale="85000" lnSpcReduction="10000"/>
          </a:bodyPr>
          <a:lstStyle/>
          <a:p>
            <a:pPr marL="548640" indent="-411480" algn="just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dirty="0" smtClean="0"/>
              <a:t>               </a:t>
            </a:r>
            <a:r>
              <a:rPr lang="ru-RU" sz="3800" b="1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Базовые концепции</a:t>
            </a:r>
            <a:r>
              <a:rPr lang="ru-RU" sz="3200" b="1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tx2">
                    <a:lumMod val="90000"/>
                  </a:schemeClr>
                </a:solidFill>
              </a:rPr>
              <a:t>финансового менеджмента представляют собой теоретические закономерности функционирования финансов и является продуктом их эволюции</a:t>
            </a:r>
          </a:p>
          <a:p>
            <a:pPr marL="548640" indent="-411480" algn="just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               </a:t>
            </a:r>
            <a:r>
              <a:rPr lang="ru-RU" b="1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Концепция</a:t>
            </a:r>
            <a:r>
              <a:rPr lang="ru-RU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tx2">
                    <a:lumMod val="90000"/>
                  </a:schemeClr>
                </a:solidFill>
              </a:rPr>
              <a:t>в финансовом менеджменте- это способ определения теоретического подхода к некоторым сторонам и явлениям финансового менеджмента.</a:t>
            </a:r>
          </a:p>
          <a:p>
            <a:pPr marL="548640" indent="-411480" algn="just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dirty="0" smtClean="0"/>
              <a:t>               </a:t>
            </a:r>
            <a:r>
              <a:rPr lang="ru-RU" dirty="0" smtClean="0">
                <a:solidFill>
                  <a:schemeClr val="tx2">
                    <a:lumMod val="90000"/>
                  </a:schemeClr>
                </a:solidFill>
              </a:rPr>
              <a:t>Современный финансовый менеджмент базируется на теоретических выводах и отражает теснейшую связь механизмов управления финансовой деятельностью предприятия с механизмами функционирования и инструментами финансового рынка. Систему важнейших теоретических концепций и моделей, составляющих основу финансового менеджмента, по мнению И.А. Бланка, можно условно разделить на следующие группы: </a:t>
            </a:r>
          </a:p>
          <a:p>
            <a:pPr marL="548640" indent="-411480" algn="just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endParaRPr lang="ru-RU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2800" dirty="0" smtClean="0"/>
              <a:t>4. Арбитражная теория ценообразования. 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/>
        <p:txBody>
          <a:bodyPr>
            <a:normAutofit/>
          </a:bodyPr>
          <a:lstStyle/>
          <a:p>
            <a:pPr marL="548640" indent="-411480" algn="just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dirty="0" smtClean="0">
                <a:solidFill>
                  <a:schemeClr val="tx1">
                    <a:lumMod val="85000"/>
                  </a:schemeClr>
                </a:solidFill>
              </a:rPr>
              <a:t>Она была разработана американским профессором </a:t>
            </a:r>
            <a:r>
              <a:rPr lang="ru-RU" dirty="0" err="1" smtClean="0">
                <a:solidFill>
                  <a:schemeClr val="tx1">
                    <a:lumMod val="85000"/>
                  </a:schemeClr>
                </a:solidFill>
              </a:rPr>
              <a:t>Стефеном</a:t>
            </a:r>
            <a:r>
              <a:rPr lang="ru-RU" dirty="0" smtClean="0">
                <a:solidFill>
                  <a:schemeClr val="tx1">
                    <a:lumMod val="85000"/>
                  </a:schemeClr>
                </a:solidFill>
              </a:rPr>
              <a:t> Россом в 1976 году и изложена в его работе "Арбитражная теория ценообразования финансовых активов».  Данная теория альтернативна теоретическим посылкам У. </a:t>
            </a:r>
            <a:r>
              <a:rPr lang="ru-RU" dirty="0" err="1" smtClean="0">
                <a:solidFill>
                  <a:schemeClr val="tx1">
                    <a:lumMod val="85000"/>
                  </a:schemeClr>
                </a:solidFill>
              </a:rPr>
              <a:t>Шарпа</a:t>
            </a:r>
            <a:r>
              <a:rPr lang="ru-RU" dirty="0" smtClean="0">
                <a:solidFill>
                  <a:schemeClr val="tx1">
                    <a:lumMod val="85000"/>
                  </a:schemeClr>
                </a:solidFill>
              </a:rPr>
              <a:t>, разработавшего ранее рассмотренную модель оценки финансовых активов. </a:t>
            </a:r>
            <a:endParaRPr lang="ru-RU" dirty="0">
              <a:solidFill>
                <a:schemeClr val="tx1">
                  <a:lumMod val="8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Содержимое 2"/>
          <p:cNvSpPr txBox="1">
            <a:spLocks/>
          </p:cNvSpPr>
          <p:nvPr/>
        </p:nvSpPr>
        <p:spPr>
          <a:xfrm>
            <a:off x="457200" y="428625"/>
            <a:ext cx="8229600" cy="5880100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just" fontAlgn="auto"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None/>
              <a:defRPr/>
            </a:pPr>
            <a:r>
              <a:rPr lang="en-US" sz="2800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I</a:t>
            </a:r>
            <a:r>
              <a:rPr lang="ru-RU" sz="3600" dirty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</a:rPr>
              <a:t>. </a:t>
            </a:r>
            <a:r>
              <a:rPr lang="ru-RU" sz="3600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</a:rPr>
              <a:t>Концепции и модели</a:t>
            </a:r>
            <a:r>
              <a:rPr lang="ru-RU" sz="3600" dirty="0">
                <a:solidFill>
                  <a:schemeClr val="tx2">
                    <a:lumMod val="90000"/>
                  </a:schemeClr>
                </a:solidFill>
                <a:latin typeface="+mn-lt"/>
              </a:rPr>
              <a:t>,</a:t>
            </a:r>
            <a:r>
              <a:rPr lang="ru-RU" sz="2800" dirty="0">
                <a:solidFill>
                  <a:schemeClr val="tx2">
                    <a:lumMod val="90000"/>
                  </a:schemeClr>
                </a:solidFill>
                <a:latin typeface="+mn-lt"/>
              </a:rPr>
              <a:t> определяющие цель и основные параметры финансовой деятельности предприятия, а соответственно и управления ею. </a:t>
            </a:r>
          </a:p>
          <a:p>
            <a:pPr algn="just" fontAlgn="auto"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None/>
              <a:defRPr/>
            </a:pPr>
            <a:endParaRPr lang="ru-RU" sz="2800" dirty="0">
              <a:solidFill>
                <a:schemeClr val="tx2">
                  <a:lumMod val="90000"/>
                </a:schemeClr>
              </a:solidFill>
              <a:latin typeface="+mn-lt"/>
            </a:endParaRPr>
          </a:p>
          <a:p>
            <a:pPr algn="ctr" fontAlgn="auto"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None/>
              <a:defRPr/>
            </a:pPr>
            <a:r>
              <a:rPr lang="ru-RU" sz="2800" dirty="0">
                <a:solidFill>
                  <a:schemeClr val="tx2">
                    <a:lumMod val="90000"/>
                  </a:schemeClr>
                </a:solidFill>
                <a:latin typeface="+mn-lt"/>
              </a:rPr>
              <a:t>            Отмечается, что в системе теоретических концепций и моделей, определяющих цель и основные параметры финансовой деятельности предприятия, наиболее значимыми являются следующие: </a:t>
            </a:r>
          </a:p>
          <a:p>
            <a:pPr algn="ctr" fontAlgn="auto"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None/>
              <a:defRPr/>
            </a:pPr>
            <a:endParaRPr lang="ru-RU" sz="2800" dirty="0">
              <a:solidFill>
                <a:schemeClr val="accent5">
                  <a:lumMod val="60000"/>
                  <a:lumOff val="40000"/>
                </a:schemeClr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3100" dirty="0" smtClean="0"/>
              <a:t>1. Концепция приоритета экономических интересов собственников. </a:t>
            </a:r>
            <a:endParaRPr lang="ru-RU" sz="3100" dirty="0"/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/>
        <p:txBody>
          <a:bodyPr>
            <a:normAutofit/>
          </a:bodyPr>
          <a:lstStyle/>
          <a:p>
            <a:pPr marL="548640" indent="-411480" algn="just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Впервые ее выдвинул американский экономист Герберт </a:t>
            </a:r>
            <a:r>
              <a:rPr lang="ru-RU" dirty="0" err="1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Саймон</a:t>
            </a:r>
            <a:r>
              <a:rPr lang="ru-RU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 в рамках разработанной им теории принятия решений в коммерческих организациях, известной как "теория ограниченной рациональности". В прикладном своем значении она формулируется как "максимизация рыночной стоимости предприятия".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3200" dirty="0" smtClean="0"/>
              <a:t>2. Современная портфельная теория. </a:t>
            </a:r>
            <a:endParaRPr lang="ru-RU" sz="3200" dirty="0"/>
          </a:p>
        </p:txBody>
      </p:sp>
      <p:sp>
        <p:nvSpPr>
          <p:cNvPr id="7" name="Содержимое 6"/>
          <p:cNvSpPr>
            <a:spLocks noGrp="1"/>
          </p:cNvSpPr>
          <p:nvPr>
            <p:ph idx="4294967295"/>
          </p:nvPr>
        </p:nvSpPr>
        <p:spPr/>
        <p:txBody>
          <a:bodyPr>
            <a:normAutofit/>
          </a:bodyPr>
          <a:lstStyle/>
          <a:p>
            <a:pPr marL="548640" indent="-411480" algn="just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dirty="0" smtClean="0">
                <a:solidFill>
                  <a:schemeClr val="tx1">
                    <a:lumMod val="85000"/>
                  </a:schemeClr>
                </a:solidFill>
              </a:rPr>
              <a:t>Ее родоначальником является Гарри </a:t>
            </a:r>
            <a:r>
              <a:rPr lang="ru-RU" dirty="0" err="1" smtClean="0">
                <a:solidFill>
                  <a:schemeClr val="tx1">
                    <a:lumMod val="85000"/>
                  </a:schemeClr>
                </a:solidFill>
              </a:rPr>
              <a:t>Марковиц</a:t>
            </a:r>
            <a:r>
              <a:rPr lang="ru-RU" dirty="0" smtClean="0">
                <a:solidFill>
                  <a:schemeClr val="tx1">
                    <a:lumMod val="85000"/>
                  </a:schemeClr>
                </a:solidFill>
              </a:rPr>
              <a:t>, изложивший основные принципы данной концепции в 1952 г. в работе "Выбор портфеля" . В дальнейшем в разработку этой теории существенный вклад внесли Джеймс </a:t>
            </a:r>
            <a:r>
              <a:rPr lang="ru-RU" dirty="0" err="1" smtClean="0">
                <a:solidFill>
                  <a:schemeClr val="tx1">
                    <a:lumMod val="85000"/>
                  </a:schemeClr>
                </a:solidFill>
              </a:rPr>
              <a:t>Тобин</a:t>
            </a:r>
            <a:r>
              <a:rPr lang="ru-RU" dirty="0" smtClean="0">
                <a:solidFill>
                  <a:schemeClr val="tx1">
                    <a:lumMod val="85000"/>
                  </a:schemeClr>
                </a:solidFill>
              </a:rPr>
              <a:t> и Уильям </a:t>
            </a:r>
            <a:r>
              <a:rPr lang="ru-RU" dirty="0" err="1" smtClean="0">
                <a:solidFill>
                  <a:schemeClr val="tx1">
                    <a:lumMod val="85000"/>
                  </a:schemeClr>
                </a:solidFill>
              </a:rPr>
              <a:t>Шарп</a:t>
            </a:r>
            <a:r>
              <a:rPr lang="ru-RU" dirty="0" smtClean="0">
                <a:solidFill>
                  <a:schemeClr val="tx1">
                    <a:lumMod val="85000"/>
                  </a:schemeClr>
                </a:solidFill>
              </a:rPr>
              <a:t>. 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endParaRPr lang="ru-RU" dirty="0">
              <a:solidFill>
                <a:schemeClr val="tx1">
                  <a:lumMod val="8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sz="3600" dirty="0" smtClean="0"/>
              <a:t>3. </a:t>
            </a:r>
            <a:r>
              <a:rPr lang="ru-RU" sz="3600" dirty="0" smtClean="0"/>
              <a:t>Концепция стоимости капитала.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/>
        <p:txBody>
          <a:bodyPr>
            <a:normAutofit lnSpcReduction="10000"/>
          </a:bodyPr>
          <a:lstStyle/>
          <a:p>
            <a:pPr marL="548640" indent="-411480" algn="just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dirty="0" smtClean="0">
                <a:solidFill>
                  <a:schemeClr val="tx1">
                    <a:lumMod val="85000"/>
                  </a:schemeClr>
                </a:solidFill>
              </a:rPr>
              <a:t>Первоначальные теоретические разработки этой проблемы были осуществлены еще в 1938 году американским экономистом Джоном Уильямсом и изложены в работе "Теория инвестиционной стоимости". Однако в наиболее системном виде в увязке с главной целью финансового менеджмента эта концепция получила отражение в 1958 г. в работе известных американских исследователей Франко </a:t>
            </a:r>
            <a:r>
              <a:rPr lang="ru-RU" dirty="0" err="1" smtClean="0">
                <a:solidFill>
                  <a:schemeClr val="tx1">
                    <a:lumMod val="85000"/>
                  </a:schemeClr>
                </a:solidFill>
              </a:rPr>
              <a:t>Модильян</a:t>
            </a:r>
            <a:r>
              <a:rPr lang="ru-RU" dirty="0" smtClean="0">
                <a:solidFill>
                  <a:schemeClr val="tx1">
                    <a:lumMod val="85000"/>
                  </a:schemeClr>
                </a:solidFill>
              </a:rPr>
              <a:t> и Мертона Миллера "Стоимость капитала, корпоративные финансы и теория инвестиций ". </a:t>
            </a:r>
            <a:endParaRPr lang="ru-RU" dirty="0">
              <a:solidFill>
                <a:schemeClr val="tx1">
                  <a:lumMod val="8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4. Концепция структуры капитала.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/>
        <p:txBody>
          <a:bodyPr>
            <a:normAutofit/>
          </a:bodyPr>
          <a:lstStyle/>
          <a:p>
            <a:pPr marL="548640" indent="-411480" algn="just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dirty="0" smtClean="0">
                <a:solidFill>
                  <a:schemeClr val="tx1">
                    <a:lumMod val="85000"/>
                  </a:schemeClr>
                </a:solidFill>
              </a:rPr>
              <a:t>Эта одна из краеугольных концепций финансового менеджмента также была выдвинута Франко Модильяни и Мертоном Миллером и изложена в их работе "Стоимость капитала, корпоративные финансы и теория инвестиций " (1958 г.).</a:t>
            </a:r>
            <a:endParaRPr lang="ru-RU" dirty="0">
              <a:solidFill>
                <a:schemeClr val="tx1">
                  <a:lumMod val="8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5. Теория дивидендной политики.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/>
        <p:txBody>
          <a:bodyPr>
            <a:normAutofit lnSpcReduction="10000"/>
          </a:bodyPr>
          <a:lstStyle/>
          <a:p>
            <a:pPr marL="548640" indent="-411480" algn="just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dirty="0" smtClean="0">
                <a:solidFill>
                  <a:schemeClr val="tx1">
                    <a:lumMod val="85000"/>
                  </a:schemeClr>
                </a:solidFill>
              </a:rPr>
              <a:t>Основы теоретических разработок этой проблемы были заложены в 1956 году американским экономистом Джоном </a:t>
            </a:r>
            <a:r>
              <a:rPr lang="ru-RU" dirty="0" err="1" smtClean="0">
                <a:solidFill>
                  <a:schemeClr val="tx1">
                    <a:lumMod val="85000"/>
                  </a:schemeClr>
                </a:solidFill>
              </a:rPr>
              <a:t>Линтнером</a:t>
            </a:r>
            <a:r>
              <a:rPr lang="ru-RU" dirty="0" smtClean="0">
                <a:solidFill>
                  <a:schemeClr val="tx1">
                    <a:lumMod val="85000"/>
                  </a:schemeClr>
                </a:solidFill>
              </a:rPr>
              <a:t> в его работе "Распределение корпоративного дохода между дивидендами, капитализацией и налогами" Однако наиболее существенные теоретические выводы по этой проблеме были сделаны уже упоминавшимися американскими учеными - Мертоном Миллером и Франко Модильяни в их работе, опубликованной в 1961 году. </a:t>
            </a:r>
            <a:endParaRPr lang="ru-RU" dirty="0">
              <a:solidFill>
                <a:schemeClr val="tx1">
                  <a:lumMod val="8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3200" dirty="0" smtClean="0"/>
              <a:t>6. Модели финансового обеспечения устойчивого роста предприятия.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/>
        <p:txBody>
          <a:bodyPr>
            <a:normAutofit/>
          </a:bodyPr>
          <a:lstStyle/>
          <a:p>
            <a:pPr marL="548640" indent="-411480" algn="just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dirty="0" smtClean="0">
                <a:solidFill>
                  <a:schemeClr val="tx1">
                    <a:lumMod val="85000"/>
                  </a:schemeClr>
                </a:solidFill>
              </a:rPr>
              <a:t>Принципиальные подходы к осуществлению такого моделирования и первая из этих моделей были разработаны в 1988 году американским экономистом Джеймсом Ван Хорном  и изложены в его работе "Моделирование устойчивого роста". Затем более усложненные модели устойчивого роста предприятия были разработаны Робертом Хиггинсом.</a:t>
            </a:r>
            <a:endParaRPr lang="ru-RU" dirty="0">
              <a:solidFill>
                <a:schemeClr val="tx1">
                  <a:lumMod val="8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Апекс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126</TotalTime>
  <Words>789</Words>
  <Application>Microsoft Office PowerPoint</Application>
  <PresentationFormat>Экран (4:3)</PresentationFormat>
  <Paragraphs>27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8" baseType="lpstr">
      <vt:lpstr>Times New Roman</vt:lpstr>
      <vt:lpstr>Arial</vt:lpstr>
      <vt:lpstr>Wingdings 2</vt:lpstr>
      <vt:lpstr>Wingdings</vt:lpstr>
      <vt:lpstr>Wingdings 3</vt:lpstr>
      <vt:lpstr>Calibri</vt:lpstr>
      <vt:lpstr>Book Antiqua</vt:lpstr>
      <vt:lpstr>Апекс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16</cp:revision>
  <dcterms:created xsi:type="dcterms:W3CDTF">2011-02-10T13:46:00Z</dcterms:created>
  <dcterms:modified xsi:type="dcterms:W3CDTF">2011-06-07T09:15:56Z</dcterms:modified>
</cp:coreProperties>
</file>