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86" r:id="rId11"/>
    <p:sldId id="284" r:id="rId12"/>
    <p:sldId id="285" r:id="rId13"/>
    <p:sldId id="265" r:id="rId14"/>
    <p:sldId id="266" r:id="rId15"/>
    <p:sldId id="281" r:id="rId16"/>
    <p:sldId id="282" r:id="rId17"/>
    <p:sldId id="283" r:id="rId18"/>
    <p:sldId id="292" r:id="rId19"/>
    <p:sldId id="287" r:id="rId20"/>
    <p:sldId id="293" r:id="rId21"/>
    <p:sldId id="288" r:id="rId22"/>
    <p:sldId id="294" r:id="rId23"/>
    <p:sldId id="295" r:id="rId24"/>
    <p:sldId id="267" r:id="rId25"/>
    <p:sldId id="268" r:id="rId26"/>
    <p:sldId id="289" r:id="rId27"/>
    <p:sldId id="269" r:id="rId28"/>
    <p:sldId id="270" r:id="rId29"/>
    <p:sldId id="271" r:id="rId30"/>
    <p:sldId id="296" r:id="rId31"/>
    <p:sldId id="297" r:id="rId32"/>
    <p:sldId id="272" r:id="rId33"/>
    <p:sldId id="298" r:id="rId34"/>
    <p:sldId id="299" r:id="rId35"/>
    <p:sldId id="273" r:id="rId36"/>
    <p:sldId id="274" r:id="rId37"/>
    <p:sldId id="275" r:id="rId38"/>
    <p:sldId id="300" r:id="rId39"/>
    <p:sldId id="291" r:id="rId40"/>
    <p:sldId id="276" r:id="rId41"/>
    <p:sldId id="301" r:id="rId42"/>
    <p:sldId id="277" r:id="rId43"/>
    <p:sldId id="302" r:id="rId44"/>
    <p:sldId id="303" r:id="rId45"/>
    <p:sldId id="290" r:id="rId46"/>
    <p:sldId id="304" r:id="rId47"/>
    <p:sldId id="305" r:id="rId4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3846" autoAdjust="0"/>
    <p:restoredTop sz="94660"/>
  </p:normalViewPr>
  <p:slideViewPr>
    <p:cSldViewPr>
      <p:cViewPr varScale="1">
        <p:scale>
          <a:sx n="86" d="100"/>
          <a:sy n="86" d="100"/>
        </p:scale>
        <p:origin x="-78"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4D36A74-1739-4BF5-BF65-16A7ACE42BC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6C9293-DC5E-4A25-9F44-31B99C90F2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F9307C-9BDA-464A-B14E-E8AF4FF47AB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2ED9A42C-B100-4AC0-A77F-A5BBE104D74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DBE5180F-AA9E-4D57-81CE-A6DCD7C2A159}"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F84EED74-C70A-45F1-9638-2B02715DF1B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890A9636-96E5-4D28-A204-96296DCC054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62330BD-B67D-4275-91BD-D44FB8208F3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00A0094-7912-4490-B86E-706503D50BA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D480B9F-A362-4D8F-A35C-8593EEDA916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4E2C1D41-7F1A-4F7D-B619-7CCAB1CBEC2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75292D5-94AB-4FC4-BB85-D7121B6924C1}"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44500" y="2130425"/>
            <a:ext cx="8351838" cy="1470025"/>
          </a:xfrm>
        </p:spPr>
        <p:txBody>
          <a:bodyPr/>
          <a:lstStyle/>
          <a:p>
            <a:r>
              <a:rPr lang="ru-RU" sz="4000" dirty="0">
                <a:solidFill>
                  <a:schemeClr val="bg1"/>
                </a:solidFill>
              </a:rPr>
              <a:t>МИРОВОЙ </a:t>
            </a:r>
            <a:r>
              <a:rPr lang="ru-RU" sz="4000" dirty="0" smtClean="0">
                <a:solidFill>
                  <a:schemeClr val="bg1"/>
                </a:solidFill>
              </a:rPr>
              <a:t>РЫНОК</a:t>
            </a:r>
            <a:endParaRPr lang="ru-RU" sz="4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457200" y="333375"/>
            <a:ext cx="8229600" cy="6191250"/>
          </a:xfrm>
        </p:spPr>
        <p:txBody>
          <a:bodyPr>
            <a:normAutofit lnSpcReduction="10000"/>
          </a:bodyPr>
          <a:lstStyle/>
          <a:p>
            <a:pPr algn="ctr">
              <a:lnSpc>
                <a:spcPct val="80000"/>
              </a:lnSpc>
              <a:buFontTx/>
              <a:buNone/>
            </a:pPr>
            <a:r>
              <a:rPr lang="ru-RU" sz="2000" b="1">
                <a:solidFill>
                  <a:schemeClr val="bg1"/>
                </a:solidFill>
              </a:rPr>
              <a:t>Мировой рынок имеет ряд отличительных особенностей относительно национальных рынков:</a:t>
            </a:r>
          </a:p>
          <a:p>
            <a:pPr>
              <a:lnSpc>
                <a:spcPct val="80000"/>
              </a:lnSpc>
              <a:buFontTx/>
              <a:buNone/>
            </a:pPr>
            <a:r>
              <a:rPr lang="ru-RU" sz="1800">
                <a:solidFill>
                  <a:schemeClr val="bg1"/>
                </a:solidFill>
              </a:rPr>
              <a:t>Во-первых, на мировом рынке объективно учитываются не только экономические интересы, реализуемые в процессе обмена товарами и услугами отдельных производителей и потребителей, но и интересы отдельных стран — национальные интересы, и интересы мирового сообщества— интернациональные интересы.</a:t>
            </a:r>
          </a:p>
          <a:p>
            <a:pPr>
              <a:lnSpc>
                <a:spcPct val="80000"/>
              </a:lnSpc>
              <a:buFontTx/>
              <a:buNone/>
            </a:pPr>
            <a:r>
              <a:rPr lang="ru-RU" sz="1800">
                <a:solidFill>
                  <a:schemeClr val="bg1"/>
                </a:solidFill>
              </a:rPr>
              <a:t>Во-вторых, субъектами предложения на мировом рынке выступают не все национальные фирмы, функционирующие внутри отдельных стран, а только выходящие с предложением за национальные границы; при этом мировой рынок ставит жесткие требования к эффективности и конкурентоспособности этих субъектов.</a:t>
            </a:r>
          </a:p>
          <a:p>
            <a:pPr>
              <a:lnSpc>
                <a:spcPct val="80000"/>
              </a:lnSpc>
              <a:buFontTx/>
              <a:buNone/>
            </a:pPr>
            <a:r>
              <a:rPr lang="ru-RU" sz="1800">
                <a:solidFill>
                  <a:schemeClr val="bg1"/>
                </a:solidFill>
              </a:rPr>
              <a:t>В-третьих, основная масса субъектов (малые предприятия) выступает на мировом рынке не непосредственно, а через транснациональные корпорации, с которыми они имеют долгосрочные контракты.</a:t>
            </a:r>
          </a:p>
          <a:p>
            <a:pPr>
              <a:lnSpc>
                <a:spcPct val="80000"/>
              </a:lnSpc>
              <a:buFontTx/>
              <a:buNone/>
            </a:pPr>
            <a:r>
              <a:rPr lang="ru-RU" sz="1800">
                <a:solidFill>
                  <a:schemeClr val="bg1"/>
                </a:solidFill>
              </a:rPr>
              <a:t>В-четвертых, механизм обмена на мировом рынке предполагает не столько прямые отношения между субъектами, сколько опосредованные функционированием мировых товарных, фондовых и валютных бирж.</a:t>
            </a:r>
          </a:p>
          <a:p>
            <a:pPr>
              <a:lnSpc>
                <a:spcPct val="80000"/>
              </a:lnSpc>
              <a:buFontTx/>
              <a:buNone/>
            </a:pPr>
            <a:r>
              <a:rPr lang="ru-RU" sz="1800">
                <a:solidFill>
                  <a:schemeClr val="bg1"/>
                </a:solidFill>
              </a:rPr>
              <a:t>В-пятых, методом осуществления отношений на мировом рынке становятся не только традиционные экономические рычага, обусловливающие движение товаров на национальных рынках — налоги, цены, плата за ресурсы, ссудный процент и т.д., но и внешнеэкономическая политика отдельных государств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457200" y="476250"/>
            <a:ext cx="8229600" cy="6048375"/>
          </a:xfrm>
        </p:spPr>
        <p:txBody>
          <a:bodyPr>
            <a:normAutofit/>
          </a:bodyPr>
          <a:lstStyle/>
          <a:p>
            <a:pPr>
              <a:lnSpc>
                <a:spcPct val="80000"/>
              </a:lnSpc>
              <a:buFontTx/>
              <a:buNone/>
            </a:pPr>
            <a:r>
              <a:rPr lang="ru-RU" sz="1600">
                <a:solidFill>
                  <a:schemeClr val="bg1"/>
                </a:solidFill>
              </a:rPr>
              <a:t>Современный мировой рынок — способ или механизм обмена экономическими благами между отдельными национальными хозяйствами и их объединениями, обусловливающий возникновение и воспроизводство экономических отношений между ними. </a:t>
            </a:r>
          </a:p>
          <a:p>
            <a:pPr>
              <a:lnSpc>
                <a:spcPct val="80000"/>
              </a:lnSpc>
              <a:buFontTx/>
              <a:buNone/>
            </a:pPr>
            <a:r>
              <a:rPr lang="ru-RU" sz="1600">
                <a:solidFill>
                  <a:schemeClr val="bg1"/>
                </a:solidFill>
              </a:rPr>
              <a:t>Как экономическая система, мировой рынок отображает совокупность взаимодополняющих экономических отношений, развивающихся по схеме: внутренний рынок — национальный рынок — международный рынок — мировой рынок и основывающихся на международном разделении труда и других факторов производства </a:t>
            </a:r>
          </a:p>
          <a:p>
            <a:pPr>
              <a:lnSpc>
                <a:spcPct val="80000"/>
              </a:lnSpc>
              <a:buFontTx/>
              <a:buNone/>
            </a:pPr>
            <a:r>
              <a:rPr lang="ru-RU" sz="1600">
                <a:solidFill>
                  <a:schemeClr val="bg1"/>
                </a:solidFill>
              </a:rPr>
              <a:t>Современный мировой рынок характеризуется:</a:t>
            </a:r>
          </a:p>
          <a:p>
            <a:pPr>
              <a:lnSpc>
                <a:spcPct val="80000"/>
              </a:lnSpc>
              <a:buFontTx/>
              <a:buNone/>
            </a:pPr>
            <a:r>
              <a:rPr lang="ru-RU" sz="1600">
                <a:solidFill>
                  <a:schemeClr val="bg1"/>
                </a:solidFill>
              </a:rPr>
              <a:t>—  эффективностью распределения ресурсов,  направляемых на производство необходимых товаров;</a:t>
            </a:r>
          </a:p>
          <a:p>
            <a:pPr>
              <a:lnSpc>
                <a:spcPct val="80000"/>
              </a:lnSpc>
              <a:buFontTx/>
              <a:buNone/>
            </a:pPr>
            <a:r>
              <a:rPr lang="ru-RU" sz="1600">
                <a:solidFill>
                  <a:schemeClr val="bg1"/>
                </a:solidFill>
              </a:rPr>
              <a:t>— оптимальным использованием результатов НТР; </a:t>
            </a:r>
          </a:p>
          <a:p>
            <a:pPr>
              <a:lnSpc>
                <a:spcPct val="80000"/>
              </a:lnSpc>
              <a:buFontTx/>
              <a:buNone/>
            </a:pPr>
            <a:r>
              <a:rPr lang="ru-RU" sz="1600">
                <a:solidFill>
                  <a:schemeClr val="bg1"/>
                </a:solidFill>
              </a:rPr>
              <a:t>—   гибкостью и  высокой  адаптированностью к изменяющимся экономическим условиям;</a:t>
            </a:r>
          </a:p>
          <a:p>
            <a:pPr>
              <a:lnSpc>
                <a:spcPct val="80000"/>
              </a:lnSpc>
              <a:buFontTx/>
              <a:buNone/>
            </a:pPr>
            <a:r>
              <a:rPr lang="ru-RU" sz="1600">
                <a:solidFill>
                  <a:schemeClr val="bg1"/>
                </a:solidFill>
              </a:rPr>
              <a:t>— повышающейся способностью к удовлетворению разнообразных потребностей, улучшению качества товаров и услуг;</a:t>
            </a:r>
          </a:p>
          <a:p>
            <a:pPr>
              <a:lnSpc>
                <a:spcPct val="80000"/>
              </a:lnSpc>
              <a:buFontTx/>
              <a:buNone/>
            </a:pPr>
            <a:r>
              <a:rPr lang="ru-RU" sz="1600">
                <a:solidFill>
                  <a:schemeClr val="bg1"/>
                </a:solidFill>
              </a:rPr>
              <a:t>— устойчивостью товарно-денежных отношений между странами.</a:t>
            </a:r>
          </a:p>
          <a:p>
            <a:pPr>
              <a:lnSpc>
                <a:spcPct val="80000"/>
              </a:lnSpc>
              <a:buFontTx/>
              <a:buNone/>
            </a:pPr>
            <a:endParaRPr lang="ru-RU" sz="1600">
              <a:solidFill>
                <a:schemeClr val="bg1"/>
              </a:solidFill>
            </a:endParaRPr>
          </a:p>
          <a:p>
            <a:pPr>
              <a:lnSpc>
                <a:spcPct val="80000"/>
              </a:lnSpc>
              <a:buFontTx/>
              <a:buNone/>
            </a:pPr>
            <a:r>
              <a:rPr lang="ru-RU" sz="1600">
                <a:solidFill>
                  <a:schemeClr val="bg1"/>
                </a:solidFill>
              </a:rPr>
              <a:t>Его главной чертой является специализация стран, основанная на международном разделении труда, и предполагающая по мере развития мирового рынка, все большее замещение изделий, произведенных  в одних странах, продуктами других стран. </a:t>
            </a:r>
          </a:p>
          <a:p>
            <a:pPr>
              <a:lnSpc>
                <a:spcPct val="80000"/>
              </a:lnSpc>
              <a:buFontTx/>
              <a:buNone/>
            </a:pPr>
            <a:r>
              <a:rPr lang="ru-RU" sz="1600">
                <a:solidFill>
                  <a:schemeClr val="bg1"/>
                </a:solidFill>
              </a:rPr>
              <a:t>В условиях расширенного производства, когда данный процесс становится экономической закономерностью, налицо стремительное расширение мирового рынка,  интенсификация связей и отношений между странами по мере увеличения масштабов производства.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274638"/>
            <a:ext cx="8229600" cy="561975"/>
          </a:xfrm>
        </p:spPr>
        <p:txBody>
          <a:bodyPr>
            <a:normAutofit fontScale="90000"/>
          </a:bodyPr>
          <a:lstStyle/>
          <a:p>
            <a:r>
              <a:rPr lang="ru-RU" sz="4000">
                <a:solidFill>
                  <a:schemeClr val="bg1"/>
                </a:solidFill>
              </a:rPr>
              <a:t>Эволюция форм рынка</a:t>
            </a:r>
          </a:p>
        </p:txBody>
      </p:sp>
      <p:pic>
        <p:nvPicPr>
          <p:cNvPr id="31748" name="Picture 4" descr="Untitled-1"/>
          <p:cNvPicPr>
            <a:picLocks noChangeAspect="1" noChangeArrowheads="1"/>
          </p:cNvPicPr>
          <p:nvPr/>
        </p:nvPicPr>
        <p:blipFill>
          <a:blip r:embed="rId2"/>
          <a:srcRect/>
          <a:stretch>
            <a:fillRect/>
          </a:stretch>
        </p:blipFill>
        <p:spPr bwMode="auto">
          <a:xfrm>
            <a:off x="900113" y="908050"/>
            <a:ext cx="7416800" cy="576103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457200" y="549275"/>
            <a:ext cx="8229600" cy="5576888"/>
          </a:xfrm>
        </p:spPr>
        <p:txBody>
          <a:bodyPr/>
          <a:lstStyle/>
          <a:p>
            <a:pPr>
              <a:lnSpc>
                <a:spcPct val="80000"/>
              </a:lnSpc>
              <a:buFontTx/>
              <a:buNone/>
            </a:pPr>
            <a:r>
              <a:rPr lang="ru-RU" sz="2400">
                <a:solidFill>
                  <a:schemeClr val="bg1"/>
                </a:solidFill>
              </a:rPr>
              <a:t>Товарообмен на мировом рынке существенно отличается от движения товаров на внутреннем рынке. Его специфику можно наблюдать по направлениям: </a:t>
            </a:r>
          </a:p>
          <a:p>
            <a:pPr>
              <a:lnSpc>
                <a:spcPct val="80000"/>
              </a:lnSpc>
              <a:buFontTx/>
              <a:buNone/>
            </a:pPr>
            <a:r>
              <a:rPr lang="ru-RU" sz="2400">
                <a:solidFill>
                  <a:schemeClr val="bg1"/>
                </a:solidFill>
              </a:rPr>
              <a:t>•   по объекту торговли — циркуляция не всей национальной продукции, а наиболее конкурентоспособной;</a:t>
            </a:r>
          </a:p>
          <a:p>
            <a:pPr>
              <a:lnSpc>
                <a:spcPct val="80000"/>
              </a:lnSpc>
              <a:buFontTx/>
              <a:buNone/>
            </a:pPr>
            <a:r>
              <a:rPr lang="ru-RU" sz="2400">
                <a:solidFill>
                  <a:schemeClr val="bg1"/>
                </a:solidFill>
              </a:rPr>
              <a:t>•   по характеру конкуренции — более жесткий уровень, удержаться на котором сложнее, чем на внутреннем рынке;</a:t>
            </a:r>
          </a:p>
          <a:p>
            <a:pPr>
              <a:lnSpc>
                <a:spcPct val="80000"/>
              </a:lnSpc>
              <a:buFontTx/>
              <a:buNone/>
            </a:pPr>
            <a:r>
              <a:rPr lang="ru-RU" sz="2400">
                <a:solidFill>
                  <a:schemeClr val="bg1"/>
                </a:solidFill>
              </a:rPr>
              <a:t>•  по степени динамики — более высокая степень динамизма, как по объемам потоков товаров, услуг и факторов производства, так и по изменениям их структуры;</a:t>
            </a:r>
          </a:p>
          <a:p>
            <a:pPr>
              <a:lnSpc>
                <a:spcPct val="80000"/>
              </a:lnSpc>
              <a:buFontTx/>
              <a:buNone/>
            </a:pPr>
            <a:r>
              <a:rPr lang="ru-RU" sz="2400">
                <a:solidFill>
                  <a:schemeClr val="bg1"/>
                </a:solidFill>
              </a:rPr>
              <a:t>•   по условиям формирования продажных цен — особая система мировых цен на основе мировой, а не национальной конъюнктуры.</a:t>
            </a:r>
          </a:p>
          <a:p>
            <a:pPr>
              <a:lnSpc>
                <a:spcPct val="80000"/>
              </a:lnSpc>
            </a:pPr>
            <a:endParaRPr lang="ru-RU" sz="240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95288" y="404813"/>
            <a:ext cx="8497887" cy="6224587"/>
          </a:xfrm>
        </p:spPr>
        <p:txBody>
          <a:bodyPr/>
          <a:lstStyle/>
          <a:p>
            <a:pPr>
              <a:buFontTx/>
              <a:buNone/>
            </a:pPr>
            <a:r>
              <a:rPr lang="en-US">
                <a:solidFill>
                  <a:schemeClr val="bg1"/>
                </a:solidFill>
              </a:rPr>
              <a:t>   </a:t>
            </a:r>
            <a:r>
              <a:rPr lang="ru-RU">
                <a:solidFill>
                  <a:schemeClr val="bg1"/>
                </a:solidFill>
              </a:rPr>
              <a:t>Мировой рынок — не сумма национальных рынков. Динамизм, свойственный ему, привел к тому, что внешняя сфера экономики развивается быстрее внутреннего производства.</a:t>
            </a:r>
          </a:p>
          <a:p>
            <a:pPr>
              <a:buFontTx/>
              <a:buNone/>
            </a:pPr>
            <a:r>
              <a:rPr lang="en-US">
                <a:solidFill>
                  <a:schemeClr val="bg1"/>
                </a:solidFill>
              </a:rPr>
              <a:t>   </a:t>
            </a:r>
            <a:r>
              <a:rPr lang="ru-RU">
                <a:solidFill>
                  <a:schemeClr val="bg1"/>
                </a:solidFill>
              </a:rPr>
              <a:t>Все больше возрастает та часть национального производства, которая направляется на продажу за пределы страны (экспорт). По мере роста благосостояния стран возрастает и внутреннее потребление, покрываемое за счет ввезенных иностранных товаров.</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229600" cy="850900"/>
          </a:xfrm>
        </p:spPr>
        <p:txBody>
          <a:bodyPr/>
          <a:lstStyle/>
          <a:p>
            <a:r>
              <a:rPr lang="ru-RU">
                <a:solidFill>
                  <a:schemeClr val="bg1"/>
                </a:solidFill>
              </a:rPr>
              <a:t>Субъекты мирового</a:t>
            </a:r>
            <a:r>
              <a:rPr lang="ru-RU" b="1">
                <a:solidFill>
                  <a:schemeClr val="bg1"/>
                </a:solidFill>
              </a:rPr>
              <a:t> </a:t>
            </a:r>
            <a:r>
              <a:rPr lang="ru-RU">
                <a:solidFill>
                  <a:schemeClr val="bg1"/>
                </a:solidFill>
              </a:rPr>
              <a:t>рынка</a:t>
            </a:r>
          </a:p>
        </p:txBody>
      </p:sp>
      <p:sp>
        <p:nvSpPr>
          <p:cNvPr id="27651" name="Rectangle 3"/>
          <p:cNvSpPr>
            <a:spLocks noGrp="1" noChangeArrowheads="1"/>
          </p:cNvSpPr>
          <p:nvPr>
            <p:ph idx="1"/>
          </p:nvPr>
        </p:nvSpPr>
        <p:spPr>
          <a:xfrm>
            <a:off x="457200" y="1341438"/>
            <a:ext cx="8229600" cy="5516562"/>
          </a:xfrm>
        </p:spPr>
        <p:txBody>
          <a:bodyPr/>
          <a:lstStyle/>
          <a:p>
            <a:pPr>
              <a:lnSpc>
                <a:spcPct val="80000"/>
              </a:lnSpc>
              <a:buFontTx/>
              <a:buNone/>
            </a:pPr>
            <a:r>
              <a:rPr lang="ru-RU" sz="2000">
                <a:solidFill>
                  <a:schemeClr val="bg1"/>
                </a:solidFill>
              </a:rPr>
              <a:t>Существуют четыре группы рыночных субъектов мирового рынка.</a:t>
            </a:r>
          </a:p>
          <a:p>
            <a:pPr>
              <a:lnSpc>
                <a:spcPct val="80000"/>
              </a:lnSpc>
              <a:buFontTx/>
              <a:buNone/>
            </a:pPr>
            <a:endParaRPr lang="en-US" sz="2000">
              <a:solidFill>
                <a:schemeClr val="bg1"/>
              </a:solidFill>
            </a:endParaRPr>
          </a:p>
          <a:p>
            <a:pPr>
              <a:lnSpc>
                <a:spcPct val="80000"/>
              </a:lnSpc>
              <a:buFontTx/>
              <a:buNone/>
            </a:pPr>
            <a:r>
              <a:rPr lang="ru-RU" sz="2000">
                <a:solidFill>
                  <a:schemeClr val="bg1"/>
                </a:solidFill>
              </a:rPr>
              <a:t>1. Национальные предпринимательские фирмы, использующие международные стратегии.</a:t>
            </a:r>
          </a:p>
          <a:p>
            <a:pPr>
              <a:lnSpc>
                <a:spcPct val="80000"/>
              </a:lnSpc>
              <a:buFontTx/>
              <a:buNone/>
            </a:pPr>
            <a:r>
              <a:rPr lang="ru-RU" sz="2000">
                <a:solidFill>
                  <a:schemeClr val="bg1"/>
                </a:solidFill>
              </a:rPr>
              <a:t>2. Государства, которые проводят внешнеэкономическую политику.</a:t>
            </a:r>
          </a:p>
          <a:p>
            <a:pPr>
              <a:lnSpc>
                <a:spcPct val="80000"/>
              </a:lnSpc>
              <a:buFontTx/>
              <a:buNone/>
            </a:pPr>
            <a:r>
              <a:rPr lang="ru-RU" sz="2000">
                <a:solidFill>
                  <a:schemeClr val="bg1"/>
                </a:solidFill>
              </a:rPr>
              <a:t>3. Международные организации, регулирующие единый порядок международной экономической деятельности и способствующие стабилизации мирового рынка.</a:t>
            </a:r>
          </a:p>
          <a:p>
            <a:pPr>
              <a:lnSpc>
                <a:spcPct val="80000"/>
              </a:lnSpc>
              <a:buFontTx/>
              <a:buNone/>
            </a:pPr>
            <a:r>
              <a:rPr lang="ru-RU" sz="2000">
                <a:solidFill>
                  <a:schemeClr val="bg1"/>
                </a:solidFill>
              </a:rPr>
              <a:t>4. Частные лица, чьи экономические интересы реализуются на хозяйственном поле мирового рынка (к примеру, владельцы активов, перемещающих их в страны с более высокой процентной ставкой).</a:t>
            </a:r>
          </a:p>
          <a:p>
            <a:pPr>
              <a:lnSpc>
                <a:spcPct val="80000"/>
              </a:lnSpc>
              <a:buFontTx/>
              <a:buNone/>
            </a:pPr>
            <a:endParaRPr lang="ru-RU" sz="2000">
              <a:solidFill>
                <a:schemeClr val="bg1"/>
              </a:solidFill>
            </a:endParaRPr>
          </a:p>
          <a:p>
            <a:pPr>
              <a:lnSpc>
                <a:spcPct val="80000"/>
              </a:lnSpc>
              <a:buFontTx/>
              <a:buNone/>
            </a:pPr>
            <a:r>
              <a:rPr lang="ru-RU" sz="2000">
                <a:solidFill>
                  <a:schemeClr val="bg1"/>
                </a:solidFill>
              </a:rPr>
              <a:t>Все указанные рыночные субъекты могут работать и на внутреннем рынке. Субъектами же мирового рынка они становятся только в том случае, если их хозяйственные стратегии реализуются через международные экономические сделки.</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250825" y="188913"/>
            <a:ext cx="8642350" cy="6335712"/>
          </a:xfrm>
        </p:spPr>
        <p:txBody>
          <a:bodyPr/>
          <a:lstStyle/>
          <a:p>
            <a:pPr>
              <a:lnSpc>
                <a:spcPct val="90000"/>
              </a:lnSpc>
              <a:buFontTx/>
              <a:buNone/>
            </a:pPr>
            <a:r>
              <a:rPr lang="en-US">
                <a:solidFill>
                  <a:schemeClr val="bg1"/>
                </a:solidFill>
              </a:rPr>
              <a:t>   </a:t>
            </a:r>
            <a:r>
              <a:rPr lang="ru-RU">
                <a:solidFill>
                  <a:schemeClr val="bg1"/>
                </a:solidFill>
              </a:rPr>
              <a:t>Каждое правительство, допуская на свой рынок иностранные товары и капиталы, должно следить за тем, чтобы интересы собственных хозяйственных субъектов не были ущемлены в угоду их иностранным партнерам. </a:t>
            </a:r>
          </a:p>
          <a:p>
            <a:pPr>
              <a:lnSpc>
                <a:spcPct val="90000"/>
              </a:lnSpc>
              <a:buFontTx/>
              <a:buNone/>
            </a:pPr>
            <a:r>
              <a:rPr lang="en-US">
                <a:solidFill>
                  <a:schemeClr val="bg1"/>
                </a:solidFill>
              </a:rPr>
              <a:t>   </a:t>
            </a:r>
            <a:r>
              <a:rPr lang="ru-RU">
                <a:solidFill>
                  <a:schemeClr val="bg1"/>
                </a:solidFill>
              </a:rPr>
              <a:t>Для выполнения такой миссии следует четко определиться в вопросах разграничения «своих» и «чужих» хозяйствующих субъектов. Для этой цели были выделены такие категории, как </a:t>
            </a:r>
            <a:r>
              <a:rPr lang="ru-RU" b="1" i="1">
                <a:solidFill>
                  <a:schemeClr val="bg1"/>
                </a:solidFill>
              </a:rPr>
              <a:t>резиденты </a:t>
            </a:r>
            <a:r>
              <a:rPr lang="ru-RU" i="1">
                <a:solidFill>
                  <a:schemeClr val="bg1"/>
                </a:solidFill>
              </a:rPr>
              <a:t>и </a:t>
            </a:r>
            <a:r>
              <a:rPr lang="ru-RU" b="1" i="1">
                <a:solidFill>
                  <a:schemeClr val="bg1"/>
                </a:solidFill>
              </a:rPr>
              <a:t>нерезиденты</a:t>
            </a:r>
            <a:r>
              <a:rPr lang="en-US" b="1" i="1">
                <a:solidFill>
                  <a:schemeClr val="bg1"/>
                </a:solidFill>
              </a:rPr>
              <a:t> </a:t>
            </a:r>
            <a:r>
              <a:rPr lang="ru-RU" i="1">
                <a:solidFill>
                  <a:schemeClr val="bg1"/>
                </a:solidFill>
              </a:rPr>
              <a:t>страны</a:t>
            </a:r>
            <a:r>
              <a:rPr lang="ru-RU">
                <a:solidFill>
                  <a:schemeClr val="bg1"/>
                </a:solidFill>
              </a:rPr>
              <a:t>, зафиксированные Международным валютным фондом (МВФ).</a:t>
            </a:r>
          </a:p>
          <a:p>
            <a:pPr>
              <a:lnSpc>
                <a:spcPct val="90000"/>
              </a:lnSpc>
            </a:pPr>
            <a:endParaRPr lang="ru-RU">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250825" y="260350"/>
            <a:ext cx="8713788" cy="6264275"/>
          </a:xfrm>
        </p:spPr>
        <p:txBody>
          <a:bodyPr>
            <a:normAutofit lnSpcReduction="10000"/>
          </a:bodyPr>
          <a:lstStyle/>
          <a:p>
            <a:pPr>
              <a:lnSpc>
                <a:spcPct val="90000"/>
              </a:lnSpc>
              <a:buFontTx/>
              <a:buNone/>
            </a:pPr>
            <a:r>
              <a:rPr lang="en-US" sz="2800">
                <a:solidFill>
                  <a:schemeClr val="bg1"/>
                </a:solidFill>
              </a:rPr>
              <a:t>   </a:t>
            </a:r>
            <a:r>
              <a:rPr lang="ru-RU" sz="2800">
                <a:solidFill>
                  <a:schemeClr val="bg1"/>
                </a:solidFill>
              </a:rPr>
              <a:t>Резиденты страны — ее хозяйствующие субъекты, реализующие свои экономические интересы и хозяйственную деятельность в данной стране. </a:t>
            </a:r>
            <a:endParaRPr lang="en-US" sz="2800">
              <a:solidFill>
                <a:schemeClr val="bg1"/>
              </a:solidFill>
            </a:endParaRPr>
          </a:p>
          <a:p>
            <a:pPr>
              <a:lnSpc>
                <a:spcPct val="90000"/>
              </a:lnSpc>
              <a:buFontTx/>
              <a:buNone/>
            </a:pPr>
            <a:r>
              <a:rPr lang="en-US" sz="2800">
                <a:solidFill>
                  <a:schemeClr val="bg1"/>
                </a:solidFill>
              </a:rPr>
              <a:t>   </a:t>
            </a:r>
            <a:r>
              <a:rPr lang="ru-RU" sz="2800">
                <a:solidFill>
                  <a:schemeClr val="bg1"/>
                </a:solidFill>
              </a:rPr>
              <a:t>Это может быть участие как в бизнесе, так и в любом другом виде деятельности, приносящей доход.</a:t>
            </a:r>
          </a:p>
          <a:p>
            <a:pPr>
              <a:lnSpc>
                <a:spcPct val="90000"/>
              </a:lnSpc>
              <a:buFontTx/>
              <a:buNone/>
            </a:pPr>
            <a:r>
              <a:rPr lang="en-US" sz="2800">
                <a:solidFill>
                  <a:schemeClr val="bg1"/>
                </a:solidFill>
              </a:rPr>
              <a:t>   </a:t>
            </a:r>
            <a:r>
              <a:rPr lang="ru-RU" sz="2800">
                <a:solidFill>
                  <a:schemeClr val="bg1"/>
                </a:solidFill>
              </a:rPr>
              <a:t>В качестве субъектов выступают:</a:t>
            </a:r>
          </a:p>
          <a:p>
            <a:pPr>
              <a:lnSpc>
                <a:spcPct val="90000"/>
              </a:lnSpc>
              <a:buFontTx/>
              <a:buNone/>
            </a:pPr>
            <a:r>
              <a:rPr lang="ru-RU" sz="2800">
                <a:solidFill>
                  <a:schemeClr val="bg1"/>
                </a:solidFill>
              </a:rPr>
              <a:t>•  домохозяйства и индивиды, ведущие хозяйство;</a:t>
            </a:r>
          </a:p>
          <a:p>
            <a:pPr>
              <a:lnSpc>
                <a:spcPct val="90000"/>
              </a:lnSpc>
              <a:buFontTx/>
              <a:buNone/>
            </a:pPr>
            <a:r>
              <a:rPr lang="ru-RU" sz="2800">
                <a:solidFill>
                  <a:schemeClr val="bg1"/>
                </a:solidFill>
              </a:rPr>
              <a:t>•  предприятия (корпорации и квазикорпорации, такие как филиалы прямых инвесторов-нерезидентов);</a:t>
            </a:r>
          </a:p>
          <a:p>
            <a:pPr>
              <a:lnSpc>
                <a:spcPct val="90000"/>
              </a:lnSpc>
              <a:buFontTx/>
              <a:buNone/>
            </a:pPr>
            <a:r>
              <a:rPr lang="ru-RU" sz="2800">
                <a:solidFill>
                  <a:schemeClr val="bg1"/>
                </a:solidFill>
              </a:rPr>
              <a:t>•  некоммерческие организации;</a:t>
            </a:r>
          </a:p>
          <a:p>
            <a:pPr>
              <a:lnSpc>
                <a:spcPct val="90000"/>
              </a:lnSpc>
              <a:buFontTx/>
              <a:buNone/>
            </a:pPr>
            <a:r>
              <a:rPr lang="ru-RU" sz="2800">
                <a:solidFill>
                  <a:schemeClr val="bg1"/>
                </a:solidFill>
              </a:rPr>
              <a:t>•  правительственные организации.</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250825" y="476250"/>
            <a:ext cx="8713788" cy="6381750"/>
          </a:xfrm>
        </p:spPr>
        <p:txBody>
          <a:bodyPr/>
          <a:lstStyle/>
          <a:p>
            <a:pPr>
              <a:lnSpc>
                <a:spcPct val="90000"/>
              </a:lnSpc>
              <a:buFontTx/>
              <a:buNone/>
            </a:pPr>
            <a:r>
              <a:rPr lang="ru-RU" sz="2400">
                <a:solidFill>
                  <a:schemeClr val="bg1"/>
                </a:solidFill>
              </a:rPr>
              <a:t>    Нерезидентами считаются те экономические субъекты, экономические интересы которых находятся за пределами данной страны.</a:t>
            </a:r>
          </a:p>
          <a:p>
            <a:pPr>
              <a:lnSpc>
                <a:spcPct val="90000"/>
              </a:lnSpc>
              <a:buFontTx/>
              <a:buNone/>
            </a:pPr>
            <a:r>
              <a:rPr lang="ru-RU" sz="2400">
                <a:solidFill>
                  <a:schemeClr val="bg1"/>
                </a:solidFill>
              </a:rPr>
              <a:t>    </a:t>
            </a:r>
          </a:p>
          <a:p>
            <a:pPr>
              <a:lnSpc>
                <a:spcPct val="90000"/>
              </a:lnSpc>
              <a:buFontTx/>
              <a:buNone/>
            </a:pPr>
            <a:r>
              <a:rPr lang="ru-RU" sz="2400">
                <a:solidFill>
                  <a:schemeClr val="bg1"/>
                </a:solidFill>
              </a:rPr>
              <a:t>    Резидент, в отличие от гражданина, является понятием не политическим, а экономическим.</a:t>
            </a:r>
          </a:p>
          <a:p>
            <a:pPr>
              <a:lnSpc>
                <a:spcPct val="90000"/>
              </a:lnSpc>
              <a:buFontTx/>
              <a:buNone/>
            </a:pPr>
            <a:r>
              <a:rPr lang="ru-RU" sz="2400">
                <a:solidFill>
                  <a:schemeClr val="bg1"/>
                </a:solidFill>
              </a:rPr>
              <a:t>    Как правило, к резидентам относят тех, кто постоянно проживает на территории данной страны независимо от гражданства и даже от принадлежности капитала. Иностранный капитал, работая на внутреннем рынке, расширяет его емкость и вливается в хозяйственный оборот страны. Поэтому, несмотря на его происхождение, его причисляют к резидентам страны.</a:t>
            </a:r>
          </a:p>
          <a:p>
            <a:pPr>
              <a:lnSpc>
                <a:spcPct val="90000"/>
              </a:lnSpc>
              <a:buFontTx/>
              <a:buNone/>
            </a:pPr>
            <a:r>
              <a:rPr lang="ru-RU" sz="2400">
                <a:solidFill>
                  <a:schemeClr val="bg1"/>
                </a:solidFill>
              </a:rPr>
              <a:t>    К числу нерезидентов относят тех, кто постоянно находится на территории иностранного государства, даже если они являются филиалами институциональных единиц данной страны.</a:t>
            </a:r>
          </a:p>
          <a:p>
            <a:pPr>
              <a:lnSpc>
                <a:spcPct val="90000"/>
              </a:lnSpc>
            </a:pPr>
            <a:endParaRPr lang="ru-RU"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417512"/>
          </a:xfrm>
        </p:spPr>
        <p:txBody>
          <a:bodyPr>
            <a:normAutofit fontScale="90000"/>
          </a:bodyPr>
          <a:lstStyle/>
          <a:p>
            <a:r>
              <a:rPr lang="ru-RU" sz="4000">
                <a:solidFill>
                  <a:schemeClr val="bg1"/>
                </a:solidFill>
              </a:rPr>
              <a:t>Конъюнктура мирового рынка</a:t>
            </a:r>
          </a:p>
        </p:txBody>
      </p:sp>
      <p:sp>
        <p:nvSpPr>
          <p:cNvPr id="33795" name="Rectangle 3"/>
          <p:cNvSpPr>
            <a:spLocks noGrp="1" noChangeArrowheads="1"/>
          </p:cNvSpPr>
          <p:nvPr>
            <p:ph idx="1"/>
          </p:nvPr>
        </p:nvSpPr>
        <p:spPr>
          <a:xfrm>
            <a:off x="457200" y="836613"/>
            <a:ext cx="8229600" cy="5832475"/>
          </a:xfrm>
        </p:spPr>
        <p:txBody>
          <a:bodyPr>
            <a:normAutofit lnSpcReduction="10000"/>
          </a:bodyPr>
          <a:lstStyle/>
          <a:p>
            <a:pPr>
              <a:lnSpc>
                <a:spcPct val="90000"/>
              </a:lnSpc>
              <a:buFontTx/>
              <a:buNone/>
            </a:pPr>
            <a:r>
              <a:rPr lang="ru-RU" sz="2800">
                <a:solidFill>
                  <a:schemeClr val="bg1"/>
                </a:solidFill>
              </a:rPr>
              <a:t>    При условии равенства прочих факторов экономического развития отдельных стран (экономический рост, конкурентоспособность, применяемые технологии и др.), эффективность функционирования стран на мировом рынке в определяющей степени зависит от его конъюнктуры.</a:t>
            </a:r>
          </a:p>
          <a:p>
            <a:pPr>
              <a:lnSpc>
                <a:spcPct val="90000"/>
              </a:lnSpc>
              <a:buFontTx/>
              <a:buNone/>
            </a:pPr>
            <a:r>
              <a:rPr lang="ru-RU" sz="2800">
                <a:solidFill>
                  <a:schemeClr val="bg1"/>
                </a:solidFill>
              </a:rPr>
              <a:t>   </a:t>
            </a:r>
            <a:r>
              <a:rPr lang="ru-RU" sz="2800" b="1" i="1">
                <a:solidFill>
                  <a:schemeClr val="bg1"/>
                </a:solidFill>
              </a:rPr>
              <a:t>Конъюнктура мирового рынка</a:t>
            </a:r>
            <a:r>
              <a:rPr lang="ru-RU" sz="2800">
                <a:solidFill>
                  <a:schemeClr val="bg1"/>
                </a:solidFill>
              </a:rPr>
              <a:t> — совокупность условий, факторов, показателей, характеризующих состояние мировой экономики в определенный период времени. Основная характеристика конъюнктуры рынка — степень сбалансированности спроса и предложения.</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333375"/>
            <a:ext cx="8229600" cy="431800"/>
          </a:xfrm>
        </p:spPr>
        <p:txBody>
          <a:bodyPr>
            <a:normAutofit fontScale="90000"/>
          </a:bodyPr>
          <a:lstStyle/>
          <a:p>
            <a:r>
              <a:rPr lang="ru-RU" sz="2400">
                <a:solidFill>
                  <a:schemeClr val="bg1"/>
                </a:solidFill>
              </a:rPr>
              <a:t>Конкурентоспособность национальных экономик</a:t>
            </a:r>
            <a:br>
              <a:rPr lang="ru-RU" sz="2400">
                <a:solidFill>
                  <a:schemeClr val="bg1"/>
                </a:solidFill>
              </a:rPr>
            </a:br>
            <a:endParaRPr lang="ru-RU" sz="2400">
              <a:solidFill>
                <a:schemeClr val="bg1"/>
              </a:solidFill>
            </a:endParaRPr>
          </a:p>
        </p:txBody>
      </p:sp>
      <p:sp>
        <p:nvSpPr>
          <p:cNvPr id="3075" name="Rectangle 3"/>
          <p:cNvSpPr>
            <a:spLocks noGrp="1" noChangeArrowheads="1"/>
          </p:cNvSpPr>
          <p:nvPr>
            <p:ph idx="1"/>
          </p:nvPr>
        </p:nvSpPr>
        <p:spPr>
          <a:xfrm>
            <a:off x="457200" y="836613"/>
            <a:ext cx="8229600" cy="5688012"/>
          </a:xfrm>
        </p:spPr>
        <p:txBody>
          <a:bodyPr>
            <a:normAutofit lnSpcReduction="10000"/>
          </a:bodyPr>
          <a:lstStyle/>
          <a:p>
            <a:pPr>
              <a:lnSpc>
                <a:spcPct val="80000"/>
              </a:lnSpc>
              <a:buFontTx/>
              <a:buNone/>
            </a:pPr>
            <a:r>
              <a:rPr lang="ru-RU" sz="2000">
                <a:solidFill>
                  <a:schemeClr val="bg1"/>
                </a:solidFill>
              </a:rPr>
              <a:t>В современных условиях глобализации и интернационализации проблемы международной конкуренции выходят на первый план.</a:t>
            </a:r>
          </a:p>
          <a:p>
            <a:pPr>
              <a:lnSpc>
                <a:spcPct val="80000"/>
              </a:lnSpc>
              <a:buFontTx/>
              <a:buNone/>
            </a:pPr>
            <a:r>
              <a:rPr lang="ru-RU" sz="2000">
                <a:solidFill>
                  <a:schemeClr val="bg1"/>
                </a:solidFill>
              </a:rPr>
              <a:t>Конкурентоспособность - это сложная экономическая категория, которая может рассматриваться на нескольких уровнях:</a:t>
            </a:r>
          </a:p>
          <a:p>
            <a:pPr>
              <a:lnSpc>
                <a:spcPct val="80000"/>
              </a:lnSpc>
            </a:pPr>
            <a:r>
              <a:rPr lang="ru-RU" sz="2000">
                <a:solidFill>
                  <a:schemeClr val="bg1"/>
                </a:solidFill>
              </a:rPr>
              <a:t>конкурентоспособность товара </a:t>
            </a:r>
          </a:p>
          <a:p>
            <a:pPr>
              <a:lnSpc>
                <a:spcPct val="80000"/>
              </a:lnSpc>
            </a:pPr>
            <a:r>
              <a:rPr lang="ru-RU" sz="2000">
                <a:solidFill>
                  <a:schemeClr val="bg1"/>
                </a:solidFill>
              </a:rPr>
              <a:t>конкурентоспособность товаропроизводителя (или фирмы) </a:t>
            </a:r>
          </a:p>
          <a:p>
            <a:pPr>
              <a:lnSpc>
                <a:spcPct val="80000"/>
              </a:lnSpc>
            </a:pPr>
            <a:r>
              <a:rPr lang="ru-RU" sz="2000">
                <a:solidFill>
                  <a:schemeClr val="bg1"/>
                </a:solidFill>
              </a:rPr>
              <a:t>отраслевая конкурентоспособность 	</a:t>
            </a:r>
          </a:p>
          <a:p>
            <a:pPr>
              <a:lnSpc>
                <a:spcPct val="80000"/>
              </a:lnSpc>
            </a:pPr>
            <a:r>
              <a:rPr lang="ru-RU" sz="2000">
                <a:solidFill>
                  <a:schemeClr val="bg1"/>
                </a:solidFill>
              </a:rPr>
              <a:t>конкурентоспособность стран</a:t>
            </a:r>
          </a:p>
          <a:p>
            <a:pPr>
              <a:lnSpc>
                <a:spcPct val="80000"/>
              </a:lnSpc>
              <a:buFontTx/>
              <a:buNone/>
            </a:pPr>
            <a:r>
              <a:rPr lang="ru-RU" sz="2000">
                <a:solidFill>
                  <a:schemeClr val="bg1"/>
                </a:solidFill>
              </a:rPr>
              <a:t>Между всеми этими уровнями конкурентоспособности существует тесная внутренняя и внешняя зависимость.</a:t>
            </a:r>
          </a:p>
          <a:p>
            <a:pPr>
              <a:lnSpc>
                <a:spcPct val="80000"/>
              </a:lnSpc>
              <a:buFontTx/>
              <a:buNone/>
            </a:pPr>
            <a:r>
              <a:rPr lang="ru-RU" sz="2000">
                <a:solidFill>
                  <a:schemeClr val="bg1"/>
                </a:solidFill>
              </a:rPr>
              <a:t>Национальная и отраслевая конкурентоспособность в конечном итоге зависит от способностей национального товаропроизводителя выпускать конкурентоспособный товар.</a:t>
            </a:r>
          </a:p>
          <a:p>
            <a:pPr>
              <a:lnSpc>
                <a:spcPct val="80000"/>
              </a:lnSpc>
              <a:buFontTx/>
              <a:buNone/>
            </a:pPr>
            <a:r>
              <a:rPr lang="ru-RU" sz="2000">
                <a:solidFill>
                  <a:schemeClr val="bg1"/>
                </a:solidFill>
              </a:rPr>
              <a:t>Факторы конкурентоспособности:</a:t>
            </a:r>
          </a:p>
          <a:p>
            <a:pPr>
              <a:lnSpc>
                <a:spcPct val="80000"/>
              </a:lnSpc>
            </a:pPr>
            <a:r>
              <a:rPr lang="ru-RU" sz="2000">
                <a:solidFill>
                  <a:schemeClr val="bg1"/>
                </a:solidFill>
              </a:rPr>
              <a:t>Природно-естественные (географическое положение, климатические особенности, обеспеченность природными ресурсами)</a:t>
            </a:r>
          </a:p>
          <a:p>
            <a:pPr>
              <a:lnSpc>
                <a:spcPct val="80000"/>
              </a:lnSpc>
            </a:pPr>
            <a:r>
              <a:rPr lang="ru-RU" sz="2000">
                <a:solidFill>
                  <a:schemeClr val="bg1"/>
                </a:solidFill>
              </a:rPr>
              <a:t>Приобретенные (высокий технологический уровень производства, научный, образовательный потенциал)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457200" y="620713"/>
            <a:ext cx="8229600" cy="5832475"/>
          </a:xfrm>
        </p:spPr>
        <p:txBody>
          <a:bodyPr>
            <a:normAutofit lnSpcReduction="10000"/>
          </a:bodyPr>
          <a:lstStyle/>
          <a:p>
            <a:pPr>
              <a:lnSpc>
                <a:spcPct val="80000"/>
              </a:lnSpc>
              <a:buFontTx/>
              <a:buNone/>
            </a:pPr>
            <a:r>
              <a:rPr lang="ru-RU" sz="2800">
                <a:solidFill>
                  <a:schemeClr val="bg1"/>
                </a:solidFill>
              </a:rPr>
              <a:t>   Устойчивость экономической конъюнктуры мирового рынка периодически нарушается действием ряда факторов циклического и нециклического характера. </a:t>
            </a:r>
          </a:p>
          <a:p>
            <a:pPr>
              <a:lnSpc>
                <a:spcPct val="80000"/>
              </a:lnSpc>
              <a:buFontTx/>
              <a:buNone/>
            </a:pPr>
            <a:r>
              <a:rPr lang="ru-RU" sz="2800">
                <a:solidFill>
                  <a:schemeClr val="bg1"/>
                </a:solidFill>
              </a:rPr>
              <a:t>   </a:t>
            </a:r>
            <a:r>
              <a:rPr lang="ru-RU" sz="2800" b="1" i="1">
                <a:solidFill>
                  <a:schemeClr val="bg1"/>
                </a:solidFill>
              </a:rPr>
              <a:t>Факторы циклического характера</a:t>
            </a:r>
            <a:r>
              <a:rPr lang="ru-RU" sz="2800">
                <a:solidFill>
                  <a:schemeClr val="bg1"/>
                </a:solidFill>
              </a:rPr>
              <a:t>, как правило, обусловливают колебания фаз экономического цикла во всех или в большинстве стран, проявляющиеся в динамике производства, строительства, состоянии внешней и внутренней торговли, товарных запасов, курса ценных бумаг, уровня безработицы и т.п. </a:t>
            </a:r>
          </a:p>
          <a:p>
            <a:pPr>
              <a:lnSpc>
                <a:spcPct val="80000"/>
              </a:lnSpc>
              <a:buFontTx/>
              <a:buNone/>
            </a:pPr>
            <a:r>
              <a:rPr lang="ru-RU" sz="2800">
                <a:solidFill>
                  <a:schemeClr val="bg1"/>
                </a:solidFill>
              </a:rPr>
              <a:t>    </a:t>
            </a:r>
            <a:r>
              <a:rPr lang="ru-RU" sz="2800" b="1" i="1">
                <a:solidFill>
                  <a:schemeClr val="bg1"/>
                </a:solidFill>
              </a:rPr>
              <a:t>К нециклическим факторам</a:t>
            </a:r>
            <a:r>
              <a:rPr lang="ru-RU" sz="2800">
                <a:solidFill>
                  <a:schemeClr val="bg1"/>
                </a:solidFill>
              </a:rPr>
              <a:t>, определяющим конъюнктуру мирового рынка, относятся изменение политической обстановки, стихийные бедствия и т.п.</a:t>
            </a:r>
          </a:p>
          <a:p>
            <a:pPr>
              <a:lnSpc>
                <a:spcPct val="80000"/>
              </a:lnSpc>
            </a:pPr>
            <a:endParaRPr lang="ru-RU" sz="2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706437"/>
          </a:xfrm>
        </p:spPr>
        <p:txBody>
          <a:bodyPr>
            <a:normAutofit fontScale="90000"/>
          </a:bodyPr>
          <a:lstStyle/>
          <a:p>
            <a:r>
              <a:rPr lang="ru-RU" sz="3600">
                <a:solidFill>
                  <a:schemeClr val="bg1"/>
                </a:solidFill>
              </a:rPr>
              <a:t>Тенденции развития мирового рынка</a:t>
            </a:r>
          </a:p>
        </p:txBody>
      </p:sp>
      <p:sp>
        <p:nvSpPr>
          <p:cNvPr id="34819" name="Rectangle 3"/>
          <p:cNvSpPr>
            <a:spLocks noGrp="1" noChangeArrowheads="1"/>
          </p:cNvSpPr>
          <p:nvPr>
            <p:ph idx="1"/>
          </p:nvPr>
        </p:nvSpPr>
        <p:spPr>
          <a:xfrm>
            <a:off x="457200" y="981075"/>
            <a:ext cx="8229600" cy="5543550"/>
          </a:xfrm>
        </p:spPr>
        <p:txBody>
          <a:bodyPr/>
          <a:lstStyle/>
          <a:p>
            <a:pPr>
              <a:buFontTx/>
              <a:buNone/>
            </a:pPr>
            <a:r>
              <a:rPr lang="ru-RU">
                <a:solidFill>
                  <a:schemeClr val="bg1"/>
                </a:solidFill>
              </a:rPr>
              <a:t>   </a:t>
            </a:r>
          </a:p>
          <a:p>
            <a:pPr>
              <a:buFontTx/>
              <a:buNone/>
            </a:pPr>
            <a:r>
              <a:rPr lang="ru-RU">
                <a:solidFill>
                  <a:schemeClr val="bg1"/>
                </a:solidFill>
              </a:rPr>
              <a:t>   Мировой рынок — динамическая, в значительной мере саморегулируемая система, адекватно реагирующая на изменения. Переход от индустриального к информационному обществу, осуществляемый на рубеже веков, вызывает ряд новых тенденций в развитии мирового рынка.</a:t>
            </a:r>
          </a:p>
          <a:p>
            <a:pPr>
              <a:buFontTx/>
              <a:buNone/>
            </a:pPr>
            <a:endParaRPr lang="ru-RU">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250825" y="333375"/>
            <a:ext cx="8435975" cy="6335713"/>
          </a:xfrm>
        </p:spPr>
        <p:txBody>
          <a:bodyPr/>
          <a:lstStyle/>
          <a:p>
            <a:r>
              <a:rPr lang="ru-RU" sz="2800">
                <a:solidFill>
                  <a:schemeClr val="bg1"/>
                </a:solidFill>
              </a:rPr>
              <a:t>Во-первых, на мировом рынке наблюдаются воспроизводственные структурные сдвиги; возрастающее значение приобретает сфера личного потребления, которая все больше влияет на масштабы, структуру и качественные параметры обмена между странами.</a:t>
            </a:r>
          </a:p>
          <a:p>
            <a:r>
              <a:rPr lang="ru-RU" sz="2800">
                <a:solidFill>
                  <a:schemeClr val="bg1"/>
                </a:solidFill>
              </a:rPr>
              <a:t>Во-вторых, в массе экономических благ на мировом рынке все большую роль играют не стандартные материальные блага, а научно-техническая продукция (изобретения, разработки, передача технологий, экспертных образцов, алгоритмы и программы для ЭВМ и т.п.)-</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457200" y="404813"/>
            <a:ext cx="8229600" cy="6119812"/>
          </a:xfrm>
        </p:spPr>
        <p:txBody>
          <a:bodyPr>
            <a:normAutofit lnSpcReduction="10000"/>
          </a:bodyPr>
          <a:lstStyle/>
          <a:p>
            <a:pPr>
              <a:lnSpc>
                <a:spcPct val="90000"/>
              </a:lnSpc>
            </a:pPr>
            <a:r>
              <a:rPr lang="ru-RU" sz="2400">
                <a:solidFill>
                  <a:schemeClr val="bg1"/>
                </a:solidFill>
              </a:rPr>
              <a:t>В-третьих, новые технологии подрывают значимость природных ресурсов и дешевого труда на мировом рынке; возрастает значение не имеющих материального воплощения ресурсов (научный потенциал, качество рабочей силы, экологические условия) и результатов производства (социальный, информационный, экологический эффект).</a:t>
            </a:r>
          </a:p>
          <a:p>
            <a:pPr>
              <a:lnSpc>
                <a:spcPct val="90000"/>
              </a:lnSpc>
            </a:pPr>
            <a:r>
              <a:rPr lang="ru-RU" sz="2400">
                <a:solidFill>
                  <a:schemeClr val="bg1"/>
                </a:solidFill>
              </a:rPr>
              <a:t>В-четвертых, обмен коммерческой информацией происходит все чаще не непосредственно между продавцом и покупателем, а на компьютерном уровне.</a:t>
            </a:r>
          </a:p>
          <a:p>
            <a:pPr>
              <a:lnSpc>
                <a:spcPct val="90000"/>
              </a:lnSpc>
            </a:pPr>
            <a:r>
              <a:rPr lang="ru-RU" sz="2400">
                <a:solidFill>
                  <a:schemeClr val="bg1"/>
                </a:solidFill>
              </a:rPr>
              <a:t>В-пятых, усиливается взаимосвязь функциональных элементов мирового рынка — рынков потребительских товаров, инвестиционных товаров, валютного рынка, рынка рабочей силы, и применяемых на них экономических показателей и оценок.</a:t>
            </a:r>
          </a:p>
          <a:p>
            <a:pPr>
              <a:lnSpc>
                <a:spcPct val="90000"/>
              </a:lnSpc>
            </a:pPr>
            <a:endParaRPr lang="ru-RU" sz="2400"/>
          </a:p>
          <a:p>
            <a:pPr>
              <a:lnSpc>
                <a:spcPct val="90000"/>
              </a:lnSpc>
            </a:pPr>
            <a:endParaRPr lang="ru-RU"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250825" y="188913"/>
            <a:ext cx="8713788" cy="6408737"/>
          </a:xfrm>
        </p:spPr>
        <p:txBody>
          <a:bodyPr>
            <a:normAutofit lnSpcReduction="10000"/>
          </a:bodyPr>
          <a:lstStyle/>
          <a:p>
            <a:pPr>
              <a:buFontTx/>
              <a:buNone/>
            </a:pPr>
            <a:r>
              <a:rPr lang="ru-RU" sz="2800">
                <a:solidFill>
                  <a:schemeClr val="bg1"/>
                </a:solidFill>
              </a:rPr>
              <a:t>   </a:t>
            </a:r>
            <a:r>
              <a:rPr lang="ru-RU" sz="2800" b="1" i="1">
                <a:solidFill>
                  <a:schemeClr val="bg1"/>
                </a:solidFill>
              </a:rPr>
              <a:t>Простейшая модель равновесия  на мировом рынке</a:t>
            </a:r>
            <a:r>
              <a:rPr lang="ru-RU" sz="2800">
                <a:solidFill>
                  <a:schemeClr val="bg1"/>
                </a:solidFill>
              </a:rPr>
              <a:t> </a:t>
            </a:r>
          </a:p>
          <a:p>
            <a:pPr>
              <a:buFontTx/>
              <a:buNone/>
            </a:pPr>
            <a:r>
              <a:rPr lang="ru-RU" sz="2800">
                <a:solidFill>
                  <a:schemeClr val="bg1"/>
                </a:solidFill>
              </a:rPr>
              <a:t>   показывает, как он определяет мировые цены и объемы товарных потоков. Она исходит из предположения, что из двух стран одна - экспортирует товар, другая его поглощает как импортер. Если бы страны развивались на основе автаркии, одна страна страдала бы от товарных излишков, другая — от избыточного спроса. В результате у одной страны излишки понижали бы внутренние цены, а у другой избыточный спрос вел бы к росту цен. В условиях мировой торговли излишки продукции направляются стране-импортеру.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ru-RU" sz="4000">
                <a:solidFill>
                  <a:schemeClr val="bg1"/>
                </a:solidFill>
              </a:rPr>
              <a:t>Механизм формирования равновесных цен мирового рынка</a:t>
            </a:r>
          </a:p>
        </p:txBody>
      </p:sp>
      <p:pic>
        <p:nvPicPr>
          <p:cNvPr id="14340" name="Picture 4" descr="Мировой рынок рис"/>
          <p:cNvPicPr>
            <a:picLocks noChangeAspect="1" noChangeArrowheads="1"/>
          </p:cNvPicPr>
          <p:nvPr/>
        </p:nvPicPr>
        <p:blipFill>
          <a:blip r:embed="rId2"/>
          <a:srcRect/>
          <a:stretch>
            <a:fillRect/>
          </a:stretch>
        </p:blipFill>
        <p:spPr bwMode="auto">
          <a:xfrm>
            <a:off x="468313" y="1700213"/>
            <a:ext cx="8280400" cy="432117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Untitled-1"/>
          <p:cNvPicPr>
            <a:picLocks noChangeAspect="1" noChangeArrowheads="1"/>
          </p:cNvPicPr>
          <p:nvPr/>
        </p:nvPicPr>
        <p:blipFill>
          <a:blip r:embed="rId2"/>
          <a:srcRect/>
          <a:stretch>
            <a:fillRect/>
          </a:stretch>
        </p:blipFill>
        <p:spPr bwMode="auto">
          <a:xfrm>
            <a:off x="0" y="307975"/>
            <a:ext cx="9144000" cy="6145213"/>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179388" y="260350"/>
            <a:ext cx="8713787" cy="6408738"/>
          </a:xfrm>
        </p:spPr>
        <p:txBody>
          <a:bodyPr>
            <a:normAutofit lnSpcReduction="10000"/>
          </a:bodyPr>
          <a:lstStyle/>
          <a:p>
            <a:pPr algn="ctr">
              <a:lnSpc>
                <a:spcPct val="90000"/>
              </a:lnSpc>
              <a:buFontTx/>
              <a:buNone/>
            </a:pPr>
            <a:r>
              <a:rPr lang="ru-RU" sz="2800" b="1">
                <a:solidFill>
                  <a:schemeClr val="bg1"/>
                </a:solidFill>
              </a:rPr>
              <a:t>Сформулируем выводы из анализа простейшей модели равновесия на мировом рынке.</a:t>
            </a:r>
          </a:p>
          <a:p>
            <a:pPr>
              <a:lnSpc>
                <a:spcPct val="90000"/>
              </a:lnSpc>
              <a:buFontTx/>
              <a:buNone/>
            </a:pPr>
            <a:endParaRPr lang="ru-RU" sz="2800">
              <a:solidFill>
                <a:schemeClr val="bg1"/>
              </a:solidFill>
            </a:endParaRPr>
          </a:p>
          <a:p>
            <a:pPr>
              <a:lnSpc>
                <a:spcPct val="90000"/>
              </a:lnSpc>
              <a:buFontTx/>
              <a:buNone/>
            </a:pPr>
            <a:r>
              <a:rPr lang="ru-RU" sz="2800">
                <a:solidFill>
                  <a:schemeClr val="bg1"/>
                </a:solidFill>
              </a:rPr>
              <a:t>1. Величина экспорта одной страны является импортом для другой.</a:t>
            </a:r>
          </a:p>
          <a:p>
            <a:pPr>
              <a:lnSpc>
                <a:spcPct val="90000"/>
              </a:lnSpc>
              <a:buFontTx/>
              <a:buNone/>
            </a:pPr>
            <a:r>
              <a:rPr lang="ru-RU" sz="2800">
                <a:solidFill>
                  <a:schemeClr val="bg1"/>
                </a:solidFill>
              </a:rPr>
              <a:t>2. Размеры экспорта определяются избытком предложения товара по сравнению с внутренним спросом.</a:t>
            </a:r>
          </a:p>
          <a:p>
            <a:pPr>
              <a:lnSpc>
                <a:spcPct val="90000"/>
              </a:lnSpc>
              <a:buFontTx/>
              <a:buNone/>
            </a:pPr>
            <a:r>
              <a:rPr lang="ru-RU" sz="2800">
                <a:solidFill>
                  <a:schemeClr val="bg1"/>
                </a:solidFill>
              </a:rPr>
              <a:t>3. Размеры импорта определяются избыточным спросом товара по сравнению с возможностями внутреннего предложения.</a:t>
            </a:r>
          </a:p>
          <a:p>
            <a:pPr>
              <a:lnSpc>
                <a:spcPct val="90000"/>
              </a:lnSpc>
              <a:buFontTx/>
              <a:buNone/>
            </a:pPr>
            <a:r>
              <a:rPr lang="ru-RU" sz="2800">
                <a:solidFill>
                  <a:schemeClr val="bg1"/>
                </a:solidFill>
              </a:rPr>
              <a:t>4. Мировая цена оказывается в диапазоне между максимальным и минимальным уровнями внутренних цен стран — участниц торговли.</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179388" y="188913"/>
            <a:ext cx="8785225" cy="6669087"/>
          </a:xfrm>
        </p:spPr>
        <p:txBody>
          <a:bodyPr/>
          <a:lstStyle/>
          <a:p>
            <a:pPr algn="ctr">
              <a:lnSpc>
                <a:spcPct val="80000"/>
              </a:lnSpc>
              <a:buFontTx/>
              <a:buNone/>
            </a:pPr>
            <a:r>
              <a:rPr lang="ru-RU" sz="1800">
                <a:solidFill>
                  <a:schemeClr val="bg1"/>
                </a:solidFill>
              </a:rPr>
              <a:t>     </a:t>
            </a:r>
          </a:p>
          <a:p>
            <a:pPr algn="ctr">
              <a:lnSpc>
                <a:spcPct val="80000"/>
              </a:lnSpc>
              <a:buFontTx/>
              <a:buNone/>
            </a:pPr>
            <a:r>
              <a:rPr lang="ru-RU" sz="2400" b="1">
                <a:solidFill>
                  <a:schemeClr val="bg1"/>
                </a:solidFill>
              </a:rPr>
              <a:t>Существуют определенные последствия неравновесных ситуаций на мировом рынке.</a:t>
            </a:r>
          </a:p>
          <a:p>
            <a:pPr>
              <a:lnSpc>
                <a:spcPct val="80000"/>
              </a:lnSpc>
              <a:buFontTx/>
              <a:buNone/>
            </a:pPr>
            <a:endParaRPr lang="ru-RU" sz="2400" b="1">
              <a:solidFill>
                <a:schemeClr val="bg1"/>
              </a:solidFill>
            </a:endParaRPr>
          </a:p>
          <a:p>
            <a:pPr>
              <a:lnSpc>
                <a:spcPct val="80000"/>
              </a:lnSpc>
            </a:pPr>
            <a:r>
              <a:rPr lang="ru-RU" sz="2000">
                <a:solidFill>
                  <a:schemeClr val="bg1"/>
                </a:solidFill>
              </a:rPr>
              <a:t>При увеличении в стране избытка нереализованной продукции, предназначенной для экспорта, величина зарубежных поставок не изменяется. Внутренние же цены на рынке экспортера могут упасть, так как избыток не вывезенной за границу продукции попадет на свой рынок. Это в свою очередь может повлиять на уровень мировых цен.</a:t>
            </a:r>
          </a:p>
          <a:p>
            <a:pPr>
              <a:lnSpc>
                <a:spcPct val="80000"/>
              </a:lnSpc>
            </a:pPr>
            <a:endParaRPr lang="ru-RU" sz="2000">
              <a:solidFill>
                <a:schemeClr val="bg1"/>
              </a:solidFill>
            </a:endParaRPr>
          </a:p>
          <a:p>
            <a:pPr>
              <a:lnSpc>
                <a:spcPct val="80000"/>
              </a:lnSpc>
            </a:pPr>
            <a:r>
              <a:rPr lang="ru-RU" sz="2000">
                <a:solidFill>
                  <a:schemeClr val="bg1"/>
                </a:solidFill>
              </a:rPr>
              <a:t>Неравновесие на мировом рынке может возникнуть, если страна-импортер увеличивает спрос на ввозимую продукцию. До тех пор пока экспортер не сможет нарастить экспортное производство, величина импорта и соответственно экспорта у страны-экспортера окажется без изменений. Но повышенный мировой спрос может привести к росту мировых цен.</a:t>
            </a:r>
          </a:p>
          <a:p>
            <a:pPr>
              <a:lnSpc>
                <a:spcPct val="80000"/>
              </a:lnSpc>
            </a:pPr>
            <a:endParaRPr lang="ru-RU" sz="2000">
              <a:solidFill>
                <a:schemeClr val="bg1"/>
              </a:solidFill>
            </a:endParaRPr>
          </a:p>
          <a:p>
            <a:pPr>
              <a:lnSpc>
                <a:spcPct val="80000"/>
              </a:lnSpc>
            </a:pPr>
            <a:r>
              <a:rPr lang="ru-RU" sz="2000">
                <a:solidFill>
                  <a:schemeClr val="bg1"/>
                </a:solidFill>
              </a:rPr>
              <a:t>Изменение количества экспортируемых и импортируемых товаров приводит к изменениям мировых цен. Возможно и обратное влияние мировых цен на объемы экспортной и импортной продукции.</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333375"/>
            <a:ext cx="8229600" cy="6119813"/>
          </a:xfrm>
        </p:spPr>
        <p:txBody>
          <a:bodyPr/>
          <a:lstStyle/>
          <a:p>
            <a:pPr>
              <a:buFontTx/>
              <a:buNone/>
            </a:pPr>
            <a:r>
              <a:rPr lang="ru-RU">
                <a:solidFill>
                  <a:schemeClr val="bg1"/>
                </a:solidFill>
              </a:rPr>
              <a:t>   Исходя из определения, которое мы дали мировой экономике,  мы рассматриваем ее как единую экономическую рыночную систему, в которой существуют определенные экономические тенденции. Для этой системы действуют в принципе те же закономерности, что и для любой макросистемы, для описания которой используют категории </a:t>
            </a:r>
            <a:r>
              <a:rPr lang="ru-RU" b="1">
                <a:solidFill>
                  <a:schemeClr val="bg1"/>
                </a:solidFill>
              </a:rPr>
              <a:t>совокупного спроса, совокупного предложения, равновесной цены.</a:t>
            </a:r>
            <a:r>
              <a:rPr lang="ru-RU">
                <a:solidFill>
                  <a:schemeClr val="bg1"/>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57200" y="404813"/>
            <a:ext cx="8229600" cy="6048375"/>
          </a:xfrm>
        </p:spPr>
        <p:txBody>
          <a:bodyPr>
            <a:normAutofit lnSpcReduction="10000"/>
          </a:bodyPr>
          <a:lstStyle/>
          <a:p>
            <a:pPr>
              <a:lnSpc>
                <a:spcPct val="80000"/>
              </a:lnSpc>
              <a:buFontTx/>
              <a:buNone/>
            </a:pPr>
            <a:r>
              <a:rPr lang="ru-RU" sz="2000">
                <a:solidFill>
                  <a:schemeClr val="bg1"/>
                </a:solidFill>
              </a:rPr>
              <a:t>В настоящее время на первый план в мировой конкуренции выходят неценовые факторы, из которых важнейшее значение приобретают: </a:t>
            </a:r>
          </a:p>
          <a:p>
            <a:pPr>
              <a:lnSpc>
                <a:spcPct val="80000"/>
              </a:lnSpc>
            </a:pPr>
            <a:r>
              <a:rPr lang="ru-RU" sz="2000">
                <a:solidFill>
                  <a:schemeClr val="bg1"/>
                </a:solidFill>
              </a:rPr>
              <a:t>качество товара,</a:t>
            </a:r>
          </a:p>
          <a:p>
            <a:pPr>
              <a:lnSpc>
                <a:spcPct val="80000"/>
              </a:lnSpc>
            </a:pPr>
            <a:r>
              <a:rPr lang="ru-RU" sz="2000">
                <a:solidFill>
                  <a:schemeClr val="bg1"/>
                </a:solidFill>
              </a:rPr>
              <a:t>его новизна, </a:t>
            </a:r>
          </a:p>
          <a:p>
            <a:pPr>
              <a:lnSpc>
                <a:spcPct val="80000"/>
              </a:lnSpc>
            </a:pPr>
            <a:r>
              <a:rPr lang="ru-RU" sz="2000">
                <a:solidFill>
                  <a:schemeClr val="bg1"/>
                </a:solidFill>
              </a:rPr>
              <a:t>наукоёмкость и интеллектоёмкость товаров. </a:t>
            </a:r>
          </a:p>
          <a:p>
            <a:pPr>
              <a:lnSpc>
                <a:spcPct val="80000"/>
              </a:lnSpc>
              <a:buFontTx/>
              <a:buNone/>
            </a:pPr>
            <a:r>
              <a:rPr lang="ru-RU" sz="2000">
                <a:solidFill>
                  <a:schemeClr val="bg1"/>
                </a:solidFill>
              </a:rPr>
              <a:t>Поэтому большинство стран мира обеспечивают повышение своей конкурентоспособности за счет формирования и использования приобретенных факторов (инновации, разработки высокотехнологичных продуктов, создание которых невозможно без развития научно-технического потенциала). </a:t>
            </a:r>
          </a:p>
          <a:p>
            <a:pPr>
              <a:lnSpc>
                <a:spcPct val="80000"/>
              </a:lnSpc>
              <a:buFontTx/>
              <a:buNone/>
            </a:pPr>
            <a:r>
              <a:rPr lang="ru-RU" sz="2000">
                <a:solidFill>
                  <a:schemeClr val="bg1"/>
                </a:solidFill>
              </a:rPr>
              <a:t>Для её оценки используется такой показатель как затраты на инновации. Данный показатель отражает способность страны к инновационной деятельности и, кроме величины расходов на НИОКР, учитывает расходы на дизайн и маркетинг, численность занятых в научной сфере, число полученных патентов внутри страны и за рубежом, степень защиты интеллектуальной собственности, развитость сферы образования.</a:t>
            </a:r>
          </a:p>
          <a:p>
            <a:pPr>
              <a:lnSpc>
                <a:spcPct val="80000"/>
              </a:lnSpc>
              <a:buFontTx/>
              <a:buNone/>
            </a:pPr>
            <a:r>
              <a:rPr lang="ru-RU" sz="2000">
                <a:solidFill>
                  <a:schemeClr val="bg1"/>
                </a:solidFill>
              </a:rPr>
              <a:t> </a:t>
            </a:r>
          </a:p>
          <a:p>
            <a:pPr>
              <a:lnSpc>
                <a:spcPct val="80000"/>
              </a:lnSpc>
              <a:buFontTx/>
              <a:buNone/>
            </a:pPr>
            <a:r>
              <a:rPr lang="ru-RU" sz="2000">
                <a:solidFill>
                  <a:schemeClr val="bg1"/>
                </a:solidFill>
              </a:rPr>
              <a:t>В конце 20 века рейтинг стран по этому показателю возглавляли Япония, Швейцария и США.</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323850" y="260350"/>
            <a:ext cx="8569325" cy="6337300"/>
          </a:xfrm>
        </p:spPr>
        <p:txBody>
          <a:bodyPr/>
          <a:lstStyle/>
          <a:p>
            <a:pPr>
              <a:lnSpc>
                <a:spcPct val="90000"/>
              </a:lnSpc>
              <a:buFontTx/>
              <a:buNone/>
            </a:pPr>
            <a:r>
              <a:rPr lang="ru-RU">
                <a:solidFill>
                  <a:schemeClr val="bg1"/>
                </a:solidFill>
              </a:rPr>
              <a:t>   Сложность реализации модели спроса-предложения для такого объекта, как мировая экономика, заключается в следующем:</a:t>
            </a:r>
          </a:p>
          <a:p>
            <a:pPr>
              <a:lnSpc>
                <a:spcPct val="90000"/>
              </a:lnSpc>
            </a:pPr>
            <a:r>
              <a:rPr lang="ru-RU">
                <a:solidFill>
                  <a:schemeClr val="bg1"/>
                </a:solidFill>
              </a:rPr>
              <a:t>все субъекты мирового хозяйства имеют различные внутренние экономические законодательства (государственное регулирование экономики); </a:t>
            </a:r>
          </a:p>
          <a:p>
            <a:pPr>
              <a:lnSpc>
                <a:spcPct val="90000"/>
              </a:lnSpc>
            </a:pPr>
            <a:r>
              <a:rPr lang="ru-RU">
                <a:solidFill>
                  <a:schemeClr val="bg1"/>
                </a:solidFill>
              </a:rPr>
              <a:t>различные уровни производительности труда (ПТ), эффективности производства и темпы экономического роста;</a:t>
            </a:r>
          </a:p>
          <a:p>
            <a:pPr>
              <a:lnSpc>
                <a:spcPct val="90000"/>
              </a:lnSpc>
            </a:pPr>
            <a:r>
              <a:rPr lang="ru-RU">
                <a:solidFill>
                  <a:schemeClr val="bg1"/>
                </a:solidFill>
              </a:rPr>
              <a:t>различные уровни доходов населения и потребительские предпочтения</a:t>
            </a:r>
          </a:p>
          <a:p>
            <a:pPr>
              <a:lnSpc>
                <a:spcPct val="90000"/>
              </a:lnSpc>
              <a:buFontTx/>
              <a:buNone/>
            </a:pPr>
            <a:endParaRPr lang="ru-RU" b="1">
              <a:solidFill>
                <a:schemeClr val="bg1"/>
              </a:solidFill>
            </a:endParaRPr>
          </a:p>
          <a:p>
            <a:pPr>
              <a:lnSpc>
                <a:spcPct val="90000"/>
              </a:lnSpc>
            </a:pPr>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250825" y="404813"/>
            <a:ext cx="8713788" cy="6264275"/>
          </a:xfrm>
        </p:spPr>
        <p:txBody>
          <a:bodyPr/>
          <a:lstStyle/>
          <a:p>
            <a:pPr>
              <a:lnSpc>
                <a:spcPct val="90000"/>
              </a:lnSpc>
              <a:buFontTx/>
              <a:buNone/>
            </a:pPr>
            <a:r>
              <a:rPr lang="ru-RU">
                <a:solidFill>
                  <a:schemeClr val="bg1"/>
                </a:solidFill>
              </a:rPr>
              <a:t>   В связи с этим одно и то же воздействие на мировой рынок может привести и приводит к различным последствиям в разных странах, и следует учитывать это комплексное воздействие на параметры мирового рынка. </a:t>
            </a:r>
          </a:p>
          <a:p>
            <a:pPr>
              <a:lnSpc>
                <a:spcPct val="90000"/>
              </a:lnSpc>
              <a:buFontTx/>
              <a:buNone/>
            </a:pPr>
            <a:r>
              <a:rPr lang="ru-RU">
                <a:solidFill>
                  <a:schemeClr val="bg1"/>
                </a:solidFill>
              </a:rPr>
              <a:t>   Это могут быть внешние воздействия (например, ужесточение иммиграционных законов, что снизит предложение труда и, следовательно, понизит ставки заработной платы), а может быть внутреннее изменение (например, рост или снижение производительности труда). </a:t>
            </a:r>
          </a:p>
          <a:p>
            <a:pPr>
              <a:lnSpc>
                <a:spcPct val="90000"/>
              </a:lnSpc>
            </a:pPr>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457200" y="404813"/>
            <a:ext cx="8229600" cy="6048375"/>
          </a:xfrm>
        </p:spPr>
        <p:txBody>
          <a:bodyPr>
            <a:normAutofit fontScale="92500"/>
          </a:bodyPr>
          <a:lstStyle/>
          <a:p>
            <a:pPr>
              <a:lnSpc>
                <a:spcPct val="80000"/>
              </a:lnSpc>
              <a:buFontTx/>
              <a:buNone/>
            </a:pPr>
            <a:r>
              <a:rPr lang="ru-RU" sz="2800" b="1">
                <a:solidFill>
                  <a:schemeClr val="bg1"/>
                </a:solidFill>
              </a:rPr>
              <a:t>   Совокупный спрос </a:t>
            </a:r>
            <a:r>
              <a:rPr lang="ru-RU" sz="2800">
                <a:solidFill>
                  <a:schemeClr val="bg1"/>
                </a:solidFill>
              </a:rPr>
              <a:t>- это модель, которая показывает различные объемы товаров и услуг, т.е. реальный объем национального производства, который потребители, предприятия и правительства готовы купить при возможном уровне цен. </a:t>
            </a:r>
          </a:p>
          <a:p>
            <a:pPr>
              <a:lnSpc>
                <a:spcPct val="80000"/>
              </a:lnSpc>
              <a:buFontTx/>
              <a:buNone/>
            </a:pPr>
            <a:r>
              <a:rPr lang="ru-RU" sz="2800">
                <a:solidFill>
                  <a:schemeClr val="bg1"/>
                </a:solidFill>
              </a:rPr>
              <a:t>   При прочих равных условиях, чем ниже уровень цен, тем большую часть реального объема национального производства захотят приобрести потребители как внутри страны, так и за рубежом. И наоборот, чем выше уровень цен, тем меньший объем национального продукта они захотят купить, Таким образом, между уровнем цен и реальным объемом национального производства, на который предъявлен спрос, существует обратная зависимость </a:t>
            </a:r>
          </a:p>
          <a:p>
            <a:pPr>
              <a:lnSpc>
                <a:spcPct val="80000"/>
              </a:lnSpc>
              <a:buFontTx/>
              <a:buNone/>
            </a:pPr>
            <a:endParaRPr lang="ru-RU" sz="2800" b="1">
              <a:solidFill>
                <a:schemeClr val="bg1"/>
              </a:solidFill>
            </a:endParaRPr>
          </a:p>
          <a:p>
            <a:pPr>
              <a:lnSpc>
                <a:spcPct val="80000"/>
              </a:lnSpc>
              <a:buFontTx/>
              <a:buNone/>
            </a:pPr>
            <a:endParaRPr lang="ru-RU" sz="280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457200" y="549275"/>
            <a:ext cx="8229600" cy="6048375"/>
          </a:xfrm>
        </p:spPr>
        <p:txBody>
          <a:bodyPr>
            <a:normAutofit lnSpcReduction="10000"/>
          </a:bodyPr>
          <a:lstStyle/>
          <a:p>
            <a:pPr>
              <a:buFontTx/>
              <a:buNone/>
            </a:pPr>
            <a:r>
              <a:rPr lang="ru-RU" sz="2800" b="1">
                <a:solidFill>
                  <a:schemeClr val="bg1"/>
                </a:solidFill>
              </a:rPr>
              <a:t>    Совокупное предложение </a:t>
            </a:r>
            <a:r>
              <a:rPr lang="ru-RU" sz="2800">
                <a:solidFill>
                  <a:schemeClr val="bg1"/>
                </a:solidFill>
              </a:rPr>
              <a:t>- это   модель,    которая   показывает уровень наличного реального объема производства при каждом возможном уровне цен. </a:t>
            </a:r>
          </a:p>
          <a:p>
            <a:pPr>
              <a:buFontTx/>
              <a:buNone/>
            </a:pPr>
            <a:r>
              <a:rPr lang="ru-RU" sz="2800">
                <a:solidFill>
                  <a:schemeClr val="bg1"/>
                </a:solidFill>
              </a:rPr>
              <a:t>   Более высокие уровни цен создают стимулы для производства дополнительного количества товаров и предложения их для продажи. Более низкие уровни цен вызывают сокращение производства товаров. </a:t>
            </a:r>
          </a:p>
          <a:p>
            <a:pPr>
              <a:buFontTx/>
              <a:buNone/>
            </a:pPr>
            <a:r>
              <a:rPr lang="ru-RU" sz="2800">
                <a:solidFill>
                  <a:schemeClr val="bg1"/>
                </a:solidFill>
              </a:rPr>
              <a:t>   Поэтому между уровнем цен и объемом национального продукта, который предприятия выбрасывают на рынок, зависимость прямая, или положительная </a:t>
            </a:r>
          </a:p>
          <a:p>
            <a:pPr>
              <a:buFontTx/>
              <a:buNone/>
            </a:pPr>
            <a:endParaRPr lang="ru-RU" sz="2800" b="1">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457200" y="549275"/>
            <a:ext cx="8229600" cy="5576888"/>
          </a:xfrm>
        </p:spPr>
        <p:txBody>
          <a:bodyPr>
            <a:normAutofit lnSpcReduction="10000"/>
          </a:bodyPr>
          <a:lstStyle/>
          <a:p>
            <a:pPr>
              <a:lnSpc>
                <a:spcPct val="90000"/>
              </a:lnSpc>
              <a:buFontTx/>
              <a:buNone/>
            </a:pPr>
            <a:r>
              <a:rPr lang="ru-RU" sz="2800" b="1">
                <a:solidFill>
                  <a:schemeClr val="bg1"/>
                </a:solidFill>
              </a:rPr>
              <a:t>    Международная (мировая) цена</a:t>
            </a:r>
            <a:r>
              <a:rPr lang="ru-RU" sz="2800">
                <a:solidFill>
                  <a:schemeClr val="bg1"/>
                </a:solidFill>
              </a:rPr>
              <a:t> — денежное выражение интернациональной (мировой) цены производства, складывающейся на мировом рынке.</a:t>
            </a:r>
          </a:p>
          <a:p>
            <a:pPr>
              <a:lnSpc>
                <a:spcPct val="90000"/>
              </a:lnSpc>
              <a:buFontTx/>
              <a:buNone/>
            </a:pPr>
            <a:r>
              <a:rPr lang="ru-RU" sz="2800">
                <a:solidFill>
                  <a:schemeClr val="bg1"/>
                </a:solidFill>
              </a:rPr>
              <a:t>  </a:t>
            </a:r>
          </a:p>
          <a:p>
            <a:pPr>
              <a:lnSpc>
                <a:spcPct val="90000"/>
              </a:lnSpc>
              <a:buFontTx/>
              <a:buNone/>
            </a:pPr>
            <a:r>
              <a:rPr lang="ru-RU" sz="2800">
                <a:solidFill>
                  <a:schemeClr val="bg1"/>
                </a:solidFill>
              </a:rPr>
              <a:t>   Формирование и реализация мировой цены находятся в тесной взаимозависимости с выполнением деньгами их функций на мировом уровне, и, прежде всего, такой функции, как м</a:t>
            </a:r>
            <a:r>
              <a:rPr lang="ru-RU" sz="2800" b="1">
                <a:solidFill>
                  <a:schemeClr val="bg1"/>
                </a:solidFill>
              </a:rPr>
              <a:t>ера стоимости. </a:t>
            </a:r>
            <a:r>
              <a:rPr lang="ru-RU" sz="2800">
                <a:solidFill>
                  <a:schemeClr val="bg1"/>
                </a:solidFill>
              </a:rPr>
              <a:t>Реализация этой функции на мировом уровне  опосредуется международными валютными отношениями.</a:t>
            </a:r>
          </a:p>
          <a:p>
            <a:pPr>
              <a:lnSpc>
                <a:spcPct val="90000"/>
              </a:lnSpc>
            </a:pPr>
            <a:endParaRPr lang="ru-RU" sz="2800"/>
          </a:p>
          <a:p>
            <a:pPr>
              <a:lnSpc>
                <a:spcPct val="90000"/>
              </a:lnSpc>
            </a:pPr>
            <a:endParaRPr lang="ru-RU" sz="28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468313" y="333375"/>
            <a:ext cx="8229600" cy="6191250"/>
          </a:xfrm>
        </p:spPr>
        <p:txBody>
          <a:bodyPr/>
          <a:lstStyle/>
          <a:p>
            <a:pPr>
              <a:lnSpc>
                <a:spcPct val="90000"/>
              </a:lnSpc>
              <a:buFontTx/>
              <a:buNone/>
            </a:pPr>
            <a:r>
              <a:rPr lang="ru-RU">
                <a:solidFill>
                  <a:schemeClr val="bg1"/>
                </a:solidFill>
              </a:rPr>
              <a:t>   В условиях развитой мировой торговли рыночная стоимость и рыночная цена формируются в международном масштабе. На основе различных национальных стоимостей и цен производства товара, конкуренция действующая в различных видах на мировой рынке, стихийно приводит к образованию </a:t>
            </a:r>
            <a:r>
              <a:rPr lang="ru-RU" b="1">
                <a:solidFill>
                  <a:schemeClr val="bg1"/>
                </a:solidFill>
              </a:rPr>
              <a:t>интернациональной </a:t>
            </a:r>
            <a:r>
              <a:rPr lang="ru-RU">
                <a:solidFill>
                  <a:schemeClr val="bg1"/>
                </a:solidFill>
              </a:rPr>
              <a:t>(мировой) </a:t>
            </a:r>
            <a:r>
              <a:rPr lang="ru-RU" b="1">
                <a:solidFill>
                  <a:schemeClr val="bg1"/>
                </a:solidFill>
              </a:rPr>
              <a:t>стоимости, </a:t>
            </a:r>
            <a:r>
              <a:rPr lang="ru-RU">
                <a:solidFill>
                  <a:schemeClr val="bg1"/>
                </a:solidFill>
              </a:rPr>
              <a:t>а в дальнейшем - интернациональной цены производства и соответствующей ей интернациональной (мировой) цены.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179388" y="333375"/>
            <a:ext cx="8785225" cy="6524625"/>
          </a:xfrm>
        </p:spPr>
        <p:txBody>
          <a:bodyPr/>
          <a:lstStyle/>
          <a:p>
            <a:pPr>
              <a:buFontTx/>
              <a:buNone/>
            </a:pPr>
            <a:r>
              <a:rPr lang="ru-RU" sz="2800" b="1">
                <a:solidFill>
                  <a:schemeClr val="bg1"/>
                </a:solidFill>
              </a:rPr>
              <a:t>    Значение мировых цен </a:t>
            </a:r>
            <a:r>
              <a:rPr lang="ru-RU" sz="2800">
                <a:solidFill>
                  <a:schemeClr val="bg1"/>
                </a:solidFill>
              </a:rPr>
              <a:t>заключается в том, что они являются гарантией стабильности на мировом рынке, а это, в свою очередь, способствует его нормальному функционированию. </a:t>
            </a:r>
          </a:p>
          <a:p>
            <a:pPr>
              <a:buFontTx/>
              <a:buNone/>
            </a:pPr>
            <a:r>
              <a:rPr lang="ru-RU" sz="2800">
                <a:solidFill>
                  <a:schemeClr val="bg1"/>
                </a:solidFill>
              </a:rPr>
              <a:t>   При возникновении единичных возмущающих воздействий рынок будет реагировать очень спокойно, и лишь ажиотажный спрос или предложение могут вызывать заметные изменения в ситуации на рынке. </a:t>
            </a:r>
          </a:p>
          <a:p>
            <a:pPr>
              <a:buFontTx/>
              <a:buNone/>
            </a:pPr>
            <a:r>
              <a:rPr lang="ru-RU" sz="2800">
                <a:solidFill>
                  <a:schemeClr val="bg1"/>
                </a:solidFill>
              </a:rPr>
              <a:t>   В этом серьезное преимущество </a:t>
            </a:r>
            <a:r>
              <a:rPr lang="ru-RU" sz="2800" b="1">
                <a:solidFill>
                  <a:schemeClr val="bg1"/>
                </a:solidFill>
              </a:rPr>
              <a:t>мирового </a:t>
            </a:r>
            <a:r>
              <a:rPr lang="ru-RU" sz="2800">
                <a:solidFill>
                  <a:schemeClr val="bg1"/>
                </a:solidFill>
              </a:rPr>
              <a:t>рынка: он дает возможность спокойно работать, прогнозируя ситуацию всем субъектам рынка.</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60350"/>
            <a:ext cx="8229600" cy="792163"/>
          </a:xfrm>
        </p:spPr>
        <p:txBody>
          <a:bodyPr>
            <a:normAutofit fontScale="90000"/>
          </a:bodyPr>
          <a:lstStyle/>
          <a:p>
            <a:r>
              <a:rPr lang="ru-RU" sz="3600">
                <a:solidFill>
                  <a:schemeClr val="bg1"/>
                </a:solidFill>
              </a:rPr>
              <a:t>Цикличность функционирования мировой экономики</a:t>
            </a:r>
          </a:p>
        </p:txBody>
      </p:sp>
      <p:sp>
        <p:nvSpPr>
          <p:cNvPr id="21507" name="Rectangle 3"/>
          <p:cNvSpPr>
            <a:spLocks noGrp="1" noChangeArrowheads="1"/>
          </p:cNvSpPr>
          <p:nvPr>
            <p:ph idx="1"/>
          </p:nvPr>
        </p:nvSpPr>
        <p:spPr>
          <a:xfrm>
            <a:off x="457200" y="1412875"/>
            <a:ext cx="8229600" cy="5184775"/>
          </a:xfrm>
        </p:spPr>
        <p:txBody>
          <a:bodyPr>
            <a:normAutofit lnSpcReduction="10000"/>
          </a:bodyPr>
          <a:lstStyle/>
          <a:p>
            <a:pPr>
              <a:lnSpc>
                <a:spcPct val="90000"/>
              </a:lnSpc>
              <a:buFontTx/>
              <a:buNone/>
            </a:pPr>
            <a:r>
              <a:rPr lang="ru-RU">
                <a:solidFill>
                  <a:schemeClr val="bg1"/>
                </a:solidFill>
              </a:rPr>
              <a:t>   Мировая система как целостная система рыночного хозяйства подвержена тем же закономерностям циклического развития, которые характерны для национальной экономики. </a:t>
            </a:r>
          </a:p>
          <a:p>
            <a:pPr>
              <a:lnSpc>
                <a:spcPct val="90000"/>
              </a:lnSpc>
              <a:buFontTx/>
              <a:buNone/>
            </a:pPr>
            <a:r>
              <a:rPr lang="ru-RU" sz="2800">
                <a:solidFill>
                  <a:schemeClr val="bg1"/>
                </a:solidFill>
              </a:rPr>
              <a:t>   С этих позиций следует отметить совпадение крупных национальных и мировых кризисов в </a:t>
            </a:r>
            <a:r>
              <a:rPr lang="en-US" sz="2800">
                <a:solidFill>
                  <a:schemeClr val="bg1"/>
                </a:solidFill>
              </a:rPr>
              <a:t>XX </a:t>
            </a:r>
            <a:r>
              <a:rPr lang="ru-RU" sz="2800">
                <a:solidFill>
                  <a:schemeClr val="bg1"/>
                </a:solidFill>
              </a:rPr>
              <a:t>– </a:t>
            </a:r>
            <a:r>
              <a:rPr lang="en-US" sz="2800">
                <a:solidFill>
                  <a:schemeClr val="bg1"/>
                </a:solidFill>
              </a:rPr>
              <a:t>XXI </a:t>
            </a:r>
            <a:r>
              <a:rPr lang="ru-RU" sz="2800">
                <a:solidFill>
                  <a:schemeClr val="bg1"/>
                </a:solidFill>
              </a:rPr>
              <a:t>вв. Прежде всего это знаменитая Великая депрессия 1929-1933 гг.,  а также кризисы 1948-1949, 1957-1958, 1974-1975, 1980-1982, 1998, 2008 -…гг.</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a:xfrm>
            <a:off x="457200" y="260350"/>
            <a:ext cx="8229600" cy="6264275"/>
          </a:xfrm>
        </p:spPr>
        <p:txBody>
          <a:bodyPr>
            <a:normAutofit lnSpcReduction="10000"/>
          </a:bodyPr>
          <a:lstStyle/>
          <a:p>
            <a:pPr>
              <a:lnSpc>
                <a:spcPct val="90000"/>
              </a:lnSpc>
            </a:pPr>
            <a:r>
              <a:rPr lang="ru-RU" sz="2400">
                <a:solidFill>
                  <a:schemeClr val="bg1"/>
                </a:solidFill>
              </a:rPr>
              <a:t>При рассмотрении мирового экономического развития после второй мировой войны видно, что вплоть до 70-х годов господствовала повышательная динамика, а с начала 70-х годов ее сменила динамика понижения экономического роста. </a:t>
            </a:r>
          </a:p>
          <a:p>
            <a:pPr>
              <a:lnSpc>
                <a:spcPct val="90000"/>
              </a:lnSpc>
            </a:pPr>
            <a:r>
              <a:rPr lang="ru-RU" sz="2400">
                <a:solidFill>
                  <a:schemeClr val="bg1"/>
                </a:solidFill>
              </a:rPr>
              <a:t>Яркое проявление этой новой тенденции дал спад 1974-1975 гг., в ходе которого физический объем производства всех индустриально развитых стран снизился на </a:t>
            </a:r>
            <a:r>
              <a:rPr lang="ru-RU" sz="2400" i="1">
                <a:solidFill>
                  <a:schemeClr val="bg1"/>
                </a:solidFill>
              </a:rPr>
              <a:t>5%, </a:t>
            </a:r>
            <a:r>
              <a:rPr lang="ru-RU" sz="2400">
                <a:solidFill>
                  <a:schemeClr val="bg1"/>
                </a:solidFill>
              </a:rPr>
              <a:t>а международный товарооборот  на 4%. </a:t>
            </a:r>
          </a:p>
          <a:p>
            <a:pPr>
              <a:lnSpc>
                <a:spcPct val="90000"/>
              </a:lnSpc>
            </a:pPr>
            <a:r>
              <a:rPr lang="ru-RU" sz="2400">
                <a:solidFill>
                  <a:schemeClr val="bg1"/>
                </a:solidFill>
              </a:rPr>
              <a:t>После кратковременного оживления 1976-1979 гг. мировое хозяйство вошло в полосу самого длительного послевоенного спада. Своей низшей точки он достиг в 1982 г. при совокупном объеме выпуска промышленной продукции по отношению к 1979 г., сократившемуся более чем на 6%, в том числе в развитых странах - на 4% (США - 7%), а во всех развивающихся странах - более чем на 13%.</a:t>
            </a:r>
          </a:p>
          <a:p>
            <a:pPr>
              <a:lnSpc>
                <a:spcPct val="90000"/>
              </a:lnSpc>
            </a:pPr>
            <a:endParaRPr lang="ru-RU" sz="2400">
              <a:solidFill>
                <a:schemeClr val="bg1"/>
              </a:solidFill>
            </a:endParaRPr>
          </a:p>
          <a:p>
            <a:pPr>
              <a:lnSpc>
                <a:spcPct val="90000"/>
              </a:lnSpc>
            </a:pPr>
            <a:endParaRPr lang="ru-RU" sz="24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457200" y="404813"/>
            <a:ext cx="8229600" cy="6119812"/>
          </a:xfrm>
        </p:spPr>
        <p:txBody>
          <a:bodyPr>
            <a:normAutofit lnSpcReduction="10000"/>
          </a:bodyPr>
          <a:lstStyle/>
          <a:p>
            <a:pPr>
              <a:lnSpc>
                <a:spcPct val="80000"/>
              </a:lnSpc>
            </a:pPr>
            <a:r>
              <a:rPr lang="ru-RU" sz="2800">
                <a:solidFill>
                  <a:schemeClr val="bg1"/>
                </a:solidFill>
              </a:rPr>
              <a:t>После 1982 г. показатели поползли вверх,  но весьма медленно. Только к середине 80-х годов они превысили рубеж 1979 г. по общему объему промышленной продукции. Это было время существенной перестройки экономики. Так, для США спад 1980-1982 гг. наглядно показал слабую конкурентоспособность американских товаров на мировом рынке (даже в традиционно "американской" отрасли -автомобилестроении). За период 1980-1986 гг. отрицательное сальдо торгового баланса США выросло более чем в пять раз (до 145 млрд. долл.), государственный долг вырос вдвое (до 1.7 трлн. долл.), дефицит платежного баланса увеличился до 133 млрд. долл. (против 1 млрд. в 1979 г.).</a:t>
            </a:r>
          </a:p>
          <a:p>
            <a:pPr>
              <a:lnSpc>
                <a:spcPct val="80000"/>
              </a:lnSpc>
            </a:pPr>
            <a:endParaRPr lang="ru-RU" sz="2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33412"/>
          </a:xfrm>
        </p:spPr>
        <p:txBody>
          <a:bodyPr>
            <a:normAutofit fontScale="90000"/>
          </a:bodyPr>
          <a:lstStyle/>
          <a:p>
            <a:r>
              <a:rPr lang="ru-RU" sz="4000">
                <a:solidFill>
                  <a:schemeClr val="bg1"/>
                </a:solidFill>
              </a:rPr>
              <a:t>ИННОВАЦИИ</a:t>
            </a:r>
          </a:p>
        </p:txBody>
      </p:sp>
      <p:sp>
        <p:nvSpPr>
          <p:cNvPr id="5123" name="Rectangle 3"/>
          <p:cNvSpPr>
            <a:spLocks noGrp="1" noChangeArrowheads="1"/>
          </p:cNvSpPr>
          <p:nvPr>
            <p:ph idx="1"/>
          </p:nvPr>
        </p:nvSpPr>
        <p:spPr>
          <a:xfrm>
            <a:off x="457200" y="981075"/>
            <a:ext cx="8229600" cy="5543550"/>
          </a:xfrm>
        </p:spPr>
        <p:txBody>
          <a:bodyPr>
            <a:normAutofit lnSpcReduction="10000"/>
          </a:bodyPr>
          <a:lstStyle/>
          <a:p>
            <a:pPr>
              <a:lnSpc>
                <a:spcPct val="80000"/>
              </a:lnSpc>
              <a:buFontTx/>
              <a:buNone/>
            </a:pPr>
            <a:r>
              <a:rPr lang="ru-RU" sz="2000">
                <a:solidFill>
                  <a:schemeClr val="bg1"/>
                </a:solidFill>
              </a:rPr>
              <a:t>Чтобы выявить роль инноваций в формировании международной конкурентоспособности страны, необходимо дать определение самому понятию инновация:</a:t>
            </a:r>
          </a:p>
          <a:p>
            <a:pPr>
              <a:lnSpc>
                <a:spcPct val="80000"/>
              </a:lnSpc>
              <a:buFontTx/>
              <a:buNone/>
            </a:pPr>
            <a:r>
              <a:rPr lang="ru-RU" sz="2000">
                <a:solidFill>
                  <a:schemeClr val="bg1"/>
                </a:solidFill>
              </a:rPr>
              <a:t>Инновация - это конечный результат внедрения в производство новшества, приносящий больший доход, чем простой экстенсивный рост, связанный с вложением дополнительных трудовых, земельных или капитальных ресурсов. Под новшеством здесь понимается любая новая идея, связанная с:</a:t>
            </a:r>
          </a:p>
          <a:p>
            <a:pPr>
              <a:lnSpc>
                <a:spcPct val="80000"/>
              </a:lnSpc>
            </a:pPr>
            <a:r>
              <a:rPr lang="ru-RU" sz="2000">
                <a:solidFill>
                  <a:schemeClr val="bg1"/>
                </a:solidFill>
              </a:rPr>
              <a:t>созданием новой улучшенной продукции или производственного процесса </a:t>
            </a:r>
          </a:p>
          <a:p>
            <a:pPr>
              <a:lnSpc>
                <a:spcPct val="80000"/>
              </a:lnSpc>
            </a:pPr>
            <a:r>
              <a:rPr lang="ru-RU" sz="2000">
                <a:solidFill>
                  <a:schemeClr val="bg1"/>
                </a:solidFill>
              </a:rPr>
              <a:t>использованием более дешевого сырья для производства уже известного товара </a:t>
            </a:r>
          </a:p>
          <a:p>
            <a:pPr>
              <a:lnSpc>
                <a:spcPct val="80000"/>
              </a:lnSpc>
            </a:pPr>
            <a:r>
              <a:rPr lang="ru-RU" sz="2000">
                <a:solidFill>
                  <a:schemeClr val="bg1"/>
                </a:solidFill>
              </a:rPr>
              <a:t>изменением маркетинговой политики</a:t>
            </a:r>
          </a:p>
          <a:p>
            <a:pPr>
              <a:lnSpc>
                <a:spcPct val="80000"/>
              </a:lnSpc>
            </a:pPr>
            <a:r>
              <a:rPr lang="ru-RU" sz="2000">
                <a:solidFill>
                  <a:schemeClr val="bg1"/>
                </a:solidFill>
              </a:rPr>
              <a:t>выходом на новые рынки </a:t>
            </a:r>
          </a:p>
          <a:p>
            <a:pPr>
              <a:lnSpc>
                <a:spcPct val="80000"/>
              </a:lnSpc>
            </a:pPr>
            <a:r>
              <a:rPr lang="ru-RU" sz="2000">
                <a:solidFill>
                  <a:schemeClr val="bg1"/>
                </a:solidFill>
              </a:rPr>
              <a:t>новым уровнем сервиса </a:t>
            </a:r>
          </a:p>
          <a:p>
            <a:pPr>
              <a:lnSpc>
                <a:spcPct val="80000"/>
              </a:lnSpc>
              <a:buFontTx/>
              <a:buNone/>
            </a:pPr>
            <a:endParaRPr lang="ru-RU" sz="2000">
              <a:solidFill>
                <a:schemeClr val="bg1"/>
              </a:solidFill>
            </a:endParaRPr>
          </a:p>
          <a:p>
            <a:pPr>
              <a:lnSpc>
                <a:spcPct val="80000"/>
              </a:lnSpc>
              <a:buFontTx/>
              <a:buNone/>
            </a:pPr>
            <a:r>
              <a:rPr lang="ru-RU" sz="2000">
                <a:solidFill>
                  <a:schemeClr val="bg1"/>
                </a:solidFill>
              </a:rPr>
              <a:t>Самое важное свойство инноваций состоит в том, что они приносят гораздо больший доход, чем обычные рискованные деловые предприятия.</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57200" y="333375"/>
            <a:ext cx="8229600" cy="6191250"/>
          </a:xfrm>
        </p:spPr>
        <p:txBody>
          <a:bodyPr>
            <a:normAutofit lnSpcReduction="10000"/>
          </a:bodyPr>
          <a:lstStyle/>
          <a:p>
            <a:pPr>
              <a:lnSpc>
                <a:spcPct val="90000"/>
              </a:lnSpc>
            </a:pPr>
            <a:r>
              <a:rPr lang="ru-RU" sz="2800">
                <a:solidFill>
                  <a:schemeClr val="bg1"/>
                </a:solidFill>
              </a:rPr>
              <a:t>Последовавшая структурная модернизация американской экономики стала приносить плоды на завершающемся этапе циклического подъема. В 1987-1989 гг. темпы роста промышленного производства составили 13%, а ВВП - 10%, физический объем экспорта вырос более чем на 40%.</a:t>
            </a:r>
          </a:p>
          <a:p>
            <a:pPr>
              <a:lnSpc>
                <a:spcPct val="90000"/>
              </a:lnSpc>
            </a:pPr>
            <a:r>
              <a:rPr lang="ru-RU" sz="2800">
                <a:solidFill>
                  <a:schemeClr val="bg1"/>
                </a:solidFill>
              </a:rPr>
              <a:t>К началу 90-х годов наметилась тенденция к очередному циклическому спаду. Так, совокупные темпы роста производства основных индустриальных стран снизились с 5. 5% в 1988 г. до 3, 5% в 1989, и почти до 1,5% в 1990 г., причем в 1990 г. и в начале 1991 г. в ряде развитых стран наблюдалось снижение объемов производства.</a:t>
            </a:r>
          </a:p>
          <a:p>
            <a:pPr>
              <a:lnSpc>
                <a:spcPct val="90000"/>
              </a:lnSpc>
              <a:buFontTx/>
              <a:buNone/>
            </a:pPr>
            <a:endParaRPr lang="ru-RU" sz="2800">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457200" y="260350"/>
            <a:ext cx="8229600" cy="6264275"/>
          </a:xfrm>
        </p:spPr>
        <p:txBody>
          <a:bodyPr>
            <a:normAutofit lnSpcReduction="10000"/>
          </a:bodyPr>
          <a:lstStyle/>
          <a:p>
            <a:pPr>
              <a:lnSpc>
                <a:spcPct val="90000"/>
              </a:lnSpc>
              <a:buFontTx/>
              <a:buNone/>
            </a:pPr>
            <a:r>
              <a:rPr lang="ru-RU" sz="3500">
                <a:solidFill>
                  <a:schemeClr val="bg1"/>
                </a:solidFill>
              </a:rPr>
              <a:t>   Вывод: интернационализация мирового производства привела к формированию мирового рынка, основными параметрами которого являются мировые спрос, предложение и цены. </a:t>
            </a:r>
          </a:p>
          <a:p>
            <a:pPr>
              <a:lnSpc>
                <a:spcPct val="90000"/>
              </a:lnSpc>
              <a:buFontTx/>
              <a:buNone/>
            </a:pPr>
            <a:r>
              <a:rPr lang="ru-RU" sz="3500">
                <a:solidFill>
                  <a:schemeClr val="bg1"/>
                </a:solidFill>
              </a:rPr>
              <a:t>   Для мирового рыночного хозяйства характерны тенденции циклического развития производства, известные нам из курса экономической теории и относящиеся также к национальному рынку.</a:t>
            </a:r>
          </a:p>
          <a:p>
            <a:pPr>
              <a:lnSpc>
                <a:spcPct val="90000"/>
              </a:lnSpc>
            </a:pPr>
            <a:endParaRPr lang="ru-RU"/>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457200" y="404813"/>
            <a:ext cx="8229600" cy="6119812"/>
          </a:xfrm>
        </p:spPr>
        <p:txBody>
          <a:bodyPr>
            <a:normAutofit lnSpcReduction="10000"/>
          </a:bodyPr>
          <a:lstStyle/>
          <a:p>
            <a:pPr>
              <a:lnSpc>
                <a:spcPct val="80000"/>
              </a:lnSpc>
              <a:buFontTx/>
              <a:buNone/>
            </a:pPr>
            <a:r>
              <a:rPr lang="ru-RU" sz="4000" b="1" i="1">
                <a:solidFill>
                  <a:schemeClr val="bg1"/>
                </a:solidFill>
              </a:rPr>
              <a:t>  Мировой экономический цикл — </a:t>
            </a:r>
            <a:r>
              <a:rPr lang="ru-RU" sz="4000" b="1">
                <a:solidFill>
                  <a:schemeClr val="bg1"/>
                </a:solidFill>
              </a:rPr>
              <a:t>это совокупность среднесрочных конъюнктурообразующих факторов, характеризующих состояние мировой экономики.</a:t>
            </a:r>
          </a:p>
          <a:p>
            <a:pPr>
              <a:lnSpc>
                <a:spcPct val="80000"/>
              </a:lnSpc>
              <a:buFontTx/>
              <a:buNone/>
            </a:pPr>
            <a:r>
              <a:rPr lang="ru-RU" sz="4000">
                <a:solidFill>
                  <a:schemeClr val="bg1"/>
                </a:solidFill>
              </a:rPr>
              <a:t>  </a:t>
            </a:r>
          </a:p>
          <a:p>
            <a:pPr>
              <a:lnSpc>
                <a:spcPct val="80000"/>
              </a:lnSpc>
              <a:buFontTx/>
              <a:buNone/>
            </a:pPr>
            <a:r>
              <a:rPr lang="ru-RU" sz="4000">
                <a:solidFill>
                  <a:schemeClr val="bg1"/>
                </a:solidFill>
              </a:rPr>
              <a:t>  В рамках марксистского подхода выделяют </a:t>
            </a:r>
            <a:r>
              <a:rPr lang="ru-RU" sz="4000" i="1">
                <a:solidFill>
                  <a:schemeClr val="bg1"/>
                </a:solidFill>
              </a:rPr>
              <a:t>четыре стадии (фазы) экономического цикла</a:t>
            </a:r>
            <a:endParaRPr lang="ru-RU" sz="400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457200" y="404813"/>
            <a:ext cx="8229600" cy="6119812"/>
          </a:xfrm>
        </p:spPr>
        <p:txBody>
          <a:bodyPr>
            <a:normAutofit lnSpcReduction="10000"/>
          </a:bodyPr>
          <a:lstStyle/>
          <a:p>
            <a:pPr>
              <a:lnSpc>
                <a:spcPct val="90000"/>
              </a:lnSpc>
              <a:buFontTx/>
              <a:buNone/>
            </a:pPr>
            <a:r>
              <a:rPr lang="ru-RU" sz="2800">
                <a:solidFill>
                  <a:schemeClr val="bg1"/>
                </a:solidFill>
              </a:rPr>
              <a:t>   1.  </a:t>
            </a:r>
            <a:r>
              <a:rPr lang="ru-RU" sz="2800" b="1" i="1">
                <a:solidFill>
                  <a:schemeClr val="bg1"/>
                </a:solidFill>
              </a:rPr>
              <a:t>Кризис</a:t>
            </a:r>
            <a:r>
              <a:rPr lang="ru-RU" sz="2800" i="1">
                <a:solidFill>
                  <a:schemeClr val="bg1"/>
                </a:solidFill>
              </a:rPr>
              <a:t> — </a:t>
            </a:r>
            <a:r>
              <a:rPr lang="ru-RU" sz="2800">
                <a:solidFill>
                  <a:schemeClr val="bg1"/>
                </a:solidFill>
              </a:rPr>
              <a:t>ситуация в экономике, при которой объем производства превышает объем потребления, как следствие, начинает падать объем производства, увеличиваются неиспользованные производственные мощности, растет безработица и, как следствие, падает спрос. </a:t>
            </a:r>
          </a:p>
          <a:p>
            <a:pPr>
              <a:lnSpc>
                <a:spcPct val="90000"/>
              </a:lnSpc>
              <a:buFontTx/>
              <a:buNone/>
            </a:pPr>
            <a:r>
              <a:rPr lang="ru-RU" sz="2800">
                <a:solidFill>
                  <a:schemeClr val="bg1"/>
                </a:solidFill>
              </a:rPr>
              <a:t>   Кризису обычно предшествуют такие признаки изменения рыночной конъюнктуры, как падение товарных цен, курсов акций, объема международной торговли, рост процентов и др., т. е. симптомы начала кризиса проявляются в сфере обращения и кредита, затем в сфере производства;</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457200" y="260350"/>
            <a:ext cx="8229600" cy="6192838"/>
          </a:xfrm>
        </p:spPr>
        <p:txBody>
          <a:bodyPr>
            <a:normAutofit lnSpcReduction="10000"/>
          </a:bodyPr>
          <a:lstStyle/>
          <a:p>
            <a:pPr>
              <a:lnSpc>
                <a:spcPct val="90000"/>
              </a:lnSpc>
              <a:buFontTx/>
              <a:buNone/>
            </a:pPr>
            <a:r>
              <a:rPr lang="ru-RU" sz="2800">
                <a:solidFill>
                  <a:schemeClr val="bg1"/>
                </a:solidFill>
              </a:rPr>
              <a:t>   2. </a:t>
            </a:r>
            <a:r>
              <a:rPr lang="ru-RU" sz="2800" b="1" i="1">
                <a:solidFill>
                  <a:schemeClr val="bg1"/>
                </a:solidFill>
              </a:rPr>
              <a:t>Депрессия</a:t>
            </a:r>
            <a:r>
              <a:rPr lang="ru-RU" sz="2800" i="1">
                <a:solidFill>
                  <a:schemeClr val="bg1"/>
                </a:solidFill>
              </a:rPr>
              <a:t> — </a:t>
            </a:r>
            <a:r>
              <a:rPr lang="ru-RU" sz="2800">
                <a:solidFill>
                  <a:schemeClr val="bg1"/>
                </a:solidFill>
              </a:rPr>
              <a:t>застой в экономике.  </a:t>
            </a:r>
          </a:p>
          <a:p>
            <a:pPr>
              <a:lnSpc>
                <a:spcPct val="90000"/>
              </a:lnSpc>
              <a:buFontTx/>
              <a:buNone/>
            </a:pPr>
            <a:r>
              <a:rPr lang="ru-RU" sz="2800">
                <a:solidFill>
                  <a:schemeClr val="bg1"/>
                </a:solidFill>
              </a:rPr>
              <a:t>    Возникает следующая цепочка зависимостей:  </a:t>
            </a:r>
          </a:p>
          <a:p>
            <a:pPr>
              <a:lnSpc>
                <a:spcPct val="90000"/>
              </a:lnSpc>
              <a:buFontTx/>
              <a:buNone/>
            </a:pPr>
            <a:r>
              <a:rPr lang="ru-RU" sz="2800">
                <a:solidFill>
                  <a:schemeClr val="bg1"/>
                </a:solidFill>
              </a:rPr>
              <a:t>    Сокращение производства =&gt;Уменьшение поступления товаров на рынок (снижение предложения) =&gt; Прекращение падения цен =&gt;Стабилизация спроса =&gt;Уменьшение товарных запасов =&gt;Создание предпосылок для роста предложения</a:t>
            </a:r>
          </a:p>
          <a:p>
            <a:pPr>
              <a:lnSpc>
                <a:spcPct val="90000"/>
              </a:lnSpc>
              <a:buFontTx/>
              <a:buNone/>
            </a:pPr>
            <a:r>
              <a:rPr lang="ru-RU" sz="2800">
                <a:solidFill>
                  <a:schemeClr val="bg1"/>
                </a:solidFill>
              </a:rPr>
              <a:t>   Главный элемент перехода от кризиса к застою — нет ни падения производства, ни его роста; не наблюдается повышения цен; прекращаются увольнения, но при этом нет увеличения количества рабочих мест; а также отсутствует рост товарных запасов.</a:t>
            </a:r>
          </a:p>
          <a:p>
            <a:pPr>
              <a:lnSpc>
                <a:spcPct val="90000"/>
              </a:lnSpc>
            </a:pPr>
            <a:endParaRPr lang="ru-RU" sz="2800"/>
          </a:p>
          <a:p>
            <a:pPr>
              <a:lnSpc>
                <a:spcPct val="90000"/>
              </a:lnSpc>
            </a:pPr>
            <a:endParaRPr lang="ru-RU" sz="28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57200" y="333375"/>
            <a:ext cx="8229600" cy="6264275"/>
          </a:xfrm>
        </p:spPr>
        <p:txBody>
          <a:bodyPr/>
          <a:lstStyle/>
          <a:p>
            <a:pPr>
              <a:lnSpc>
                <a:spcPct val="90000"/>
              </a:lnSpc>
              <a:buFontTx/>
              <a:buNone/>
            </a:pPr>
            <a:r>
              <a:rPr lang="ru-RU" sz="2800">
                <a:solidFill>
                  <a:schemeClr val="bg1"/>
                </a:solidFill>
              </a:rPr>
              <a:t>   3.   </a:t>
            </a:r>
            <a:r>
              <a:rPr lang="ru-RU" sz="2800" i="1">
                <a:solidFill>
                  <a:schemeClr val="bg1"/>
                </a:solidFill>
              </a:rPr>
              <a:t>Оживление </a:t>
            </a:r>
            <a:r>
              <a:rPr lang="ru-RU" sz="2800">
                <a:solidFill>
                  <a:schemeClr val="bg1"/>
                </a:solidFill>
              </a:rPr>
              <a:t>— рост производства за счет нарастающего обновления основного капитала. </a:t>
            </a:r>
          </a:p>
          <a:p>
            <a:pPr>
              <a:lnSpc>
                <a:spcPct val="90000"/>
              </a:lnSpc>
              <a:buFontTx/>
              <a:buNone/>
            </a:pPr>
            <a:r>
              <a:rPr lang="ru-RU" sz="2800">
                <a:solidFill>
                  <a:schemeClr val="bg1"/>
                </a:solidFill>
              </a:rPr>
              <a:t>   Это происходит за счет снижения издержек за счет:</a:t>
            </a:r>
          </a:p>
          <a:p>
            <a:pPr>
              <a:lnSpc>
                <a:spcPct val="90000"/>
              </a:lnSpc>
              <a:buFontTx/>
              <a:buNone/>
            </a:pPr>
            <a:r>
              <a:rPr lang="ru-RU" sz="2800">
                <a:solidFill>
                  <a:schemeClr val="bg1"/>
                </a:solidFill>
              </a:rPr>
              <a:t>-   либо экономии рабочей силы (безработный рост);</a:t>
            </a:r>
          </a:p>
          <a:p>
            <a:pPr>
              <a:lnSpc>
                <a:spcPct val="90000"/>
              </a:lnSpc>
              <a:buFontTx/>
              <a:buChar char="-"/>
            </a:pPr>
            <a:r>
              <a:rPr lang="ru-RU" sz="2800">
                <a:solidFill>
                  <a:schemeClr val="bg1"/>
                </a:solidFill>
              </a:rPr>
              <a:t>либо интенсивного приобретения капитальных товаров. </a:t>
            </a:r>
          </a:p>
          <a:p>
            <a:pPr>
              <a:lnSpc>
                <a:spcPct val="90000"/>
              </a:lnSpc>
              <a:buFontTx/>
              <a:buNone/>
            </a:pPr>
            <a:r>
              <a:rPr lang="ru-RU" sz="2800">
                <a:solidFill>
                  <a:schemeClr val="bg1"/>
                </a:solidFill>
              </a:rPr>
              <a:t>   Поступление крупных инвестиций в основные отрасли =&gt; Модернизация =&gt; Увеличение спроса =&gt; Рост цен =&gt;Увеличение потребности в ссудном капитале =&gt; Рост прибыли.</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a:xfrm>
            <a:off x="457200" y="692150"/>
            <a:ext cx="8229600" cy="5905500"/>
          </a:xfrm>
        </p:spPr>
        <p:txBody>
          <a:bodyPr/>
          <a:lstStyle/>
          <a:p>
            <a:pPr>
              <a:buFontTx/>
              <a:buNone/>
            </a:pPr>
            <a:r>
              <a:rPr lang="ru-RU">
                <a:solidFill>
                  <a:schemeClr val="bg1"/>
                </a:solidFill>
              </a:rPr>
              <a:t>   4.  </a:t>
            </a:r>
            <a:r>
              <a:rPr lang="ru-RU" i="1">
                <a:solidFill>
                  <a:schemeClr val="bg1"/>
                </a:solidFill>
              </a:rPr>
              <a:t>Подъем — </a:t>
            </a:r>
            <a:r>
              <a:rPr lang="ru-RU">
                <a:solidFill>
                  <a:schemeClr val="bg1"/>
                </a:solidFill>
              </a:rPr>
              <a:t>достижение уровня производства, превосходящего уровень предшествующего пика производства:  -- появление новых предприятий</a:t>
            </a:r>
          </a:p>
          <a:p>
            <a:pPr>
              <a:buFontTx/>
              <a:buNone/>
            </a:pPr>
            <a:r>
              <a:rPr lang="ru-RU">
                <a:solidFill>
                  <a:schemeClr val="bg1"/>
                </a:solidFill>
              </a:rPr>
              <a:t>   - рост занятости</a:t>
            </a:r>
          </a:p>
          <a:p>
            <a:pPr>
              <a:buFontTx/>
              <a:buNone/>
            </a:pPr>
            <a:r>
              <a:rPr lang="ru-RU">
                <a:solidFill>
                  <a:schemeClr val="bg1"/>
                </a:solidFill>
              </a:rPr>
              <a:t>   - рост объема производства    </a:t>
            </a:r>
          </a:p>
          <a:p>
            <a:endParaRPr lang="ru-RU"/>
          </a:p>
          <a:p>
            <a:endParaRPr lang="ru-RU"/>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idx="1"/>
          </p:nvPr>
        </p:nvSpPr>
        <p:spPr>
          <a:xfrm>
            <a:off x="457200" y="404813"/>
            <a:ext cx="8229600" cy="5721350"/>
          </a:xfrm>
        </p:spPr>
        <p:txBody>
          <a:bodyPr/>
          <a:lstStyle/>
          <a:p>
            <a:pPr>
              <a:buFontTx/>
              <a:buNone/>
            </a:pPr>
            <a:r>
              <a:rPr lang="ru-RU"/>
              <a:t>   В классическом подходе к анализу экономического цикла выделяют 3 фазы </a:t>
            </a:r>
          </a:p>
          <a:p>
            <a:r>
              <a:rPr lang="ru-RU"/>
              <a:t>бум </a:t>
            </a:r>
          </a:p>
          <a:p>
            <a:r>
              <a:rPr lang="ru-RU"/>
              <a:t>рецессия </a:t>
            </a:r>
          </a:p>
          <a:p>
            <a:r>
              <a:rPr lang="ru-RU"/>
              <a:t>Депрессия</a:t>
            </a:r>
          </a:p>
          <a:p>
            <a:pPr>
              <a:buFontTx/>
              <a:buNone/>
            </a:pPr>
            <a:r>
              <a:rPr lang="ru-RU"/>
              <a:t>   Рецессия – спад производства или замедление темпов экономического роста</a:t>
            </a:r>
          </a:p>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620713"/>
            <a:ext cx="8229600" cy="5505450"/>
          </a:xfrm>
        </p:spPr>
        <p:txBody>
          <a:bodyPr/>
          <a:lstStyle/>
          <a:p>
            <a:pPr>
              <a:buFontTx/>
              <a:buNone/>
            </a:pPr>
            <a:r>
              <a:rPr lang="ru-RU">
                <a:solidFill>
                  <a:schemeClr val="bg1"/>
                </a:solidFill>
              </a:rPr>
              <a:t>В США подсчитали, что норма прибыли от 17 самых удачных нововведений, сделанных в 70-х годах, составила в среднем около 56%. В тоже время средняя норма прибыли от всех инвестиций в Американский бизнес за последние 30 лет составляет всего лишь 16%.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457200" y="476250"/>
            <a:ext cx="8229600" cy="5649913"/>
          </a:xfrm>
        </p:spPr>
        <p:txBody>
          <a:bodyPr/>
          <a:lstStyle/>
          <a:p>
            <a:pPr algn="ctr">
              <a:lnSpc>
                <a:spcPct val="90000"/>
              </a:lnSpc>
              <a:buFontTx/>
              <a:buNone/>
            </a:pPr>
            <a:r>
              <a:rPr lang="ru-RU" sz="2400">
                <a:solidFill>
                  <a:schemeClr val="bg1"/>
                </a:solidFill>
              </a:rPr>
              <a:t>РЕЙТИНГ КОНКУРЕНТОСПОСОБНОСТИ</a:t>
            </a:r>
          </a:p>
          <a:p>
            <a:pPr>
              <a:lnSpc>
                <a:spcPct val="90000"/>
              </a:lnSpc>
              <a:buFontTx/>
              <a:buNone/>
            </a:pPr>
            <a:endParaRPr lang="ru-RU" sz="2400">
              <a:solidFill>
                <a:schemeClr val="bg1"/>
              </a:solidFill>
            </a:endParaRPr>
          </a:p>
          <a:p>
            <a:pPr>
              <a:lnSpc>
                <a:spcPct val="90000"/>
              </a:lnSpc>
              <a:buFontTx/>
              <a:buNone/>
            </a:pPr>
            <a:r>
              <a:rPr lang="ru-RU" sz="2400">
                <a:solidFill>
                  <a:schemeClr val="bg1"/>
                </a:solidFill>
              </a:rPr>
              <a:t>Исследованием рейтинга конкурентоспособности национальных экономик в системе мирового хозяйства занимаются несколько авторитетных международных организаций. </a:t>
            </a:r>
          </a:p>
          <a:p>
            <a:pPr>
              <a:lnSpc>
                <a:spcPct val="90000"/>
              </a:lnSpc>
              <a:buFontTx/>
              <a:buNone/>
            </a:pPr>
            <a:r>
              <a:rPr lang="ru-RU" sz="2400">
                <a:solidFill>
                  <a:schemeClr val="bg1"/>
                </a:solidFill>
              </a:rPr>
              <a:t>Наиболее репрезентативный показатель конкурентоспособности впервые был разработан известной международной организацией - Мировым экономическим форумом в 1986 г. Ежегодный доклад по конкурентоспособности стран в системе мирового хозяйства готовится под эгидой Мирового экономического форума Международным институтом менеджмента (г. Лозанна).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457200" y="692150"/>
            <a:ext cx="8229600" cy="5689600"/>
          </a:xfrm>
        </p:spPr>
        <p:txBody>
          <a:bodyPr/>
          <a:lstStyle/>
          <a:p>
            <a:pPr>
              <a:lnSpc>
                <a:spcPct val="90000"/>
              </a:lnSpc>
              <a:buFontTx/>
              <a:buNone/>
            </a:pPr>
            <a:r>
              <a:rPr lang="ru-RU" sz="2400">
                <a:solidFill>
                  <a:schemeClr val="bg1"/>
                </a:solidFill>
              </a:rPr>
              <a:t>Для подсчета рейтинга конкурентоспособности анализируется 290 показателей, из них 41 показатель используется лишь как вводная информация о стране и в конечном рейтинге не отражается. </a:t>
            </a:r>
          </a:p>
          <a:p>
            <a:pPr>
              <a:lnSpc>
                <a:spcPct val="90000"/>
              </a:lnSpc>
              <a:buFontTx/>
              <a:buNone/>
            </a:pPr>
            <a:r>
              <a:rPr lang="ru-RU" sz="2400">
                <a:solidFill>
                  <a:schemeClr val="bg1"/>
                </a:solidFill>
              </a:rPr>
              <a:t>Остальные 249 критериев, которые находят отражение в конечном рейтинге, сгруппированы в восемь агрегированных факторов: внутренний экономический потенциал, внешнеэкономические связи, государственное регулирование, кредитно-финансовая система, инфраструктура, система управления, научно-технический потенциал, трудовые ресурсы. </a:t>
            </a:r>
          </a:p>
          <a:p>
            <a:pPr>
              <a:lnSpc>
                <a:spcPct val="90000"/>
              </a:lnSpc>
              <a:buFontTx/>
              <a:buNone/>
            </a:pPr>
            <a:r>
              <a:rPr lang="ru-RU" sz="2400">
                <a:solidFill>
                  <a:schemeClr val="bg1"/>
                </a:solidFill>
              </a:rPr>
              <a:t>Агрегированные факторы конкурентоспособности в свою очередь разделяются на подфакторы</a:t>
            </a:r>
            <a:r>
              <a:rPr lang="ru-RU" sz="240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476250"/>
            <a:ext cx="8229600" cy="5976938"/>
          </a:xfrm>
        </p:spPr>
        <p:txBody>
          <a:bodyPr>
            <a:normAutofit/>
          </a:bodyPr>
          <a:lstStyle/>
          <a:p>
            <a:pPr>
              <a:lnSpc>
                <a:spcPct val="80000"/>
              </a:lnSpc>
              <a:buFontTx/>
              <a:buNone/>
            </a:pPr>
            <a:r>
              <a:rPr lang="ru-RU" sz="1800">
                <a:solidFill>
                  <a:schemeClr val="bg1"/>
                </a:solidFill>
              </a:rPr>
              <a:t>За годы исследования конкурентоспособности стран в системе мирового хозяйства и факторов ее определяющих специалистами института были разработаны "золотые правила" конкурентоспособности, следую которым страна добьется повышения или сохранения своей конкурентоспособности. Формулируются они в таком порядке: </a:t>
            </a:r>
          </a:p>
          <a:p>
            <a:pPr>
              <a:lnSpc>
                <a:spcPct val="80000"/>
              </a:lnSpc>
              <a:buFontTx/>
              <a:buNone/>
            </a:pPr>
            <a:r>
              <a:rPr lang="ru-RU" sz="1800">
                <a:solidFill>
                  <a:schemeClr val="bg1"/>
                </a:solidFill>
              </a:rPr>
              <a:t>1. Стабильное и предсказуемое законодательство; </a:t>
            </a:r>
          </a:p>
          <a:p>
            <a:pPr>
              <a:lnSpc>
                <a:spcPct val="80000"/>
              </a:lnSpc>
              <a:buFontTx/>
              <a:buNone/>
            </a:pPr>
            <a:r>
              <a:rPr lang="ru-RU" sz="1800">
                <a:solidFill>
                  <a:schemeClr val="bg1"/>
                </a:solidFill>
              </a:rPr>
              <a:t>2. Гибкая структура экономики; </a:t>
            </a:r>
          </a:p>
          <a:p>
            <a:pPr>
              <a:lnSpc>
                <a:spcPct val="80000"/>
              </a:lnSpc>
              <a:buFontTx/>
              <a:buNone/>
            </a:pPr>
            <a:r>
              <a:rPr lang="ru-RU" sz="1800">
                <a:solidFill>
                  <a:schemeClr val="bg1"/>
                </a:solidFill>
              </a:rPr>
              <a:t>3. Инвестиции в традиционную и технологическую инфраструктуру; </a:t>
            </a:r>
          </a:p>
          <a:p>
            <a:pPr>
              <a:lnSpc>
                <a:spcPct val="80000"/>
              </a:lnSpc>
              <a:buFontTx/>
              <a:buNone/>
            </a:pPr>
            <a:r>
              <a:rPr lang="ru-RU" sz="1800">
                <a:solidFill>
                  <a:schemeClr val="bg1"/>
                </a:solidFill>
              </a:rPr>
              <a:t>4. Стимулирование частных сбережений и внутренних инвестиций; </a:t>
            </a:r>
          </a:p>
          <a:p>
            <a:pPr>
              <a:lnSpc>
                <a:spcPct val="80000"/>
              </a:lnSpc>
              <a:buFontTx/>
              <a:buNone/>
            </a:pPr>
            <a:r>
              <a:rPr lang="ru-RU" sz="1800">
                <a:solidFill>
                  <a:schemeClr val="bg1"/>
                </a:solidFill>
              </a:rPr>
              <a:t>5. Повышение агрессивности экспорта наряду с привлечение прямых иностранных инвестиций; </a:t>
            </a:r>
          </a:p>
          <a:p>
            <a:pPr>
              <a:lnSpc>
                <a:spcPct val="80000"/>
              </a:lnSpc>
              <a:buFontTx/>
              <a:buNone/>
            </a:pPr>
            <a:r>
              <a:rPr lang="ru-RU" sz="1800">
                <a:solidFill>
                  <a:schemeClr val="bg1"/>
                </a:solidFill>
              </a:rPr>
              <a:t>6. Улучшение качества, оперативности и прозрачности управления и администрирования; </a:t>
            </a:r>
          </a:p>
          <a:p>
            <a:pPr>
              <a:lnSpc>
                <a:spcPct val="80000"/>
              </a:lnSpc>
              <a:buFontTx/>
              <a:buNone/>
            </a:pPr>
            <a:r>
              <a:rPr lang="ru-RU" sz="1800">
                <a:solidFill>
                  <a:schemeClr val="bg1"/>
                </a:solidFill>
              </a:rPr>
              <a:t>7. Взаимообусловленность заработной платы, производительности труда и налогов; </a:t>
            </a:r>
          </a:p>
          <a:p>
            <a:pPr>
              <a:lnSpc>
                <a:spcPct val="80000"/>
              </a:lnSpc>
              <a:buFontTx/>
              <a:buNone/>
            </a:pPr>
            <a:r>
              <a:rPr lang="ru-RU" sz="1800">
                <a:solidFill>
                  <a:schemeClr val="bg1"/>
                </a:solidFill>
              </a:rPr>
              <a:t>8. Сокращение разрыва между минимальными и максимальными заработками в стране и укрепление среднего класса; </a:t>
            </a:r>
          </a:p>
          <a:p>
            <a:pPr>
              <a:lnSpc>
                <a:spcPct val="80000"/>
              </a:lnSpc>
              <a:buFontTx/>
              <a:buNone/>
            </a:pPr>
            <a:r>
              <a:rPr lang="ru-RU" sz="1800">
                <a:solidFill>
                  <a:schemeClr val="bg1"/>
                </a:solidFill>
              </a:rPr>
              <a:t>9. Крупные инвестиции в образование, особенно среднее, а также в непрерывное повышение квалификации работающих; </a:t>
            </a:r>
          </a:p>
          <a:p>
            <a:pPr>
              <a:lnSpc>
                <a:spcPct val="80000"/>
              </a:lnSpc>
              <a:buFontTx/>
              <a:buNone/>
            </a:pPr>
            <a:r>
              <a:rPr lang="ru-RU" sz="1800">
                <a:solidFill>
                  <a:schemeClr val="bg1"/>
                </a:solidFill>
              </a:rPr>
              <a:t>10. Баланс преимуществ глобализации экономики и национальных особенностей и предпочтений (то есть наряду с осознанием принадлежности к мировому сообществу должна существовать национальная идея, национальное самоопределение).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4" name="Rectangle 4"/>
          <p:cNvSpPr>
            <a:spLocks noGrp="1" noChangeArrowheads="1"/>
          </p:cNvSpPr>
          <p:nvPr>
            <p:ph idx="1"/>
          </p:nvPr>
        </p:nvSpPr>
        <p:spPr>
          <a:xfrm>
            <a:off x="457200" y="476250"/>
            <a:ext cx="8229600" cy="5649913"/>
          </a:xfrm>
          <a:noFill/>
          <a:ln/>
        </p:spPr>
        <p:txBody>
          <a:bodyPr/>
          <a:lstStyle/>
          <a:p>
            <a:pPr algn="ctr">
              <a:lnSpc>
                <a:spcPct val="80000"/>
              </a:lnSpc>
              <a:buFontTx/>
              <a:buNone/>
            </a:pPr>
            <a:r>
              <a:rPr lang="ru-RU" sz="2400" b="1">
                <a:solidFill>
                  <a:schemeClr val="bg1"/>
                </a:solidFill>
              </a:rPr>
              <a:t>Мировой рынок.</a:t>
            </a:r>
            <a:r>
              <a:rPr lang="ru-RU" sz="2400">
                <a:solidFill>
                  <a:schemeClr val="bg1"/>
                </a:solidFill>
              </a:rPr>
              <a:t> </a:t>
            </a:r>
            <a:r>
              <a:rPr lang="ru-RU" sz="2400" b="1">
                <a:solidFill>
                  <a:schemeClr val="bg1"/>
                </a:solidFill>
              </a:rPr>
              <a:t>Сущность и характерные черты.</a:t>
            </a:r>
          </a:p>
          <a:p>
            <a:pPr>
              <a:lnSpc>
                <a:spcPct val="80000"/>
              </a:lnSpc>
              <a:buFontTx/>
              <a:buNone/>
            </a:pPr>
            <a:endParaRPr lang="ru-RU" sz="2000" b="1">
              <a:solidFill>
                <a:schemeClr val="bg1"/>
              </a:solidFill>
            </a:endParaRPr>
          </a:p>
          <a:p>
            <a:pPr>
              <a:lnSpc>
                <a:spcPct val="80000"/>
              </a:lnSpc>
              <a:buFontTx/>
              <a:buNone/>
            </a:pPr>
            <a:r>
              <a:rPr lang="ru-RU" sz="2000" b="1">
                <a:solidFill>
                  <a:schemeClr val="bg1"/>
                </a:solidFill>
              </a:rPr>
              <a:t>ВОЗНИК </a:t>
            </a:r>
          </a:p>
          <a:p>
            <a:pPr>
              <a:lnSpc>
                <a:spcPct val="80000"/>
              </a:lnSpc>
              <a:buFontTx/>
              <a:buNone/>
            </a:pPr>
            <a:r>
              <a:rPr lang="ru-RU" sz="2000" b="1">
                <a:solidFill>
                  <a:schemeClr val="bg1"/>
                </a:solidFill>
              </a:rPr>
              <a:t>в результате интернационализации хозяйственной жизни, переплетения экономических процессов и явлений на глобальном уровне как сфера обмена между государственно обособленными хозяйствами. </a:t>
            </a:r>
          </a:p>
          <a:p>
            <a:pPr>
              <a:lnSpc>
                <a:spcPct val="80000"/>
              </a:lnSpc>
              <a:buFontTx/>
              <a:buNone/>
            </a:pPr>
            <a:r>
              <a:rPr lang="ru-RU" sz="2000" b="1">
                <a:solidFill>
                  <a:schemeClr val="bg1"/>
                </a:solidFill>
              </a:rPr>
              <a:t>Как определенная целостность он оформился к концу </a:t>
            </a:r>
            <a:r>
              <a:rPr lang="en-US" sz="2000" b="1">
                <a:solidFill>
                  <a:schemeClr val="bg1"/>
                </a:solidFill>
              </a:rPr>
              <a:t>XIX </a:t>
            </a:r>
            <a:r>
              <a:rPr lang="ru-RU" sz="2000" b="1">
                <a:solidFill>
                  <a:schemeClr val="bg1"/>
                </a:solidFill>
              </a:rPr>
              <a:t>— началу </a:t>
            </a:r>
            <a:r>
              <a:rPr lang="en-US" sz="2000" b="1">
                <a:solidFill>
                  <a:schemeClr val="bg1"/>
                </a:solidFill>
              </a:rPr>
              <a:t>XX </a:t>
            </a:r>
            <a:r>
              <a:rPr lang="ru-RU" sz="2000" b="1">
                <a:solidFill>
                  <a:schemeClr val="bg1"/>
                </a:solidFill>
              </a:rPr>
              <a:t>века, выступая производным от внутренних рынков национальных государств.</a:t>
            </a:r>
            <a:r>
              <a:rPr lang="ru-RU" sz="2000">
                <a:solidFill>
                  <a:schemeClr val="bg1"/>
                </a:solidFill>
              </a:rPr>
              <a:t> </a:t>
            </a:r>
            <a:r>
              <a:rPr lang="ru-RU" sz="2000" b="1">
                <a:solidFill>
                  <a:schemeClr val="bg1"/>
                </a:solidFill>
              </a:rPr>
              <a:t> </a:t>
            </a:r>
          </a:p>
          <a:p>
            <a:pPr algn="ctr">
              <a:lnSpc>
                <a:spcPct val="80000"/>
              </a:lnSpc>
              <a:buFontTx/>
              <a:buNone/>
            </a:pPr>
            <a:r>
              <a:rPr lang="ru-RU" sz="2000" b="1">
                <a:solidFill>
                  <a:schemeClr val="bg1"/>
                </a:solidFill>
              </a:rPr>
              <a:t>Мировой рынок — сфера устойчивых товарно-денежных</a:t>
            </a:r>
            <a:r>
              <a:rPr lang="ru-RU" sz="2000">
                <a:solidFill>
                  <a:schemeClr val="bg1"/>
                </a:solidFill>
              </a:rPr>
              <a:t> </a:t>
            </a:r>
            <a:r>
              <a:rPr lang="ru-RU" sz="2000" b="1">
                <a:solidFill>
                  <a:schemeClr val="bg1"/>
                </a:solidFill>
              </a:rPr>
              <a:t>отношений между странами, основанная на МРТ.</a:t>
            </a:r>
            <a:r>
              <a:rPr lang="ru-RU" sz="2000">
                <a:solidFill>
                  <a:schemeClr val="bg1"/>
                </a:solidFill>
              </a:rPr>
              <a:t> </a:t>
            </a:r>
          </a:p>
          <a:p>
            <a:pPr>
              <a:lnSpc>
                <a:spcPct val="80000"/>
              </a:lnSpc>
              <a:buFontTx/>
              <a:buNone/>
            </a:pPr>
            <a:r>
              <a:rPr lang="ru-RU" sz="2000">
                <a:solidFill>
                  <a:schemeClr val="bg1"/>
                </a:solidFill>
              </a:rPr>
              <a:t>Как и внутренний рынок, состоит из рынка товаров и услуг, рынка рабочей силы и рынка капиталов. Но хозяйственное поле мирового рынка приняло масштабы всего мира.</a:t>
            </a:r>
          </a:p>
          <a:p>
            <a:pPr>
              <a:lnSpc>
                <a:spcPct val="80000"/>
              </a:lnSpc>
              <a:buFontTx/>
              <a:buNone/>
            </a:pPr>
            <a:r>
              <a:rPr lang="ru-RU" sz="2000">
                <a:solidFill>
                  <a:schemeClr val="bg1"/>
                </a:solidFill>
              </a:rPr>
              <a:t>Мировой рынок по сравнению с внутренним имеет в своей структуре </a:t>
            </a:r>
            <a:r>
              <a:rPr lang="ru-RU" sz="2000" i="1">
                <a:solidFill>
                  <a:schemeClr val="bg1"/>
                </a:solidFill>
              </a:rPr>
              <a:t>два дополнительных блока:</a:t>
            </a:r>
            <a:endParaRPr lang="ru-RU" sz="2000">
              <a:solidFill>
                <a:schemeClr val="bg1"/>
              </a:solidFill>
            </a:endParaRPr>
          </a:p>
          <a:p>
            <a:pPr>
              <a:lnSpc>
                <a:spcPct val="80000"/>
              </a:lnSpc>
              <a:buFontTx/>
              <a:buNone/>
            </a:pPr>
            <a:r>
              <a:rPr lang="ru-RU" sz="2000">
                <a:solidFill>
                  <a:schemeClr val="bg1"/>
                </a:solidFill>
              </a:rPr>
              <a:t>1) валютный рынок, соизмеряющий ценности национальных денежных единиц;</a:t>
            </a:r>
          </a:p>
          <a:p>
            <a:pPr>
              <a:lnSpc>
                <a:spcPct val="80000"/>
              </a:lnSpc>
              <a:buFontTx/>
              <a:buNone/>
            </a:pPr>
            <a:r>
              <a:rPr lang="ru-RU" sz="2000">
                <a:solidFill>
                  <a:schemeClr val="bg1"/>
                </a:solidFill>
              </a:rPr>
              <a:t>2) специальную инфраструктуру.</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4F4F4"/>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483</TotalTime>
  <Words>3674</Words>
  <Application>Microsoft Office PowerPoint</Application>
  <PresentationFormat>Экран (4:3)</PresentationFormat>
  <Paragraphs>191</Paragraphs>
  <Slides>47</Slides>
  <Notes>0</Notes>
  <HiddenSlides>1</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47</vt:i4>
      </vt:variant>
    </vt:vector>
  </HeadingPairs>
  <TitlesOfParts>
    <vt:vector size="49" baseType="lpstr">
      <vt:lpstr>Arial</vt:lpstr>
      <vt:lpstr>Яркая</vt:lpstr>
      <vt:lpstr>МИРОВОЙ РЫНОК</vt:lpstr>
      <vt:lpstr>Конкурентоспособность национальных экономик </vt:lpstr>
      <vt:lpstr>Слайд 3</vt:lpstr>
      <vt:lpstr>ИННОВАЦИИ</vt:lpstr>
      <vt:lpstr>Слайд 5</vt:lpstr>
      <vt:lpstr>Слайд 6</vt:lpstr>
      <vt:lpstr>Слайд 7</vt:lpstr>
      <vt:lpstr>Слайд 8</vt:lpstr>
      <vt:lpstr>Слайд 9</vt:lpstr>
      <vt:lpstr>Слайд 10</vt:lpstr>
      <vt:lpstr>Слайд 11</vt:lpstr>
      <vt:lpstr>Эволюция форм рынка</vt:lpstr>
      <vt:lpstr>Слайд 13</vt:lpstr>
      <vt:lpstr>Слайд 14</vt:lpstr>
      <vt:lpstr>Субъекты мирового рынка</vt:lpstr>
      <vt:lpstr>Слайд 16</vt:lpstr>
      <vt:lpstr>Слайд 17</vt:lpstr>
      <vt:lpstr>Слайд 18</vt:lpstr>
      <vt:lpstr>Конъюнктура мирового рынка</vt:lpstr>
      <vt:lpstr>Слайд 20</vt:lpstr>
      <vt:lpstr>Тенденции развития мирового рынка</vt:lpstr>
      <vt:lpstr>Слайд 22</vt:lpstr>
      <vt:lpstr>Слайд 23</vt:lpstr>
      <vt:lpstr>Слайд 24</vt:lpstr>
      <vt:lpstr>Механизм формирования равновесных цен мирового рынка</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Цикличность функционирования мировой экономики</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МИРОВОЙ РЫНОК И ЕГО ФУНКЦИОНИРОВАНИЕ</dc:title>
  <dc:creator>Igor</dc:creator>
  <cp:lastModifiedBy>Admin</cp:lastModifiedBy>
  <cp:revision>70</cp:revision>
  <dcterms:created xsi:type="dcterms:W3CDTF">2008-03-16T14:44:35Z</dcterms:created>
  <dcterms:modified xsi:type="dcterms:W3CDTF">2010-10-27T06:57:28Z</dcterms:modified>
</cp:coreProperties>
</file>