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22" autoAdjust="0"/>
    <p:restoredTop sz="94660"/>
  </p:normalViewPr>
  <p:slideViewPr>
    <p:cSldViewPr>
      <p:cViewPr varScale="1">
        <p:scale>
          <a:sx n="77" d="100"/>
          <a:sy n="77" d="100"/>
        </p:scale>
        <p:origin x="-3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11FC6-A790-4E2A-A49B-33989440C91A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B3D0F-D20A-4D08-81AF-C3CF4A4F48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219A7-8BD6-4620-A1DE-2EF5CB29E1E9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6A040-5D48-486B-A0F5-312346447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CD6E2-0721-4D00-A283-86C5EC3B14FE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22AC1-1AB3-43B5-ACE5-7D3AD9566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5A639-A7BC-4B92-9632-7C6DA231FE1E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1087C-D347-4370-B188-1277E6786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CCC8D-692A-4254-96F9-A9F051818D7A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AD8B7-AFCD-4F26-B4C2-3D58939A9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99CA1-4179-4A42-8445-CDE7B724A44D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B374A-C2D0-4959-9E43-16AD2A30C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1B10E-7374-4B8C-BAD3-C040CCD9F503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6E9B5-0ED2-486A-BDB0-923C01982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7D0ED-0A46-472B-A57C-16F027EFE07D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E9C03-E214-403F-B237-E60496831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13A66-807F-4827-9FA1-9890D7CF2DFB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69308-EDD0-4CD1-B550-359D83A623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E8924-3AC0-4CB4-86DA-BDB4A2230B08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C89B8-E338-4AE2-A800-B5B06871D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2F3F0-7988-4ABE-B751-290F1FE23C95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FD94A-DA35-4D8C-B939-09956E080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B9692F-6AFC-42DD-9E63-C89760AEDA65}" type="datetimeFigureOut">
              <a:rPr lang="ru-RU"/>
              <a:pPr>
                <a:defRPr/>
              </a:pPr>
              <a:t>09.06.2011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07D85F-F60B-4E5D-AC5F-4ABBC0A66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EB641B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39639D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itcp.kz/system/files/PSER%2010-14%201(org)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4643469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  <a:lumOff val="5000"/>
                  </a:schemeClr>
                </a:solidFill>
              </a:rPr>
              <a:t>Прогноз</a:t>
            </a:r>
            <a:br>
              <a:rPr lang="ru-RU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>
                <a:solidFill>
                  <a:schemeClr val="tx1">
                    <a:lumMod val="95000"/>
                    <a:lumOff val="5000"/>
                  </a:schemeClr>
                </a:solidFill>
              </a:rPr>
              <a:t>социально-экономического развития Республики Казахстан </a:t>
            </a:r>
            <a:br>
              <a:rPr lang="ru-RU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>
                <a:solidFill>
                  <a:schemeClr val="tx1">
                    <a:lumMod val="95000"/>
                    <a:lumOff val="5000"/>
                  </a:schemeClr>
                </a:solidFill>
              </a:rPr>
              <a:t>на 2010 – 2014 годы</a:t>
            </a:r>
            <a:br>
              <a:rPr lang="ru-RU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>
            <a:normAutofit fontScale="700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/>
              <a:t>Целевые индикаторы социально-экономического развития</a:t>
            </a:r>
            <a:br>
              <a:rPr lang="ru-RU" b="1" dirty="0"/>
            </a:br>
            <a:r>
              <a:rPr lang="ru-RU" b="1" dirty="0"/>
              <a:t>Республики Казахстан</a:t>
            </a:r>
            <a:endParaRPr lang="ru-RU" dirty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/>
              <a:t>        Целевые индикаторы социально-экономического развития по росту экономики, уровню дохода, уровню занятости и инфляции, будут определены в Стратегическом плане развития Республики Казахстан до 2020 года. </a:t>
            </a:r>
            <a:br>
              <a:rPr lang="ru-RU" dirty="0"/>
            </a:br>
            <a:r>
              <a:rPr lang="ru-RU" dirty="0"/>
              <a:t>        В целях обеспечения к 2020 году заданных параметров роста экономики по сравнению с 2010 годом в 2010 – 2014 годах реальный ВВП предполагается увеличить на 15,7%.</a:t>
            </a:r>
            <a:br>
              <a:rPr lang="ru-RU" dirty="0"/>
            </a:br>
            <a:r>
              <a:rPr lang="ru-RU" dirty="0"/>
              <a:t>        Для обеспечения вхождения Казахстана к 2020 году в число стран с высоким уровнем дохода по показателю ВВП на душу населения, данный показатель будет доведен до уровня выше 10 тыс. долларов. США к 2014 году.</a:t>
            </a:r>
            <a:br>
              <a:rPr lang="ru-RU" dirty="0"/>
            </a:br>
            <a:r>
              <a:rPr lang="ru-RU" dirty="0"/>
              <a:t>        Снижению уровня инфляции в долгосрочном периоде будет способствовать снижение ее уровня в среднесрочном периоде с 6,0-8,0 % в 2010 году до 7 % на конец 2014 года.</a:t>
            </a:r>
            <a:br>
              <a:rPr lang="ru-RU" dirty="0"/>
            </a:br>
            <a:r>
              <a:rPr lang="ru-RU" dirty="0"/>
              <a:t>        Для обеспечения уровня безработицы к 2020 году на уровне не выше 5% в 2010 – 2014 годах планируется его снижение до 6%.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85750"/>
            <a:ext cx="8258175" cy="5840413"/>
          </a:xfrm>
        </p:spPr>
        <p:txBody>
          <a:bodyPr>
            <a:normAutofit fontScale="62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/>
              <a:t>Цели и задачи экономической политики</a:t>
            </a:r>
            <a:endParaRPr lang="ru-RU" dirty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/>
              <a:t>        В период восстановительного роста темпы роста отраслей, замедлившиеся во время кризиса должны достичь докризисного уровня, после чего на первый план выйдет закладка основы для расширения производственного потенциала Казахстана. </a:t>
            </a:r>
            <a:br>
              <a:rPr lang="ru-RU" dirty="0"/>
            </a:br>
            <a:r>
              <a:rPr lang="ru-RU" dirty="0"/>
              <a:t>        </a:t>
            </a:r>
            <a:r>
              <a:rPr lang="ru-RU" b="1" dirty="0"/>
              <a:t>Цель </a:t>
            </a:r>
            <a:r>
              <a:rPr lang="ru-RU" dirty="0"/>
              <a:t>экономической политики в 2010 – 2014 годах – восстановление и обеспечение в дальнейшем качественного и сбалансированного роста экономики.</a:t>
            </a:r>
            <a:br>
              <a:rPr lang="ru-RU" dirty="0"/>
            </a:br>
            <a:r>
              <a:rPr lang="ru-RU" dirty="0"/>
              <a:t>        Восстановление реального роста ВВП, качественный и сбалансированный рост экономики возможны при обеспечении благоприятной макроэкономической среды. В свою очередь, качество и устойчивость экономического роста в среднесрочном периоде должны обеспечиваться «ядром» экономики.</a:t>
            </a:r>
            <a:br>
              <a:rPr lang="ru-RU" dirty="0"/>
            </a:br>
            <a:r>
              <a:rPr lang="ru-RU" dirty="0"/>
              <a:t>        Для достижения цели в рамках экономической политики будут решаться следующие основные </a:t>
            </a:r>
            <a:r>
              <a:rPr lang="ru-RU" b="1" dirty="0"/>
              <a:t>задачи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        - обеспечение макроэкономической стабильности и восстановление роста экономики;</a:t>
            </a:r>
            <a:br>
              <a:rPr lang="ru-RU" dirty="0"/>
            </a:br>
            <a:r>
              <a:rPr lang="ru-RU" dirty="0"/>
              <a:t>        - формирование «ядра» отечественной экономики.</a:t>
            </a:r>
            <a:br>
              <a:rPr lang="ru-RU" dirty="0"/>
            </a:br>
            <a:r>
              <a:rPr lang="ru-RU" dirty="0"/>
              <a:t>        Для выполнения поставленных задач необходимо формирование целостной системы реализации макроэкономической политики, включающей сбалансированное использование инструментов денежно-кредитной, фискальной и структурной политик.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7256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200" b="1" dirty="0"/>
              <a:t>Прогноз социально-экономического развития страны </a:t>
            </a:r>
            <a:br>
              <a:rPr lang="ru-RU" sz="1200" b="1" dirty="0"/>
            </a:br>
            <a:r>
              <a:rPr lang="ru-RU" sz="1200" b="1" dirty="0"/>
              <a:t>на 2010 – 2014 годы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        </a:t>
            </a:r>
            <a:r>
              <a:rPr lang="ru-RU" sz="1600" dirty="0" smtClean="0"/>
              <a:t>Основой </a:t>
            </a:r>
            <a:r>
              <a:rPr lang="ru-RU" sz="1600" dirty="0"/>
              <a:t>сбалансированного экономического роста в среднесрочном периоде будет являться стимулирование как инвестиционного процесса, так и потребительской активности. </a:t>
            </a:r>
            <a:br>
              <a:rPr lang="ru-RU" sz="1600" dirty="0"/>
            </a:br>
            <a:r>
              <a:rPr lang="ru-RU" sz="1600" dirty="0"/>
              <a:t>        Темпы роста инвестиций в 2010 – 2014 годах составят в среднем 3,8 % в год. Это будет обеспечивать достаточно высокий рост накопления основного капитала, позволяющий проводить активную технологическую модернизацию. </a:t>
            </a:r>
            <a:br>
              <a:rPr lang="ru-RU" sz="1600" dirty="0"/>
            </a:br>
            <a:r>
              <a:rPr lang="ru-RU" sz="1600" dirty="0"/>
              <a:t>        Рост потребления в 2010 – 2014 годах составит в среднем 2,8 %. При этом государственное потребление будет расти более высокими темпами по сравнению с потреблением домашних хозяйств. </a:t>
            </a:r>
            <a:br>
              <a:rPr lang="ru-RU" sz="1600" dirty="0"/>
            </a:br>
            <a:r>
              <a:rPr lang="ru-RU" sz="1600" dirty="0"/>
              <a:t>        В целом Правительство будет обеспечивать следующие параметры роста компонентов ВВП.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571750"/>
            <a:ext cx="8301037" cy="3840163"/>
          </a:xfrm>
        </p:spPr>
        <p:txBody>
          <a:bodyPr>
            <a:normAutofit fontScale="850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dirty="0"/>
              <a:t>В 2010 – 2014 годах прогнозируется постепенное увеличение темпов роста реального ВВП с 1,5-2% в 2010 году до 3,9% в 2014 году.</a:t>
            </a:r>
            <a:br>
              <a:rPr lang="ru-RU" sz="1600" dirty="0"/>
            </a:br>
            <a:r>
              <a:rPr lang="ru-RU" sz="1600" dirty="0"/>
              <a:t>        Среднегодовой прирост объема валовой продукции сельского хозяйства в 2010-2014 годах составит 2,1%.</a:t>
            </a:r>
            <a:br>
              <a:rPr lang="ru-RU" sz="1600" dirty="0"/>
            </a:br>
            <a:r>
              <a:rPr lang="ru-RU" sz="1600" dirty="0"/>
              <a:t>        Объем промышленной продукции в 2010 – 2014 годах будет расти в среднем на 3,3% в год.</a:t>
            </a:r>
            <a:br>
              <a:rPr lang="ru-RU" sz="1600" dirty="0"/>
            </a:br>
            <a:r>
              <a:rPr lang="ru-RU" sz="1600" dirty="0"/>
              <a:t>        Росту объемов промышленного производства будет способствовать увеличение объемов производства как в горнодобывающем, так и обрабатывающем секторе.</a:t>
            </a:r>
            <a:br>
              <a:rPr lang="ru-RU" sz="1600" dirty="0"/>
            </a:br>
            <a:r>
              <a:rPr lang="ru-RU" sz="1600" dirty="0"/>
              <a:t>        Объем добычи нефти и газового конденсата увеличится с 76,4 млн. тонн в 2009 году до 85,0 млн. тонн в 2014 году.</a:t>
            </a:r>
            <a:br>
              <a:rPr lang="ru-RU" sz="1600" dirty="0"/>
            </a:br>
            <a:r>
              <a:rPr lang="ru-RU" sz="1600" dirty="0"/>
              <a:t>        Увеличение промышленного производства будет способствовать росту объемов строительства и услуг транспорта.</a:t>
            </a:r>
            <a:br>
              <a:rPr lang="ru-RU" sz="1600" dirty="0"/>
            </a:br>
            <a:r>
              <a:rPr lang="ru-RU" sz="1600" dirty="0"/>
              <a:t>        Прогнозируется увеличение темпов роста объема строительства до 3,7% в 2014 году, услуг транспорта – с 0,8% до 4,0%, соответственно.</a:t>
            </a:r>
            <a:br>
              <a:rPr lang="ru-RU" sz="1600" dirty="0"/>
            </a:br>
            <a:r>
              <a:rPr lang="ru-RU" sz="1600" dirty="0"/>
              <a:t>        Объем услуг связи по прогнозам будет расти в среднем на уровне более 6</a:t>
            </a:r>
            <a:r>
              <a:rPr lang="kk-KZ" sz="1600" dirty="0"/>
              <a:t>,4</a:t>
            </a:r>
            <a:r>
              <a:rPr lang="ru-RU" sz="1600" dirty="0"/>
              <a:t> % в год.</a:t>
            </a:r>
            <a:br>
              <a:rPr lang="ru-RU" sz="1600" dirty="0"/>
            </a:br>
            <a:r>
              <a:rPr lang="ru-RU" sz="1600" dirty="0"/>
              <a:t>        В среднесрочном периоде, повышение цен на мировом товарном рынке и увеличение объемов производства будут способствовать увеличению объемов экспорта. Рост внутренних доходов будет способствовать увеличению импорта.</a:t>
            </a:r>
            <a:br>
              <a:rPr lang="ru-RU" sz="1600" dirty="0"/>
            </a:br>
            <a:r>
              <a:rPr lang="ru-RU" sz="1600" dirty="0"/>
              <a:t>        В 2010 году прогнозируется дефицит текущего счета к ВВП на уровне 2,8% с постепенным его снижением в 2011 – 2012 году до 1,8%.</a:t>
            </a:r>
            <a:br>
              <a:rPr lang="ru-RU" sz="1600" dirty="0"/>
            </a:br>
            <a:endParaRPr lang="ru-RU" sz="16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/>
              <a:t>Прогноз ВВП на душу населения на 2010 – 2014 годы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5602" name="Содержимое 3" descr="http://www.itcp.kz/system/files/risunok%20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63" y="2000250"/>
            <a:ext cx="7429500" cy="2000250"/>
          </a:xfrm>
        </p:spPr>
      </p:pic>
      <p:sp>
        <p:nvSpPr>
          <p:cNvPr id="25603" name="Rectangle 1"/>
          <p:cNvSpPr>
            <a:spLocks noChangeArrowheads="1"/>
          </p:cNvSpPr>
          <p:nvPr/>
        </p:nvSpPr>
        <p:spPr bwMode="auto">
          <a:xfrm>
            <a:off x="285750" y="4440238"/>
            <a:ext cx="8358188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9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     </a:t>
            </a:r>
            <a:r>
              <a:rPr lang="ru-RU" sz="16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  </a:t>
            </a:r>
            <a:r>
              <a:rPr lang="ru-RU" sz="160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Проведение политики восстановления и последующего поддержания устойчивых темпов экономического роста в качестве приоритетов предполагает устойчивое повышение качества и социальных стандартов жизни населения.</a:t>
            </a:r>
            <a:br>
              <a:rPr lang="ru-RU" sz="160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sz="16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       </a:t>
            </a:r>
            <a:r>
              <a:rPr lang="ru-RU" sz="160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Прогнозируется снижение уровня безработицы с</a:t>
            </a:r>
            <a:r>
              <a:rPr lang="ru-RU" sz="16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60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6,3</a:t>
            </a:r>
            <a:r>
              <a:rPr lang="ru-RU" sz="16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60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% в 2010 году до</a:t>
            </a:r>
            <a:r>
              <a:rPr lang="ru-RU" sz="16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60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6,0</a:t>
            </a:r>
            <a:r>
              <a:rPr lang="ru-RU" sz="16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60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% к 2014 году.</a:t>
            </a:r>
            <a:r>
              <a:rPr lang="ru-RU" sz="16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60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ru-RU" sz="160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sz="16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       </a:t>
            </a:r>
            <a:endParaRPr lang="ru-RU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85750"/>
            <a:ext cx="8286750" cy="6215063"/>
          </a:xfrm>
        </p:spPr>
        <p:txBody>
          <a:bodyPr>
            <a:normAutofit fontScale="550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/>
              <a:t>Макроэкономические риски и механизмы реагирования</a:t>
            </a:r>
            <a:endParaRPr lang="ru-RU" dirty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/>
              <a:t>        </a:t>
            </a:r>
            <a:r>
              <a:rPr lang="ru-RU" sz="3300" dirty="0"/>
              <a:t>При реализации политики обеспечения сбалансированного и качественного экономического роста возможно наступление определенных макроэкономических рисков, которые, в зависимости от степени изменения ситуации, требуют различные механизмы реагирования.</a:t>
            </a:r>
            <a:br>
              <a:rPr lang="ru-RU" sz="3300" dirty="0"/>
            </a:br>
            <a:r>
              <a:rPr lang="ru-RU" sz="3300" dirty="0"/>
              <a:t>        Ухудшение экономической ситуации, вследствие отсутствия признаков выхода мировой экономики из кризиса, дальнейшего снижения мировых цен на сырьевые ресурсы, закрытости внешних рынков для заимствования, приведет к снижению поступлений и расходов государственного бюджета, сокращению притока иностранной валюты в страну, оказывающему давление на тенге в сторону девальвации, снижению деловой и потребительской активности и последующей рецессии экономики.</a:t>
            </a:r>
            <a:br>
              <a:rPr lang="ru-RU" sz="3300" dirty="0"/>
            </a:br>
            <a:r>
              <a:rPr lang="ru-RU" sz="3300" dirty="0"/>
              <a:t>        В целях дополнительного стимулирования инвестиционной, деловой и потребительской активности будут предприниматься меры по дополнительному поддержанию ликвидности секторов экономики через:</a:t>
            </a:r>
            <a:br>
              <a:rPr lang="ru-RU" sz="3300" dirty="0"/>
            </a:br>
            <a:r>
              <a:rPr lang="ru-RU" sz="3300" dirty="0"/>
              <a:t>        - привлечение дополнительных средств из Национального фонда; </a:t>
            </a:r>
            <a:br>
              <a:rPr lang="ru-RU" sz="3300" dirty="0"/>
            </a:br>
            <a:r>
              <a:rPr lang="ru-RU" sz="3300" dirty="0"/>
              <a:t>        - привлечение дополнительных ресурсов для поддержки </a:t>
            </a:r>
            <a:r>
              <a:rPr lang="ru-RU" sz="3300" dirty="0" err="1"/>
              <a:t>кредитозависимых</a:t>
            </a:r>
            <a:r>
              <a:rPr lang="ru-RU" sz="3300" dirty="0"/>
              <a:t> отраслей, в том числе за счет привлечения ресурсов государственных компаний и институтов развития;</a:t>
            </a:r>
            <a:br>
              <a:rPr lang="ru-RU" sz="3300" dirty="0"/>
            </a:br>
            <a:r>
              <a:rPr lang="ru-RU" sz="3300" dirty="0"/>
              <a:t>        - поддержания ликвидности банков второго уровня, в том числе через пересмотр нормативов минимальных резервных требований. </a:t>
            </a:r>
            <a:br>
              <a:rPr lang="ru-RU" sz="3300" dirty="0"/>
            </a:br>
            <a:r>
              <a:rPr lang="ru-RU" sz="3300" dirty="0"/>
              <a:t>       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428625"/>
            <a:ext cx="8186737" cy="5697538"/>
          </a:xfrm>
        </p:spPr>
        <p:txBody>
          <a:bodyPr>
            <a:normAutofit fontScale="550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В случае улучшения ситуации – значительного роста мировых цен на сырьевые ресурсы, открытия доступа к внешним займам, произойдет увеличение притока иностранной валюты в страну, поступлений и расходов бюджета, что, в свою очередь, может привести к повторному «перегреву экономики», повышению уровня инфляции, а также будет оказывать давление на обменный курс тенге в сторону укрепления и способствовать снижению конкурентоспособности </a:t>
            </a:r>
            <a:r>
              <a:rPr lang="ru-RU" dirty="0" err="1" smtClean="0"/>
              <a:t>несырьевого</a:t>
            </a:r>
            <a:r>
              <a:rPr lang="ru-RU" dirty="0" smtClean="0"/>
              <a:t> экспорта.</a:t>
            </a:r>
            <a:br>
              <a:rPr lang="ru-RU" dirty="0" smtClean="0"/>
            </a:br>
            <a:r>
              <a:rPr lang="ru-RU" dirty="0" smtClean="0"/>
              <a:t>        В данном случае необходимо принятие следующих мер: </a:t>
            </a:r>
            <a:br>
              <a:rPr lang="ru-RU" dirty="0" smtClean="0"/>
            </a:br>
            <a:r>
              <a:rPr lang="ru-RU" dirty="0" smtClean="0"/>
              <a:t>        - стерилизация избыточной ликвидности и денежной эмиссии;</a:t>
            </a:r>
            <a:br>
              <a:rPr lang="ru-RU" dirty="0" smtClean="0"/>
            </a:br>
            <a:r>
              <a:rPr lang="ru-RU" dirty="0" smtClean="0"/>
              <a:t>        - увеличение накоплений в Национальном фонде;</a:t>
            </a:r>
            <a:br>
              <a:rPr lang="ru-RU" dirty="0" smtClean="0"/>
            </a:br>
            <a:r>
              <a:rPr lang="ru-RU" dirty="0" smtClean="0"/>
              <a:t>        - ужесточение фискальной политики (сокращение расходов бюджета до уровня, ниже номинальных темпов роста ВВП);</a:t>
            </a:r>
            <a:br>
              <a:rPr lang="ru-RU" dirty="0" smtClean="0"/>
            </a:br>
            <a:r>
              <a:rPr lang="ru-RU" dirty="0" smtClean="0"/>
              <a:t>        - ужесточение денежно-кредитной политики (через механизм минимальных резервных требований и регулирующие ставки);</a:t>
            </a:r>
            <a:br>
              <a:rPr lang="ru-RU" dirty="0" smtClean="0"/>
            </a:br>
            <a:r>
              <a:rPr lang="ru-RU" dirty="0" smtClean="0"/>
              <a:t>        - увеличение международных резервов Национального банка;</a:t>
            </a:r>
            <a:br>
              <a:rPr lang="ru-RU" dirty="0" smtClean="0"/>
            </a:br>
            <a:r>
              <a:rPr lang="ru-RU" dirty="0" smtClean="0"/>
              <a:t>ограничение рисков банковского сектора, связанных с внешними заимствованиями.</a:t>
            </a:r>
            <a:br>
              <a:rPr lang="ru-RU" dirty="0" smtClean="0"/>
            </a:br>
            <a:r>
              <a:rPr lang="ru-RU" dirty="0" smtClean="0"/>
              <a:t>        Ввиду вероятности повторного «перегрева» в секторах экономики, наиболее зависимых от банковского кредитования, необходимо предусмотреть меры по ограничению и диверсификации потоков капитала и структурному регулированию отраслей экономики.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 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Спасибо за внимание!!!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7567612" cy="654050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     Введение</a:t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115300" cy="5286375"/>
          </a:xfrm>
        </p:spPr>
        <p:txBody>
          <a:bodyPr>
            <a:normAutofit fontScale="77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>
                <a:latin typeface="Monotype Corsiva" pitchFamily="66" charset="0"/>
              </a:rPr>
              <a:t>Прогноз социально-экономического развития страны на 2010 – 2014 годы (далее – Прогноз социально-экономического развития) разработан в соответствии с Бюджетным кодексом Республики Казахстан от 4 декабря 2008 года № 95-IV.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        Прогноз социально-экономического развития содержит прогнозы макроэкономических показателей и социальных параметров, тенденции и приоритеты социально-экономического развития Республики Казахстан на пятилетний период, основные направления налогово-бюджетной политики, прогнозы государственного и республиканского бюджетов, Национального фонда Республики Казахстан, консолидированного бюджета Республики Казахстан, а также прогнозируемые объемы расходов по администраторам республиканских бюджетных программ на 2010 – 2012 годы.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        Прогноз социально-экономического развития и бюджетных параметров является основой для разработки стратегических планов центральных и местных государственных органов, а также республиканского и местных бюджетов на 2010 – 2012 годы.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000125"/>
            <a:ext cx="8229600" cy="25003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b="1" dirty="0"/>
              <a:t>Тенденции экономического развития в 2007 – 2008 годах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i="1" dirty="0"/>
              <a:t>       Экономический рост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      </a:t>
            </a:r>
            <a:r>
              <a:rPr lang="ru-RU" sz="1600" dirty="0"/>
              <a:t>С 2000 по 2007 годы экономика Казахстана росла темпами в среднем около 10% в год. Несмотря на высокие и устойчивые темпы роста реального валового внутреннего продукта (далее – ВВП), структура и качество экономического роста за этот период изменились</a:t>
            </a:r>
            <a:r>
              <a:rPr lang="ru-RU" sz="1600" dirty="0" smtClean="0"/>
              <a:t>.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ru-RU" sz="1600" b="1" dirty="0"/>
              <a:t>Вклад отраслей в реальный рост ВВП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5362" name="Содержимое 3" descr="http://www.itcp.kz/system/files/PSER10-14%20-%201(2)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0" y="2928938"/>
            <a:ext cx="3810000" cy="1866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3"/>
            <a:ext cx="8686800" cy="6643687"/>
          </a:xfrm>
        </p:spPr>
        <p:txBody>
          <a:bodyPr>
            <a:normAutofit fontScale="92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500" b="1" dirty="0"/>
              <a:t> О тенденциях социально-экономического развития в 2009 году</a:t>
            </a:r>
            <a:endParaRPr lang="ru-RU" sz="1500" dirty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400" dirty="0"/>
              <a:t>        </a:t>
            </a:r>
            <a:r>
              <a:rPr lang="ru-RU" sz="1800" dirty="0"/>
              <a:t> 2009 год экономика Казахстана начала свое развитие в условиях глобального экономического кризиса, низкого уровня мировых цен на нефть, металлы и другие ресурсы. По </a:t>
            </a:r>
            <a:r>
              <a:rPr lang="kk-KZ" sz="1800" dirty="0"/>
              <a:t>прогнозам МВФ падение мировой экономики в </a:t>
            </a:r>
            <a:r>
              <a:rPr lang="ru-RU" sz="1800" dirty="0"/>
              <a:t>2009 году </a:t>
            </a:r>
            <a:r>
              <a:rPr lang="kk-KZ" sz="1800" dirty="0"/>
              <a:t>составило </a:t>
            </a:r>
            <a:r>
              <a:rPr lang="ru-RU" sz="1800" dirty="0"/>
              <a:t>0,8 %</a:t>
            </a:r>
            <a:r>
              <a:rPr lang="kk-KZ" sz="1800" dirty="0"/>
              <a:t>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       Экономика Казахстана, значительно интегрированная в мировое хозяйство, с конца 2008 года испытывает на себе негативное влияние замедления экономики в странах – основных торговых партнерах и, как следствие, сокращение спроса на экспортную продукцию Казахстана. </a:t>
            </a:r>
            <a:br>
              <a:rPr lang="ru-RU" sz="1800" dirty="0"/>
            </a:br>
            <a:r>
              <a:rPr lang="ru-RU" sz="1800" dirty="0"/>
              <a:t>         </a:t>
            </a:r>
            <a:r>
              <a:rPr lang="kk-KZ" sz="1800" dirty="0"/>
              <a:t>В </a:t>
            </a:r>
            <a:r>
              <a:rPr lang="ru-RU" sz="1800" dirty="0"/>
              <a:t>2009 год</a:t>
            </a:r>
            <a:r>
              <a:rPr lang="kk-KZ" sz="1800" dirty="0"/>
              <a:t>у темпы роста </a:t>
            </a:r>
            <a:r>
              <a:rPr lang="ru-RU" sz="1800" dirty="0"/>
              <a:t>объем</a:t>
            </a:r>
            <a:r>
              <a:rPr lang="kk-KZ" sz="1800" dirty="0"/>
              <a:t>а</a:t>
            </a:r>
            <a:r>
              <a:rPr lang="ru-RU" sz="1800" dirty="0"/>
              <a:t> промышленного производства </a:t>
            </a:r>
            <a:r>
              <a:rPr lang="kk-KZ" sz="1800" dirty="0"/>
              <a:t>снизились до </a:t>
            </a:r>
            <a:r>
              <a:rPr lang="ru-RU" sz="1800" dirty="0"/>
              <a:t>1,7 % за счет роста производства в горнодобывающей промышленности </a:t>
            </a:r>
            <a:r>
              <a:rPr lang="kk-KZ" sz="1800" dirty="0"/>
              <a:t>на </a:t>
            </a:r>
            <a:r>
              <a:rPr lang="ru-RU" sz="1800" dirty="0"/>
              <a:t>6,1 %</a:t>
            </a:r>
            <a:r>
              <a:rPr lang="kk-KZ" sz="1800" dirty="0"/>
              <a:t> и сокращения производства в обрабатывающей промышленности на 4,5 %.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        Наблюдается снижение активности в строительстве, объемы которого сократились на 4,9 %.</a:t>
            </a:r>
            <a:br>
              <a:rPr lang="ru-RU" sz="1800" dirty="0"/>
            </a:br>
            <a:r>
              <a:rPr lang="ru-RU" sz="1800" dirty="0"/>
              <a:t>        Снижение объемов в производственном секторе способствует сокращению объема потребляемых производственных услуг. Объемы перевозок грузов сократились на </a:t>
            </a:r>
            <a:r>
              <a:rPr lang="kk-KZ" sz="1800" dirty="0"/>
              <a:t>4,0 </a:t>
            </a:r>
            <a:r>
              <a:rPr lang="ru-RU" sz="1800" dirty="0"/>
              <a:t>%, замедлились темпы роста услуг связи до 8,3 %.</a:t>
            </a:r>
            <a:br>
              <a:rPr lang="ru-RU" sz="1800" dirty="0"/>
            </a:br>
            <a:r>
              <a:rPr lang="ru-RU" sz="1800" dirty="0"/>
              <a:t>        На внутреннем рынке наблюдается снижение потребительского спроса. Розничный товарооборот в 2009 году снизился на 3,9 % по сравнению с 2008 годом</a:t>
            </a:r>
            <a:r>
              <a:rPr lang="kk-KZ" sz="1800" dirty="0"/>
              <a:t>.</a:t>
            </a: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       Инвестиционная активность в экономике снизилась. Темпы роста инвестиций в основной капитал в 2009 году замедлились до 2,1 % в сравнении с предыдущим годом, где наблюдался рост на 14,8 %</a:t>
            </a:r>
            <a:r>
              <a:rPr lang="kk-KZ" sz="1800" dirty="0"/>
              <a:t>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       Низкий уровень мировых цен на экспортируемые товары, снижение объемов производства, спроса на импорт, способствуют сокращению объемов внешней торговли. В январе – декабре экспорт снизился на 39,3 %, импорт – на 25 %</a:t>
            </a:r>
            <a:br>
              <a:rPr lang="ru-RU" sz="1800" dirty="0"/>
            </a:br>
            <a:r>
              <a:rPr lang="ru-RU" sz="1800" dirty="0"/>
              <a:t>       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285750" y="285750"/>
            <a:ext cx="8472488" cy="6126163"/>
          </a:xfrm>
        </p:spPr>
        <p:txBody>
          <a:bodyPr/>
          <a:lstStyle/>
          <a:p>
            <a:r>
              <a:rPr lang="ru-RU" sz="1400" smtClean="0"/>
              <a:t>При сохраняющемся спросе на валюту со стороны банковского сектора для обслуживания внешнего долга, сокращение притока валюты в страну стало оказывать давление на курс тенге в сторону его ослабления.</a:t>
            </a:r>
            <a:br>
              <a:rPr lang="ru-RU" sz="1400" smtClean="0"/>
            </a:br>
            <a:r>
              <a:rPr lang="ru-RU" sz="1400" smtClean="0"/>
              <a:t>        На фоне девальвировавших к началу 2009 года валют ряда стран- торговых партнеров Казахстана стабильный курс тенге снижал конкурентоспособность казахстанских экспортеров на внешних рынках.</a:t>
            </a:r>
            <a:br>
              <a:rPr lang="ru-RU" sz="1400" smtClean="0"/>
            </a:br>
            <a:r>
              <a:rPr lang="ru-RU" sz="1400" smtClean="0"/>
              <a:t>В целях недопущения затяжного сокращения золотовалютных резервов и обеспечения финансовой стабильности, а также поддержания конкурентоспособности отечественных экспортеров в начале февраля 2009 года была проведена девальвация тенге.</a:t>
            </a:r>
            <a:br>
              <a:rPr lang="ru-RU" sz="1400" smtClean="0"/>
            </a:br>
            <a:r>
              <a:rPr lang="ru-RU" sz="1400" smtClean="0"/>
              <a:t>        Динамика инфляции с начала 2009 года находилась в запланированных пределах.</a:t>
            </a:r>
            <a:br>
              <a:rPr lang="ru-RU" sz="1400" smtClean="0"/>
            </a:br>
            <a:r>
              <a:rPr lang="ru-RU" sz="1400" smtClean="0"/>
              <a:t>        В годовом выражении уровень инфляции в декабре 2009 года к соответствующему месяцу 2008 года составил 6,2 %. </a:t>
            </a:r>
            <a:br>
              <a:rPr lang="ru-RU" sz="1400" smtClean="0"/>
            </a:br>
            <a:r>
              <a:rPr lang="ru-RU" sz="1400" smtClean="0"/>
              <a:t>        В результате девальвации тенге основное удорожание пришлось на непродовольственные товары, которые в основном импортируются. Если в январе т.г. имело место снижение цен на непродовольственные товары на 0,4%, то в феврале они подорожали на 1,8%, в марте – на 1,5%, в апреле – на 0,9%, в июне – на 0,6%, продемонстрировав замедление. На стоимости продовольственных товаров девальвация отразилась не так выражено, в январе они подорожали на 0,2%, в феврале и марте на 0,6%, в апреле – на 1,1%, в мае на 0,9% и в июне – 0,2%.</a:t>
            </a:r>
            <a:br>
              <a:rPr lang="ru-RU" sz="1400" smtClean="0"/>
            </a:br>
            <a:r>
              <a:rPr lang="ru-RU" sz="1400" smtClean="0"/>
              <a:t>        Статистика макроэкономических показателей за за </a:t>
            </a:r>
            <a:r>
              <a:rPr lang="en-US" sz="1400" smtClean="0"/>
              <a:t>II</a:t>
            </a:r>
            <a:r>
              <a:rPr lang="ru-RU" sz="1400" smtClean="0"/>
              <a:t> полугодие 2009 года демонстрирует наличие признаков оживления экономического развития. С начала II квартала 2009 года наблюдалось замедление темпов снижения ВВП. </a:t>
            </a:r>
            <a:br>
              <a:rPr lang="ru-RU" sz="1400" smtClean="0"/>
            </a:br>
            <a:r>
              <a:rPr lang="ru-RU" sz="1400" smtClean="0"/>
              <a:t>         По оценке рост реального ВВП в 2009 году составил 1,2 %. Недопущение рецессии в 2009 году обеспечено за счет роста в сельском хозяйстве на 13,8 % и в горнодобывающей промышленности на 6,1 %.</a:t>
            </a:r>
          </a:p>
          <a:p>
            <a:endParaRPr lang="ru-RU" sz="1400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428625"/>
            <a:ext cx="8401050" cy="5697538"/>
          </a:xfrm>
        </p:spPr>
        <p:txBody>
          <a:bodyPr>
            <a:normAutofit fontScale="250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b="1" dirty="0" smtClean="0"/>
              <a:t>    </a:t>
            </a:r>
            <a:r>
              <a:rPr lang="en-US" sz="4300" b="1" dirty="0" smtClean="0"/>
              <a:t>      </a:t>
            </a:r>
            <a:r>
              <a:rPr lang="ru-RU" sz="8000" b="1" dirty="0" smtClean="0"/>
              <a:t>Внешние </a:t>
            </a:r>
            <a:r>
              <a:rPr lang="ru-RU" sz="8000" b="1" dirty="0"/>
              <a:t>условия </a:t>
            </a:r>
            <a:r>
              <a:rPr lang="ru-RU" sz="8000" b="1" dirty="0" smtClean="0"/>
              <a:t>развития</a:t>
            </a:r>
            <a:endParaRPr lang="en-US" sz="8000" b="1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sz="4300" b="1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4300" dirty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/>
              <a:t>     </a:t>
            </a: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После спада мировой экономики в 2009 году с 2010 года по прогнозам международных организаций ожидается постепенное повышение экономической активности. Вместе с тем, поскольку спад мировой экономики оценивается МВФ достаточно глубоким, подъем, соответственно, будет медленным.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        Активные антикризисные меры в странах в сочетании с восстановлением доверия к финансовой системе могут способствовать ускорению подъема. 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        В среднесрочном периоде произойдет коррекция глобальных финансовых рынков, вызванная мировым финансовым кризисом, перераспределение мирового капитала с целью снижения рисков.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        Оживление мировой экономики и повышение темпов ее роста в среднесрочном периоде будет способствовать повышению спроса и росту цен на ресурсы.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        Учитывая перспективы развития мировой экономики, в среднесрочном периоде резкого роста цен на мировых товарных рынках не ожидается.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Международными организациями прогнозируется постепенное повышение мировых цен на нефть, металлы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        Несмотря на улучшение экономической ситуации, сохраняется ряд ограничений, которые могут замедлить рост мировой экономики. На фоне растущей безработицы в развитых странах наблюдается снижение инвестиционной и потребительской активности. Возможности правительств по продолжению политики фискального стимулирования ограничиваются быстрорастущим фискальным дефицитом, однако отмена стимулов грозит снижением и без того  небольшого внутреннего  спроса. 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endParaRPr lang="ru-RU" sz="6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357188"/>
            <a:ext cx="8401050" cy="5768975"/>
          </a:xfrm>
        </p:spPr>
        <p:txBody>
          <a:bodyPr>
            <a:normAutofit fontScale="47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/>
              <a:t>        Кроме того, если учесть, что в 2009 году мировое потребление и производство энергоресурсов и металлов во многом поддерживалось наращиванием Китаем внутренних запасов сырья, то сокращение потребления ресурсов на мировом рынке и переход Китая на внутренние запасы может привести к очередному обвалу цен на мировом товарном рынке и падению производства. Развертывание второй волны мирового </a:t>
            </a:r>
            <a:r>
              <a:rPr lang="ru-RU" dirty="0" err="1"/>
              <a:t>фининсово-экономического</a:t>
            </a:r>
            <a:r>
              <a:rPr lang="ru-RU" dirty="0"/>
              <a:t> кризиса приведет к очередному падению мировой экономики и отложит начало ее восстановление на более поздний период.</a:t>
            </a:r>
            <a:br>
              <a:rPr lang="ru-RU" dirty="0"/>
            </a:br>
            <a:r>
              <a:rPr lang="ru-RU" dirty="0"/>
              <a:t>       Тенденции развития мировой экономики и внешние условия развития экономики Казахстана позволяют рассмотреть три возможных сценария развития в зависимости от динамики мировой экономики, уровня мировых цен на нефть и ситуации на мировых финансовых рынках.</a:t>
            </a:r>
            <a:br>
              <a:rPr lang="ru-RU" dirty="0"/>
            </a:br>
            <a:r>
              <a:rPr lang="ru-RU" dirty="0"/>
              <a:t>        При </a:t>
            </a:r>
            <a:r>
              <a:rPr lang="ru-RU" b="1" dirty="0"/>
              <a:t>варианте 1 (пессимистический сценарий) </a:t>
            </a:r>
            <a:r>
              <a:rPr lang="ru-RU" dirty="0"/>
              <a:t>предполагаются крайне пессимистические прогнозы в части ухудшения ситуации на мировых товарных и финансовых рынках в среднесрочной перспективе.</a:t>
            </a:r>
            <a:br>
              <a:rPr lang="ru-RU" dirty="0"/>
            </a:br>
            <a:r>
              <a:rPr lang="ru-RU" dirty="0"/>
              <a:t>        По данному сценарию предполагается падение мировой цены на нефть (</a:t>
            </a:r>
            <a:r>
              <a:rPr lang="ru-RU" dirty="0" err="1"/>
              <a:t>Brent</a:t>
            </a:r>
            <a:r>
              <a:rPr lang="ru-RU" dirty="0"/>
              <a:t>) в 2010 году до 30 долларов США за баррель и дальнейшее ее повышение до 35 долларов в 2011 и до 40 долларов в 2012 - 2014 годах.</a:t>
            </a:r>
            <a:br>
              <a:rPr lang="ru-RU" dirty="0"/>
            </a:br>
            <a:r>
              <a:rPr lang="ru-RU" dirty="0"/>
              <a:t>        Мировые финансовые рынки будут закрыты для внешнего заимствования.</a:t>
            </a:r>
            <a:br>
              <a:rPr lang="ru-RU" dirty="0"/>
            </a:br>
            <a:r>
              <a:rPr lang="ru-RU" dirty="0"/>
              <a:t>        </a:t>
            </a:r>
            <a:r>
              <a:rPr lang="ru-RU" b="1" dirty="0"/>
              <a:t>Вариант 2</a:t>
            </a:r>
            <a:r>
              <a:rPr lang="ru-RU" dirty="0"/>
              <a:t> предполагает стабилизацию ситуации на мировых товарных и финансовых рынках и улучшение условий внешнего заимствования.</a:t>
            </a:r>
            <a:br>
              <a:rPr lang="ru-RU" dirty="0"/>
            </a:br>
            <a:r>
              <a:rPr lang="ru-RU" dirty="0"/>
              <a:t>         Мировые цены на нефть в 2010 – 2014 годах будут находиться на уровне в среднем 60 – </a:t>
            </a:r>
            <a:r>
              <a:rPr lang="kk-KZ" dirty="0"/>
              <a:t>65</a:t>
            </a:r>
            <a:r>
              <a:rPr lang="ru-RU" dirty="0"/>
              <a:t> долларов США за баррель.</a:t>
            </a:r>
            <a:br>
              <a:rPr lang="ru-RU" dirty="0"/>
            </a:br>
            <a:r>
              <a:rPr lang="ru-RU" dirty="0"/>
              <a:t>        Мировые цены на металлы в среднесрочном периоде будут повышаться в среднем на 5 – 8 % ежегодно.</a:t>
            </a:r>
            <a:br>
              <a:rPr lang="ru-RU" dirty="0"/>
            </a:br>
            <a:r>
              <a:rPr lang="ru-RU" dirty="0"/>
              <a:t>         По </a:t>
            </a:r>
            <a:r>
              <a:rPr lang="ru-RU" b="1" dirty="0"/>
              <a:t>варианту 3 (оптимистический сценарий)</a:t>
            </a:r>
            <a:r>
              <a:rPr lang="ru-RU" dirty="0"/>
              <a:t> мировые цены на нефть в 2010 </a:t>
            </a:r>
            <a:r>
              <a:rPr lang="kk-KZ" dirty="0"/>
              <a:t>–</a:t>
            </a:r>
            <a:r>
              <a:rPr lang="ru-RU" dirty="0"/>
              <a:t>2014 гг. будут находиться на уровне в среднем 80 долларов США за баррель.</a:t>
            </a:r>
            <a:br>
              <a:rPr lang="ru-RU" dirty="0"/>
            </a:br>
            <a:r>
              <a:rPr lang="ru-RU" dirty="0"/>
              <a:t>        Улучшится ситуация на мировых финансовых рынках, откроется широкий доступ банкам второго уровня к внешним займам.</a:t>
            </a:r>
            <a:br>
              <a:rPr lang="ru-RU" dirty="0"/>
            </a:br>
            <a:r>
              <a:rPr lang="ru-RU" dirty="0"/>
              <a:t>        Исходя из текущей ситуации в мировой экономике и на мировых товарных рынках, наиболее вероятным представляется вариант 2. Ключевые значения экзогенных параметров по данному варианту близки к складывающимся тенденциям развития.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85750"/>
            <a:ext cx="8329612" cy="5840413"/>
          </a:xfrm>
        </p:spPr>
        <p:txBody>
          <a:bodyPr>
            <a:normAutofit fontScale="47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/>
              <a:t>Внутренние условия развития</a:t>
            </a:r>
            <a:endParaRPr lang="ru-RU" dirty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/>
              <a:t>        После периода кризиса экономика Казахстана вступит в период </a:t>
            </a:r>
            <a:r>
              <a:rPr lang="ru-RU" dirty="0" err="1"/>
              <a:t>посткризисного</a:t>
            </a:r>
            <a:r>
              <a:rPr lang="ru-RU" dirty="0"/>
              <a:t> развития, который предполагает: период восстановительного роста, и период качественного и сбалансированного роста экономики. </a:t>
            </a:r>
            <a:br>
              <a:rPr lang="ru-RU" dirty="0"/>
            </a:br>
            <a:r>
              <a:rPr lang="ru-RU" dirty="0"/>
              <a:t>        Продолжительность периода восстановительного роста будет зависеть от тенденций развития мировой экономики. Учитывая текущие условия развития казахстанской экономики, а также прогнозы международных экспертов касательно перспектив развития мировой экономики, этап восстановительного роста экономики Казахстана может завершиться к 2012 году. По оценкам, к 2012 году ВВП на душу населения достигнет уровня 2008 года, самого высоко показателя за предыдущие годы.</a:t>
            </a:r>
            <a:br>
              <a:rPr lang="ru-RU" dirty="0"/>
            </a:br>
            <a:r>
              <a:rPr lang="ru-RU" dirty="0"/>
              <a:t>        В период восстановительного роста будет сформирована основа для перехода к этапу сбалансированного и качественного роста экономики. </a:t>
            </a:r>
            <a:br>
              <a:rPr lang="ru-RU" dirty="0"/>
            </a:br>
            <a:r>
              <a:rPr lang="ru-RU" dirty="0"/>
              <a:t>        С учетом внешних условий развития экономика Казахстана в 2010 – 2014 годах будет развиваться под воздействием следующих внутренних факторов.</a:t>
            </a:r>
            <a:br>
              <a:rPr lang="ru-RU" dirty="0"/>
            </a:br>
            <a:r>
              <a:rPr lang="ru-RU" dirty="0"/>
              <a:t>        По мере оживления мировой экономики и повышения внешнего спроса на экспортную продукцию Казахстана будет восстанавливаться рост промышленного производства за счет введения в действие резервных мощностей. Таким образом, повысится активность в металлургической отрасли и сопутствующих отраслях горнодобывающей промышленности.</a:t>
            </a:r>
            <a:br>
              <a:rPr lang="ru-RU" dirty="0"/>
            </a:br>
            <a:r>
              <a:rPr lang="ru-RU" dirty="0"/>
              <a:t>        Кроме того, в 2011 – 2014 годах в Казахстане будет наблюдаться активность в отраслях добычи нефти и природного газа, выражающаяся в повышении объемов добычи нефти.</a:t>
            </a:r>
            <a:br>
              <a:rPr lang="ru-RU" dirty="0"/>
            </a:br>
            <a:r>
              <a:rPr lang="ru-RU" dirty="0"/>
              <a:t>        Поддержанию экономической активности будет способствовать сохранение активности в государственном секторе экономики, а также меры государственной поддержки секторов экономики, реализуемые в рамках Плана совместных действий Правительства, Национального Банка и АФН по обеспечению стабильности экономики и финансовой системы на 2009 – 2010 годы (далее – План). </a:t>
            </a:r>
            <a:br>
              <a:rPr lang="ru-RU" dirty="0"/>
            </a:br>
            <a:r>
              <a:rPr lang="ru-RU" dirty="0"/>
              <a:t>        Предусмотренные в Плане средства на финансирование агропромышленного комплекса, субъектов малого и среднего бизнеса, строительства обеспечат повышение активности в сельском хозяйстве, обрабатывающей промышленности и сфере услуг, в том числе, торговли и транспорта.</a:t>
            </a:r>
            <a:br>
              <a:rPr lang="ru-RU" dirty="0"/>
            </a:br>
            <a:r>
              <a:rPr lang="ru-RU" dirty="0"/>
              <a:t>       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 Во избежание высоких издержек восстановления секторов экономики, подвергшихся влиянию внешних шоков, требуется их управляемая корректировка со стороны государства. При этом политика государственного регулирования должна быть сбалансированной, стимулирующей развитие экономики не в ущерб макроэкономической стабильности. В период сбалансированного и качественного роста экономики такой подход позволит «оздоровить» экономику, избежать ее повторного «перегрева» в перспективе и улучшить качество инвестиций.</a:t>
            </a:r>
            <a:br>
              <a:rPr lang="ru-RU" dirty="0" smtClean="0"/>
            </a:br>
            <a:r>
              <a:rPr lang="ru-RU" dirty="0" smtClean="0"/>
              <a:t>        Поддержание устойчивых и динамичных темпов экономического роста с жесткой привязкой к динамике развития мировой экономики станет невозможным. </a:t>
            </a:r>
            <a:br>
              <a:rPr lang="ru-RU" dirty="0" smtClean="0"/>
            </a:br>
            <a:r>
              <a:rPr lang="ru-RU" dirty="0" smtClean="0"/>
              <a:t>        На данном этапе стоит задача не только найти пути выхода из кризиса, но и, проанализировав прежние ошибки, определить основные приоритеты и направления дальнейшего роста, выработать основные подходы построения новой модели развития в </a:t>
            </a:r>
            <a:r>
              <a:rPr lang="ru-RU" dirty="0" err="1" smtClean="0"/>
              <a:t>посткризисный</a:t>
            </a:r>
            <a:r>
              <a:rPr lang="ru-RU" dirty="0" smtClean="0"/>
              <a:t> период. Устойчивость экономического развития будет заключаться в переориентации источников роста экономики на внутренние факторы спроса и предложения, повышение их роли в обеспечении роста, развитие </a:t>
            </a:r>
            <a:r>
              <a:rPr lang="ru-RU" dirty="0" err="1" smtClean="0"/>
              <a:t>несырьевых</a:t>
            </a:r>
            <a:r>
              <a:rPr lang="ru-RU" dirty="0" smtClean="0"/>
              <a:t> отраслей, ориентированных на внутренний спрос, и отраслей, обладающих конкурентоспособностью на мировом рынке – так называемое «ядро» экономики. </a:t>
            </a:r>
            <a:br>
              <a:rPr lang="ru-RU" dirty="0" smtClean="0"/>
            </a:br>
            <a:r>
              <a:rPr lang="ru-RU" dirty="0" smtClean="0"/>
              <a:t>        Диверсификации экономики и развитию </a:t>
            </a:r>
            <a:r>
              <a:rPr lang="ru-RU" dirty="0" err="1" smtClean="0"/>
              <a:t>неторгуемых</a:t>
            </a:r>
            <a:r>
              <a:rPr lang="ru-RU" dirty="0" smtClean="0"/>
              <a:t> отраслей будет содействовать Программа форсированного индустриально-инновационного развития экономики страны в 2010 – 2014 годы. Реализация политики индустриализации позволит создать новые рабочие места в экономике, и будет способствовать качественному ее росту.</a:t>
            </a:r>
            <a:br>
              <a:rPr lang="ru-RU" dirty="0" smtClean="0"/>
            </a:br>
            <a:r>
              <a:rPr lang="ru-RU" dirty="0" smtClean="0"/>
              <a:t>        Положительное влияние на развитие экономики страны будет оказывать реализация крупных инвестиционных проектов.</a:t>
            </a:r>
            <a:br>
              <a:rPr lang="ru-RU" dirty="0" smtClean="0"/>
            </a:br>
            <a:r>
              <a:rPr lang="ru-RU" dirty="0" smtClean="0"/>
              <a:t>        Фактором, стимулирующим рост экономики, будет также являться обеспечение необходимого уровня денежного предложения и объема кредитования экономики банками. Повышению кредитной активности банков второго уровня будут способствовать оздоровление банковского сектора в результате погашения основной суммы по обслуживанию внешнего долга, улучшение качества активов банков. Кроме того, восстановление доверия субъектов экономики к банковской системе обеспечит рост депозитной базы и пополнение ресурсной базы банков за счет внутренних источников.</a:t>
            </a:r>
            <a:br>
              <a:rPr lang="ru-RU" dirty="0" smtClean="0"/>
            </a:br>
            <a:r>
              <a:rPr lang="ru-RU" dirty="0" smtClean="0"/>
              <a:t>        Полная реализация внутреннего потенциала развития позволит в перспективе обеспечить устойчивые темпы экономического роста, достаточные, чтобы адаптироваться к обострению конкуренции на рынках в </a:t>
            </a:r>
            <a:r>
              <a:rPr lang="ru-RU" dirty="0" err="1" smtClean="0"/>
              <a:t>посткризисный</a:t>
            </a:r>
            <a:r>
              <a:rPr lang="ru-RU" dirty="0" smtClean="0"/>
              <a:t> период, а также приспособиться к вызовам долгосрочной перспективы.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хническая">
  <a:themeElements>
    <a:clrScheme name="Открытая">
      <a:dk1>
        <a:sysClr val="windowText" lastClr="000000"/>
      </a:dk1>
      <a:lt1>
        <a:sysClr val="window" lastClr="FFFE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113</TotalTime>
  <Words>2451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16</vt:i4>
      </vt:variant>
    </vt:vector>
  </HeadingPairs>
  <TitlesOfParts>
    <vt:vector size="29" baseType="lpstr">
      <vt:lpstr>Arial</vt:lpstr>
      <vt:lpstr>Franklin Gothic Book</vt:lpstr>
      <vt:lpstr>Wingdings 2</vt:lpstr>
      <vt:lpstr>Calibri</vt:lpstr>
      <vt:lpstr>Times New Roman</vt:lpstr>
      <vt:lpstr>Monotype Corsiva</vt:lpstr>
      <vt:lpstr>Tahoma</vt:lpstr>
      <vt:lpstr>Техническая</vt:lpstr>
      <vt:lpstr>Техническая</vt:lpstr>
      <vt:lpstr>Техническая</vt:lpstr>
      <vt:lpstr>Техническая</vt:lpstr>
      <vt:lpstr>Техническая</vt:lpstr>
      <vt:lpstr>Техническая</vt:lpstr>
      <vt:lpstr>Слайд 1</vt:lpstr>
      <vt:lpstr>      Введение </vt:lpstr>
      <vt:lpstr>Тенденции экономического развития в 2007 – 2008 годах        Экономический рост        С 2000 по 2007 годы экономика Казахстана росла темпами в среднем около 10% в год. Несмотря на высокие и устойчивые темпы роста реального валового внутреннего продукта (далее – ВВП), структура и качество экономического роста за этот период изменились. Вклад отраслей в реальный рост ВВП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Прогноз социально-экономического развития страны  на 2010 – 2014 годы         Основой сбалансированного экономического роста в среднесрочном периоде будет являться стимулирование как инвестиционного процесса, так и потребительской активности.          Темпы роста инвестиций в 2010 – 2014 годах составят в среднем 3,8 % в год. Это будет обеспечивать достаточно высокий рост накопления основного капитала, позволяющий проводить активную технологическую модернизацию.          Рост потребления в 2010 – 2014 годах составит в среднем 2,8 %. При этом государственное потребление будет расти более высокими темпами по сравнению с потреблением домашних хозяйств.          В целом Правительство будет обеспечивать следующие параметры роста компонентов ВВП. </vt:lpstr>
      <vt:lpstr>Прогноз ВВП на душу населения на 2010 – 2014 годы 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Прогноз социально-экономического развития Республики Казахстан  на 2010 – 2014 годы </dc:title>
  <dc:creator>Elmira</dc:creator>
  <cp:lastModifiedBy>User</cp:lastModifiedBy>
  <cp:revision>13</cp:revision>
  <dcterms:created xsi:type="dcterms:W3CDTF">2010-10-05T17:19:36Z</dcterms:created>
  <dcterms:modified xsi:type="dcterms:W3CDTF">2011-06-09T12:16:19Z</dcterms:modified>
</cp:coreProperties>
</file>