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rawings/legacyDiagramText6.bin" ContentType="application/vnd.ms-office.legacyDiagramText"/>
  <Override PartName="/ppt/drawings/legacyDiagramText4.bin" ContentType="application/vnd.ms-office.legacyDiagramTex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rawings/legacyDiagramText2.bin" ContentType="application/vnd.ms-office.legacyDiagramText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rawings/legacyDiagramText5.bin" ContentType="application/vnd.ms-office.legacyDiagramText"/>
  <Override PartName="/ppt/legacyDocTextInfo.bin" ContentType="application/vnd.ms-office.legacyDocTextInfo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rawings/legacyDiagramText1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64" r:id="rId2"/>
  </p:sldMasterIdLst>
  <p:handoutMasterIdLst>
    <p:handoutMasterId r:id="rId43"/>
  </p:handoutMasterIdLst>
  <p:sldIdLst>
    <p:sldId id="256" r:id="rId3"/>
    <p:sldId id="257" r:id="rId4"/>
    <p:sldId id="258" r:id="rId5"/>
    <p:sldId id="259" r:id="rId6"/>
    <p:sldId id="268" r:id="rId7"/>
    <p:sldId id="286" r:id="rId8"/>
    <p:sldId id="287" r:id="rId9"/>
    <p:sldId id="260" r:id="rId10"/>
    <p:sldId id="285" r:id="rId11"/>
    <p:sldId id="288" r:id="rId12"/>
    <p:sldId id="261" r:id="rId13"/>
    <p:sldId id="289" r:id="rId14"/>
    <p:sldId id="262" r:id="rId15"/>
    <p:sldId id="263" r:id="rId16"/>
    <p:sldId id="264" r:id="rId17"/>
    <p:sldId id="270" r:id="rId18"/>
    <p:sldId id="271" r:id="rId19"/>
    <p:sldId id="274" r:id="rId20"/>
    <p:sldId id="275" r:id="rId21"/>
    <p:sldId id="276" r:id="rId22"/>
    <p:sldId id="277" r:id="rId23"/>
    <p:sldId id="278" r:id="rId24"/>
    <p:sldId id="306" r:id="rId25"/>
    <p:sldId id="291" r:id="rId26"/>
    <p:sldId id="294" r:id="rId27"/>
    <p:sldId id="297" r:id="rId28"/>
    <p:sldId id="295" r:id="rId29"/>
    <p:sldId id="280" r:id="rId30"/>
    <p:sldId id="282" r:id="rId31"/>
    <p:sldId id="304" r:id="rId32"/>
    <p:sldId id="305" r:id="rId33"/>
    <p:sldId id="281" r:id="rId34"/>
    <p:sldId id="283" r:id="rId35"/>
    <p:sldId id="284" r:id="rId36"/>
    <p:sldId id="298" r:id="rId37"/>
    <p:sldId id="299" r:id="rId38"/>
    <p:sldId id="303" r:id="rId39"/>
    <p:sldId id="300" r:id="rId40"/>
    <p:sldId id="301" r:id="rId41"/>
    <p:sldId id="302" r:id="rId42"/>
  </p:sldIdLst>
  <p:sldSz cx="9144000" cy="6858000" type="screen4x3"/>
  <p:notesSz cx="9925050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3399"/>
    <a:srgbClr val="0066CC"/>
    <a:srgbClr val="33CCCC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48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338" y="0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338" y="6456363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cs typeface="+mn-cs"/>
              </a:defRPr>
            </a:lvl1pPr>
          </a:lstStyle>
          <a:p>
            <a:pPr>
              <a:defRPr/>
            </a:pPr>
            <a:fld id="{1996F024-36FD-4BB2-93DE-78FCF333A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7DBD-60BE-49B1-BE0F-369666E2C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E66D2-C214-4CB8-8664-F616E1257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C2C34-F87A-48DD-A9E7-173EF0B2F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82A01-1EF0-4866-A55A-0C28E65C9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AA37933-06E1-483C-8D77-014CF554A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7D243-80AA-45AB-BC54-313692E14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3E8B6-DC10-42A6-A39A-5A9194670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7C900-A951-4174-9884-3ACF7A791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F8BF25-5F50-4326-A6E5-D62BCBBDF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35F18-808A-4F1C-B37F-D99281485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CDEF8-3E1C-492D-A561-435B697F6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D128E-6A36-46AB-A7CF-043BE527F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E6122-0D37-44E2-8110-4F0143573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A1C4D-82BA-4BB3-B16F-AED578123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9BADF-C96B-4201-80C6-04236A97D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7693025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300538"/>
            <a:ext cx="7693025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B3958-6F32-43C1-A8CF-218E49402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D98DD-07FA-474A-908B-EB7D805D2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80BA9-BA1E-4791-84F6-E5C2A7EC9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07A31-F8AC-448E-8B5D-D8EF4633C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1706C-8C56-4BE0-8046-7A42C3657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9B767-EA91-44B3-A8F9-A1E979356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13F6A-12D8-4B41-83A6-72777B62F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1C777-8ED1-4518-A86B-F9D676536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814AC-7E98-4EA7-8394-86D7C42D1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F7148BC-9E41-4DC3-803A-4C7E63938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78" r:id="rId3"/>
    <p:sldLayoutId id="2147483777" r:id="rId4"/>
    <p:sldLayoutId id="2147483776" r:id="rId5"/>
    <p:sldLayoutId id="2147483775" r:id="rId6"/>
    <p:sldLayoutId id="2147483774" r:id="rId7"/>
    <p:sldLayoutId id="2147483773" r:id="rId8"/>
    <p:sldLayoutId id="2147483772" r:id="rId9"/>
    <p:sldLayoutId id="2147483771" r:id="rId10"/>
    <p:sldLayoutId id="2147483770" r:id="rId11"/>
    <p:sldLayoutId id="214748376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3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43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EE79AA2D-11B7-4F2B-90D1-E73F7711D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8" r:id="rId2"/>
    <p:sldLayoutId id="2147483787" r:id="rId3"/>
    <p:sldLayoutId id="2147483786" r:id="rId4"/>
    <p:sldLayoutId id="2147483790" r:id="rId5"/>
    <p:sldLayoutId id="2147483785" r:id="rId6"/>
    <p:sldLayoutId id="2147483784" r:id="rId7"/>
    <p:sldLayoutId id="2147483783" r:id="rId8"/>
    <p:sldLayoutId id="2147483782" r:id="rId9"/>
    <p:sldLayoutId id="2147483781" r:id="rId10"/>
    <p:sldLayoutId id="2147483791" r:id="rId11"/>
    <p:sldLayoutId id="214748379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/>
              <a:t/>
            </a:r>
            <a:br>
              <a:rPr lang="ru-RU" sz="3200"/>
            </a:br>
            <a:r>
              <a:rPr lang="ru-RU" sz="3200"/>
              <a:t>ЭКОНОМИЧЕСКИЙ РОСТ И ЧЕЛОВЕЧЕСКОЕ РАЗВИТИЕ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AutoShap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Сокращение бедности</a:t>
            </a:r>
          </a:p>
        </p:txBody>
      </p:sp>
      <p:pic>
        <p:nvPicPr>
          <p:cNvPr id="11367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438400"/>
            <a:ext cx="4572000" cy="3657600"/>
          </a:xfrm>
        </p:spPr>
      </p:pic>
      <p:pic>
        <p:nvPicPr>
          <p:cNvPr id="11367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78363" y="3149600"/>
            <a:ext cx="3978275" cy="27257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3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Измерение экономического роста</a:t>
            </a:r>
          </a:p>
        </p:txBody>
      </p:sp>
      <p:sp>
        <p:nvSpPr>
          <p:cNvPr id="1085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	Для измерения  экономического роста используется показатель валовой внутренний продукт (ВВП), а также валовой национальный доход (ВНД). </a:t>
            </a:r>
            <a:endParaRPr lang="en-US" smtClean="0"/>
          </a:p>
          <a:p>
            <a:pPr eaLnBrk="1" hangingPunct="1"/>
            <a:r>
              <a:rPr lang="en-US" smtClean="0"/>
              <a:t>GDP</a:t>
            </a:r>
            <a:r>
              <a:rPr lang="ru-RU" smtClean="0"/>
              <a:t>  </a:t>
            </a:r>
            <a:r>
              <a:rPr lang="en-US" smtClean="0"/>
              <a:t>=</a:t>
            </a:r>
            <a:r>
              <a:rPr lang="ru-RU" smtClean="0"/>
              <a:t> </a:t>
            </a:r>
            <a:r>
              <a:rPr lang="en-US" smtClean="0"/>
              <a:t>C+I+G+NX</a:t>
            </a:r>
          </a:p>
          <a:p>
            <a:pPr eaLnBrk="1" hangingPunct="1"/>
            <a:r>
              <a:rPr lang="en-US" smtClean="0"/>
              <a:t>GNI</a:t>
            </a:r>
            <a:r>
              <a:rPr lang="ru-RU" smtClean="0"/>
              <a:t>   </a:t>
            </a:r>
            <a:r>
              <a:rPr lang="en-US" smtClean="0"/>
              <a:t>=</a:t>
            </a:r>
            <a:r>
              <a:rPr lang="ru-RU" smtClean="0"/>
              <a:t> </a:t>
            </a:r>
            <a:r>
              <a:rPr lang="en-US" smtClean="0"/>
              <a:t>C+I+G+NX+Yf</a:t>
            </a:r>
          </a:p>
          <a:p>
            <a:pPr eaLnBrk="1" hangingPunct="1"/>
            <a:r>
              <a:rPr lang="en-US" smtClean="0"/>
              <a:t>GNDI</a:t>
            </a:r>
            <a:r>
              <a:rPr lang="ru-RU" smtClean="0"/>
              <a:t> </a:t>
            </a:r>
            <a:r>
              <a:rPr lang="en-US" smtClean="0"/>
              <a:t>=</a:t>
            </a:r>
            <a:r>
              <a:rPr lang="ru-RU" smtClean="0"/>
              <a:t> </a:t>
            </a:r>
            <a:r>
              <a:rPr lang="en-US" smtClean="0"/>
              <a:t>C+I+G+NX+Yf+TRf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AutoShap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ВВП на душу населения по странам</a:t>
            </a:r>
          </a:p>
        </p:txBody>
      </p:sp>
      <p:graphicFrame>
        <p:nvGraphicFramePr>
          <p:cNvPr id="116904" name="Group 168"/>
          <p:cNvGraphicFramePr>
            <a:graphicFrameLocks noGrp="1"/>
          </p:cNvGraphicFramePr>
          <p:nvPr/>
        </p:nvGraphicFramePr>
        <p:xfrm>
          <a:off x="838200" y="1905000"/>
          <a:ext cx="7693025" cy="4724400"/>
        </p:xfrm>
        <a:graphic>
          <a:graphicData uri="http://schemas.openxmlformats.org/drawingml/2006/table">
            <a:tbl>
              <a:tblPr/>
              <a:tblGrid>
                <a:gridCol w="3846513"/>
                <a:gridCol w="3846512"/>
              </a:tblGrid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Страна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ВВП на душу населения по ППС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Люксембург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60,228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41,890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Норвегия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41,420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Япония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31,267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Корея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22,029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10,845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Китай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Гана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Узбекистан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Малави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1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AutoShap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Измерение экономического роста</a:t>
            </a:r>
          </a:p>
        </p:txBody>
      </p:sp>
      <p:sp>
        <p:nvSpPr>
          <p:cNvPr id="6247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	Мерой экономического роста служит темп прироста </a:t>
            </a:r>
            <a:r>
              <a:rPr lang="ru-RU" sz="2400" i="1" smtClean="0"/>
              <a:t>Y</a:t>
            </a:r>
            <a:r>
              <a:rPr lang="en-US" sz="2400" i="1" smtClean="0"/>
              <a:t>t </a:t>
            </a:r>
            <a:r>
              <a:rPr lang="ru-RU" sz="2400" smtClean="0"/>
              <a:t>реального ВВП за период </a:t>
            </a:r>
            <a:r>
              <a:rPr lang="ru-RU" sz="2400" i="1" smtClean="0"/>
              <a:t>t</a:t>
            </a:r>
            <a:r>
              <a:rPr lang="ru-RU" sz="2400" smtClean="0"/>
              <a:t>. В формализованном виде это можно изобразить следующим образом:</a:t>
            </a:r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</p:txBody>
      </p:sp>
      <p:graphicFrame>
        <p:nvGraphicFramePr>
          <p:cNvPr id="6246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749550" y="3960813"/>
          <a:ext cx="2730500" cy="1447800"/>
        </p:xfrm>
        <a:graphic>
          <a:graphicData uri="http://schemas.openxmlformats.org/presentationml/2006/ole">
            <p:oleObj spid="_x0000_s62468" name="Equation" r:id="rId3" imgW="837836" imgH="444307" progId="Equation.3">
              <p:embed/>
            </p:oleObj>
          </a:graphicData>
        </a:graphic>
      </p:graphicFrame>
      <p:sp>
        <p:nvSpPr>
          <p:cNvPr id="6247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1524000" y="5791200"/>
            <a:ext cx="693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где </a:t>
            </a:r>
            <a:r>
              <a:rPr lang="en-US"/>
              <a:t>Yt </a:t>
            </a:r>
            <a:r>
              <a:rPr lang="ru-RU"/>
              <a:t>–объем ВВП за период </a:t>
            </a:r>
            <a:r>
              <a:rPr lang="en-US" i="1"/>
              <a:t>t</a:t>
            </a:r>
            <a:r>
              <a:rPr lang="ru-RU"/>
              <a:t>;</a:t>
            </a:r>
          </a:p>
          <a:p>
            <a:r>
              <a:rPr lang="en-US"/>
              <a:t>       Yt-1 </a:t>
            </a:r>
            <a:r>
              <a:rPr lang="ru-RU"/>
              <a:t>– объем ВВП за предшествующий период.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AutoShap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Теории экономического роста</a:t>
            </a:r>
          </a:p>
        </p:txBody>
      </p:sp>
      <p:grpSp>
        <p:nvGrpSpPr>
          <p:cNvPr id="64521" name="Group 9"/>
          <p:cNvGrpSpPr>
            <a:grpSpLocks noChangeAspect="1"/>
          </p:cNvGrpSpPr>
          <p:nvPr/>
        </p:nvGrpSpPr>
        <p:grpSpPr bwMode="auto">
          <a:xfrm>
            <a:off x="990600" y="2057400"/>
            <a:ext cx="7467600" cy="4800600"/>
            <a:chOff x="1998" y="1312"/>
            <a:chExt cx="7342" cy="3623"/>
          </a:xfrm>
        </p:grpSpPr>
        <p:sp>
          <p:nvSpPr>
            <p:cNvPr id="111619" name="AutoShape 10"/>
            <p:cNvSpPr>
              <a:spLocks noChangeAspect="1" noChangeArrowheads="1"/>
            </p:cNvSpPr>
            <p:nvPr/>
          </p:nvSpPr>
          <p:spPr bwMode="auto">
            <a:xfrm>
              <a:off x="1998" y="1312"/>
              <a:ext cx="7342" cy="3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20" name="Oval 11"/>
            <p:cNvSpPr>
              <a:spLocks noChangeArrowheads="1"/>
            </p:cNvSpPr>
            <p:nvPr/>
          </p:nvSpPr>
          <p:spPr bwMode="auto">
            <a:xfrm>
              <a:off x="3410" y="2845"/>
              <a:ext cx="4518" cy="97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>
                  <a:latin typeface="Times New Roman" pitchFamily="18" charset="0"/>
                </a:rPr>
                <a:t>Современные теории экономического роста</a:t>
              </a:r>
            </a:p>
            <a:p>
              <a:pPr algn="just"/>
              <a:endParaRPr lang="en-US" sz="1600" b="1">
                <a:latin typeface="Times New Roman" pitchFamily="18" charset="0"/>
              </a:endParaRPr>
            </a:p>
            <a:p>
              <a:endParaRPr lang="ru-RU"/>
            </a:p>
          </p:txBody>
        </p:sp>
        <p:sp>
          <p:nvSpPr>
            <p:cNvPr id="111621" name="Rectangle 12"/>
            <p:cNvSpPr>
              <a:spLocks noChangeArrowheads="1"/>
            </p:cNvSpPr>
            <p:nvPr/>
          </p:nvSpPr>
          <p:spPr bwMode="auto">
            <a:xfrm>
              <a:off x="1998" y="1312"/>
              <a:ext cx="3248" cy="11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 b="1">
                  <a:latin typeface="Times New Roman" pitchFamily="18" charset="0"/>
                </a:rPr>
                <a:t>Неоклассическая теория роста:</a:t>
              </a:r>
            </a:p>
            <a:p>
              <a:r>
                <a:rPr lang="ru-RU" sz="1600">
                  <a:latin typeface="Times New Roman" pitchFamily="18" charset="0"/>
                </a:rPr>
                <a:t>- предложение о совершенной конкуренции и полной занятости. Сбережения полностью определяют инвестиции</a:t>
              </a:r>
              <a:endParaRPr lang="ru-RU" sz="1600"/>
            </a:p>
          </p:txBody>
        </p:sp>
        <p:sp>
          <p:nvSpPr>
            <p:cNvPr id="111622" name="Rectangle 13"/>
            <p:cNvSpPr>
              <a:spLocks noChangeArrowheads="1"/>
            </p:cNvSpPr>
            <p:nvPr/>
          </p:nvSpPr>
          <p:spPr bwMode="auto">
            <a:xfrm>
              <a:off x="5810" y="1312"/>
              <a:ext cx="3389" cy="11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>
                  <a:latin typeface="Times New Roman" pitchFamily="18" charset="0"/>
                </a:rPr>
                <a:t>Неокейнсианская теория:</a:t>
              </a:r>
            </a:p>
            <a:p>
              <a:r>
                <a:rPr lang="ru-RU" sz="1600" b="1">
                  <a:latin typeface="Times New Roman" pitchFamily="18" charset="0"/>
                </a:rPr>
                <a:t>- </a:t>
              </a:r>
              <a:r>
                <a:rPr lang="ru-RU" sz="1600">
                  <a:latin typeface="Times New Roman" pitchFamily="18" charset="0"/>
                </a:rPr>
                <a:t>рост определяется спросом и приростом инвестиций</a:t>
              </a:r>
            </a:p>
            <a:p>
              <a:pPr lvl="1"/>
              <a:endParaRPr lang="ru-RU" sz="900">
                <a:latin typeface="Times New Roman" pitchFamily="18" charset="0"/>
              </a:endParaRPr>
            </a:p>
            <a:p>
              <a:endParaRPr lang="ru-RU"/>
            </a:p>
          </p:txBody>
        </p:sp>
        <p:sp>
          <p:nvSpPr>
            <p:cNvPr id="111623" name="Rectangle 14"/>
            <p:cNvSpPr>
              <a:spLocks noChangeArrowheads="1"/>
            </p:cNvSpPr>
            <p:nvPr/>
          </p:nvSpPr>
          <p:spPr bwMode="auto">
            <a:xfrm>
              <a:off x="1998" y="3960"/>
              <a:ext cx="3247" cy="8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b="1">
                  <a:latin typeface="Times New Roman" pitchFamily="18" charset="0"/>
                </a:rPr>
                <a:t>Эмпирические теории роста</a:t>
              </a:r>
              <a:r>
                <a:rPr lang="ru-RU">
                  <a:latin typeface="Times New Roman" pitchFamily="18" charset="0"/>
                </a:rPr>
                <a:t>:</a:t>
              </a:r>
            </a:p>
            <a:p>
              <a:r>
                <a:rPr lang="ru-RU" sz="1600">
                  <a:latin typeface="Times New Roman" pitchFamily="18" charset="0"/>
                </a:rPr>
                <a:t>- эмпирические исследования факторов, влияющих на экономический рост</a:t>
              </a:r>
            </a:p>
            <a:p>
              <a:endParaRPr lang="ru-RU" sz="1600">
                <a:latin typeface="Times New Roman" pitchFamily="18" charset="0"/>
              </a:endParaRPr>
            </a:p>
            <a:p>
              <a:endParaRPr lang="ru-RU"/>
            </a:p>
          </p:txBody>
        </p:sp>
        <p:sp>
          <p:nvSpPr>
            <p:cNvPr id="111624" name="Rectangle 15"/>
            <p:cNvSpPr>
              <a:spLocks noChangeArrowheads="1"/>
            </p:cNvSpPr>
            <p:nvPr/>
          </p:nvSpPr>
          <p:spPr bwMode="auto">
            <a:xfrm>
              <a:off x="5810" y="3960"/>
              <a:ext cx="3389" cy="8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 b="1">
                  <a:latin typeface="Times New Roman" pitchFamily="18" charset="0"/>
                </a:rPr>
                <a:t>Новая теория роста (эндогенный рост):</a:t>
              </a:r>
              <a:r>
                <a:rPr lang="ru-RU" sz="1200">
                  <a:latin typeface="Times New Roman" pitchFamily="18" charset="0"/>
                </a:rPr>
                <a:t> </a:t>
              </a:r>
              <a:r>
                <a:rPr lang="ru-RU" sz="1600">
                  <a:latin typeface="Times New Roman" pitchFamily="18" charset="0"/>
                </a:rPr>
                <a:t>акцент на человеческий капитал и технологические  инновации</a:t>
              </a:r>
            </a:p>
            <a:p>
              <a:endParaRPr lang="ru-RU" sz="1600"/>
            </a:p>
          </p:txBody>
        </p:sp>
        <p:sp>
          <p:nvSpPr>
            <p:cNvPr id="111625" name="Line 16"/>
            <p:cNvSpPr>
              <a:spLocks noChangeShapeType="1"/>
            </p:cNvSpPr>
            <p:nvPr/>
          </p:nvSpPr>
          <p:spPr bwMode="auto">
            <a:xfrm flipH="1" flipV="1">
              <a:off x="3831" y="2565"/>
              <a:ext cx="424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26" name="Line 17"/>
            <p:cNvSpPr>
              <a:spLocks noChangeShapeType="1"/>
            </p:cNvSpPr>
            <p:nvPr/>
          </p:nvSpPr>
          <p:spPr bwMode="auto">
            <a:xfrm flipV="1">
              <a:off x="6940" y="2566"/>
              <a:ext cx="423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27" name="Line 18"/>
            <p:cNvSpPr>
              <a:spLocks noChangeShapeType="1"/>
            </p:cNvSpPr>
            <p:nvPr/>
          </p:nvSpPr>
          <p:spPr bwMode="auto">
            <a:xfrm flipH="1">
              <a:off x="3128" y="3681"/>
              <a:ext cx="706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28" name="Line 19"/>
            <p:cNvSpPr>
              <a:spLocks noChangeShapeType="1"/>
            </p:cNvSpPr>
            <p:nvPr/>
          </p:nvSpPr>
          <p:spPr bwMode="auto">
            <a:xfrm>
              <a:off x="7646" y="3681"/>
              <a:ext cx="706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9248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/>
              <a:t>Теории экономического роста и развития (историко-социологический подход)</a:t>
            </a:r>
          </a:p>
        </p:txBody>
      </p:sp>
      <p:sp>
        <p:nvSpPr>
          <p:cNvPr id="1126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mtClean="0"/>
              <a:t>Теория линейных стадий роста;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mtClean="0"/>
              <a:t>Модель структурных преобразований;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mtClean="0"/>
              <a:t>Теория внешней зависимости, объясняющая слаборазвитость третьего мира с зависимостью и господством богатых стран;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mtClean="0"/>
              <a:t>«Неоклассическая контрреволюция» на основе идей свободного рынка.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1143000"/>
            <a:ext cx="79248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/>
              <a:t>Неокейнсианские теории экономического роста </a:t>
            </a:r>
            <a:br>
              <a:rPr lang="ru-RU" sz="2800"/>
            </a:br>
            <a:r>
              <a:rPr lang="ru-RU" sz="2800"/>
              <a:t>(Модель Харрода-Домара)</a:t>
            </a:r>
          </a:p>
        </p:txBody>
      </p:sp>
      <p:sp>
        <p:nvSpPr>
          <p:cNvPr id="1136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	Только постоянно растущая аккумуляция капитала, т.е. </a:t>
            </a:r>
            <a:r>
              <a:rPr lang="ru-RU" sz="2400" b="1" smtClean="0"/>
              <a:t>рост инвестиций</a:t>
            </a:r>
            <a:r>
              <a:rPr lang="ru-RU" sz="2400" smtClean="0"/>
              <a:t>, обеспечивает экономике </a:t>
            </a:r>
            <a:r>
              <a:rPr lang="ru-RU" sz="2400" i="1" smtClean="0"/>
              <a:t>динамичное </a:t>
            </a:r>
            <a:r>
              <a:rPr lang="ru-RU" sz="2400" smtClean="0"/>
              <a:t>равновесие между совокупным спросом и совокупным предложением. Для поддержания сбалансированного роста инвестиций государство может воздействовать на долю </a:t>
            </a:r>
            <a:r>
              <a:rPr lang="ru-RU" sz="2400" b="1" smtClean="0"/>
              <a:t>сбережений</a:t>
            </a:r>
            <a:r>
              <a:rPr lang="ru-RU" sz="2400" smtClean="0"/>
              <a:t> (накопления) в национальном доходе или на темпы технического прогресса, определяющие  </a:t>
            </a:r>
            <a:r>
              <a:rPr lang="ru-RU" sz="2400" b="1" smtClean="0"/>
              <a:t>производительность капитала.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Неоклассические теории  роста</a:t>
            </a:r>
          </a:p>
        </p:txBody>
      </p:sp>
      <p:sp>
        <p:nvSpPr>
          <p:cNvPr id="1146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Модель Роберта Солоу позволяет раскрыть взаимосвязь трех источников экономического роста</a:t>
            </a:r>
            <a:r>
              <a:rPr lang="en-US" smtClean="0"/>
              <a:t>:</a:t>
            </a:r>
            <a:endParaRPr lang="ru-RU" smtClean="0"/>
          </a:p>
          <a:p>
            <a:pPr eaLnBrk="1" hangingPunct="1">
              <a:buFont typeface="Wingdings" pitchFamily="2" charset="2"/>
              <a:buChar char="Ø"/>
            </a:pPr>
            <a:r>
              <a:rPr lang="ru-RU" i="1" smtClean="0"/>
              <a:t>инвестиций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i="1" smtClean="0"/>
              <a:t>численности рабочей силы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i="1" smtClean="0"/>
              <a:t>технического прогресса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Вывод (отсутствие влияния экономической политики)</a:t>
            </a:r>
          </a:p>
        </p:txBody>
      </p:sp>
      <p:sp>
        <p:nvSpPr>
          <p:cNvPr id="1157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Модель Р. Солоу выделяет технический прогресс как единственную основу устойчивого роста благосостояния и позволяет найти оптимальный вариант роста, обеспечивающий максимум потребления. Однако технический прогресс в теории Р.Солоу рассматривается  как внешний (экзогенный) фактор экономического роста, а значит, не объясняет его.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Эмпирические теории роста</a:t>
            </a:r>
          </a:p>
        </p:txBody>
      </p:sp>
      <p:sp>
        <p:nvSpPr>
          <p:cNvPr id="116738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2514600"/>
            <a:ext cx="7192963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	Факторы роста 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улучшение качества человеческого капитала</a:t>
            </a:r>
            <a:r>
              <a:rPr lang="en-US" sz="2000" smtClean="0"/>
              <a:t>;</a:t>
            </a:r>
            <a:r>
              <a:rPr lang="ru-RU" sz="20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эффективность государственных институтов</a:t>
            </a:r>
            <a:r>
              <a:rPr lang="en-US" sz="2000" smtClean="0"/>
              <a:t>;</a:t>
            </a: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благоприятный инвестиционный климат</a:t>
            </a:r>
            <a:r>
              <a:rPr lang="en-US" sz="2000" smtClean="0"/>
              <a:t>;</a:t>
            </a: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гибкая стратегия макроэкономического регулирования</a:t>
            </a:r>
            <a:r>
              <a:rPr lang="en-US" sz="2000" smtClean="0"/>
              <a:t>;</a:t>
            </a: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глубина экономических реформ (доля негосударственной собственности в ВВП, индикаторы открытости и либерализации экономики);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снижение рыночных искажений распределения ресурсов.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736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smtClean="0"/>
              <a:t>	«Определяющая разница между школами экономического роста и человеческого развития заключается в том, что первая акцентирует свое внимание исключительно на расширении только одного выбора – дохода – в то время, как вторая охватывает расширение всех видов выбора человека, будь то экономический, социальный, культурный или политический выбор</a:t>
            </a:r>
            <a:r>
              <a:rPr lang="ru-RU" sz="2400" smtClean="0"/>
              <a:t>».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i="1" smtClean="0"/>
              <a:t>Доклад о человеческом развитии 1996 г.. – С.6.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Теория эндогенного экономического роста </a:t>
            </a:r>
          </a:p>
        </p:txBody>
      </p:sp>
      <p:sp>
        <p:nvSpPr>
          <p:cNvPr id="1177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Впервые в формализованных экономико-математических моделях  американских экономистов П. Ромера и Р. Лукаса (США) выдвинута гипотеза об эндогенном характере важнейших производственно-технических нововведений, основанных на вложениях в технологический прогресс и в человеческий капитал.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Вывод – активная роль экономической политики</a:t>
            </a:r>
          </a:p>
        </p:txBody>
      </p:sp>
      <p:sp>
        <p:nvSpPr>
          <p:cNvPr id="118786" name="Rectangle 3"/>
          <p:cNvSpPr>
            <a:spLocks noGrp="1" noChangeArrowheads="1"/>
          </p:cNvSpPr>
          <p:nvPr>
            <p:ph idx="1"/>
          </p:nvPr>
        </p:nvSpPr>
        <p:spPr>
          <a:xfrm>
            <a:off x="1122363" y="2362200"/>
            <a:ext cx="7192962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	Величина интенсивных, качественных детерминант экономического роста определяется  с помощью следующих факторов: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качество человеческого капитала, зависящего от инвестиций в развитие человека (образование, здравоохранение);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создание необходимых условий и предпосылок  для защиты прав интеллектуальной собственности в условиях несовершенной конкуренции;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государственная поддержка развития науки и технологий;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роль правительства в создании благоприятного инвестиционного климата и заимствовании новых технологий.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/>
              <a:t>Вывод - наилучшая стратегия повышения благосостояния - накопление человеческого капитала</a:t>
            </a:r>
          </a:p>
        </p:txBody>
      </p:sp>
      <p:sp>
        <p:nvSpPr>
          <p:cNvPr id="119810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	Теории эндогенного экономического роста являются научным фундаментом концепции человеческого развития. Так как человек является движущей силой экономического роста и средством достижения материального процветания. Данное утверждение является основополагающим для концепции человеческого развития. Однако данный тезис проясняет также различие между теорией эндогенного роста и концепцией человеческого развития, главнейший постулат которой заключается в том, что люди – это не просто эффективное средство, а </a:t>
            </a:r>
            <a:r>
              <a:rPr lang="ru-RU" sz="2400" b="1" smtClean="0"/>
              <a:t>цель </a:t>
            </a:r>
            <a:r>
              <a:rPr lang="ru-RU" sz="2400" smtClean="0"/>
              <a:t>развития.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AutoShap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Основные направления экономической мысли в развитых и развивающихся странах</a:t>
            </a:r>
          </a:p>
        </p:txBody>
      </p:sp>
      <p:graphicFrame>
        <p:nvGraphicFramePr>
          <p:cNvPr id="206943" name="Group 95"/>
          <p:cNvGraphicFramePr>
            <a:graphicFrameLocks noGrp="1"/>
          </p:cNvGraphicFramePr>
          <p:nvPr>
            <p:ph type="tbl" idx="1"/>
          </p:nvPr>
        </p:nvGraphicFramePr>
        <p:xfrm>
          <a:off x="685800" y="1066800"/>
          <a:ext cx="8001000" cy="5408613"/>
        </p:xfrm>
        <a:graphic>
          <a:graphicData uri="http://schemas.openxmlformats.org/drawingml/2006/table">
            <a:tbl>
              <a:tblPr/>
              <a:tblGrid>
                <a:gridCol w="1676400"/>
                <a:gridCol w="2590800"/>
                <a:gridCol w="37338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Основные направления экономической мысли в развитых странах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Основные направления экономической мысли в развивающихся экономиках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1950-е 1960-е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Кейнсианство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Рост. Планирование и индустриализация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1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1970-е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Кейнсианство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Марксизм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Возрождение неоклассицизма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Занятость; рост и перераспределение; концепция базовых нужд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Теории зависимости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Роль цен и рынка в распределении ресурсов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0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1980-е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Монетаризм и неоклассическая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Прорыночная экономика и уменьшение государственного вмешательства;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Монетаризм и макрополитика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Возможности новой экономической политики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0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Позд. 1980-е и Сер. 1990-х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Новые теории роста и торговли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Информационные ассиметрии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Альтернативные мотивации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Институциональная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Человеческое развитие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Фокус на бедности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Определяющая роль государства в рыночной экономике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Роль ННО и сообществ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0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Сер. 1990-х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Третий путь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Социальная рыночная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Человеческое развитие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Окружающая среда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Глобализация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Права человека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92480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ВНД и человеческое развитие</a:t>
            </a:r>
            <a:r>
              <a:rPr lang="en-US" sz="3200" smtClean="0"/>
              <a:t> (2007)</a:t>
            </a:r>
            <a:endParaRPr lang="ru-RU" sz="3200" smtClean="0"/>
          </a:p>
        </p:txBody>
      </p:sp>
      <p:graphicFrame>
        <p:nvGraphicFramePr>
          <p:cNvPr id="123015" name="Group 135"/>
          <p:cNvGraphicFramePr>
            <a:graphicFrameLocks noGrp="1"/>
          </p:cNvGraphicFramePr>
          <p:nvPr/>
        </p:nvGraphicFramePr>
        <p:xfrm>
          <a:off x="228600" y="1676400"/>
          <a:ext cx="8686800" cy="5146675"/>
        </p:xfrm>
        <a:graphic>
          <a:graphicData uri="http://schemas.openxmlformats.org/drawingml/2006/table">
            <a:tbl>
              <a:tblPr/>
              <a:tblGrid>
                <a:gridCol w="2057400"/>
                <a:gridCol w="1169988"/>
                <a:gridCol w="1101725"/>
                <a:gridCol w="1250950"/>
                <a:gridCol w="1104900"/>
                <a:gridCol w="1039812"/>
                <a:gridCol w="962025"/>
              </a:tblGrid>
              <a:tr h="4127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Страна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ВНД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ИЧР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Экономический рост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млрд. долл.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рейтинг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значение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рейтинг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% ВВП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%, ВВП на д. н.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12,912.9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0,951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Япония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4,976.5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Германия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2,875.6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0,935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Великобритания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2,272.7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0,946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Китай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2,269.7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0,777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0,619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Корея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0,921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Бразилия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662,0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638,1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0,802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Узбекистан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0,702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Гана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0,553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Сьерра Л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оне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0,336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7924800" cy="3460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/>
              <a:t>GDP per capita (US$ PPP) rank minus HDI rank</a:t>
            </a:r>
            <a:endParaRPr lang="ru-RU" sz="3200"/>
          </a:p>
        </p:txBody>
      </p:sp>
      <p:pic>
        <p:nvPicPr>
          <p:cNvPr id="122882" name="Picture 3" descr="Ma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66925" y="692150"/>
            <a:ext cx="6753225" cy="5905500"/>
          </a:xfrm>
        </p:spPr>
      </p:pic>
      <p:pic>
        <p:nvPicPr>
          <p:cNvPr id="122883" name="Picture 4" descr="9_8_1_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148138"/>
            <a:ext cx="2378075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Когда позиция по ИЧР ≠ по ВВП</a:t>
            </a:r>
            <a:endParaRPr lang="en-US" smtClean="0"/>
          </a:p>
        </p:txBody>
      </p:sp>
      <p:sp>
        <p:nvSpPr>
          <p:cNvPr id="139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2362200"/>
            <a:ext cx="3775075" cy="4038600"/>
          </a:xfrm>
        </p:spPr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/>
              <a:t>1. ИЧР лучше чем ВВП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/>
              <a:t>Социалистические и пост-социалистические страны (Куба, Вьетнам, Украина)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/>
              <a:t>Социал-демократические с сильным упором на социальные секторы (Чили, Коста-Рика)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/>
              <a:t>Несостоятельные экономики (Конго, Мадагаскар)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b="1"/>
          </a:p>
        </p:txBody>
      </p:sp>
      <p:sp>
        <p:nvSpPr>
          <p:cNvPr id="1392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56150" y="2362200"/>
            <a:ext cx="3775075" cy="3724275"/>
          </a:xfrm>
        </p:spPr>
        <p:txBody>
          <a:bodyPr>
            <a:normAutofit fontScale="92500"/>
          </a:bodyPr>
          <a:lstStyle/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/>
              <a:t>2. ВВП лучше чем ИЧР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/>
              <a:t>Богатые минеральным сырьём страны (Алжир, Ангола, Саудовская Аравия)</a:t>
            </a:r>
          </a:p>
          <a:p>
            <a:pPr marL="365760" indent="-25603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/>
              <a:t>Пораженные ВИЧ/СПИД (Ботсвана, Южная Африка, Буркина Фасо)	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218" name="Object 2"/>
          <p:cNvGraphicFramePr>
            <a:graphicFrameLocks noChangeAspect="1"/>
          </p:cNvGraphicFramePr>
          <p:nvPr>
            <p:ph idx="1"/>
          </p:nvPr>
        </p:nvGraphicFramePr>
        <p:xfrm>
          <a:off x="590550" y="1447800"/>
          <a:ext cx="8140700" cy="5410200"/>
        </p:xfrm>
        <a:graphic>
          <a:graphicData uri="http://schemas.openxmlformats.org/presentationml/2006/ole">
            <p:oleObj spid="_x0000_s137218" name="Диаграмма" r:id="rId3" imgW="7581900" imgH="5038649" progId="Excel.Sheet.8">
              <p:embed/>
            </p:oleObj>
          </a:graphicData>
        </a:graphic>
      </p:graphicFrame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tx2"/>
                </a:solidFill>
              </a:rPr>
              <a:t>GDP per capita (US$ PPP) rank minus HDI rank</a:t>
            </a:r>
            <a:r>
              <a:rPr lang="ru-RU" sz="2800" b="1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ru-RU" sz="2800" b="1">
                <a:solidFill>
                  <a:schemeClr val="tx2"/>
                </a:solidFill>
              </a:rPr>
              <a:t>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Критерии качества экономического роста:</a:t>
            </a:r>
          </a:p>
        </p:txBody>
      </p:sp>
      <p:sp>
        <p:nvSpPr>
          <p:cNvPr id="138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Обеспечение полной занятости </a:t>
            </a:r>
          </a:p>
          <a:p>
            <a:pPr eaLnBrk="1" hangingPunct="1"/>
            <a:r>
              <a:rPr lang="ru-RU" sz="2400" smtClean="0"/>
              <a:t>Гарантия наличия средств к существованию</a:t>
            </a:r>
          </a:p>
          <a:p>
            <a:pPr eaLnBrk="1" hangingPunct="1"/>
            <a:r>
              <a:rPr lang="ru-RU" sz="2400" smtClean="0"/>
              <a:t>Справедливое распределение дохода и ресурсов</a:t>
            </a:r>
          </a:p>
          <a:p>
            <a:pPr eaLnBrk="1" hangingPunct="1"/>
            <a:r>
              <a:rPr lang="ru-RU" sz="2400" smtClean="0"/>
              <a:t>Обеспечение социального согласия и сотрудничества в обществе</a:t>
            </a:r>
          </a:p>
          <a:p>
            <a:pPr eaLnBrk="1" hangingPunct="1"/>
            <a:r>
              <a:rPr lang="ru-RU" sz="2400" smtClean="0"/>
              <a:t>Гарантия свободы и обеспечения демократии</a:t>
            </a:r>
          </a:p>
          <a:p>
            <a:pPr eaLnBrk="1" hangingPunct="1"/>
            <a:r>
              <a:rPr lang="ru-RU" sz="2400" smtClean="0"/>
              <a:t>Создание условий для устойчивого роста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Виды экономического роста вне человеческого развития: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434340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900" b="1" i="1"/>
              <a:t>Рост без занятости (jobless growth) </a:t>
            </a:r>
            <a:r>
              <a:rPr lang="ru-RU" sz="1900"/>
              <a:t>– </a:t>
            </a:r>
            <a:r>
              <a:rPr lang="ru-RU" sz="1900" i="1"/>
              <a:t>это экономический рост, который не сопровождается созданием новых рабочих мест, т.е.  не создает возможности для занятости.</a:t>
            </a:r>
            <a:endParaRPr lang="ru-RU" sz="1900" b="1" i="1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900" b="1" i="1"/>
              <a:t>Безжалостный рост (ruthless growth) </a:t>
            </a:r>
            <a:r>
              <a:rPr lang="ru-RU" sz="1900"/>
              <a:t>– </a:t>
            </a:r>
            <a:r>
              <a:rPr lang="ru-RU" sz="1900" i="1"/>
              <a:t> это рост, который сопровождается обострением проблемы неравенства, т.е. большая часть дохода достается богатым, а бедные становятся еще беднее.</a:t>
            </a:r>
            <a:r>
              <a:rPr lang="ru-RU" sz="1900"/>
              <a:t> 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900" b="1" i="1"/>
              <a:t>Рост без права голоса (voiceless growth) </a:t>
            </a:r>
            <a:r>
              <a:rPr lang="ru-RU" sz="1900"/>
              <a:t>–</a:t>
            </a:r>
            <a:r>
              <a:rPr lang="ru-RU" sz="1900" i="1"/>
              <a:t> это рост экономики, который не сопровождается демократизацией, расширением прав и возможностей.</a:t>
            </a:r>
            <a:endParaRPr lang="ru-RU" sz="1900" b="1" i="1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900" b="1" i="1"/>
              <a:t>Рост без уважения культурного наследия (rootless growth) </a:t>
            </a:r>
            <a:r>
              <a:rPr lang="ru-RU" sz="1900"/>
              <a:t>–</a:t>
            </a:r>
            <a:r>
              <a:rPr lang="ru-RU" sz="1900" i="1"/>
              <a:t> это рост, который приводит к утрате культурной самобытности народов.</a:t>
            </a:r>
            <a:endParaRPr lang="ru-RU" sz="1900" b="1" i="1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900" b="1" i="1"/>
              <a:t>Рост без будущего (futureless growth) </a:t>
            </a:r>
            <a:r>
              <a:rPr lang="ru-RU" sz="1900"/>
              <a:t>–</a:t>
            </a:r>
            <a:r>
              <a:rPr lang="ru-RU" sz="1900" i="1"/>
              <a:t> это экономический рост, сопровождающийся растратой экономических и природных ресурсов, необходимых для жизнеобеспечения будущих поколений.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Определение и измерение экономического роста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Факторы и типы экономического роста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Теории экономического роста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smtClean="0"/>
              <a:t>Неокейнсианские теории роста  Е.Домара и  Р. Харрода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smtClean="0"/>
              <a:t>Неоклассические теории  роста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smtClean="0"/>
              <a:t>Теория  Роберта Солоу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smtClean="0"/>
              <a:t>Эмпирические теории роста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smtClean="0"/>
              <a:t>Теория эндогенного экономического роста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Взаимосвязь экономического роста и человеческого развития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Факты экономического развития</a:t>
            </a:r>
          </a:p>
        </p:txBody>
      </p:sp>
      <p:sp>
        <p:nvSpPr>
          <p:cNvPr id="140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общемировом масштабе средний доход на душу населения  - 5533 долл. США в год с учетом ППС</a:t>
            </a:r>
          </a:p>
          <a:p>
            <a:pPr eaLnBrk="1" hangingPunct="1"/>
            <a:r>
              <a:rPr lang="ru-RU" smtClean="0"/>
              <a:t>Однако 80% населения планеты имеет доход ниже этого среднего уровня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Факты экономического развития</a:t>
            </a:r>
          </a:p>
        </p:txBody>
      </p:sp>
      <p:sp>
        <p:nvSpPr>
          <p:cNvPr id="141314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На беднейшие 20% населения планеты (кто живет менее, чем на 1 долл. США в день) приходится 1,5% мирового дохода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А на беднейшие 40% населения планеты (кто живет менее, чем на 2 долл. США в день) приходится 5% мирового дохода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500 самых богатых людей планеты имеют доход более 100 млрд. долл. (без учета оценки их имущества). Эта величина превышает совокупный доход 416 млн. беднейших жителей мира.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55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Экономический рост в  целях человеческого развития </a:t>
            </a:r>
          </a:p>
        </p:txBody>
      </p:sp>
      <p:graphicFrame>
        <p:nvGraphicFramePr>
          <p:cNvPr id="91142" name="Organization Chart 6"/>
          <p:cNvGraphicFramePr>
            <a:graphicFrameLocks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ompatibility">
            <com:legacyDrawing xmlns:com="http://schemas.openxmlformats.org/drawingml/2006/compatibility" spid="_x0000_s9114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61" name="Group 33"/>
          <p:cNvGrpSpPr>
            <a:grpSpLocks/>
          </p:cNvGrpSpPr>
          <p:nvPr/>
        </p:nvGrpSpPr>
        <p:grpSpPr bwMode="auto">
          <a:xfrm>
            <a:off x="762000" y="228600"/>
            <a:ext cx="8001000" cy="5334000"/>
            <a:chOff x="1418" y="5569"/>
            <a:chExt cx="9375" cy="7118"/>
          </a:xfrm>
        </p:grpSpPr>
        <p:sp>
          <p:nvSpPr>
            <p:cNvPr id="143363" name="Rectangle 34"/>
            <p:cNvSpPr>
              <a:spLocks noChangeArrowheads="1"/>
            </p:cNvSpPr>
            <p:nvPr/>
          </p:nvSpPr>
          <p:spPr bwMode="auto">
            <a:xfrm>
              <a:off x="4193" y="5569"/>
              <a:ext cx="3240" cy="839"/>
            </a:xfrm>
            <a:prstGeom prst="rect">
              <a:avLst/>
            </a:prstGeom>
            <a:solidFill>
              <a:srgbClr val="92CDD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/>
                <a:t>Человеческое  развитие</a:t>
              </a:r>
              <a:endParaRPr lang="ru-RU" sz="2400"/>
            </a:p>
          </p:txBody>
        </p:sp>
        <p:sp>
          <p:nvSpPr>
            <p:cNvPr id="143364" name="Rectangle 35"/>
            <p:cNvSpPr>
              <a:spLocks noChangeArrowheads="1"/>
            </p:cNvSpPr>
            <p:nvPr/>
          </p:nvSpPr>
          <p:spPr bwMode="auto">
            <a:xfrm>
              <a:off x="2113" y="6843"/>
              <a:ext cx="2770" cy="11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>
                  <a:solidFill>
                    <a:srgbClr val="FF3399"/>
                  </a:solidFill>
                </a:rPr>
                <a:t>Рост способностей, навыков и знаний трудовых ресурсов</a:t>
              </a:r>
            </a:p>
          </p:txBody>
        </p:sp>
        <p:sp>
          <p:nvSpPr>
            <p:cNvPr id="143365" name="AutoShape 36"/>
            <p:cNvSpPr>
              <a:spLocks noChangeArrowheads="1"/>
            </p:cNvSpPr>
            <p:nvPr/>
          </p:nvSpPr>
          <p:spPr bwMode="auto">
            <a:xfrm>
              <a:off x="2113" y="8290"/>
              <a:ext cx="2770" cy="878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>
                  <a:solidFill>
                    <a:srgbClr val="FF3399"/>
                  </a:solidFill>
                </a:rPr>
                <a:t>Производство, НИОКР и инновации</a:t>
              </a:r>
            </a:p>
          </p:txBody>
        </p:sp>
        <p:sp>
          <p:nvSpPr>
            <p:cNvPr id="143366" name="AutoShape 37"/>
            <p:cNvSpPr>
              <a:spLocks noChangeArrowheads="1"/>
            </p:cNvSpPr>
            <p:nvPr/>
          </p:nvSpPr>
          <p:spPr bwMode="auto">
            <a:xfrm>
              <a:off x="2113" y="9469"/>
              <a:ext cx="2320" cy="1159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10800" rIns="18000" bIns="36000"/>
            <a:lstStyle/>
            <a:p>
              <a:r>
                <a:rPr lang="ru-RU" sz="1400" b="1">
                  <a:solidFill>
                    <a:srgbClr val="FF3399"/>
                  </a:solidFill>
                </a:rPr>
                <a:t>Рост экспортного потенциала (новые рынки и новые товары)</a:t>
              </a:r>
            </a:p>
          </p:txBody>
        </p:sp>
        <p:sp>
          <p:nvSpPr>
            <p:cNvPr id="143367" name="AutoShape 38"/>
            <p:cNvSpPr>
              <a:spLocks noChangeArrowheads="1"/>
            </p:cNvSpPr>
            <p:nvPr/>
          </p:nvSpPr>
          <p:spPr bwMode="auto">
            <a:xfrm>
              <a:off x="2113" y="10847"/>
              <a:ext cx="2410" cy="862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0800" rIns="0" bIns="10800"/>
            <a:lstStyle/>
            <a:p>
              <a:r>
                <a:rPr lang="ru-RU" sz="1400" b="1">
                  <a:solidFill>
                    <a:srgbClr val="FF3399"/>
                  </a:solidFill>
                </a:rPr>
                <a:t>Уровень сбережений </a:t>
              </a:r>
            </a:p>
            <a:p>
              <a:r>
                <a:rPr lang="ru-RU" sz="1400" b="1">
                  <a:solidFill>
                    <a:srgbClr val="FF3399"/>
                  </a:solidFill>
                </a:rPr>
                <a:t>и уровень инвестиций</a:t>
              </a:r>
            </a:p>
          </p:txBody>
        </p:sp>
        <p:sp>
          <p:nvSpPr>
            <p:cNvPr id="143368" name="AutoShape 39"/>
            <p:cNvSpPr>
              <a:spLocks noChangeArrowheads="1"/>
            </p:cNvSpPr>
            <p:nvPr/>
          </p:nvSpPr>
          <p:spPr bwMode="auto">
            <a:xfrm>
              <a:off x="6668" y="6634"/>
              <a:ext cx="3375" cy="915"/>
            </a:xfrm>
            <a:prstGeom prst="flowChartProcess">
              <a:avLst/>
            </a:prstGeom>
            <a:solidFill>
              <a:srgbClr val="92CDDC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/>
                <a:t>Функциональная взаимосвязь экономического роста и ЧР</a:t>
              </a:r>
            </a:p>
          </p:txBody>
        </p:sp>
        <p:sp>
          <p:nvSpPr>
            <p:cNvPr id="143369" name="AutoShape 40"/>
            <p:cNvSpPr>
              <a:spLocks noChangeArrowheads="1"/>
            </p:cNvSpPr>
            <p:nvPr/>
          </p:nvSpPr>
          <p:spPr bwMode="auto">
            <a:xfrm>
              <a:off x="5183" y="7696"/>
              <a:ext cx="2580" cy="1128"/>
            </a:xfrm>
            <a:prstGeom prst="flowChartProcess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/>
                <a:t>Расходы домохозяйств на основные нужды</a:t>
              </a:r>
            </a:p>
          </p:txBody>
        </p:sp>
        <p:sp>
          <p:nvSpPr>
            <p:cNvPr id="143370" name="AutoShape 41"/>
            <p:cNvSpPr>
              <a:spLocks noChangeArrowheads="1"/>
            </p:cNvSpPr>
            <p:nvPr/>
          </p:nvSpPr>
          <p:spPr bwMode="auto">
            <a:xfrm>
              <a:off x="5183" y="9032"/>
              <a:ext cx="2007" cy="1050"/>
            </a:xfrm>
            <a:prstGeom prst="flowChartProcess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/>
                <a:t>Личные доходы  и  уровень бедности</a:t>
              </a:r>
            </a:p>
          </p:txBody>
        </p:sp>
        <p:sp>
          <p:nvSpPr>
            <p:cNvPr id="143371" name="AutoShape 42"/>
            <p:cNvSpPr>
              <a:spLocks noChangeArrowheads="1"/>
            </p:cNvSpPr>
            <p:nvPr/>
          </p:nvSpPr>
          <p:spPr bwMode="auto">
            <a:xfrm>
              <a:off x="5183" y="10622"/>
              <a:ext cx="2055" cy="727"/>
            </a:xfrm>
            <a:prstGeom prst="flowChartProcess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/>
                <a:t>Распределение дохода</a:t>
              </a:r>
            </a:p>
          </p:txBody>
        </p:sp>
        <p:sp>
          <p:nvSpPr>
            <p:cNvPr id="143372" name="AutoShape 43"/>
            <p:cNvSpPr>
              <a:spLocks noChangeArrowheads="1"/>
            </p:cNvSpPr>
            <p:nvPr/>
          </p:nvSpPr>
          <p:spPr bwMode="auto">
            <a:xfrm>
              <a:off x="7553" y="9168"/>
              <a:ext cx="2275" cy="742"/>
            </a:xfrm>
            <a:prstGeom prst="flowChartProcess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/>
                <a:t>Социальная политика</a:t>
              </a:r>
            </a:p>
          </p:txBody>
        </p:sp>
        <p:sp>
          <p:nvSpPr>
            <p:cNvPr id="143373" name="AutoShape 44"/>
            <p:cNvSpPr>
              <a:spLocks noChangeArrowheads="1"/>
            </p:cNvSpPr>
            <p:nvPr/>
          </p:nvSpPr>
          <p:spPr bwMode="auto">
            <a:xfrm>
              <a:off x="7553" y="10208"/>
              <a:ext cx="1875" cy="1501"/>
            </a:xfrm>
            <a:prstGeom prst="flowChartProcess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/>
                <a:t>Уровень гос. расходов и уровень гос. доходов</a:t>
              </a:r>
            </a:p>
          </p:txBody>
        </p:sp>
        <p:sp>
          <p:nvSpPr>
            <p:cNvPr id="143374" name="AutoShape 45"/>
            <p:cNvSpPr>
              <a:spLocks noChangeArrowheads="1"/>
            </p:cNvSpPr>
            <p:nvPr/>
          </p:nvSpPr>
          <p:spPr bwMode="auto">
            <a:xfrm>
              <a:off x="4193" y="11988"/>
              <a:ext cx="3360" cy="601"/>
            </a:xfrm>
            <a:prstGeom prst="flowChartProcess">
              <a:avLst/>
            </a:prstGeom>
            <a:solidFill>
              <a:srgbClr val="92CDD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/>
                <a:t>Экономический рост</a:t>
              </a:r>
              <a:endParaRPr lang="ru-RU" sz="2400"/>
            </a:p>
          </p:txBody>
        </p:sp>
        <p:sp>
          <p:nvSpPr>
            <p:cNvPr id="143375" name="AutoShape 46"/>
            <p:cNvSpPr>
              <a:spLocks noChangeArrowheads="1"/>
            </p:cNvSpPr>
            <p:nvPr/>
          </p:nvSpPr>
          <p:spPr bwMode="auto">
            <a:xfrm>
              <a:off x="10373" y="6506"/>
              <a:ext cx="420" cy="6180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600" b="1"/>
            </a:p>
            <a:p>
              <a:pPr algn="ctr"/>
              <a:r>
                <a:rPr lang="ru-RU" sz="1600" b="1"/>
                <a:t>В</a:t>
              </a:r>
            </a:p>
            <a:p>
              <a:pPr algn="ctr"/>
              <a:r>
                <a:rPr lang="ru-RU" sz="1600" b="1"/>
                <a:t>з</a:t>
              </a:r>
            </a:p>
            <a:p>
              <a:pPr algn="ctr"/>
              <a:r>
                <a:rPr lang="ru-RU" sz="1600" b="1"/>
                <a:t>а</a:t>
              </a:r>
            </a:p>
            <a:p>
              <a:pPr algn="ctr"/>
              <a:r>
                <a:rPr lang="ru-RU" sz="1600" b="1"/>
                <a:t>им</a:t>
              </a:r>
            </a:p>
            <a:p>
              <a:pPr algn="ctr"/>
              <a:r>
                <a:rPr lang="ru-RU" sz="1600" b="1"/>
                <a:t>о</a:t>
              </a:r>
            </a:p>
            <a:p>
              <a:pPr algn="ctr"/>
              <a:r>
                <a:rPr lang="ru-RU" sz="1600" b="1"/>
                <a:t>с</a:t>
              </a:r>
            </a:p>
            <a:p>
              <a:pPr algn="ctr"/>
              <a:r>
                <a:rPr lang="ru-RU" sz="1600" b="1"/>
                <a:t>в</a:t>
              </a:r>
            </a:p>
            <a:p>
              <a:pPr algn="ctr"/>
              <a:r>
                <a:rPr lang="ru-RU" sz="1600" b="1"/>
                <a:t>я</a:t>
              </a:r>
            </a:p>
            <a:p>
              <a:pPr algn="ctr"/>
              <a:r>
                <a:rPr lang="ru-RU" sz="1600" b="1"/>
                <a:t>з</a:t>
              </a:r>
            </a:p>
            <a:p>
              <a:pPr algn="ctr"/>
              <a:r>
                <a:rPr lang="ru-RU" sz="1600" b="1"/>
                <a:t>ь</a:t>
              </a:r>
            </a:p>
            <a:p>
              <a:pPr algn="ctr"/>
              <a:endParaRPr lang="ru-RU" sz="1600" b="1"/>
            </a:p>
            <a:p>
              <a:pPr algn="ctr"/>
              <a:r>
                <a:rPr lang="ru-RU" sz="1600" b="1"/>
                <a:t>А</a:t>
              </a:r>
            </a:p>
            <a:p>
              <a:endParaRPr lang="ru-RU" sz="2000"/>
            </a:p>
          </p:txBody>
        </p:sp>
        <p:sp>
          <p:nvSpPr>
            <p:cNvPr id="143376" name="AutoShape 47"/>
            <p:cNvSpPr>
              <a:spLocks noChangeArrowheads="1"/>
            </p:cNvSpPr>
            <p:nvPr/>
          </p:nvSpPr>
          <p:spPr bwMode="auto">
            <a:xfrm>
              <a:off x="1418" y="5968"/>
              <a:ext cx="555" cy="6719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600" b="1"/>
            </a:p>
            <a:p>
              <a:r>
                <a:rPr lang="ru-RU" sz="1600" b="1"/>
                <a:t>В</a:t>
              </a:r>
            </a:p>
            <a:p>
              <a:r>
                <a:rPr lang="ru-RU" sz="1600" b="1"/>
                <a:t>з</a:t>
              </a:r>
            </a:p>
            <a:p>
              <a:r>
                <a:rPr lang="ru-RU" sz="1600" b="1"/>
                <a:t>а</a:t>
              </a:r>
            </a:p>
            <a:p>
              <a:r>
                <a:rPr lang="ru-RU" sz="1600" b="1"/>
                <a:t>и</a:t>
              </a:r>
            </a:p>
            <a:p>
              <a:r>
                <a:rPr lang="ru-RU" sz="1600" b="1"/>
                <a:t>м</a:t>
              </a:r>
            </a:p>
            <a:p>
              <a:r>
                <a:rPr lang="ru-RU" sz="1600" b="1"/>
                <a:t>о</a:t>
              </a:r>
            </a:p>
            <a:p>
              <a:r>
                <a:rPr lang="ru-RU" sz="1600" b="1"/>
                <a:t>с</a:t>
              </a:r>
            </a:p>
            <a:p>
              <a:r>
                <a:rPr lang="ru-RU" sz="1600" b="1"/>
                <a:t>в</a:t>
              </a:r>
            </a:p>
            <a:p>
              <a:r>
                <a:rPr lang="ru-RU" sz="1600" b="1"/>
                <a:t>я</a:t>
              </a:r>
            </a:p>
            <a:p>
              <a:r>
                <a:rPr lang="ru-RU" sz="1600" b="1"/>
                <a:t>з</a:t>
              </a:r>
            </a:p>
            <a:p>
              <a:r>
                <a:rPr lang="ru-RU" sz="1600" b="1"/>
                <a:t>ь</a:t>
              </a:r>
            </a:p>
            <a:p>
              <a:endParaRPr lang="ru-RU" sz="1600" b="1"/>
            </a:p>
            <a:p>
              <a:r>
                <a:rPr lang="ru-RU" sz="1600" b="1"/>
                <a:t>В</a:t>
              </a:r>
              <a:endParaRPr lang="ru-RU" sz="2000"/>
            </a:p>
          </p:txBody>
        </p:sp>
        <p:cxnSp>
          <p:nvCxnSpPr>
            <p:cNvPr id="143377" name="AutoShape 48"/>
            <p:cNvCxnSpPr>
              <a:cxnSpLocks noChangeShapeType="1"/>
            </p:cNvCxnSpPr>
            <p:nvPr/>
          </p:nvCxnSpPr>
          <p:spPr bwMode="auto">
            <a:xfrm>
              <a:off x="1448" y="5620"/>
              <a:ext cx="15" cy="101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78" name="AutoShape 49"/>
            <p:cNvCxnSpPr>
              <a:cxnSpLocks noChangeShapeType="1"/>
            </p:cNvCxnSpPr>
            <p:nvPr/>
          </p:nvCxnSpPr>
          <p:spPr bwMode="auto">
            <a:xfrm flipV="1">
              <a:off x="10628" y="11458"/>
              <a:ext cx="15" cy="10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79" name="AutoShape 50"/>
            <p:cNvCxnSpPr>
              <a:cxnSpLocks noChangeShapeType="1"/>
            </p:cNvCxnSpPr>
            <p:nvPr/>
          </p:nvCxnSpPr>
          <p:spPr bwMode="auto">
            <a:xfrm flipH="1">
              <a:off x="3164" y="7990"/>
              <a:ext cx="15" cy="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0" name="AutoShape 51"/>
            <p:cNvCxnSpPr>
              <a:cxnSpLocks noChangeShapeType="1"/>
            </p:cNvCxnSpPr>
            <p:nvPr/>
          </p:nvCxnSpPr>
          <p:spPr bwMode="auto">
            <a:xfrm>
              <a:off x="3163" y="9168"/>
              <a:ext cx="1" cy="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1" name="AutoShape 52"/>
            <p:cNvCxnSpPr>
              <a:cxnSpLocks noChangeShapeType="1"/>
            </p:cNvCxnSpPr>
            <p:nvPr/>
          </p:nvCxnSpPr>
          <p:spPr bwMode="auto">
            <a:xfrm>
              <a:off x="3179" y="11710"/>
              <a:ext cx="1014" cy="6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2" name="AutoShape 53"/>
            <p:cNvCxnSpPr>
              <a:cxnSpLocks noChangeShapeType="1"/>
            </p:cNvCxnSpPr>
            <p:nvPr/>
          </p:nvCxnSpPr>
          <p:spPr bwMode="auto">
            <a:xfrm>
              <a:off x="4433" y="10082"/>
              <a:ext cx="450" cy="19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3" name="AutoShape 54"/>
            <p:cNvCxnSpPr>
              <a:cxnSpLocks noChangeShapeType="1"/>
            </p:cNvCxnSpPr>
            <p:nvPr/>
          </p:nvCxnSpPr>
          <p:spPr bwMode="auto">
            <a:xfrm>
              <a:off x="4523" y="9168"/>
              <a:ext cx="495" cy="2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4" name="AutoShape 55"/>
            <p:cNvCxnSpPr>
              <a:cxnSpLocks noChangeShapeType="1"/>
            </p:cNvCxnSpPr>
            <p:nvPr/>
          </p:nvCxnSpPr>
          <p:spPr bwMode="auto">
            <a:xfrm>
              <a:off x="5708" y="11349"/>
              <a:ext cx="15" cy="6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5" name="AutoShape 56"/>
            <p:cNvCxnSpPr>
              <a:cxnSpLocks noChangeShapeType="1"/>
            </p:cNvCxnSpPr>
            <p:nvPr/>
          </p:nvCxnSpPr>
          <p:spPr bwMode="auto">
            <a:xfrm flipV="1">
              <a:off x="6098" y="11291"/>
              <a:ext cx="0" cy="7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6" name="AutoShape 57"/>
            <p:cNvCxnSpPr>
              <a:cxnSpLocks noChangeShapeType="1"/>
            </p:cNvCxnSpPr>
            <p:nvPr/>
          </p:nvCxnSpPr>
          <p:spPr bwMode="auto">
            <a:xfrm flipV="1">
              <a:off x="7553" y="11710"/>
              <a:ext cx="1107" cy="6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7" name="AutoShape 58"/>
            <p:cNvCxnSpPr>
              <a:cxnSpLocks noChangeShapeType="1"/>
            </p:cNvCxnSpPr>
            <p:nvPr/>
          </p:nvCxnSpPr>
          <p:spPr bwMode="auto">
            <a:xfrm flipV="1">
              <a:off x="5828" y="10095"/>
              <a:ext cx="210" cy="5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8" name="AutoShape 59"/>
            <p:cNvCxnSpPr>
              <a:cxnSpLocks noChangeShapeType="1"/>
            </p:cNvCxnSpPr>
            <p:nvPr/>
          </p:nvCxnSpPr>
          <p:spPr bwMode="auto">
            <a:xfrm flipV="1">
              <a:off x="6168" y="8824"/>
              <a:ext cx="155" cy="2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89" name="AutoShape 60"/>
            <p:cNvCxnSpPr>
              <a:cxnSpLocks noChangeShapeType="1"/>
            </p:cNvCxnSpPr>
            <p:nvPr/>
          </p:nvCxnSpPr>
          <p:spPr bwMode="auto">
            <a:xfrm flipV="1">
              <a:off x="7763" y="7549"/>
              <a:ext cx="618" cy="2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90" name="AutoShape 61"/>
            <p:cNvCxnSpPr>
              <a:cxnSpLocks noChangeShapeType="1"/>
            </p:cNvCxnSpPr>
            <p:nvPr/>
          </p:nvCxnSpPr>
          <p:spPr bwMode="auto">
            <a:xfrm flipV="1">
              <a:off x="8798" y="7549"/>
              <a:ext cx="15" cy="161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91" name="AutoShape 62"/>
            <p:cNvCxnSpPr>
              <a:cxnSpLocks noChangeShapeType="1"/>
            </p:cNvCxnSpPr>
            <p:nvPr/>
          </p:nvCxnSpPr>
          <p:spPr bwMode="auto">
            <a:xfrm flipV="1">
              <a:off x="8813" y="9909"/>
              <a:ext cx="0" cy="2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92" name="AutoShape 63"/>
            <p:cNvCxnSpPr>
              <a:cxnSpLocks noChangeShapeType="1"/>
            </p:cNvCxnSpPr>
            <p:nvPr/>
          </p:nvCxnSpPr>
          <p:spPr bwMode="auto">
            <a:xfrm flipH="1" flipV="1">
              <a:off x="7433" y="5968"/>
              <a:ext cx="1380" cy="6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93" name="AutoShape 64"/>
            <p:cNvCxnSpPr>
              <a:cxnSpLocks noChangeShapeType="1"/>
            </p:cNvCxnSpPr>
            <p:nvPr/>
          </p:nvCxnSpPr>
          <p:spPr bwMode="auto">
            <a:xfrm flipH="1">
              <a:off x="3179" y="5968"/>
              <a:ext cx="1014" cy="8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394" name="AutoShape 65"/>
            <p:cNvCxnSpPr>
              <a:cxnSpLocks noChangeShapeType="1"/>
            </p:cNvCxnSpPr>
            <p:nvPr/>
          </p:nvCxnSpPr>
          <p:spPr bwMode="auto">
            <a:xfrm>
              <a:off x="3218" y="10571"/>
              <a:ext cx="1" cy="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43362" name="Rectangle 66"/>
          <p:cNvSpPr>
            <a:spLocks noChangeArrowheads="1"/>
          </p:cNvSpPr>
          <p:nvPr/>
        </p:nvSpPr>
        <p:spPr bwMode="auto">
          <a:xfrm>
            <a:off x="381000" y="5543550"/>
            <a:ext cx="8458200" cy="13144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accent2"/>
                </a:solidFill>
              </a:rPr>
              <a:t>Двухстороннее отношение:</a:t>
            </a:r>
          </a:p>
          <a:p>
            <a:pPr lvl="1"/>
            <a:r>
              <a:rPr lang="ru-RU" sz="1600" b="1">
                <a:solidFill>
                  <a:srgbClr val="0066CC"/>
                </a:solidFill>
              </a:rPr>
              <a:t>экономический рост – источник необходимых ресурсов для улучшения в области образования, здоровья и т.д. </a:t>
            </a:r>
          </a:p>
          <a:p>
            <a:pPr lvl="1"/>
            <a:r>
              <a:rPr lang="ru-RU" sz="1600" b="1">
                <a:solidFill>
                  <a:srgbClr val="FF3399"/>
                </a:solidFill>
              </a:rPr>
              <a:t>Улучшение в уровне образования, здоровья, квалификации и возможностей человека – условие для устойчивого роста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914400"/>
            <a:ext cx="7924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/>
              <a:t>Меры достижения связи между экономическим ростом и развитием человечества</a:t>
            </a:r>
          </a:p>
        </p:txBody>
      </p:sp>
      <p:sp>
        <p:nvSpPr>
          <p:cNvPr id="144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увеличение инвестиций в человеческий капитал, в целях реализации способностей человека и его участия в производстве и распределении благ.</a:t>
            </a:r>
            <a:endParaRPr lang="uz-Cyrl-UZ" sz="1800" smtClean="0"/>
          </a:p>
          <a:p>
            <a:pPr eaLnBrk="1" hangingPunct="1">
              <a:lnSpc>
                <a:spcPct val="80000"/>
              </a:lnSpc>
            </a:pPr>
            <a:r>
              <a:rPr lang="uz-Cyrl-UZ" sz="1800" smtClean="0"/>
              <a:t>справедливое распределение национального дохода и богатства. Там, где распределение дохода и богатства неравномерно, высокий темп роста ВВП не отражается положительно на жизни людей. 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осуществление государственной социальной политики.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расширение возможностей людей, особенно женщин, во всех сферах жизни. Если у людей есть право делать свой выбор в политической, общественной и экономической сферах, то перспективы экономического роста более устойчивы, продолжительны и учитывают интересы людей.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формирование активного гражданского общества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создание эффективной системы управления.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/>
          <a:srcRect t="11852"/>
          <a:stretch>
            <a:fillRect/>
          </a:stretch>
        </p:blipFill>
        <p:spPr bwMode="auto">
          <a:xfrm>
            <a:off x="685800" y="1266825"/>
            <a:ext cx="84582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482" name="Text Box 3"/>
          <p:cNvSpPr txBox="1">
            <a:spLocks noChangeArrowheads="1"/>
          </p:cNvSpPr>
          <p:nvPr/>
        </p:nvSpPr>
        <p:spPr bwMode="auto">
          <a:xfrm>
            <a:off x="1219200" y="685800"/>
            <a:ext cx="6477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tx2"/>
                </a:solidFill>
              </a:rPr>
              <a:t>Рост ВВП </a:t>
            </a:r>
          </a:p>
          <a:p>
            <a:pPr algn="ctr"/>
            <a:r>
              <a:rPr lang="ru-RU" sz="2800" b="1">
                <a:solidFill>
                  <a:schemeClr val="tx2"/>
                </a:solidFill>
              </a:rPr>
              <a:t>(процентное изменение)</a:t>
            </a:r>
            <a:endParaRPr lang="ru-RU" sz="40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/>
          <a:srcRect t="26022"/>
          <a:stretch>
            <a:fillRect/>
          </a:stretch>
        </p:blipFill>
        <p:spPr bwMode="auto">
          <a:xfrm>
            <a:off x="900113" y="1981200"/>
            <a:ext cx="8243887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4" name="Text Box 3"/>
          <p:cNvSpPr txBox="1">
            <a:spLocks noChangeArrowheads="1"/>
          </p:cNvSpPr>
          <p:nvPr/>
        </p:nvSpPr>
        <p:spPr bwMode="auto">
          <a:xfrm>
            <a:off x="990600" y="228600"/>
            <a:ext cx="7696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</a:rPr>
              <a:t>Совокупное сокращение объема производства по отношению к потенциалу в периоды глобальных спадов (в процентах)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3" name="AutoShap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Тенденции экономического роста в странах БРИК</a:t>
            </a:r>
          </a:p>
        </p:txBody>
      </p:sp>
      <p:graphicFrame>
        <p:nvGraphicFramePr>
          <p:cNvPr id="145412" name="Object 4"/>
          <p:cNvGraphicFramePr>
            <a:graphicFrameLocks noChangeAspect="1"/>
          </p:cNvGraphicFramePr>
          <p:nvPr>
            <p:ph idx="1"/>
          </p:nvPr>
        </p:nvGraphicFramePr>
        <p:xfrm>
          <a:off x="1624013" y="2930525"/>
          <a:ext cx="5895975" cy="2962275"/>
        </p:xfrm>
        <a:graphic>
          <a:graphicData uri="http://schemas.openxmlformats.org/presentationml/2006/ole">
            <p:oleObj spid="_x0000_s145412" name="Диаграмма" r:id="rId3" imgW="5896051" imgH="29623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454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536700"/>
            <a:ext cx="845820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9506" name="Text Box 3"/>
          <p:cNvSpPr txBox="1">
            <a:spLocks noChangeArrowheads="1"/>
          </p:cNvSpPr>
          <p:nvPr/>
        </p:nvSpPr>
        <p:spPr bwMode="auto">
          <a:xfrm>
            <a:off x="609600" y="685800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</a:rPr>
              <a:t>Тенденции изменения реальных цен на биржевые товары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/>
          <a:srcRect t="13631"/>
          <a:stretch>
            <a:fillRect/>
          </a:stretch>
        </p:blipFill>
        <p:spPr bwMode="auto">
          <a:xfrm>
            <a:off x="539750" y="1284288"/>
            <a:ext cx="8604250" cy="557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30" name="Text Box 3"/>
          <p:cNvSpPr txBox="1">
            <a:spLocks noChangeArrowheads="1"/>
          </p:cNvSpPr>
          <p:nvPr/>
        </p:nvSpPr>
        <p:spPr bwMode="auto">
          <a:xfrm>
            <a:off x="1219200" y="609600"/>
            <a:ext cx="70866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</a:rPr>
              <a:t>Инфляция ИПЦ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</a:rPr>
              <a:t>(в процентах)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Определение экономического роста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000" i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i="1" smtClean="0"/>
              <a:t>Экономический рост</a:t>
            </a:r>
            <a:r>
              <a:rPr lang="ru-RU" sz="2000" smtClean="0"/>
              <a:t> означает: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рост совокупного реального продукта в стране;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увеличение реального дохода в расчете на душу населения;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увеличение реального дохода на одного занятого.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i="1" smtClean="0"/>
              <a:t>Экономическое развитие</a:t>
            </a:r>
            <a:r>
              <a:rPr lang="ru-RU" sz="2000" smtClean="0"/>
              <a:t> - в дополнение к росту душевого дохода экономическое развитие означает широкий спектр  качественных изменений, а также фундаментальные структурные преобразования в экономике.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2"/>
          <a:srcRect t="21417"/>
          <a:stretch>
            <a:fillRect/>
          </a:stretch>
        </p:blipFill>
        <p:spPr bwMode="auto">
          <a:xfrm>
            <a:off x="914400" y="1957388"/>
            <a:ext cx="7920038" cy="466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4" name="Text Box 3"/>
          <p:cNvSpPr txBox="1">
            <a:spLocks noChangeArrowheads="1"/>
          </p:cNvSpPr>
          <p:nvPr/>
        </p:nvSpPr>
        <p:spPr bwMode="auto">
          <a:xfrm>
            <a:off x="914400" y="762000"/>
            <a:ext cx="769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</a:rPr>
              <a:t>Сальдо бюджета сектора госуправления (в процентах ВВП)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Рост и развитие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200" smtClean="0"/>
              <a:t>	Австрийский и американский  экономист и социолог </a:t>
            </a:r>
            <a:r>
              <a:rPr lang="ru-RU" sz="2200" b="1" smtClean="0"/>
              <a:t>Йозеф Шумпетер</a:t>
            </a:r>
            <a:r>
              <a:rPr lang="ru-RU" sz="2200" smtClean="0"/>
              <a:t> ввел в экономическую науку разграничение между экономическим ростом и экономическим развитием: «Поставьте в ряд столько почтовых карет, сколько пожелаете, железной дороги у вас при этом не получится».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smtClean="0"/>
              <a:t>Экономический рост</a:t>
            </a:r>
            <a:r>
              <a:rPr lang="ru-RU" sz="2200" smtClean="0"/>
              <a:t> – это увеличение производства и потребления одних и тех же товаров и услуг (в частности, почтовых карет) со временем.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smtClean="0"/>
              <a:t>Экономическое развитие</a:t>
            </a:r>
            <a:r>
              <a:rPr lang="ru-RU" sz="2200" smtClean="0"/>
              <a:t> – это, прежде всего, появление чего-то нового, не известного ранее (например, железных дорог), или, иначе говоря, инновация.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Тенденции глобального роста</a:t>
            </a:r>
          </a:p>
        </p:txBody>
      </p:sp>
      <p:pic>
        <p:nvPicPr>
          <p:cNvPr id="10855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2019300"/>
            <a:ext cx="8001000" cy="48387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AutoShape 4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229600" cy="1066800"/>
          </a:xfrm>
        </p:spPr>
        <p:txBody>
          <a:bodyPr/>
          <a:lstStyle/>
          <a:p>
            <a:pPr eaLnBrk="1" hangingPunct="1"/>
            <a:r>
              <a:rPr lang="ru-RU" sz="3200" smtClean="0"/>
              <a:t>Региональная структура мирового производства </a:t>
            </a:r>
          </a:p>
        </p:txBody>
      </p:sp>
      <p:pic>
        <p:nvPicPr>
          <p:cNvPr id="11162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8610600" cy="46085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Определение экономического роста по С. Кузнецу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3025" cy="1797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smtClean="0"/>
              <a:t>Экономический рост -</a:t>
            </a:r>
            <a:r>
              <a:rPr lang="ru-RU" sz="2000" smtClean="0"/>
              <a:t> </a:t>
            </a:r>
            <a:r>
              <a:rPr lang="ru-RU" sz="2000" i="1" smtClean="0"/>
              <a:t>«долгосрочное увеличение способности хозяйства обеспечивать все более разнообразные потребности населения с помощью все более эффективных технологий и соответствующих им институциональных и идеологических изменений»  </a:t>
            </a:r>
            <a:endParaRPr lang="ru-RU" sz="2000" b="1" smtClean="0"/>
          </a:p>
        </p:txBody>
      </p:sp>
      <p:grpSp>
        <p:nvGrpSpPr>
          <p:cNvPr id="7174" name="Group 6"/>
          <p:cNvGrpSpPr>
            <a:grpSpLocks noChangeAspect="1"/>
          </p:cNvGrpSpPr>
          <p:nvPr/>
        </p:nvGrpSpPr>
        <p:grpSpPr bwMode="auto">
          <a:xfrm>
            <a:off x="609600" y="3962400"/>
            <a:ext cx="8077200" cy="2895600"/>
            <a:chOff x="2247" y="2377"/>
            <a:chExt cx="6892" cy="2956"/>
          </a:xfrm>
        </p:grpSpPr>
        <p:sp>
          <p:nvSpPr>
            <p:cNvPr id="35844" name="AutoShape 7"/>
            <p:cNvSpPr>
              <a:spLocks noChangeAspect="1" noChangeArrowheads="1"/>
            </p:cNvSpPr>
            <p:nvPr/>
          </p:nvSpPr>
          <p:spPr bwMode="auto">
            <a:xfrm>
              <a:off x="2247" y="2377"/>
              <a:ext cx="6892" cy="2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5" name="Rectangle 8"/>
            <p:cNvSpPr>
              <a:spLocks noChangeArrowheads="1"/>
            </p:cNvSpPr>
            <p:nvPr/>
          </p:nvSpPr>
          <p:spPr bwMode="auto">
            <a:xfrm>
              <a:off x="2381" y="2377"/>
              <a:ext cx="1951" cy="1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000" b="1">
                  <a:latin typeface="Times New Roman" pitchFamily="18" charset="0"/>
                </a:rPr>
                <a:t>Рост национального продукта</a:t>
              </a:r>
              <a:endParaRPr lang="ru-RU" sz="2000"/>
            </a:p>
          </p:txBody>
        </p:sp>
        <p:sp>
          <p:nvSpPr>
            <p:cNvPr id="35846" name="Rectangle 9"/>
            <p:cNvSpPr>
              <a:spLocks noChangeArrowheads="1"/>
            </p:cNvSpPr>
            <p:nvPr/>
          </p:nvSpPr>
          <p:spPr bwMode="auto">
            <a:xfrm>
              <a:off x="4934" y="2377"/>
              <a:ext cx="1498" cy="11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000" b="1">
                  <a:latin typeface="Times New Roman" pitchFamily="18" charset="0"/>
                </a:rPr>
                <a:t>Технический прогресс</a:t>
              </a:r>
              <a:endParaRPr lang="ru-RU" sz="2000"/>
            </a:p>
          </p:txBody>
        </p:sp>
        <p:sp>
          <p:nvSpPr>
            <p:cNvPr id="35847" name="Rectangle 10"/>
            <p:cNvSpPr>
              <a:spLocks noChangeArrowheads="1"/>
            </p:cNvSpPr>
            <p:nvPr/>
          </p:nvSpPr>
          <p:spPr bwMode="auto">
            <a:xfrm>
              <a:off x="6886" y="2377"/>
              <a:ext cx="2253" cy="12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000" b="1">
                  <a:latin typeface="Times New Roman" pitchFamily="18" charset="0"/>
                </a:rPr>
                <a:t>Институциональные и идеологические изменения</a:t>
              </a:r>
              <a:endParaRPr lang="ru-RU" sz="2000"/>
            </a:p>
          </p:txBody>
        </p:sp>
        <p:sp>
          <p:nvSpPr>
            <p:cNvPr id="35848" name="Rectangle 11"/>
            <p:cNvSpPr>
              <a:spLocks noChangeArrowheads="1"/>
            </p:cNvSpPr>
            <p:nvPr/>
          </p:nvSpPr>
          <p:spPr bwMode="auto">
            <a:xfrm>
              <a:off x="4632" y="4317"/>
              <a:ext cx="2250" cy="6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000" b="1">
                  <a:latin typeface="Times New Roman" pitchFamily="18" charset="0"/>
                </a:rPr>
                <a:t>Экономический рост</a:t>
              </a:r>
              <a:endParaRPr lang="ru-RU" sz="2000"/>
            </a:p>
          </p:txBody>
        </p:sp>
        <p:sp>
          <p:nvSpPr>
            <p:cNvPr id="35849" name="Rectangle 12"/>
            <p:cNvSpPr>
              <a:spLocks noChangeArrowheads="1"/>
            </p:cNvSpPr>
            <p:nvPr/>
          </p:nvSpPr>
          <p:spPr bwMode="auto">
            <a:xfrm>
              <a:off x="4484" y="2604"/>
              <a:ext cx="300" cy="9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Times New Roman" pitchFamily="18" charset="0"/>
                </a:rPr>
                <a:t>+</a:t>
              </a:r>
              <a:endParaRPr lang="ru-RU"/>
            </a:p>
          </p:txBody>
        </p:sp>
        <p:sp>
          <p:nvSpPr>
            <p:cNvPr id="35850" name="Rectangle 13"/>
            <p:cNvSpPr>
              <a:spLocks noChangeArrowheads="1"/>
            </p:cNvSpPr>
            <p:nvPr/>
          </p:nvSpPr>
          <p:spPr bwMode="auto">
            <a:xfrm>
              <a:off x="6586" y="2604"/>
              <a:ext cx="150" cy="6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Times New Roman" pitchFamily="18" charset="0"/>
                </a:rPr>
                <a:t>+</a:t>
              </a:r>
              <a:endParaRPr lang="ru-RU"/>
            </a:p>
          </p:txBody>
        </p:sp>
        <p:sp>
          <p:nvSpPr>
            <p:cNvPr id="35851" name="AutoShape 14"/>
            <p:cNvSpPr>
              <a:spLocks/>
            </p:cNvSpPr>
            <p:nvPr/>
          </p:nvSpPr>
          <p:spPr bwMode="auto">
            <a:xfrm rot="-5400000">
              <a:off x="5419" y="1348"/>
              <a:ext cx="682" cy="5256"/>
            </a:xfrm>
            <a:prstGeom prst="leftBrace">
              <a:avLst>
                <a:gd name="adj1" fmla="val 6422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2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Рост и сокращение бедности</a:t>
            </a:r>
          </a:p>
        </p:txBody>
      </p:sp>
      <p:graphicFrame>
        <p:nvGraphicFramePr>
          <p:cNvPr id="106501" name="Object 5"/>
          <p:cNvGraphicFramePr>
            <a:graphicFrameLocks noChangeAspect="1"/>
          </p:cNvGraphicFramePr>
          <p:nvPr>
            <p:ph idx="1"/>
          </p:nvPr>
        </p:nvGraphicFramePr>
        <p:xfrm>
          <a:off x="1143000" y="2362200"/>
          <a:ext cx="6985000" cy="4197350"/>
        </p:xfrm>
        <a:graphic>
          <a:graphicData uri="http://schemas.openxmlformats.org/presentationml/2006/ole">
            <p:oleObj spid="_x0000_s106501" name="Диаграмма" r:id="rId3" imgW="5896051" imgH="35433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06501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1560</Words>
  <Application>Microsoft Office PowerPoint</Application>
  <PresentationFormat>Экран (4:3)</PresentationFormat>
  <Paragraphs>341</Paragraphs>
  <Slides>40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6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40</vt:i4>
      </vt:variant>
    </vt:vector>
  </HeadingPairs>
  <TitlesOfParts>
    <vt:vector size="55" baseType="lpstr">
      <vt:lpstr>Arial</vt:lpstr>
      <vt:lpstr>Calibri</vt:lpstr>
      <vt:lpstr>Trebuchet MS</vt:lpstr>
      <vt:lpstr>Georgia</vt:lpstr>
      <vt:lpstr>Wingdings 2</vt:lpstr>
      <vt:lpstr>Wingdings</vt:lpstr>
      <vt:lpstr>Times New Roman</vt:lpstr>
      <vt:lpstr>Default Design</vt:lpstr>
      <vt:lpstr>Городская</vt:lpstr>
      <vt:lpstr>Городская</vt:lpstr>
      <vt:lpstr>Городская</vt:lpstr>
      <vt:lpstr>Городская</vt:lpstr>
      <vt:lpstr>Городская</vt:lpstr>
      <vt:lpstr>Диаграмма</vt:lpstr>
      <vt:lpstr>Equation</vt:lpstr>
      <vt:lpstr> ЭКОНОМИЧЕСКИЙ РОСТ И ЧЕЛОВЕЧЕСКОЕ РАЗВИТИЕ </vt:lpstr>
      <vt:lpstr>Слайд 2</vt:lpstr>
      <vt:lpstr>План</vt:lpstr>
      <vt:lpstr>Определение экономического роста</vt:lpstr>
      <vt:lpstr>Рост и развитие</vt:lpstr>
      <vt:lpstr>Тенденции глобального роста</vt:lpstr>
      <vt:lpstr>Региональная структура мирового производства </vt:lpstr>
      <vt:lpstr>Определение экономического роста по С. Кузнецу</vt:lpstr>
      <vt:lpstr>Рост и сокращение бедности</vt:lpstr>
      <vt:lpstr>Сокращение бедности</vt:lpstr>
      <vt:lpstr>Измерение экономического роста</vt:lpstr>
      <vt:lpstr>ВВП на душу населения по странам</vt:lpstr>
      <vt:lpstr>Измерение экономического роста</vt:lpstr>
      <vt:lpstr>Теории экономического роста</vt:lpstr>
      <vt:lpstr>Теории экономического роста и развития (историко-социологический подход)</vt:lpstr>
      <vt:lpstr>Неокейнсианские теории экономического роста  (Модель Харрода-Домара)</vt:lpstr>
      <vt:lpstr>Неоклассические теории  роста</vt:lpstr>
      <vt:lpstr>Вывод (отсутствие влияния экономической политики)</vt:lpstr>
      <vt:lpstr>Эмпирические теории роста</vt:lpstr>
      <vt:lpstr>Теория эндогенного экономического роста </vt:lpstr>
      <vt:lpstr>Вывод – активная роль экономической политики</vt:lpstr>
      <vt:lpstr>Вывод - наилучшая стратегия повышения благосостояния - накопление человеческого капитала</vt:lpstr>
      <vt:lpstr>Основные направления экономической мысли в развитых и развивающихся странах</vt:lpstr>
      <vt:lpstr>ВНД и человеческое развитие (2007)</vt:lpstr>
      <vt:lpstr>GDP per capita (US$ PPP) rank minus HDI rank</vt:lpstr>
      <vt:lpstr>Когда позиция по ИЧР ≠ по ВВП</vt:lpstr>
      <vt:lpstr>Слайд 27</vt:lpstr>
      <vt:lpstr>Критерии качества экономического роста:</vt:lpstr>
      <vt:lpstr>Виды экономического роста вне человеческого развития:</vt:lpstr>
      <vt:lpstr>Факты экономического развития</vt:lpstr>
      <vt:lpstr>Факты экономического развития</vt:lpstr>
      <vt:lpstr>Экономический рост в  целях человеческого развития </vt:lpstr>
      <vt:lpstr>Слайд 33</vt:lpstr>
      <vt:lpstr>Меры достижения связи между экономическим ростом и развитием человечества</vt:lpstr>
      <vt:lpstr>Слайд 35</vt:lpstr>
      <vt:lpstr>Слайд 36</vt:lpstr>
      <vt:lpstr>Тенденции экономического роста в странах БРИК</vt:lpstr>
      <vt:lpstr>Слайд 38</vt:lpstr>
      <vt:lpstr>Слайд 39</vt:lpstr>
      <vt:lpstr>Слайд 40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ЭКОНОМИЧЕСКИЙ РОСТ И ЧЕЛОВЕЧЕСКОЕ РАЗВИТИЕ </dc:title>
  <dc:creator>Elijah</dc:creator>
  <cp:lastModifiedBy>1</cp:lastModifiedBy>
  <cp:revision>39</cp:revision>
  <dcterms:created xsi:type="dcterms:W3CDTF">2008-03-04T04:24:21Z</dcterms:created>
  <dcterms:modified xsi:type="dcterms:W3CDTF">2012-06-13T12:21:52Z</dcterms:modified>
</cp:coreProperties>
</file>