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colors7.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7.xml" ContentType="application/vnd.ms-office.drawingml.diagramDrawing+xml"/>
  <Override PartName="/ppt/diagrams/drawing6.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diagrams/drawing4.xml" ContentType="application/vnd.ms-office.drawingml.diagramDrawing+xml"/>
  <Override PartName="/ppt/diagrams/drawing5.xml" ContentType="application/vnd.ms-office.drawingml.diagramDrawing+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quickStyle5.xml" ContentType="application/vnd.openxmlformats-officedocument.drawingml.diagramStyle+xml"/>
  <Default Extension="png" ContentType="image/png"/>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0" r:id="rId5"/>
    <p:sldId id="282" r:id="rId6"/>
    <p:sldId id="261" r:id="rId7"/>
    <p:sldId id="283" r:id="rId8"/>
    <p:sldId id="262" r:id="rId9"/>
    <p:sldId id="263" r:id="rId10"/>
    <p:sldId id="264" r:id="rId11"/>
    <p:sldId id="265" r:id="rId12"/>
    <p:sldId id="266" r:id="rId13"/>
    <p:sldId id="267" r:id="rId14"/>
    <p:sldId id="268" r:id="rId15"/>
    <p:sldId id="269"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15" autoAdjust="0"/>
    <p:restoredTop sz="94671" autoAdjust="0"/>
  </p:normalViewPr>
  <p:slideViewPr>
    <p:cSldViewPr>
      <p:cViewPr varScale="1">
        <p:scale>
          <a:sx n="70" d="100"/>
          <a:sy n="70" d="100"/>
        </p:scale>
        <p:origin x="-1386"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2.xml.rels><?xml version="1.0" encoding="UTF-8" standalone="yes"?>
<Relationships xmlns="http://schemas.openxmlformats.org/package/2006/relationships"><Relationship Id="rId1" Type="http://schemas.openxmlformats.org/officeDocument/2006/relationships/slide" Target="../slides/slide5.xml"/></Relationships>
</file>

<file path=ppt/diagrams/_rels/data3.xml.rels><?xml version="1.0" encoding="UTF-8" standalone="yes"?>
<Relationships xmlns="http://schemas.openxmlformats.org/package/2006/relationships"><Relationship Id="rId1" Type="http://schemas.openxmlformats.org/officeDocument/2006/relationships/slide" Target="../slides/slide7.xml"/></Relationships>
</file>

<file path=ppt/diagrams/_rels/data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 Target="../slides/slide11.xml"/><Relationship Id="rId4" Type="http://schemas.openxmlformats.org/officeDocument/2006/relationships/image" Target="../media/image6.jpeg"/></Relationships>
</file>

<file path=ppt/diagrams/_rels/drawing5.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51.jpeg"/><Relationship Id="rId1" Type="http://schemas.openxmlformats.org/officeDocument/2006/relationships/image" Target="../media/image41.jpeg"/></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3D0B90D-7A95-4938-BB15-F4844BF96897}" type="doc">
      <dgm:prSet loTypeId="urn:microsoft.com/office/officeart/2008/layout/HorizontalMultiLevelHierarchy" loCatId="hierarchy" qsTypeId="urn:microsoft.com/office/officeart/2005/8/quickstyle/simple2" qsCatId="simple" csTypeId="urn:microsoft.com/office/officeart/2005/8/colors/accent2_5" csCatId="accent2" phldr="1"/>
      <dgm:spPr/>
      <dgm:t>
        <a:bodyPr/>
        <a:lstStyle/>
        <a:p>
          <a:endParaRPr lang="ru-RU"/>
        </a:p>
      </dgm:t>
    </dgm:pt>
    <dgm:pt modelId="{DE54FDED-9278-4EDC-837A-488A6A9480BF}">
      <dgm:prSet phldrT="[Текст]" custT="1"/>
      <dgm:spPr/>
      <dgm:t>
        <a:bodyPr/>
        <a:lstStyle/>
        <a:p>
          <a:r>
            <a:rPr lang="ru-RU" sz="1600" dirty="0" smtClean="0">
              <a:latin typeface="Calibri" pitchFamily="34" charset="0"/>
              <a:cs typeface="Calibri" pitchFamily="34" charset="0"/>
            </a:rPr>
            <a:t>Источники финансирования инвестиционных проектов можно классифицировать по следующим критериям: </a:t>
          </a:r>
          <a:endParaRPr lang="ru-RU" sz="1600" dirty="0">
            <a:latin typeface="Calibri" pitchFamily="34" charset="0"/>
            <a:cs typeface="Calibri" pitchFamily="34" charset="0"/>
          </a:endParaRPr>
        </a:p>
      </dgm:t>
    </dgm:pt>
    <dgm:pt modelId="{1A5B5C86-74A6-4E6E-A217-2E7CCE4D23F9}" type="parTrans" cxnId="{697472E4-3854-450D-AA0C-B5C5F0A8A1E7}">
      <dgm:prSet/>
      <dgm:spPr/>
      <dgm:t>
        <a:bodyPr/>
        <a:lstStyle/>
        <a:p>
          <a:endParaRPr lang="ru-RU"/>
        </a:p>
      </dgm:t>
    </dgm:pt>
    <dgm:pt modelId="{374F6E0D-1FDE-4D57-9266-496BF0927C8D}" type="sibTrans" cxnId="{697472E4-3854-450D-AA0C-B5C5F0A8A1E7}">
      <dgm:prSet/>
      <dgm:spPr/>
      <dgm:t>
        <a:bodyPr/>
        <a:lstStyle/>
        <a:p>
          <a:endParaRPr lang="ru-RU"/>
        </a:p>
      </dgm:t>
    </dgm:pt>
    <dgm:pt modelId="{6E3C4825-2F7D-48BA-82AA-DC47E680BBC6}">
      <dgm:prSet phldrT="[Текст]"/>
      <dgm:spPr/>
      <dgm:t>
        <a:bodyPr/>
        <a:lstStyle/>
        <a:p>
          <a:r>
            <a:rPr lang="ru-RU" dirty="0" smtClean="0"/>
            <a:t>Источники финансирования по отношениям собственности, которые делятся на:</a:t>
          </a:r>
          <a:endParaRPr lang="ru-RU" dirty="0"/>
        </a:p>
      </dgm:t>
    </dgm:pt>
    <dgm:pt modelId="{96ADE571-0BB5-41ED-873B-39133B9A5EEC}" type="parTrans" cxnId="{89A2FD97-AC6E-4B84-9B9D-9C5D8D4F0B48}">
      <dgm:prSet/>
      <dgm:spPr/>
      <dgm:t>
        <a:bodyPr/>
        <a:lstStyle/>
        <a:p>
          <a:endParaRPr lang="ru-RU"/>
        </a:p>
      </dgm:t>
    </dgm:pt>
    <dgm:pt modelId="{1EE0E0AF-9CF5-4A8A-962C-3F45D29D16CE}" type="sibTrans" cxnId="{89A2FD97-AC6E-4B84-9B9D-9C5D8D4F0B48}">
      <dgm:prSet/>
      <dgm:spPr/>
      <dgm:t>
        <a:bodyPr/>
        <a:lstStyle/>
        <a:p>
          <a:endParaRPr lang="ru-RU"/>
        </a:p>
      </dgm:t>
    </dgm:pt>
    <dgm:pt modelId="{2FA26E5A-C680-410F-A3B7-497AB6FE3804}">
      <dgm:prSet phldrT="[Текст]"/>
      <dgm:spPr/>
      <dgm:t>
        <a:bodyPr/>
        <a:lstStyle/>
        <a:p>
          <a:r>
            <a:rPr lang="ru-RU" dirty="0" smtClean="0"/>
            <a:t>собственные источники, к которым относятся: прибыль, амортизационные отчисления, страховые суммы в виде возмещения потерь от аварий, стихийных бедствий и т.п., а также денежные накопления и сбережения граждан и юридических лиц</a:t>
          </a:r>
          <a:endParaRPr lang="ru-RU" dirty="0"/>
        </a:p>
      </dgm:t>
    </dgm:pt>
    <dgm:pt modelId="{CB07A3A9-F722-49CF-B64F-07BD9C1A370A}" type="parTrans" cxnId="{A6E20FD5-15A0-4A47-A815-36780DFEC48B}">
      <dgm:prSet/>
      <dgm:spPr/>
      <dgm:t>
        <a:bodyPr/>
        <a:lstStyle/>
        <a:p>
          <a:endParaRPr lang="ru-RU"/>
        </a:p>
      </dgm:t>
    </dgm:pt>
    <dgm:pt modelId="{83BAB59E-1235-417F-A91B-AEC52E3BA86D}" type="sibTrans" cxnId="{A6E20FD5-15A0-4A47-A815-36780DFEC48B}">
      <dgm:prSet/>
      <dgm:spPr/>
      <dgm:t>
        <a:bodyPr/>
        <a:lstStyle/>
        <a:p>
          <a:endParaRPr lang="ru-RU"/>
        </a:p>
      </dgm:t>
    </dgm:pt>
    <dgm:pt modelId="{26684CF3-3C07-4BBF-A3E5-53B3F16BB9CB}">
      <dgm:prSet phldrT="[Текст]"/>
      <dgm:spPr/>
      <dgm:t>
        <a:bodyPr/>
        <a:lstStyle/>
        <a:p>
          <a:r>
            <a:rPr lang="ru-RU" dirty="0" smtClean="0"/>
            <a:t>привлеченные источники, к которым относятся: средства, получаемые от продажи акций, паевые и иные взносы членов трудовых коллективов, граждан, юридических лиц; заемные финансовые средства инвесторов,</a:t>
          </a:r>
          <a:endParaRPr lang="ru-RU" dirty="0"/>
        </a:p>
      </dgm:t>
    </dgm:pt>
    <dgm:pt modelId="{E969CC15-0E4D-406D-A714-8A1A863C91C8}" type="parTrans" cxnId="{8FF4CC1B-E466-4F63-A627-1F7DDFF90D25}">
      <dgm:prSet/>
      <dgm:spPr/>
      <dgm:t>
        <a:bodyPr/>
        <a:lstStyle/>
        <a:p>
          <a:endParaRPr lang="ru-RU"/>
        </a:p>
      </dgm:t>
    </dgm:pt>
    <dgm:pt modelId="{15534F9D-F2BF-4B9F-A8A3-9CF5AF457506}" type="sibTrans" cxnId="{8FF4CC1B-E466-4F63-A627-1F7DDFF90D25}">
      <dgm:prSet/>
      <dgm:spPr/>
      <dgm:t>
        <a:bodyPr/>
        <a:lstStyle/>
        <a:p>
          <a:endParaRPr lang="ru-RU"/>
        </a:p>
      </dgm:t>
    </dgm:pt>
    <dgm:pt modelId="{83B4AC44-784D-4DB5-81EF-13DA032DC3EA}">
      <dgm:prSet phldrT="[Текст]"/>
      <dgm:spPr/>
      <dgm:t>
        <a:bodyPr/>
        <a:lstStyle/>
        <a:p>
          <a:r>
            <a:rPr lang="ru-RU" dirty="0" smtClean="0"/>
            <a:t>Источники финансирования по видам собственности, к которым относятся: </a:t>
          </a:r>
          <a:endParaRPr lang="ru-RU" dirty="0"/>
        </a:p>
      </dgm:t>
    </dgm:pt>
    <dgm:pt modelId="{2A90486A-DA1F-48B5-B3A0-91A70CB5CF2B}" type="parTrans" cxnId="{C34F7889-3289-4768-85C1-D86E94404E19}">
      <dgm:prSet/>
      <dgm:spPr/>
      <dgm:t>
        <a:bodyPr/>
        <a:lstStyle/>
        <a:p>
          <a:endParaRPr lang="ru-RU"/>
        </a:p>
      </dgm:t>
    </dgm:pt>
    <dgm:pt modelId="{49195EBB-9DDE-4A26-A1FF-9F90B5A08205}" type="sibTrans" cxnId="{C34F7889-3289-4768-85C1-D86E94404E19}">
      <dgm:prSet/>
      <dgm:spPr/>
      <dgm:t>
        <a:bodyPr/>
        <a:lstStyle/>
        <a:p>
          <a:endParaRPr lang="ru-RU"/>
        </a:p>
      </dgm:t>
    </dgm:pt>
    <dgm:pt modelId="{B090C6D8-C9FF-405E-9563-C8ABFB5E027A}">
      <dgm:prSet phldrT="[Текст]"/>
      <dgm:spPr/>
      <dgm:t>
        <a:bodyPr/>
        <a:lstStyle/>
        <a:p>
          <a:r>
            <a:rPr lang="ru-RU" dirty="0" smtClean="0"/>
            <a:t>государственные инвестиционные ресурсы (бюджетные средства, средства внебюджетных фондов, привлеченные (государственные займы, международные кредиты))</a:t>
          </a:r>
          <a:endParaRPr lang="ru-RU" dirty="0"/>
        </a:p>
      </dgm:t>
    </dgm:pt>
    <dgm:pt modelId="{FFE2B5D4-5537-4289-B92B-1CA33F5A59A2}" type="parTrans" cxnId="{B23BAF06-51A6-44DA-A882-EA2F8F23C356}">
      <dgm:prSet/>
      <dgm:spPr/>
      <dgm:t>
        <a:bodyPr/>
        <a:lstStyle/>
        <a:p>
          <a:endParaRPr lang="ru-RU"/>
        </a:p>
      </dgm:t>
    </dgm:pt>
    <dgm:pt modelId="{ACFF8F48-7588-490F-B20C-734EBAF51804}" type="sibTrans" cxnId="{B23BAF06-51A6-44DA-A882-EA2F8F23C356}">
      <dgm:prSet/>
      <dgm:spPr/>
      <dgm:t>
        <a:bodyPr/>
        <a:lstStyle/>
        <a:p>
          <a:endParaRPr lang="ru-RU"/>
        </a:p>
      </dgm:t>
    </dgm:pt>
    <dgm:pt modelId="{2FE149ED-D6ED-46BE-872C-5A471711306C}">
      <dgm:prSet/>
      <dgm:spPr/>
      <dgm:t>
        <a:bodyPr/>
        <a:lstStyle/>
        <a:p>
          <a:r>
            <a:rPr lang="ru-RU" dirty="0" smtClean="0"/>
            <a:t>частные инвестиционные ресурсы коммерческих и некоммерческих организаций, общественных объединений, физических лиц); </a:t>
          </a:r>
        </a:p>
        <a:p>
          <a:r>
            <a:rPr lang="ru-RU" dirty="0" smtClean="0"/>
            <a:t>инвестиционные ресурсы иностранных инвесторов.</a:t>
          </a:r>
          <a:endParaRPr lang="ru-RU" dirty="0"/>
        </a:p>
      </dgm:t>
    </dgm:pt>
    <dgm:pt modelId="{76F68878-4810-4E0F-AE93-347FF94E194B}" type="parTrans" cxnId="{C446CBAA-AA30-4B88-852A-C9F37F3BBB12}">
      <dgm:prSet/>
      <dgm:spPr/>
      <dgm:t>
        <a:bodyPr/>
        <a:lstStyle/>
        <a:p>
          <a:endParaRPr lang="ru-RU"/>
        </a:p>
      </dgm:t>
    </dgm:pt>
    <dgm:pt modelId="{C30EF844-6662-45D0-81AA-27627F4B63D4}" type="sibTrans" cxnId="{C446CBAA-AA30-4B88-852A-C9F37F3BBB12}">
      <dgm:prSet/>
      <dgm:spPr/>
      <dgm:t>
        <a:bodyPr/>
        <a:lstStyle/>
        <a:p>
          <a:endParaRPr lang="ru-RU"/>
        </a:p>
      </dgm:t>
    </dgm:pt>
    <dgm:pt modelId="{3109196B-59B0-4809-94C7-2ED6437631E7}" type="pres">
      <dgm:prSet presAssocID="{83D0B90D-7A95-4938-BB15-F4844BF96897}" presName="Name0" presStyleCnt="0">
        <dgm:presLayoutVars>
          <dgm:chPref val="1"/>
          <dgm:dir/>
          <dgm:animOne val="branch"/>
          <dgm:animLvl val="lvl"/>
          <dgm:resizeHandles val="exact"/>
        </dgm:presLayoutVars>
      </dgm:prSet>
      <dgm:spPr/>
      <dgm:t>
        <a:bodyPr/>
        <a:lstStyle/>
        <a:p>
          <a:endParaRPr lang="ru-RU"/>
        </a:p>
      </dgm:t>
    </dgm:pt>
    <dgm:pt modelId="{06C3D9B8-9E08-4352-8325-ED4845683D25}" type="pres">
      <dgm:prSet presAssocID="{DE54FDED-9278-4EDC-837A-488A6A9480BF}" presName="root1" presStyleCnt="0"/>
      <dgm:spPr/>
    </dgm:pt>
    <dgm:pt modelId="{9DDC25A5-AB53-44EE-A31E-EF8539612854}" type="pres">
      <dgm:prSet presAssocID="{DE54FDED-9278-4EDC-837A-488A6A9480BF}" presName="LevelOneTextNode" presStyleLbl="node0" presStyleIdx="0" presStyleCnt="1">
        <dgm:presLayoutVars>
          <dgm:chPref val="3"/>
        </dgm:presLayoutVars>
      </dgm:prSet>
      <dgm:spPr/>
      <dgm:t>
        <a:bodyPr/>
        <a:lstStyle/>
        <a:p>
          <a:endParaRPr lang="ru-RU"/>
        </a:p>
      </dgm:t>
    </dgm:pt>
    <dgm:pt modelId="{36084436-5782-48E6-9F85-B78EF2E94718}" type="pres">
      <dgm:prSet presAssocID="{DE54FDED-9278-4EDC-837A-488A6A9480BF}" presName="level2hierChild" presStyleCnt="0"/>
      <dgm:spPr/>
    </dgm:pt>
    <dgm:pt modelId="{7CB047BC-64F9-40A5-ABED-B1FED52AAAEE}" type="pres">
      <dgm:prSet presAssocID="{96ADE571-0BB5-41ED-873B-39133B9A5EEC}" presName="conn2-1" presStyleLbl="parChTrans1D2" presStyleIdx="0" presStyleCnt="2"/>
      <dgm:spPr/>
      <dgm:t>
        <a:bodyPr/>
        <a:lstStyle/>
        <a:p>
          <a:endParaRPr lang="ru-RU"/>
        </a:p>
      </dgm:t>
    </dgm:pt>
    <dgm:pt modelId="{F3C7DBC0-3AB7-4AFF-B49D-7B6547496FE5}" type="pres">
      <dgm:prSet presAssocID="{96ADE571-0BB5-41ED-873B-39133B9A5EEC}" presName="connTx" presStyleLbl="parChTrans1D2" presStyleIdx="0" presStyleCnt="2"/>
      <dgm:spPr/>
      <dgm:t>
        <a:bodyPr/>
        <a:lstStyle/>
        <a:p>
          <a:endParaRPr lang="ru-RU"/>
        </a:p>
      </dgm:t>
    </dgm:pt>
    <dgm:pt modelId="{72647F15-A70B-4A5B-B617-FEEFFD611C53}" type="pres">
      <dgm:prSet presAssocID="{6E3C4825-2F7D-48BA-82AA-DC47E680BBC6}" presName="root2" presStyleCnt="0"/>
      <dgm:spPr/>
    </dgm:pt>
    <dgm:pt modelId="{50B76BFF-6DFD-4F48-A408-B716C94FDE5D}" type="pres">
      <dgm:prSet presAssocID="{6E3C4825-2F7D-48BA-82AA-DC47E680BBC6}" presName="LevelTwoTextNode" presStyleLbl="node2" presStyleIdx="0" presStyleCnt="2">
        <dgm:presLayoutVars>
          <dgm:chPref val="3"/>
        </dgm:presLayoutVars>
      </dgm:prSet>
      <dgm:spPr/>
      <dgm:t>
        <a:bodyPr/>
        <a:lstStyle/>
        <a:p>
          <a:endParaRPr lang="ru-RU"/>
        </a:p>
      </dgm:t>
    </dgm:pt>
    <dgm:pt modelId="{BCDD161A-1951-46D9-822A-BB4DC1C487EC}" type="pres">
      <dgm:prSet presAssocID="{6E3C4825-2F7D-48BA-82AA-DC47E680BBC6}" presName="level3hierChild" presStyleCnt="0"/>
      <dgm:spPr/>
    </dgm:pt>
    <dgm:pt modelId="{A7A0FB84-8FA6-438E-9E51-75BDC9B1EDB0}" type="pres">
      <dgm:prSet presAssocID="{CB07A3A9-F722-49CF-B64F-07BD9C1A370A}" presName="conn2-1" presStyleLbl="parChTrans1D3" presStyleIdx="0" presStyleCnt="4"/>
      <dgm:spPr/>
      <dgm:t>
        <a:bodyPr/>
        <a:lstStyle/>
        <a:p>
          <a:endParaRPr lang="ru-RU"/>
        </a:p>
      </dgm:t>
    </dgm:pt>
    <dgm:pt modelId="{5EC49FEA-DC00-4C96-9BC3-830E8198BA14}" type="pres">
      <dgm:prSet presAssocID="{CB07A3A9-F722-49CF-B64F-07BD9C1A370A}" presName="connTx" presStyleLbl="parChTrans1D3" presStyleIdx="0" presStyleCnt="4"/>
      <dgm:spPr/>
      <dgm:t>
        <a:bodyPr/>
        <a:lstStyle/>
        <a:p>
          <a:endParaRPr lang="ru-RU"/>
        </a:p>
      </dgm:t>
    </dgm:pt>
    <dgm:pt modelId="{6B01C2EE-9EA2-4342-8E4E-F135B2D9A076}" type="pres">
      <dgm:prSet presAssocID="{2FA26E5A-C680-410F-A3B7-497AB6FE3804}" presName="root2" presStyleCnt="0"/>
      <dgm:spPr/>
    </dgm:pt>
    <dgm:pt modelId="{D680C752-4920-46F5-95F7-C172D4481F6B}" type="pres">
      <dgm:prSet presAssocID="{2FA26E5A-C680-410F-A3B7-497AB6FE3804}" presName="LevelTwoTextNode" presStyleLbl="node3" presStyleIdx="0" presStyleCnt="4">
        <dgm:presLayoutVars>
          <dgm:chPref val="3"/>
        </dgm:presLayoutVars>
      </dgm:prSet>
      <dgm:spPr/>
      <dgm:t>
        <a:bodyPr/>
        <a:lstStyle/>
        <a:p>
          <a:endParaRPr lang="ru-RU"/>
        </a:p>
      </dgm:t>
    </dgm:pt>
    <dgm:pt modelId="{2510D6DF-9A4E-40AE-9B60-4FD44A89C958}" type="pres">
      <dgm:prSet presAssocID="{2FA26E5A-C680-410F-A3B7-497AB6FE3804}" presName="level3hierChild" presStyleCnt="0"/>
      <dgm:spPr/>
    </dgm:pt>
    <dgm:pt modelId="{709C4D71-8DD2-4108-848A-0BC92E559370}" type="pres">
      <dgm:prSet presAssocID="{E969CC15-0E4D-406D-A714-8A1A863C91C8}" presName="conn2-1" presStyleLbl="parChTrans1D3" presStyleIdx="1" presStyleCnt="4"/>
      <dgm:spPr/>
      <dgm:t>
        <a:bodyPr/>
        <a:lstStyle/>
        <a:p>
          <a:endParaRPr lang="ru-RU"/>
        </a:p>
      </dgm:t>
    </dgm:pt>
    <dgm:pt modelId="{88CB0449-802D-4CC3-B34C-7AAAC27E2266}" type="pres">
      <dgm:prSet presAssocID="{E969CC15-0E4D-406D-A714-8A1A863C91C8}" presName="connTx" presStyleLbl="parChTrans1D3" presStyleIdx="1" presStyleCnt="4"/>
      <dgm:spPr/>
      <dgm:t>
        <a:bodyPr/>
        <a:lstStyle/>
        <a:p>
          <a:endParaRPr lang="ru-RU"/>
        </a:p>
      </dgm:t>
    </dgm:pt>
    <dgm:pt modelId="{80CC2BD0-682A-45B9-9F83-9B1979134564}" type="pres">
      <dgm:prSet presAssocID="{26684CF3-3C07-4BBF-A3E5-53B3F16BB9CB}" presName="root2" presStyleCnt="0"/>
      <dgm:spPr/>
    </dgm:pt>
    <dgm:pt modelId="{1F97AB72-6512-4C24-AA25-B1DE004615E4}" type="pres">
      <dgm:prSet presAssocID="{26684CF3-3C07-4BBF-A3E5-53B3F16BB9CB}" presName="LevelTwoTextNode" presStyleLbl="node3" presStyleIdx="1" presStyleCnt="4">
        <dgm:presLayoutVars>
          <dgm:chPref val="3"/>
        </dgm:presLayoutVars>
      </dgm:prSet>
      <dgm:spPr/>
      <dgm:t>
        <a:bodyPr/>
        <a:lstStyle/>
        <a:p>
          <a:endParaRPr lang="ru-RU"/>
        </a:p>
      </dgm:t>
    </dgm:pt>
    <dgm:pt modelId="{975EF4F8-FF44-4430-B208-EC21B18E32BD}" type="pres">
      <dgm:prSet presAssocID="{26684CF3-3C07-4BBF-A3E5-53B3F16BB9CB}" presName="level3hierChild" presStyleCnt="0"/>
      <dgm:spPr/>
    </dgm:pt>
    <dgm:pt modelId="{9AADC1D6-C41D-4179-94EE-007E0E1675A7}" type="pres">
      <dgm:prSet presAssocID="{2A90486A-DA1F-48B5-B3A0-91A70CB5CF2B}" presName="conn2-1" presStyleLbl="parChTrans1D2" presStyleIdx="1" presStyleCnt="2"/>
      <dgm:spPr/>
      <dgm:t>
        <a:bodyPr/>
        <a:lstStyle/>
        <a:p>
          <a:endParaRPr lang="ru-RU"/>
        </a:p>
      </dgm:t>
    </dgm:pt>
    <dgm:pt modelId="{8494C44D-CBB5-4CD2-9A68-15B960EFCE59}" type="pres">
      <dgm:prSet presAssocID="{2A90486A-DA1F-48B5-B3A0-91A70CB5CF2B}" presName="connTx" presStyleLbl="parChTrans1D2" presStyleIdx="1" presStyleCnt="2"/>
      <dgm:spPr/>
      <dgm:t>
        <a:bodyPr/>
        <a:lstStyle/>
        <a:p>
          <a:endParaRPr lang="ru-RU"/>
        </a:p>
      </dgm:t>
    </dgm:pt>
    <dgm:pt modelId="{CFCE512B-519F-445E-92F9-7F57AC473BE7}" type="pres">
      <dgm:prSet presAssocID="{83B4AC44-784D-4DB5-81EF-13DA032DC3EA}" presName="root2" presStyleCnt="0"/>
      <dgm:spPr/>
    </dgm:pt>
    <dgm:pt modelId="{4823A4AB-2535-4E76-9562-BFE967F566E8}" type="pres">
      <dgm:prSet presAssocID="{83B4AC44-784D-4DB5-81EF-13DA032DC3EA}" presName="LevelTwoTextNode" presStyleLbl="node2" presStyleIdx="1" presStyleCnt="2">
        <dgm:presLayoutVars>
          <dgm:chPref val="3"/>
        </dgm:presLayoutVars>
      </dgm:prSet>
      <dgm:spPr/>
      <dgm:t>
        <a:bodyPr/>
        <a:lstStyle/>
        <a:p>
          <a:endParaRPr lang="ru-RU"/>
        </a:p>
      </dgm:t>
    </dgm:pt>
    <dgm:pt modelId="{E98C0CC9-A2E9-4380-922B-8D38D1BF6DEC}" type="pres">
      <dgm:prSet presAssocID="{83B4AC44-784D-4DB5-81EF-13DA032DC3EA}" presName="level3hierChild" presStyleCnt="0"/>
      <dgm:spPr/>
    </dgm:pt>
    <dgm:pt modelId="{65DAA196-A74D-47C2-B07D-ED3E0CECB660}" type="pres">
      <dgm:prSet presAssocID="{FFE2B5D4-5537-4289-B92B-1CA33F5A59A2}" presName="conn2-1" presStyleLbl="parChTrans1D3" presStyleIdx="2" presStyleCnt="4"/>
      <dgm:spPr/>
      <dgm:t>
        <a:bodyPr/>
        <a:lstStyle/>
        <a:p>
          <a:endParaRPr lang="ru-RU"/>
        </a:p>
      </dgm:t>
    </dgm:pt>
    <dgm:pt modelId="{63081876-A147-424E-A8D5-C2E58771C692}" type="pres">
      <dgm:prSet presAssocID="{FFE2B5D4-5537-4289-B92B-1CA33F5A59A2}" presName="connTx" presStyleLbl="parChTrans1D3" presStyleIdx="2" presStyleCnt="4"/>
      <dgm:spPr/>
      <dgm:t>
        <a:bodyPr/>
        <a:lstStyle/>
        <a:p>
          <a:endParaRPr lang="ru-RU"/>
        </a:p>
      </dgm:t>
    </dgm:pt>
    <dgm:pt modelId="{EB3B40A8-256A-4962-AFBE-21620B62690B}" type="pres">
      <dgm:prSet presAssocID="{B090C6D8-C9FF-405E-9563-C8ABFB5E027A}" presName="root2" presStyleCnt="0"/>
      <dgm:spPr/>
    </dgm:pt>
    <dgm:pt modelId="{E6FC4D56-4369-4E9C-B118-C737E376CC01}" type="pres">
      <dgm:prSet presAssocID="{B090C6D8-C9FF-405E-9563-C8ABFB5E027A}" presName="LevelTwoTextNode" presStyleLbl="node3" presStyleIdx="2" presStyleCnt="4">
        <dgm:presLayoutVars>
          <dgm:chPref val="3"/>
        </dgm:presLayoutVars>
      </dgm:prSet>
      <dgm:spPr/>
      <dgm:t>
        <a:bodyPr/>
        <a:lstStyle/>
        <a:p>
          <a:endParaRPr lang="ru-RU"/>
        </a:p>
      </dgm:t>
    </dgm:pt>
    <dgm:pt modelId="{41212A27-232B-4191-AA26-20EF5D31CFD6}" type="pres">
      <dgm:prSet presAssocID="{B090C6D8-C9FF-405E-9563-C8ABFB5E027A}" presName="level3hierChild" presStyleCnt="0"/>
      <dgm:spPr/>
    </dgm:pt>
    <dgm:pt modelId="{E473D37F-755A-458B-90BC-980A5E4CB84A}" type="pres">
      <dgm:prSet presAssocID="{76F68878-4810-4E0F-AE93-347FF94E194B}" presName="conn2-1" presStyleLbl="parChTrans1D3" presStyleIdx="3" presStyleCnt="4"/>
      <dgm:spPr/>
      <dgm:t>
        <a:bodyPr/>
        <a:lstStyle/>
        <a:p>
          <a:endParaRPr lang="ru-RU"/>
        </a:p>
      </dgm:t>
    </dgm:pt>
    <dgm:pt modelId="{D3E4205C-00E2-4252-9918-9BF51E01F384}" type="pres">
      <dgm:prSet presAssocID="{76F68878-4810-4E0F-AE93-347FF94E194B}" presName="connTx" presStyleLbl="parChTrans1D3" presStyleIdx="3" presStyleCnt="4"/>
      <dgm:spPr/>
      <dgm:t>
        <a:bodyPr/>
        <a:lstStyle/>
        <a:p>
          <a:endParaRPr lang="ru-RU"/>
        </a:p>
      </dgm:t>
    </dgm:pt>
    <dgm:pt modelId="{179D0A3B-E8E1-41DA-B5D4-AC1BECE64435}" type="pres">
      <dgm:prSet presAssocID="{2FE149ED-D6ED-46BE-872C-5A471711306C}" presName="root2" presStyleCnt="0"/>
      <dgm:spPr/>
    </dgm:pt>
    <dgm:pt modelId="{B664DCF6-8960-48B2-A44B-AC4395F3FDA6}" type="pres">
      <dgm:prSet presAssocID="{2FE149ED-D6ED-46BE-872C-5A471711306C}" presName="LevelTwoTextNode" presStyleLbl="node3" presStyleIdx="3" presStyleCnt="4">
        <dgm:presLayoutVars>
          <dgm:chPref val="3"/>
        </dgm:presLayoutVars>
      </dgm:prSet>
      <dgm:spPr/>
      <dgm:t>
        <a:bodyPr/>
        <a:lstStyle/>
        <a:p>
          <a:endParaRPr lang="ru-RU"/>
        </a:p>
      </dgm:t>
    </dgm:pt>
    <dgm:pt modelId="{5469FA06-FBE0-49C8-8B5A-290AE140D0BF}" type="pres">
      <dgm:prSet presAssocID="{2FE149ED-D6ED-46BE-872C-5A471711306C}" presName="level3hierChild" presStyleCnt="0"/>
      <dgm:spPr/>
    </dgm:pt>
  </dgm:ptLst>
  <dgm:cxnLst>
    <dgm:cxn modelId="{06BE3507-7231-47CA-A3CA-26A62C61D984}" type="presOf" srcId="{83B4AC44-784D-4DB5-81EF-13DA032DC3EA}" destId="{4823A4AB-2535-4E76-9562-BFE967F566E8}" srcOrd="0" destOrd="0" presId="urn:microsoft.com/office/officeart/2008/layout/HorizontalMultiLevelHierarchy"/>
    <dgm:cxn modelId="{F383FE6D-3C61-489A-A86D-133C4A25F2D8}" type="presOf" srcId="{2A90486A-DA1F-48B5-B3A0-91A70CB5CF2B}" destId="{9AADC1D6-C41D-4179-94EE-007E0E1675A7}" srcOrd="0" destOrd="0" presId="urn:microsoft.com/office/officeart/2008/layout/HorizontalMultiLevelHierarchy"/>
    <dgm:cxn modelId="{C34F7889-3289-4768-85C1-D86E94404E19}" srcId="{DE54FDED-9278-4EDC-837A-488A6A9480BF}" destId="{83B4AC44-784D-4DB5-81EF-13DA032DC3EA}" srcOrd="1" destOrd="0" parTransId="{2A90486A-DA1F-48B5-B3A0-91A70CB5CF2B}" sibTransId="{49195EBB-9DDE-4A26-A1FF-9F90B5A08205}"/>
    <dgm:cxn modelId="{8FF4CC1B-E466-4F63-A627-1F7DDFF90D25}" srcId="{6E3C4825-2F7D-48BA-82AA-DC47E680BBC6}" destId="{26684CF3-3C07-4BBF-A3E5-53B3F16BB9CB}" srcOrd="1" destOrd="0" parTransId="{E969CC15-0E4D-406D-A714-8A1A863C91C8}" sibTransId="{15534F9D-F2BF-4B9F-A8A3-9CF5AF457506}"/>
    <dgm:cxn modelId="{8756100C-C18A-4248-9EF3-AF31FE795631}" type="presOf" srcId="{6E3C4825-2F7D-48BA-82AA-DC47E680BBC6}" destId="{50B76BFF-6DFD-4F48-A408-B716C94FDE5D}" srcOrd="0" destOrd="0" presId="urn:microsoft.com/office/officeart/2008/layout/HorizontalMultiLevelHierarchy"/>
    <dgm:cxn modelId="{C446CBAA-AA30-4B88-852A-C9F37F3BBB12}" srcId="{83B4AC44-784D-4DB5-81EF-13DA032DC3EA}" destId="{2FE149ED-D6ED-46BE-872C-5A471711306C}" srcOrd="1" destOrd="0" parTransId="{76F68878-4810-4E0F-AE93-347FF94E194B}" sibTransId="{C30EF844-6662-45D0-81AA-27627F4B63D4}"/>
    <dgm:cxn modelId="{83DD4281-B88A-48B4-8386-8C1B512223BF}" type="presOf" srcId="{2FE149ED-D6ED-46BE-872C-5A471711306C}" destId="{B664DCF6-8960-48B2-A44B-AC4395F3FDA6}" srcOrd="0" destOrd="0" presId="urn:microsoft.com/office/officeart/2008/layout/HorizontalMultiLevelHierarchy"/>
    <dgm:cxn modelId="{412B5A7B-5546-4CEB-900D-2CF593AEADFD}" type="presOf" srcId="{DE54FDED-9278-4EDC-837A-488A6A9480BF}" destId="{9DDC25A5-AB53-44EE-A31E-EF8539612854}" srcOrd="0" destOrd="0" presId="urn:microsoft.com/office/officeart/2008/layout/HorizontalMultiLevelHierarchy"/>
    <dgm:cxn modelId="{B23BAF06-51A6-44DA-A882-EA2F8F23C356}" srcId="{83B4AC44-784D-4DB5-81EF-13DA032DC3EA}" destId="{B090C6D8-C9FF-405E-9563-C8ABFB5E027A}" srcOrd="0" destOrd="0" parTransId="{FFE2B5D4-5537-4289-B92B-1CA33F5A59A2}" sibTransId="{ACFF8F48-7588-490F-B20C-734EBAF51804}"/>
    <dgm:cxn modelId="{FB3A40B6-01F2-4674-838B-2662852D10C8}" type="presOf" srcId="{CB07A3A9-F722-49CF-B64F-07BD9C1A370A}" destId="{A7A0FB84-8FA6-438E-9E51-75BDC9B1EDB0}" srcOrd="0" destOrd="0" presId="urn:microsoft.com/office/officeart/2008/layout/HorizontalMultiLevelHierarchy"/>
    <dgm:cxn modelId="{0276DEA8-D0F4-42D7-8199-751D9AA552B4}" type="presOf" srcId="{2A90486A-DA1F-48B5-B3A0-91A70CB5CF2B}" destId="{8494C44D-CBB5-4CD2-9A68-15B960EFCE59}" srcOrd="1" destOrd="0" presId="urn:microsoft.com/office/officeart/2008/layout/HorizontalMultiLevelHierarchy"/>
    <dgm:cxn modelId="{C94A7538-FF94-4153-B48C-3AA2931A9408}" type="presOf" srcId="{76F68878-4810-4E0F-AE93-347FF94E194B}" destId="{E473D37F-755A-458B-90BC-980A5E4CB84A}" srcOrd="0" destOrd="0" presId="urn:microsoft.com/office/officeart/2008/layout/HorizontalMultiLevelHierarchy"/>
    <dgm:cxn modelId="{5FAB03B4-B219-4267-91EA-1919C2F0BCAB}" type="presOf" srcId="{E969CC15-0E4D-406D-A714-8A1A863C91C8}" destId="{88CB0449-802D-4CC3-B34C-7AAAC27E2266}" srcOrd="1" destOrd="0" presId="urn:microsoft.com/office/officeart/2008/layout/HorizontalMultiLevelHierarchy"/>
    <dgm:cxn modelId="{9A3896E4-D006-401F-AB52-46834BAE81B2}" type="presOf" srcId="{2FA26E5A-C680-410F-A3B7-497AB6FE3804}" destId="{D680C752-4920-46F5-95F7-C172D4481F6B}" srcOrd="0" destOrd="0" presId="urn:microsoft.com/office/officeart/2008/layout/HorizontalMultiLevelHierarchy"/>
    <dgm:cxn modelId="{F571AC17-954E-4DEC-9885-FE4818BE77F1}" type="presOf" srcId="{FFE2B5D4-5537-4289-B92B-1CA33F5A59A2}" destId="{63081876-A147-424E-A8D5-C2E58771C692}" srcOrd="1" destOrd="0" presId="urn:microsoft.com/office/officeart/2008/layout/HorizontalMultiLevelHierarchy"/>
    <dgm:cxn modelId="{14B2EA26-A1E8-4F3F-B8F2-F275C75DB8CC}" type="presOf" srcId="{96ADE571-0BB5-41ED-873B-39133B9A5EEC}" destId="{7CB047BC-64F9-40A5-ABED-B1FED52AAAEE}" srcOrd="0" destOrd="0" presId="urn:microsoft.com/office/officeart/2008/layout/HorizontalMultiLevelHierarchy"/>
    <dgm:cxn modelId="{A6E20FD5-15A0-4A47-A815-36780DFEC48B}" srcId="{6E3C4825-2F7D-48BA-82AA-DC47E680BBC6}" destId="{2FA26E5A-C680-410F-A3B7-497AB6FE3804}" srcOrd="0" destOrd="0" parTransId="{CB07A3A9-F722-49CF-B64F-07BD9C1A370A}" sibTransId="{83BAB59E-1235-417F-A91B-AEC52E3BA86D}"/>
    <dgm:cxn modelId="{98A5F93A-4A4D-48DF-B20C-DC24519D922D}" type="presOf" srcId="{E969CC15-0E4D-406D-A714-8A1A863C91C8}" destId="{709C4D71-8DD2-4108-848A-0BC92E559370}" srcOrd="0" destOrd="0" presId="urn:microsoft.com/office/officeart/2008/layout/HorizontalMultiLevelHierarchy"/>
    <dgm:cxn modelId="{24149008-39BB-43CB-9DF0-C0CFEB35C061}" type="presOf" srcId="{26684CF3-3C07-4BBF-A3E5-53B3F16BB9CB}" destId="{1F97AB72-6512-4C24-AA25-B1DE004615E4}" srcOrd="0" destOrd="0" presId="urn:microsoft.com/office/officeart/2008/layout/HorizontalMultiLevelHierarchy"/>
    <dgm:cxn modelId="{61360863-BBAA-4841-A233-00ED7D9C20C8}" type="presOf" srcId="{B090C6D8-C9FF-405E-9563-C8ABFB5E027A}" destId="{E6FC4D56-4369-4E9C-B118-C737E376CC01}" srcOrd="0" destOrd="0" presId="urn:microsoft.com/office/officeart/2008/layout/HorizontalMultiLevelHierarchy"/>
    <dgm:cxn modelId="{204F8E16-68FA-463D-B866-0420CD5D8030}" type="presOf" srcId="{96ADE571-0BB5-41ED-873B-39133B9A5EEC}" destId="{F3C7DBC0-3AB7-4AFF-B49D-7B6547496FE5}" srcOrd="1" destOrd="0" presId="urn:microsoft.com/office/officeart/2008/layout/HorizontalMultiLevelHierarchy"/>
    <dgm:cxn modelId="{89A2FD97-AC6E-4B84-9B9D-9C5D8D4F0B48}" srcId="{DE54FDED-9278-4EDC-837A-488A6A9480BF}" destId="{6E3C4825-2F7D-48BA-82AA-DC47E680BBC6}" srcOrd="0" destOrd="0" parTransId="{96ADE571-0BB5-41ED-873B-39133B9A5EEC}" sibTransId="{1EE0E0AF-9CF5-4A8A-962C-3F45D29D16CE}"/>
    <dgm:cxn modelId="{697472E4-3854-450D-AA0C-B5C5F0A8A1E7}" srcId="{83D0B90D-7A95-4938-BB15-F4844BF96897}" destId="{DE54FDED-9278-4EDC-837A-488A6A9480BF}" srcOrd="0" destOrd="0" parTransId="{1A5B5C86-74A6-4E6E-A217-2E7CCE4D23F9}" sibTransId="{374F6E0D-1FDE-4D57-9266-496BF0927C8D}"/>
    <dgm:cxn modelId="{55C9807B-CDDE-4B05-9893-66B2D03C2298}" type="presOf" srcId="{83D0B90D-7A95-4938-BB15-F4844BF96897}" destId="{3109196B-59B0-4809-94C7-2ED6437631E7}" srcOrd="0" destOrd="0" presId="urn:microsoft.com/office/officeart/2008/layout/HorizontalMultiLevelHierarchy"/>
    <dgm:cxn modelId="{95B6A40B-62AF-43DD-8D0D-43FA495897E7}" type="presOf" srcId="{FFE2B5D4-5537-4289-B92B-1CA33F5A59A2}" destId="{65DAA196-A74D-47C2-B07D-ED3E0CECB660}" srcOrd="0" destOrd="0" presId="urn:microsoft.com/office/officeart/2008/layout/HorizontalMultiLevelHierarchy"/>
    <dgm:cxn modelId="{53E991EB-8A4C-4471-983F-4A1119805C1E}" type="presOf" srcId="{76F68878-4810-4E0F-AE93-347FF94E194B}" destId="{D3E4205C-00E2-4252-9918-9BF51E01F384}" srcOrd="1" destOrd="0" presId="urn:microsoft.com/office/officeart/2008/layout/HorizontalMultiLevelHierarchy"/>
    <dgm:cxn modelId="{7D036956-760F-4C4F-82CB-B591E2DFEB31}" type="presOf" srcId="{CB07A3A9-F722-49CF-B64F-07BD9C1A370A}" destId="{5EC49FEA-DC00-4C96-9BC3-830E8198BA14}" srcOrd="1" destOrd="0" presId="urn:microsoft.com/office/officeart/2008/layout/HorizontalMultiLevelHierarchy"/>
    <dgm:cxn modelId="{7A1AEA62-E8DC-44A9-8F9A-3896E4D6F4F3}" type="presParOf" srcId="{3109196B-59B0-4809-94C7-2ED6437631E7}" destId="{06C3D9B8-9E08-4352-8325-ED4845683D25}" srcOrd="0" destOrd="0" presId="urn:microsoft.com/office/officeart/2008/layout/HorizontalMultiLevelHierarchy"/>
    <dgm:cxn modelId="{4AADD1BF-84EF-40B0-84DD-65C5E37F1BE1}" type="presParOf" srcId="{06C3D9B8-9E08-4352-8325-ED4845683D25}" destId="{9DDC25A5-AB53-44EE-A31E-EF8539612854}" srcOrd="0" destOrd="0" presId="urn:microsoft.com/office/officeart/2008/layout/HorizontalMultiLevelHierarchy"/>
    <dgm:cxn modelId="{E5BFE6FE-85A2-4C99-9C4C-7CABC68E9427}" type="presParOf" srcId="{06C3D9B8-9E08-4352-8325-ED4845683D25}" destId="{36084436-5782-48E6-9F85-B78EF2E94718}" srcOrd="1" destOrd="0" presId="urn:microsoft.com/office/officeart/2008/layout/HorizontalMultiLevelHierarchy"/>
    <dgm:cxn modelId="{2ED329A6-CBF2-4D30-AE17-AD7D00095A18}" type="presParOf" srcId="{36084436-5782-48E6-9F85-B78EF2E94718}" destId="{7CB047BC-64F9-40A5-ABED-B1FED52AAAEE}" srcOrd="0" destOrd="0" presId="urn:microsoft.com/office/officeart/2008/layout/HorizontalMultiLevelHierarchy"/>
    <dgm:cxn modelId="{31D22F14-4EBC-481B-8FEE-64DD222A0011}" type="presParOf" srcId="{7CB047BC-64F9-40A5-ABED-B1FED52AAAEE}" destId="{F3C7DBC0-3AB7-4AFF-B49D-7B6547496FE5}" srcOrd="0" destOrd="0" presId="urn:microsoft.com/office/officeart/2008/layout/HorizontalMultiLevelHierarchy"/>
    <dgm:cxn modelId="{EEB8BC20-F994-49CE-B2F7-61E8F0FCC1B8}" type="presParOf" srcId="{36084436-5782-48E6-9F85-B78EF2E94718}" destId="{72647F15-A70B-4A5B-B617-FEEFFD611C53}" srcOrd="1" destOrd="0" presId="urn:microsoft.com/office/officeart/2008/layout/HorizontalMultiLevelHierarchy"/>
    <dgm:cxn modelId="{12FAA9A9-F882-42A3-98AA-077382D47D15}" type="presParOf" srcId="{72647F15-A70B-4A5B-B617-FEEFFD611C53}" destId="{50B76BFF-6DFD-4F48-A408-B716C94FDE5D}" srcOrd="0" destOrd="0" presId="urn:microsoft.com/office/officeart/2008/layout/HorizontalMultiLevelHierarchy"/>
    <dgm:cxn modelId="{84985594-727D-444D-83AB-1A8221839BC3}" type="presParOf" srcId="{72647F15-A70B-4A5B-B617-FEEFFD611C53}" destId="{BCDD161A-1951-46D9-822A-BB4DC1C487EC}" srcOrd="1" destOrd="0" presId="urn:microsoft.com/office/officeart/2008/layout/HorizontalMultiLevelHierarchy"/>
    <dgm:cxn modelId="{DEE366FF-E950-4E60-83D3-F6B96D7E5F4E}" type="presParOf" srcId="{BCDD161A-1951-46D9-822A-BB4DC1C487EC}" destId="{A7A0FB84-8FA6-438E-9E51-75BDC9B1EDB0}" srcOrd="0" destOrd="0" presId="urn:microsoft.com/office/officeart/2008/layout/HorizontalMultiLevelHierarchy"/>
    <dgm:cxn modelId="{5AFB8990-D28C-47B3-A690-8DA6F4AF378C}" type="presParOf" srcId="{A7A0FB84-8FA6-438E-9E51-75BDC9B1EDB0}" destId="{5EC49FEA-DC00-4C96-9BC3-830E8198BA14}" srcOrd="0" destOrd="0" presId="urn:microsoft.com/office/officeart/2008/layout/HorizontalMultiLevelHierarchy"/>
    <dgm:cxn modelId="{82EAF4A9-79AE-4F03-A867-F29163D7BE09}" type="presParOf" srcId="{BCDD161A-1951-46D9-822A-BB4DC1C487EC}" destId="{6B01C2EE-9EA2-4342-8E4E-F135B2D9A076}" srcOrd="1" destOrd="0" presId="urn:microsoft.com/office/officeart/2008/layout/HorizontalMultiLevelHierarchy"/>
    <dgm:cxn modelId="{C84E23C9-314C-408F-89DC-0E4D1DF004BE}" type="presParOf" srcId="{6B01C2EE-9EA2-4342-8E4E-F135B2D9A076}" destId="{D680C752-4920-46F5-95F7-C172D4481F6B}" srcOrd="0" destOrd="0" presId="urn:microsoft.com/office/officeart/2008/layout/HorizontalMultiLevelHierarchy"/>
    <dgm:cxn modelId="{DF9702D2-B68C-4BAC-9627-03080CB81361}" type="presParOf" srcId="{6B01C2EE-9EA2-4342-8E4E-F135B2D9A076}" destId="{2510D6DF-9A4E-40AE-9B60-4FD44A89C958}" srcOrd="1" destOrd="0" presId="urn:microsoft.com/office/officeart/2008/layout/HorizontalMultiLevelHierarchy"/>
    <dgm:cxn modelId="{FD7E826B-4FDB-493C-9B96-E29394AC2E02}" type="presParOf" srcId="{BCDD161A-1951-46D9-822A-BB4DC1C487EC}" destId="{709C4D71-8DD2-4108-848A-0BC92E559370}" srcOrd="2" destOrd="0" presId="urn:microsoft.com/office/officeart/2008/layout/HorizontalMultiLevelHierarchy"/>
    <dgm:cxn modelId="{5F815D2C-0936-47F8-AFEE-2353310FC25E}" type="presParOf" srcId="{709C4D71-8DD2-4108-848A-0BC92E559370}" destId="{88CB0449-802D-4CC3-B34C-7AAAC27E2266}" srcOrd="0" destOrd="0" presId="urn:microsoft.com/office/officeart/2008/layout/HorizontalMultiLevelHierarchy"/>
    <dgm:cxn modelId="{06E9D1AC-4377-4A5C-B80E-87EA279B045E}" type="presParOf" srcId="{BCDD161A-1951-46D9-822A-BB4DC1C487EC}" destId="{80CC2BD0-682A-45B9-9F83-9B1979134564}" srcOrd="3" destOrd="0" presId="urn:microsoft.com/office/officeart/2008/layout/HorizontalMultiLevelHierarchy"/>
    <dgm:cxn modelId="{4F27FA14-7EE5-4FE2-8984-347EE7C3AEC6}" type="presParOf" srcId="{80CC2BD0-682A-45B9-9F83-9B1979134564}" destId="{1F97AB72-6512-4C24-AA25-B1DE004615E4}" srcOrd="0" destOrd="0" presId="urn:microsoft.com/office/officeart/2008/layout/HorizontalMultiLevelHierarchy"/>
    <dgm:cxn modelId="{FC8B3676-935F-4E7F-BF4A-F4F01DCB4149}" type="presParOf" srcId="{80CC2BD0-682A-45B9-9F83-9B1979134564}" destId="{975EF4F8-FF44-4430-B208-EC21B18E32BD}" srcOrd="1" destOrd="0" presId="urn:microsoft.com/office/officeart/2008/layout/HorizontalMultiLevelHierarchy"/>
    <dgm:cxn modelId="{D63CEDF5-9E39-41F2-8795-40308166D877}" type="presParOf" srcId="{36084436-5782-48E6-9F85-B78EF2E94718}" destId="{9AADC1D6-C41D-4179-94EE-007E0E1675A7}" srcOrd="2" destOrd="0" presId="urn:microsoft.com/office/officeart/2008/layout/HorizontalMultiLevelHierarchy"/>
    <dgm:cxn modelId="{8754F875-6CC6-4028-88B6-323DFA6BFE7D}" type="presParOf" srcId="{9AADC1D6-C41D-4179-94EE-007E0E1675A7}" destId="{8494C44D-CBB5-4CD2-9A68-15B960EFCE59}" srcOrd="0" destOrd="0" presId="urn:microsoft.com/office/officeart/2008/layout/HorizontalMultiLevelHierarchy"/>
    <dgm:cxn modelId="{A925450F-B1C9-48B1-A761-2529CC22F186}" type="presParOf" srcId="{36084436-5782-48E6-9F85-B78EF2E94718}" destId="{CFCE512B-519F-445E-92F9-7F57AC473BE7}" srcOrd="3" destOrd="0" presId="urn:microsoft.com/office/officeart/2008/layout/HorizontalMultiLevelHierarchy"/>
    <dgm:cxn modelId="{C7C3C2B3-26AB-43E2-BC38-0A71A93F8CBE}" type="presParOf" srcId="{CFCE512B-519F-445E-92F9-7F57AC473BE7}" destId="{4823A4AB-2535-4E76-9562-BFE967F566E8}" srcOrd="0" destOrd="0" presId="urn:microsoft.com/office/officeart/2008/layout/HorizontalMultiLevelHierarchy"/>
    <dgm:cxn modelId="{714E5D23-787E-4176-876C-0F243381C10A}" type="presParOf" srcId="{CFCE512B-519F-445E-92F9-7F57AC473BE7}" destId="{E98C0CC9-A2E9-4380-922B-8D38D1BF6DEC}" srcOrd="1" destOrd="0" presId="urn:microsoft.com/office/officeart/2008/layout/HorizontalMultiLevelHierarchy"/>
    <dgm:cxn modelId="{493B44D5-7583-4B6F-9536-D1BD014B975D}" type="presParOf" srcId="{E98C0CC9-A2E9-4380-922B-8D38D1BF6DEC}" destId="{65DAA196-A74D-47C2-B07D-ED3E0CECB660}" srcOrd="0" destOrd="0" presId="urn:microsoft.com/office/officeart/2008/layout/HorizontalMultiLevelHierarchy"/>
    <dgm:cxn modelId="{04424518-E64D-4CCE-A06A-AA5B0E4D7CDD}" type="presParOf" srcId="{65DAA196-A74D-47C2-B07D-ED3E0CECB660}" destId="{63081876-A147-424E-A8D5-C2E58771C692}" srcOrd="0" destOrd="0" presId="urn:microsoft.com/office/officeart/2008/layout/HorizontalMultiLevelHierarchy"/>
    <dgm:cxn modelId="{859CACA1-58C1-4E8C-B792-9861E75647DA}" type="presParOf" srcId="{E98C0CC9-A2E9-4380-922B-8D38D1BF6DEC}" destId="{EB3B40A8-256A-4962-AFBE-21620B62690B}" srcOrd="1" destOrd="0" presId="urn:microsoft.com/office/officeart/2008/layout/HorizontalMultiLevelHierarchy"/>
    <dgm:cxn modelId="{BCA50011-40D5-42D0-B700-B54F9A774729}" type="presParOf" srcId="{EB3B40A8-256A-4962-AFBE-21620B62690B}" destId="{E6FC4D56-4369-4E9C-B118-C737E376CC01}" srcOrd="0" destOrd="0" presId="urn:microsoft.com/office/officeart/2008/layout/HorizontalMultiLevelHierarchy"/>
    <dgm:cxn modelId="{906B89DA-61E6-4DBB-A0DF-C17C1BAE3043}" type="presParOf" srcId="{EB3B40A8-256A-4962-AFBE-21620B62690B}" destId="{41212A27-232B-4191-AA26-20EF5D31CFD6}" srcOrd="1" destOrd="0" presId="urn:microsoft.com/office/officeart/2008/layout/HorizontalMultiLevelHierarchy"/>
    <dgm:cxn modelId="{826E622D-413B-457A-8A24-D1DFAA0FB033}" type="presParOf" srcId="{E98C0CC9-A2E9-4380-922B-8D38D1BF6DEC}" destId="{E473D37F-755A-458B-90BC-980A5E4CB84A}" srcOrd="2" destOrd="0" presId="urn:microsoft.com/office/officeart/2008/layout/HorizontalMultiLevelHierarchy"/>
    <dgm:cxn modelId="{F65305B6-352C-4480-80CA-F68262582775}" type="presParOf" srcId="{E473D37F-755A-458B-90BC-980A5E4CB84A}" destId="{D3E4205C-00E2-4252-9918-9BF51E01F384}" srcOrd="0" destOrd="0" presId="urn:microsoft.com/office/officeart/2008/layout/HorizontalMultiLevelHierarchy"/>
    <dgm:cxn modelId="{AF246891-0A9E-44EF-80B3-6D699F3D7CA8}" type="presParOf" srcId="{E98C0CC9-A2E9-4380-922B-8D38D1BF6DEC}" destId="{179D0A3B-E8E1-41DA-B5D4-AC1BECE64435}" srcOrd="3" destOrd="0" presId="urn:microsoft.com/office/officeart/2008/layout/HorizontalMultiLevelHierarchy"/>
    <dgm:cxn modelId="{0A9DB396-CA5A-4F21-BA4A-BE4885C9887A}" type="presParOf" srcId="{179D0A3B-E8E1-41DA-B5D4-AC1BECE64435}" destId="{B664DCF6-8960-48B2-A44B-AC4395F3FDA6}" srcOrd="0" destOrd="0" presId="urn:microsoft.com/office/officeart/2008/layout/HorizontalMultiLevelHierarchy"/>
    <dgm:cxn modelId="{A87103DE-2DC5-4B10-B152-B5D3086E91B9}" type="presParOf" srcId="{179D0A3B-E8E1-41DA-B5D4-AC1BECE64435}" destId="{5469FA06-FBE0-49C8-8B5A-290AE140D0BF}" srcOrd="1" destOrd="0" presId="urn:microsoft.com/office/officeart/2008/layout/HorizontalMultiLevelHierarchy"/>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79D5892-F327-4A9B-AE26-C6E250477F87}" type="doc">
      <dgm:prSet loTypeId="urn:microsoft.com/office/officeart/2005/8/layout/hierarchy5" loCatId="hierarchy" qsTypeId="urn:microsoft.com/office/officeart/2005/8/quickstyle/simple1" qsCatId="simple" csTypeId="urn:microsoft.com/office/officeart/2005/8/colors/accent2_5" csCatId="accent2" phldr="1"/>
      <dgm:spPr/>
      <dgm:t>
        <a:bodyPr/>
        <a:lstStyle/>
        <a:p>
          <a:endParaRPr lang="ru-RU"/>
        </a:p>
      </dgm:t>
    </dgm:pt>
    <dgm:pt modelId="{B311DA12-1539-4255-AFB1-BEAC289918BD}">
      <dgm:prSet phldrT="[Текст]"/>
      <dgm:spPr/>
      <dgm:t>
        <a:bodyPr/>
        <a:lstStyle/>
        <a:p>
          <a:r>
            <a:rPr lang="ru-RU" dirty="0" smtClean="0"/>
            <a:t>Различают следующие формы финансирования инвестиционного проекта:</a:t>
          </a:r>
          <a:endParaRPr lang="ru-RU" dirty="0"/>
        </a:p>
      </dgm:t>
    </dgm:pt>
    <dgm:pt modelId="{5AF8025D-6AE4-4FC5-B44C-27D4F6AFABEF}" type="parTrans" cxnId="{A97A8982-A15E-4200-8DB5-1490AE78554C}">
      <dgm:prSet/>
      <dgm:spPr/>
      <dgm:t>
        <a:bodyPr/>
        <a:lstStyle/>
        <a:p>
          <a:endParaRPr lang="ru-RU"/>
        </a:p>
      </dgm:t>
    </dgm:pt>
    <dgm:pt modelId="{E9956D84-F0B3-4D48-909F-8B7063D7BB91}" type="sibTrans" cxnId="{A97A8982-A15E-4200-8DB5-1490AE78554C}">
      <dgm:prSet/>
      <dgm:spPr/>
      <dgm:t>
        <a:bodyPr/>
        <a:lstStyle/>
        <a:p>
          <a:endParaRPr lang="ru-RU"/>
        </a:p>
      </dgm:t>
    </dgm:pt>
    <dgm:pt modelId="{C71A99A8-932E-4BC5-85F2-7792CD30057F}">
      <dgm:prSet phldrT="[Текст]"/>
      <dgm:spPr/>
      <dgm:t>
        <a:bodyPr/>
        <a:lstStyle/>
        <a:p>
          <a:r>
            <a:rPr lang="ru-RU" dirty="0" smtClean="0"/>
            <a:t>бюджетное</a:t>
          </a:r>
          <a:endParaRPr lang="ru-RU" dirty="0"/>
        </a:p>
      </dgm:t>
      <dgm:extLst>
        <a:ext uri="{E40237B7-FDA0-4F09-8148-C483321AD2D9}">
          <dgm14:cNvPr xmlns:dgm14="http://schemas.microsoft.com/office/drawing/2010/diagram" xmlns="" id="0" name="">
            <a:hlinkClick xmlns:r="http://schemas.openxmlformats.org/officeDocument/2006/relationships" r:id="rId1" action="ppaction://hlinksldjump"/>
          </dgm14:cNvPr>
        </a:ext>
      </dgm:extLst>
    </dgm:pt>
    <dgm:pt modelId="{817A0EE4-1647-4368-81CD-5F8B19659DC4}" type="parTrans" cxnId="{C4B8E3EC-9D11-4F87-AB4F-1C51A665C074}">
      <dgm:prSet/>
      <dgm:spPr/>
      <dgm:t>
        <a:bodyPr/>
        <a:lstStyle/>
        <a:p>
          <a:endParaRPr lang="ru-RU"/>
        </a:p>
      </dgm:t>
    </dgm:pt>
    <dgm:pt modelId="{A7ADD39F-FF12-43D0-9274-2B21E9942494}" type="sibTrans" cxnId="{C4B8E3EC-9D11-4F87-AB4F-1C51A665C074}">
      <dgm:prSet/>
      <dgm:spPr/>
      <dgm:t>
        <a:bodyPr/>
        <a:lstStyle/>
        <a:p>
          <a:endParaRPr lang="ru-RU"/>
        </a:p>
      </dgm:t>
    </dgm:pt>
    <dgm:pt modelId="{68BEAB9D-620A-4D89-897E-CDB295E4A692}">
      <dgm:prSet phldrT="[Текст]"/>
      <dgm:spPr/>
      <dgm:t>
        <a:bodyPr/>
        <a:lstStyle/>
        <a:p>
          <a:r>
            <a:rPr lang="ru-RU" dirty="0" smtClean="0"/>
            <a:t>акционерное</a:t>
          </a:r>
          <a:endParaRPr lang="ru-RU" dirty="0"/>
        </a:p>
      </dgm:t>
      <dgm:extLst>
        <a:ext uri="{E40237B7-FDA0-4F09-8148-C483321AD2D9}">
          <dgm14:cNvPr xmlns:dgm14="http://schemas.microsoft.com/office/drawing/2010/diagram" xmlns="" id="0" name="">
            <a:hlinkClick xmlns:r="http://schemas.openxmlformats.org/officeDocument/2006/relationships" r:id="rId1" action="ppaction://hlinksldjump"/>
          </dgm14:cNvPr>
        </a:ext>
      </dgm:extLst>
    </dgm:pt>
    <dgm:pt modelId="{7C569FF6-32A2-46A3-AD1E-FA0BE1C5BC68}" type="parTrans" cxnId="{270C2F50-C974-4F06-BB60-2B33C80815F7}">
      <dgm:prSet/>
      <dgm:spPr/>
      <dgm:t>
        <a:bodyPr/>
        <a:lstStyle/>
        <a:p>
          <a:endParaRPr lang="ru-RU"/>
        </a:p>
      </dgm:t>
    </dgm:pt>
    <dgm:pt modelId="{2D2F7889-0452-4A21-AFCE-BC7D4FB102ED}" type="sibTrans" cxnId="{270C2F50-C974-4F06-BB60-2B33C80815F7}">
      <dgm:prSet/>
      <dgm:spPr/>
      <dgm:t>
        <a:bodyPr/>
        <a:lstStyle/>
        <a:p>
          <a:endParaRPr lang="ru-RU"/>
        </a:p>
      </dgm:t>
    </dgm:pt>
    <dgm:pt modelId="{A2A38188-AC32-4458-A859-2424FE5926E2}">
      <dgm:prSet phldrT="[Текст]"/>
      <dgm:spPr/>
      <dgm:t>
        <a:bodyPr/>
        <a:lstStyle/>
        <a:p>
          <a:r>
            <a:rPr lang="ru-RU" dirty="0" smtClean="0"/>
            <a:t>кредитование</a:t>
          </a:r>
          <a:endParaRPr lang="ru-RU" dirty="0"/>
        </a:p>
      </dgm:t>
      <dgm:extLst>
        <a:ext uri="{E40237B7-FDA0-4F09-8148-C483321AD2D9}">
          <dgm14:cNvPr xmlns:dgm14="http://schemas.microsoft.com/office/drawing/2010/diagram" xmlns="" id="0" name="">
            <a:hlinkClick xmlns:r="http://schemas.openxmlformats.org/officeDocument/2006/relationships" r:id="rId1" action="ppaction://hlinksldjump"/>
          </dgm14:cNvPr>
        </a:ext>
      </dgm:extLst>
    </dgm:pt>
    <dgm:pt modelId="{4D139BF4-2B2B-4788-819F-DF4BF6DCEB7A}" type="parTrans" cxnId="{4B21C4B2-38F9-4655-B89E-F985CB7329D9}">
      <dgm:prSet/>
      <dgm:spPr/>
      <dgm:t>
        <a:bodyPr/>
        <a:lstStyle/>
        <a:p>
          <a:endParaRPr lang="ru-RU"/>
        </a:p>
      </dgm:t>
    </dgm:pt>
    <dgm:pt modelId="{2995C7DF-433C-490B-91F1-BA757DADD43D}" type="sibTrans" cxnId="{4B21C4B2-38F9-4655-B89E-F985CB7329D9}">
      <dgm:prSet/>
      <dgm:spPr/>
      <dgm:t>
        <a:bodyPr/>
        <a:lstStyle/>
        <a:p>
          <a:endParaRPr lang="ru-RU"/>
        </a:p>
      </dgm:t>
    </dgm:pt>
    <dgm:pt modelId="{7C558046-AF75-4FFB-94CF-73CEC72CE441}">
      <dgm:prSet phldrT="[Текст]"/>
      <dgm:spPr/>
      <dgm:t>
        <a:bodyPr/>
        <a:lstStyle/>
        <a:p>
          <a:r>
            <a:rPr lang="ru-RU" dirty="0" smtClean="0"/>
            <a:t>проектное</a:t>
          </a:r>
          <a:endParaRPr lang="ru-RU" dirty="0"/>
        </a:p>
      </dgm:t>
      <dgm:extLst>
        <a:ext uri="{E40237B7-FDA0-4F09-8148-C483321AD2D9}">
          <dgm14:cNvPr xmlns:dgm14="http://schemas.microsoft.com/office/drawing/2010/diagram" xmlns="" id="0" name="">
            <a:hlinkClick xmlns:r="http://schemas.openxmlformats.org/officeDocument/2006/relationships" r:id="rId1" action="ppaction://hlinksldjump"/>
          </dgm14:cNvPr>
        </a:ext>
      </dgm:extLst>
    </dgm:pt>
    <dgm:pt modelId="{6DA4D0A2-1FC5-4FB1-A158-E668A7F1A547}" type="parTrans" cxnId="{B7445A79-E160-4DC4-9E90-30D5C4EFAB59}">
      <dgm:prSet/>
      <dgm:spPr/>
      <dgm:t>
        <a:bodyPr/>
        <a:lstStyle/>
        <a:p>
          <a:endParaRPr lang="ru-RU"/>
        </a:p>
      </dgm:t>
    </dgm:pt>
    <dgm:pt modelId="{E1FD08DF-CC23-47DF-9F7A-B54B55804123}" type="sibTrans" cxnId="{B7445A79-E160-4DC4-9E90-30D5C4EFAB59}">
      <dgm:prSet/>
      <dgm:spPr/>
      <dgm:t>
        <a:bodyPr/>
        <a:lstStyle/>
        <a:p>
          <a:endParaRPr lang="ru-RU"/>
        </a:p>
      </dgm:t>
    </dgm:pt>
    <dgm:pt modelId="{71D7B0EE-F195-4E8F-AC58-45DCE4F40322}" type="pres">
      <dgm:prSet presAssocID="{A79D5892-F327-4A9B-AE26-C6E250477F87}" presName="mainComposite" presStyleCnt="0">
        <dgm:presLayoutVars>
          <dgm:chPref val="1"/>
          <dgm:dir/>
          <dgm:animOne val="branch"/>
          <dgm:animLvl val="lvl"/>
          <dgm:resizeHandles val="exact"/>
        </dgm:presLayoutVars>
      </dgm:prSet>
      <dgm:spPr/>
      <dgm:t>
        <a:bodyPr/>
        <a:lstStyle/>
        <a:p>
          <a:endParaRPr lang="ru-RU"/>
        </a:p>
      </dgm:t>
    </dgm:pt>
    <dgm:pt modelId="{559C1FD3-5287-42D4-AA75-2F92A58379C2}" type="pres">
      <dgm:prSet presAssocID="{A79D5892-F327-4A9B-AE26-C6E250477F87}" presName="hierFlow" presStyleCnt="0"/>
      <dgm:spPr/>
    </dgm:pt>
    <dgm:pt modelId="{E404E11A-6869-4C76-B4C5-38DCEC53171E}" type="pres">
      <dgm:prSet presAssocID="{A79D5892-F327-4A9B-AE26-C6E250477F87}" presName="hierChild1" presStyleCnt="0">
        <dgm:presLayoutVars>
          <dgm:chPref val="1"/>
          <dgm:animOne val="branch"/>
          <dgm:animLvl val="lvl"/>
        </dgm:presLayoutVars>
      </dgm:prSet>
      <dgm:spPr/>
    </dgm:pt>
    <dgm:pt modelId="{EDDC467B-3FE6-40D9-A188-7E6B520782A2}" type="pres">
      <dgm:prSet presAssocID="{B311DA12-1539-4255-AFB1-BEAC289918BD}" presName="Name17" presStyleCnt="0"/>
      <dgm:spPr/>
    </dgm:pt>
    <dgm:pt modelId="{33F9CEB4-0A95-4D1B-BA5E-87A0B84FEC39}" type="pres">
      <dgm:prSet presAssocID="{B311DA12-1539-4255-AFB1-BEAC289918BD}" presName="level1Shape" presStyleLbl="node0" presStyleIdx="0" presStyleCnt="1">
        <dgm:presLayoutVars>
          <dgm:chPref val="3"/>
        </dgm:presLayoutVars>
      </dgm:prSet>
      <dgm:spPr/>
      <dgm:t>
        <a:bodyPr/>
        <a:lstStyle/>
        <a:p>
          <a:endParaRPr lang="ru-RU"/>
        </a:p>
      </dgm:t>
    </dgm:pt>
    <dgm:pt modelId="{A2E46984-9496-42ED-A92A-F5DCA84C2589}" type="pres">
      <dgm:prSet presAssocID="{B311DA12-1539-4255-AFB1-BEAC289918BD}" presName="hierChild2" presStyleCnt="0"/>
      <dgm:spPr/>
    </dgm:pt>
    <dgm:pt modelId="{342B08E1-7106-4687-B82B-A19F9C2DA3DF}" type="pres">
      <dgm:prSet presAssocID="{817A0EE4-1647-4368-81CD-5F8B19659DC4}" presName="Name25" presStyleLbl="parChTrans1D2" presStyleIdx="0" presStyleCnt="4"/>
      <dgm:spPr/>
      <dgm:t>
        <a:bodyPr/>
        <a:lstStyle/>
        <a:p>
          <a:endParaRPr lang="ru-RU"/>
        </a:p>
      </dgm:t>
    </dgm:pt>
    <dgm:pt modelId="{D951C659-068A-415D-8250-E48A0AADB3AD}" type="pres">
      <dgm:prSet presAssocID="{817A0EE4-1647-4368-81CD-5F8B19659DC4}" presName="connTx" presStyleLbl="parChTrans1D2" presStyleIdx="0" presStyleCnt="4"/>
      <dgm:spPr/>
      <dgm:t>
        <a:bodyPr/>
        <a:lstStyle/>
        <a:p>
          <a:endParaRPr lang="ru-RU"/>
        </a:p>
      </dgm:t>
    </dgm:pt>
    <dgm:pt modelId="{34A64C89-E055-454E-B3D9-9FF0E37A07FB}" type="pres">
      <dgm:prSet presAssocID="{C71A99A8-932E-4BC5-85F2-7792CD30057F}" presName="Name30" presStyleCnt="0"/>
      <dgm:spPr/>
    </dgm:pt>
    <dgm:pt modelId="{33ED3AC3-1D16-4712-9EBC-B487408ECE74}" type="pres">
      <dgm:prSet presAssocID="{C71A99A8-932E-4BC5-85F2-7792CD30057F}" presName="level2Shape" presStyleLbl="node2" presStyleIdx="0" presStyleCnt="4"/>
      <dgm:spPr/>
      <dgm:t>
        <a:bodyPr/>
        <a:lstStyle/>
        <a:p>
          <a:endParaRPr lang="ru-RU"/>
        </a:p>
      </dgm:t>
    </dgm:pt>
    <dgm:pt modelId="{B16E1BEF-01B0-4B57-93C0-559173A08CD7}" type="pres">
      <dgm:prSet presAssocID="{C71A99A8-932E-4BC5-85F2-7792CD30057F}" presName="hierChild3" presStyleCnt="0"/>
      <dgm:spPr/>
    </dgm:pt>
    <dgm:pt modelId="{E36E27C8-EE84-487F-8A23-282A2280AC4F}" type="pres">
      <dgm:prSet presAssocID="{7C569FF6-32A2-46A3-AD1E-FA0BE1C5BC68}" presName="Name25" presStyleLbl="parChTrans1D2" presStyleIdx="1" presStyleCnt="4"/>
      <dgm:spPr/>
      <dgm:t>
        <a:bodyPr/>
        <a:lstStyle/>
        <a:p>
          <a:endParaRPr lang="ru-RU"/>
        </a:p>
      </dgm:t>
    </dgm:pt>
    <dgm:pt modelId="{92DE4DD2-F668-40FD-82E7-5A70AEB547FC}" type="pres">
      <dgm:prSet presAssocID="{7C569FF6-32A2-46A3-AD1E-FA0BE1C5BC68}" presName="connTx" presStyleLbl="parChTrans1D2" presStyleIdx="1" presStyleCnt="4"/>
      <dgm:spPr/>
      <dgm:t>
        <a:bodyPr/>
        <a:lstStyle/>
        <a:p>
          <a:endParaRPr lang="ru-RU"/>
        </a:p>
      </dgm:t>
    </dgm:pt>
    <dgm:pt modelId="{A51D8B21-B787-4DBD-B0FD-67BAEF37297F}" type="pres">
      <dgm:prSet presAssocID="{68BEAB9D-620A-4D89-897E-CDB295E4A692}" presName="Name30" presStyleCnt="0"/>
      <dgm:spPr/>
    </dgm:pt>
    <dgm:pt modelId="{544D130E-A00C-40D5-A268-01B5BB894AB7}" type="pres">
      <dgm:prSet presAssocID="{68BEAB9D-620A-4D89-897E-CDB295E4A692}" presName="level2Shape" presStyleLbl="node2" presStyleIdx="1" presStyleCnt="4"/>
      <dgm:spPr/>
      <dgm:t>
        <a:bodyPr/>
        <a:lstStyle/>
        <a:p>
          <a:endParaRPr lang="ru-RU"/>
        </a:p>
      </dgm:t>
    </dgm:pt>
    <dgm:pt modelId="{CC79DB19-81A6-4B4A-B2DC-AE5A4EF42975}" type="pres">
      <dgm:prSet presAssocID="{68BEAB9D-620A-4D89-897E-CDB295E4A692}" presName="hierChild3" presStyleCnt="0"/>
      <dgm:spPr/>
    </dgm:pt>
    <dgm:pt modelId="{B8FF0E87-DD8A-445B-AF78-3BC2115606D0}" type="pres">
      <dgm:prSet presAssocID="{4D139BF4-2B2B-4788-819F-DF4BF6DCEB7A}" presName="Name25" presStyleLbl="parChTrans1D2" presStyleIdx="2" presStyleCnt="4"/>
      <dgm:spPr/>
      <dgm:t>
        <a:bodyPr/>
        <a:lstStyle/>
        <a:p>
          <a:endParaRPr lang="ru-RU"/>
        </a:p>
      </dgm:t>
    </dgm:pt>
    <dgm:pt modelId="{F402FF55-C54B-4F61-87AE-01A032D20DF7}" type="pres">
      <dgm:prSet presAssocID="{4D139BF4-2B2B-4788-819F-DF4BF6DCEB7A}" presName="connTx" presStyleLbl="parChTrans1D2" presStyleIdx="2" presStyleCnt="4"/>
      <dgm:spPr/>
      <dgm:t>
        <a:bodyPr/>
        <a:lstStyle/>
        <a:p>
          <a:endParaRPr lang="ru-RU"/>
        </a:p>
      </dgm:t>
    </dgm:pt>
    <dgm:pt modelId="{D7FDA7B6-D3BF-4147-873D-B74AC5E7B651}" type="pres">
      <dgm:prSet presAssocID="{A2A38188-AC32-4458-A859-2424FE5926E2}" presName="Name30" presStyleCnt="0"/>
      <dgm:spPr/>
    </dgm:pt>
    <dgm:pt modelId="{A54A74A4-267D-40DB-8B14-AF30572A0BFA}" type="pres">
      <dgm:prSet presAssocID="{A2A38188-AC32-4458-A859-2424FE5926E2}" presName="level2Shape" presStyleLbl="node2" presStyleIdx="2" presStyleCnt="4"/>
      <dgm:spPr/>
      <dgm:t>
        <a:bodyPr/>
        <a:lstStyle/>
        <a:p>
          <a:endParaRPr lang="ru-RU"/>
        </a:p>
      </dgm:t>
    </dgm:pt>
    <dgm:pt modelId="{2DBC149A-3FF4-471C-B5CA-85914F26611B}" type="pres">
      <dgm:prSet presAssocID="{A2A38188-AC32-4458-A859-2424FE5926E2}" presName="hierChild3" presStyleCnt="0"/>
      <dgm:spPr/>
    </dgm:pt>
    <dgm:pt modelId="{758DBF82-10B8-420A-8310-ED5006A32B82}" type="pres">
      <dgm:prSet presAssocID="{6DA4D0A2-1FC5-4FB1-A158-E668A7F1A547}" presName="Name25" presStyleLbl="parChTrans1D2" presStyleIdx="3" presStyleCnt="4"/>
      <dgm:spPr/>
      <dgm:t>
        <a:bodyPr/>
        <a:lstStyle/>
        <a:p>
          <a:endParaRPr lang="ru-RU"/>
        </a:p>
      </dgm:t>
    </dgm:pt>
    <dgm:pt modelId="{886C8356-E9A6-40E5-B84F-72E5F287763F}" type="pres">
      <dgm:prSet presAssocID="{6DA4D0A2-1FC5-4FB1-A158-E668A7F1A547}" presName="connTx" presStyleLbl="parChTrans1D2" presStyleIdx="3" presStyleCnt="4"/>
      <dgm:spPr/>
      <dgm:t>
        <a:bodyPr/>
        <a:lstStyle/>
        <a:p>
          <a:endParaRPr lang="ru-RU"/>
        </a:p>
      </dgm:t>
    </dgm:pt>
    <dgm:pt modelId="{2DCC09A9-B85A-49D2-A68B-E57C62905606}" type="pres">
      <dgm:prSet presAssocID="{7C558046-AF75-4FFB-94CF-73CEC72CE441}" presName="Name30" presStyleCnt="0"/>
      <dgm:spPr/>
    </dgm:pt>
    <dgm:pt modelId="{F9930FE3-8D1F-460B-A963-9B50C590189E}" type="pres">
      <dgm:prSet presAssocID="{7C558046-AF75-4FFB-94CF-73CEC72CE441}" presName="level2Shape" presStyleLbl="node2" presStyleIdx="3" presStyleCnt="4"/>
      <dgm:spPr/>
      <dgm:t>
        <a:bodyPr/>
        <a:lstStyle/>
        <a:p>
          <a:endParaRPr lang="ru-RU"/>
        </a:p>
      </dgm:t>
    </dgm:pt>
    <dgm:pt modelId="{5EF5B060-BDD4-41B8-92B5-3770625D0B45}" type="pres">
      <dgm:prSet presAssocID="{7C558046-AF75-4FFB-94CF-73CEC72CE441}" presName="hierChild3" presStyleCnt="0"/>
      <dgm:spPr/>
    </dgm:pt>
    <dgm:pt modelId="{6A90778A-E858-4A8E-A66A-A31BB5C8B1EA}" type="pres">
      <dgm:prSet presAssocID="{A79D5892-F327-4A9B-AE26-C6E250477F87}" presName="bgShapesFlow" presStyleCnt="0"/>
      <dgm:spPr/>
    </dgm:pt>
  </dgm:ptLst>
  <dgm:cxnLst>
    <dgm:cxn modelId="{A97A8982-A15E-4200-8DB5-1490AE78554C}" srcId="{A79D5892-F327-4A9B-AE26-C6E250477F87}" destId="{B311DA12-1539-4255-AFB1-BEAC289918BD}" srcOrd="0" destOrd="0" parTransId="{5AF8025D-6AE4-4FC5-B44C-27D4F6AFABEF}" sibTransId="{E9956D84-F0B3-4D48-909F-8B7063D7BB91}"/>
    <dgm:cxn modelId="{B7445A79-E160-4DC4-9E90-30D5C4EFAB59}" srcId="{B311DA12-1539-4255-AFB1-BEAC289918BD}" destId="{7C558046-AF75-4FFB-94CF-73CEC72CE441}" srcOrd="3" destOrd="0" parTransId="{6DA4D0A2-1FC5-4FB1-A158-E668A7F1A547}" sibTransId="{E1FD08DF-CC23-47DF-9F7A-B54B55804123}"/>
    <dgm:cxn modelId="{5DD04EE4-898D-49FB-B149-C2C52C908A45}" type="presOf" srcId="{4D139BF4-2B2B-4788-819F-DF4BF6DCEB7A}" destId="{F402FF55-C54B-4F61-87AE-01A032D20DF7}" srcOrd="1" destOrd="0" presId="urn:microsoft.com/office/officeart/2005/8/layout/hierarchy5"/>
    <dgm:cxn modelId="{E75D9D26-D568-4A2C-85C3-926CB889FD8E}" type="presOf" srcId="{817A0EE4-1647-4368-81CD-5F8B19659DC4}" destId="{342B08E1-7106-4687-B82B-A19F9C2DA3DF}" srcOrd="0" destOrd="0" presId="urn:microsoft.com/office/officeart/2005/8/layout/hierarchy5"/>
    <dgm:cxn modelId="{72A4E6EB-BBB4-4183-B909-68F96F4B91E1}" type="presOf" srcId="{B311DA12-1539-4255-AFB1-BEAC289918BD}" destId="{33F9CEB4-0A95-4D1B-BA5E-87A0B84FEC39}" srcOrd="0" destOrd="0" presId="urn:microsoft.com/office/officeart/2005/8/layout/hierarchy5"/>
    <dgm:cxn modelId="{39BAD968-DBE0-42DD-A55A-EB70E2D7F14A}" type="presOf" srcId="{6DA4D0A2-1FC5-4FB1-A158-E668A7F1A547}" destId="{886C8356-E9A6-40E5-B84F-72E5F287763F}" srcOrd="1" destOrd="0" presId="urn:microsoft.com/office/officeart/2005/8/layout/hierarchy5"/>
    <dgm:cxn modelId="{C4B8E3EC-9D11-4F87-AB4F-1C51A665C074}" srcId="{B311DA12-1539-4255-AFB1-BEAC289918BD}" destId="{C71A99A8-932E-4BC5-85F2-7792CD30057F}" srcOrd="0" destOrd="0" parTransId="{817A0EE4-1647-4368-81CD-5F8B19659DC4}" sibTransId="{A7ADD39F-FF12-43D0-9274-2B21E9942494}"/>
    <dgm:cxn modelId="{777C8A4D-759B-4EC3-9A9C-605D02D09DBD}" type="presOf" srcId="{7C569FF6-32A2-46A3-AD1E-FA0BE1C5BC68}" destId="{E36E27C8-EE84-487F-8A23-282A2280AC4F}" srcOrd="0" destOrd="0" presId="urn:microsoft.com/office/officeart/2005/8/layout/hierarchy5"/>
    <dgm:cxn modelId="{A308DA83-B0FA-48C9-9633-AC95FC6BBFED}" type="presOf" srcId="{6DA4D0A2-1FC5-4FB1-A158-E668A7F1A547}" destId="{758DBF82-10B8-420A-8310-ED5006A32B82}" srcOrd="0" destOrd="0" presId="urn:microsoft.com/office/officeart/2005/8/layout/hierarchy5"/>
    <dgm:cxn modelId="{7459467E-2CBB-4A82-AF31-228CDD8570CE}" type="presOf" srcId="{C71A99A8-932E-4BC5-85F2-7792CD30057F}" destId="{33ED3AC3-1D16-4712-9EBC-B487408ECE74}" srcOrd="0" destOrd="0" presId="urn:microsoft.com/office/officeart/2005/8/layout/hierarchy5"/>
    <dgm:cxn modelId="{B01D08AE-BF67-4583-932F-A0CAAF023C99}" type="presOf" srcId="{A2A38188-AC32-4458-A859-2424FE5926E2}" destId="{A54A74A4-267D-40DB-8B14-AF30572A0BFA}" srcOrd="0" destOrd="0" presId="urn:microsoft.com/office/officeart/2005/8/layout/hierarchy5"/>
    <dgm:cxn modelId="{462438C8-BEA2-4870-8DE8-6AAC9FC50C9C}" type="presOf" srcId="{4D139BF4-2B2B-4788-819F-DF4BF6DCEB7A}" destId="{B8FF0E87-DD8A-445B-AF78-3BC2115606D0}" srcOrd="0" destOrd="0" presId="urn:microsoft.com/office/officeart/2005/8/layout/hierarchy5"/>
    <dgm:cxn modelId="{6DD122A8-A07A-4D96-9288-9519BD7264D0}" type="presOf" srcId="{817A0EE4-1647-4368-81CD-5F8B19659DC4}" destId="{D951C659-068A-415D-8250-E48A0AADB3AD}" srcOrd="1" destOrd="0" presId="urn:microsoft.com/office/officeart/2005/8/layout/hierarchy5"/>
    <dgm:cxn modelId="{0B4CE398-6EE4-41AD-B195-FAAB4E928C65}" type="presOf" srcId="{7C569FF6-32A2-46A3-AD1E-FA0BE1C5BC68}" destId="{92DE4DD2-F668-40FD-82E7-5A70AEB547FC}" srcOrd="1" destOrd="0" presId="urn:microsoft.com/office/officeart/2005/8/layout/hierarchy5"/>
    <dgm:cxn modelId="{4D975FDB-6C69-4630-B4CF-598CF405C14D}" type="presOf" srcId="{A79D5892-F327-4A9B-AE26-C6E250477F87}" destId="{71D7B0EE-F195-4E8F-AC58-45DCE4F40322}" srcOrd="0" destOrd="0" presId="urn:microsoft.com/office/officeart/2005/8/layout/hierarchy5"/>
    <dgm:cxn modelId="{270C2F50-C974-4F06-BB60-2B33C80815F7}" srcId="{B311DA12-1539-4255-AFB1-BEAC289918BD}" destId="{68BEAB9D-620A-4D89-897E-CDB295E4A692}" srcOrd="1" destOrd="0" parTransId="{7C569FF6-32A2-46A3-AD1E-FA0BE1C5BC68}" sibTransId="{2D2F7889-0452-4A21-AFCE-BC7D4FB102ED}"/>
    <dgm:cxn modelId="{D742844B-DE2C-4FAE-AF07-19AE1DB9F9A2}" type="presOf" srcId="{68BEAB9D-620A-4D89-897E-CDB295E4A692}" destId="{544D130E-A00C-40D5-A268-01B5BB894AB7}" srcOrd="0" destOrd="0" presId="urn:microsoft.com/office/officeart/2005/8/layout/hierarchy5"/>
    <dgm:cxn modelId="{4B21C4B2-38F9-4655-B89E-F985CB7329D9}" srcId="{B311DA12-1539-4255-AFB1-BEAC289918BD}" destId="{A2A38188-AC32-4458-A859-2424FE5926E2}" srcOrd="2" destOrd="0" parTransId="{4D139BF4-2B2B-4788-819F-DF4BF6DCEB7A}" sibTransId="{2995C7DF-433C-490B-91F1-BA757DADD43D}"/>
    <dgm:cxn modelId="{71BDE6EC-0165-4C7C-BCDE-146B90632FB4}" type="presOf" srcId="{7C558046-AF75-4FFB-94CF-73CEC72CE441}" destId="{F9930FE3-8D1F-460B-A963-9B50C590189E}" srcOrd="0" destOrd="0" presId="urn:microsoft.com/office/officeart/2005/8/layout/hierarchy5"/>
    <dgm:cxn modelId="{CC175624-3CF6-4DA8-994D-19E175959B68}" type="presParOf" srcId="{71D7B0EE-F195-4E8F-AC58-45DCE4F40322}" destId="{559C1FD3-5287-42D4-AA75-2F92A58379C2}" srcOrd="0" destOrd="0" presId="urn:microsoft.com/office/officeart/2005/8/layout/hierarchy5"/>
    <dgm:cxn modelId="{1EFFD3F8-284E-4F2D-B401-10673E908503}" type="presParOf" srcId="{559C1FD3-5287-42D4-AA75-2F92A58379C2}" destId="{E404E11A-6869-4C76-B4C5-38DCEC53171E}" srcOrd="0" destOrd="0" presId="urn:microsoft.com/office/officeart/2005/8/layout/hierarchy5"/>
    <dgm:cxn modelId="{2E62287E-591C-40FD-8729-BD06C4656687}" type="presParOf" srcId="{E404E11A-6869-4C76-B4C5-38DCEC53171E}" destId="{EDDC467B-3FE6-40D9-A188-7E6B520782A2}" srcOrd="0" destOrd="0" presId="urn:microsoft.com/office/officeart/2005/8/layout/hierarchy5"/>
    <dgm:cxn modelId="{9681132B-AD69-4986-A412-D0678BB3AEE0}" type="presParOf" srcId="{EDDC467B-3FE6-40D9-A188-7E6B520782A2}" destId="{33F9CEB4-0A95-4D1B-BA5E-87A0B84FEC39}" srcOrd="0" destOrd="0" presId="urn:microsoft.com/office/officeart/2005/8/layout/hierarchy5"/>
    <dgm:cxn modelId="{445AA169-8446-4E84-9B12-0C33406AA102}" type="presParOf" srcId="{EDDC467B-3FE6-40D9-A188-7E6B520782A2}" destId="{A2E46984-9496-42ED-A92A-F5DCA84C2589}" srcOrd="1" destOrd="0" presId="urn:microsoft.com/office/officeart/2005/8/layout/hierarchy5"/>
    <dgm:cxn modelId="{926EF899-0B98-4798-91B2-C3795AC1B92A}" type="presParOf" srcId="{A2E46984-9496-42ED-A92A-F5DCA84C2589}" destId="{342B08E1-7106-4687-B82B-A19F9C2DA3DF}" srcOrd="0" destOrd="0" presId="urn:microsoft.com/office/officeart/2005/8/layout/hierarchy5"/>
    <dgm:cxn modelId="{FE20157C-8157-456E-A4E2-92F0B0B36A73}" type="presParOf" srcId="{342B08E1-7106-4687-B82B-A19F9C2DA3DF}" destId="{D951C659-068A-415D-8250-E48A0AADB3AD}" srcOrd="0" destOrd="0" presId="urn:microsoft.com/office/officeart/2005/8/layout/hierarchy5"/>
    <dgm:cxn modelId="{17E83102-0547-4253-8136-82B46BF26A40}" type="presParOf" srcId="{A2E46984-9496-42ED-A92A-F5DCA84C2589}" destId="{34A64C89-E055-454E-B3D9-9FF0E37A07FB}" srcOrd="1" destOrd="0" presId="urn:microsoft.com/office/officeart/2005/8/layout/hierarchy5"/>
    <dgm:cxn modelId="{A3A73930-A607-4ECD-86D3-B9070CBF3269}" type="presParOf" srcId="{34A64C89-E055-454E-B3D9-9FF0E37A07FB}" destId="{33ED3AC3-1D16-4712-9EBC-B487408ECE74}" srcOrd="0" destOrd="0" presId="urn:microsoft.com/office/officeart/2005/8/layout/hierarchy5"/>
    <dgm:cxn modelId="{0692ED6B-BFBC-414E-AAB6-A6D1CDEA0BD1}" type="presParOf" srcId="{34A64C89-E055-454E-B3D9-9FF0E37A07FB}" destId="{B16E1BEF-01B0-4B57-93C0-559173A08CD7}" srcOrd="1" destOrd="0" presId="urn:microsoft.com/office/officeart/2005/8/layout/hierarchy5"/>
    <dgm:cxn modelId="{D8979905-25F7-404F-BDA6-3FE0F90154A6}" type="presParOf" srcId="{A2E46984-9496-42ED-A92A-F5DCA84C2589}" destId="{E36E27C8-EE84-487F-8A23-282A2280AC4F}" srcOrd="2" destOrd="0" presId="urn:microsoft.com/office/officeart/2005/8/layout/hierarchy5"/>
    <dgm:cxn modelId="{37CE122B-071D-4007-AD3C-6739D1AB9E5A}" type="presParOf" srcId="{E36E27C8-EE84-487F-8A23-282A2280AC4F}" destId="{92DE4DD2-F668-40FD-82E7-5A70AEB547FC}" srcOrd="0" destOrd="0" presId="urn:microsoft.com/office/officeart/2005/8/layout/hierarchy5"/>
    <dgm:cxn modelId="{9945FBDC-7220-4658-B1ED-C488B866E14F}" type="presParOf" srcId="{A2E46984-9496-42ED-A92A-F5DCA84C2589}" destId="{A51D8B21-B787-4DBD-B0FD-67BAEF37297F}" srcOrd="3" destOrd="0" presId="urn:microsoft.com/office/officeart/2005/8/layout/hierarchy5"/>
    <dgm:cxn modelId="{44842B5D-4237-466C-98FF-0DB6C990852D}" type="presParOf" srcId="{A51D8B21-B787-4DBD-B0FD-67BAEF37297F}" destId="{544D130E-A00C-40D5-A268-01B5BB894AB7}" srcOrd="0" destOrd="0" presId="urn:microsoft.com/office/officeart/2005/8/layout/hierarchy5"/>
    <dgm:cxn modelId="{4CF27B90-91B4-4E68-A3AB-EB99015536E1}" type="presParOf" srcId="{A51D8B21-B787-4DBD-B0FD-67BAEF37297F}" destId="{CC79DB19-81A6-4B4A-B2DC-AE5A4EF42975}" srcOrd="1" destOrd="0" presId="urn:microsoft.com/office/officeart/2005/8/layout/hierarchy5"/>
    <dgm:cxn modelId="{D7973A5E-1CF1-4B7B-9DF4-EA57F16EEC51}" type="presParOf" srcId="{A2E46984-9496-42ED-A92A-F5DCA84C2589}" destId="{B8FF0E87-DD8A-445B-AF78-3BC2115606D0}" srcOrd="4" destOrd="0" presId="urn:microsoft.com/office/officeart/2005/8/layout/hierarchy5"/>
    <dgm:cxn modelId="{81CD809F-02C9-401A-878D-5FB51D903BE0}" type="presParOf" srcId="{B8FF0E87-DD8A-445B-AF78-3BC2115606D0}" destId="{F402FF55-C54B-4F61-87AE-01A032D20DF7}" srcOrd="0" destOrd="0" presId="urn:microsoft.com/office/officeart/2005/8/layout/hierarchy5"/>
    <dgm:cxn modelId="{4602E438-E85A-4C8E-A014-01D3DA18C415}" type="presParOf" srcId="{A2E46984-9496-42ED-A92A-F5DCA84C2589}" destId="{D7FDA7B6-D3BF-4147-873D-B74AC5E7B651}" srcOrd="5" destOrd="0" presId="urn:microsoft.com/office/officeart/2005/8/layout/hierarchy5"/>
    <dgm:cxn modelId="{C228891D-A2DC-4B08-BA7B-308AE8024D58}" type="presParOf" srcId="{D7FDA7B6-D3BF-4147-873D-B74AC5E7B651}" destId="{A54A74A4-267D-40DB-8B14-AF30572A0BFA}" srcOrd="0" destOrd="0" presId="urn:microsoft.com/office/officeart/2005/8/layout/hierarchy5"/>
    <dgm:cxn modelId="{4E9BFB72-F93D-4392-A4A9-F855264BF2CB}" type="presParOf" srcId="{D7FDA7B6-D3BF-4147-873D-B74AC5E7B651}" destId="{2DBC149A-3FF4-471C-B5CA-85914F26611B}" srcOrd="1" destOrd="0" presId="urn:microsoft.com/office/officeart/2005/8/layout/hierarchy5"/>
    <dgm:cxn modelId="{EA1B72D0-3EC8-43B9-8A7C-35BA47187900}" type="presParOf" srcId="{A2E46984-9496-42ED-A92A-F5DCA84C2589}" destId="{758DBF82-10B8-420A-8310-ED5006A32B82}" srcOrd="6" destOrd="0" presId="urn:microsoft.com/office/officeart/2005/8/layout/hierarchy5"/>
    <dgm:cxn modelId="{61784F02-456F-4CF4-8AC6-864AC9586F47}" type="presParOf" srcId="{758DBF82-10B8-420A-8310-ED5006A32B82}" destId="{886C8356-E9A6-40E5-B84F-72E5F287763F}" srcOrd="0" destOrd="0" presId="urn:microsoft.com/office/officeart/2005/8/layout/hierarchy5"/>
    <dgm:cxn modelId="{0D3E4EDE-3E8B-4974-9009-F2B30FB1410D}" type="presParOf" srcId="{A2E46984-9496-42ED-A92A-F5DCA84C2589}" destId="{2DCC09A9-B85A-49D2-A68B-E57C62905606}" srcOrd="7" destOrd="0" presId="urn:microsoft.com/office/officeart/2005/8/layout/hierarchy5"/>
    <dgm:cxn modelId="{80DE4E46-EFB3-4B96-82A9-1F20DC311E8C}" type="presParOf" srcId="{2DCC09A9-B85A-49D2-A68B-E57C62905606}" destId="{F9930FE3-8D1F-460B-A963-9B50C590189E}" srcOrd="0" destOrd="0" presId="urn:microsoft.com/office/officeart/2005/8/layout/hierarchy5"/>
    <dgm:cxn modelId="{1407E38B-482F-4DC5-AAEC-50535452A9D6}" type="presParOf" srcId="{2DCC09A9-B85A-49D2-A68B-E57C62905606}" destId="{5EF5B060-BDD4-41B8-92B5-3770625D0B45}" srcOrd="1" destOrd="0" presId="urn:microsoft.com/office/officeart/2005/8/layout/hierarchy5"/>
    <dgm:cxn modelId="{F53C3A5B-004E-45E3-8AE1-F1095BC08180}" type="presParOf" srcId="{71D7B0EE-F195-4E8F-AC58-45DCE4F40322}" destId="{6A90778A-E858-4A8E-A66A-A31BB5C8B1EA}" srcOrd="1" destOrd="0" presId="urn:microsoft.com/office/officeart/2005/8/layout/hierarchy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1C958A7-0EC6-46BA-854B-CFFACE6830CA}" type="doc">
      <dgm:prSet loTypeId="urn:microsoft.com/office/officeart/2005/8/layout/orgChart1" loCatId="hierarchy" qsTypeId="urn:microsoft.com/office/officeart/2005/8/quickstyle/simple2" qsCatId="simple" csTypeId="urn:microsoft.com/office/officeart/2005/8/colors/accent2_5" csCatId="accent2" phldr="1"/>
      <dgm:spPr/>
      <dgm:t>
        <a:bodyPr/>
        <a:lstStyle/>
        <a:p>
          <a:endParaRPr lang="ru-RU"/>
        </a:p>
      </dgm:t>
    </dgm:pt>
    <dgm:pt modelId="{C819BE2D-3DF0-4756-904C-A1D851DB742B}">
      <dgm:prSet phldrT="[Текст]"/>
      <dgm:spPr/>
      <dgm:t>
        <a:bodyPr/>
        <a:lstStyle/>
        <a:p>
          <a:r>
            <a:rPr lang="ru-RU" dirty="0" smtClean="0"/>
            <a:t>Проектное финансирование принимает следующие формы: </a:t>
          </a:r>
          <a:endParaRPr lang="ru-RU" dirty="0"/>
        </a:p>
      </dgm:t>
    </dgm:pt>
    <dgm:pt modelId="{B9A5E2E0-E9D7-4FA4-961E-4C9F323470DD}" type="parTrans" cxnId="{93FE7D2F-169C-4796-9395-70F48D242E8C}">
      <dgm:prSet/>
      <dgm:spPr/>
      <dgm:t>
        <a:bodyPr/>
        <a:lstStyle/>
        <a:p>
          <a:endParaRPr lang="ru-RU"/>
        </a:p>
      </dgm:t>
    </dgm:pt>
    <dgm:pt modelId="{5BCE871E-264F-4A23-BFCB-C145023210B5}" type="sibTrans" cxnId="{93FE7D2F-169C-4796-9395-70F48D242E8C}">
      <dgm:prSet/>
      <dgm:spPr/>
      <dgm:t>
        <a:bodyPr/>
        <a:lstStyle/>
        <a:p>
          <a:endParaRPr lang="ru-RU"/>
        </a:p>
      </dgm:t>
    </dgm:pt>
    <dgm:pt modelId="{657CBDCD-6C59-4BC0-9488-30DA3FD43E9A}">
      <dgm:prSet phldrT="[Текст]"/>
      <dgm:spPr/>
      <dgm:t>
        <a:bodyPr/>
        <a:lstStyle/>
        <a:p>
          <a:r>
            <a:rPr lang="ru-RU" dirty="0" smtClean="0"/>
            <a:t>с полным регрессом на заемщика</a:t>
          </a:r>
          <a:endParaRPr lang="ru-RU" dirty="0"/>
        </a:p>
      </dgm:t>
      <dgm:extLst>
        <a:ext uri="{E40237B7-FDA0-4F09-8148-C483321AD2D9}">
          <dgm14:cNvPr xmlns:dgm14="http://schemas.microsoft.com/office/drawing/2010/diagram" xmlns="" id="0" name="">
            <a:hlinkClick xmlns:r="http://schemas.openxmlformats.org/officeDocument/2006/relationships" r:id="rId1" action="ppaction://hlinksldjump"/>
          </dgm14:cNvPr>
        </a:ext>
      </dgm:extLst>
    </dgm:pt>
    <dgm:pt modelId="{24D99AA4-94A3-4AD9-A052-FC52DE45B7E7}" type="parTrans" cxnId="{3955F084-354D-4842-BE7D-3984E7DB578E}">
      <dgm:prSet/>
      <dgm:spPr/>
      <dgm:t>
        <a:bodyPr/>
        <a:lstStyle/>
        <a:p>
          <a:endParaRPr lang="ru-RU"/>
        </a:p>
      </dgm:t>
    </dgm:pt>
    <dgm:pt modelId="{BEA76A61-6DDB-41D9-8A83-24F070701B5E}" type="sibTrans" cxnId="{3955F084-354D-4842-BE7D-3984E7DB578E}">
      <dgm:prSet/>
      <dgm:spPr/>
      <dgm:t>
        <a:bodyPr/>
        <a:lstStyle/>
        <a:p>
          <a:endParaRPr lang="ru-RU"/>
        </a:p>
      </dgm:t>
    </dgm:pt>
    <dgm:pt modelId="{AE77AD8E-D252-4E0A-B162-8F09B88BC64B}">
      <dgm:prSet phldrT="[Текст]"/>
      <dgm:spPr/>
      <dgm:t>
        <a:bodyPr/>
        <a:lstStyle/>
        <a:p>
          <a:r>
            <a:rPr lang="ru-RU" dirty="0" smtClean="0"/>
            <a:t>без регресса на заемщика</a:t>
          </a:r>
          <a:endParaRPr lang="ru-RU" dirty="0"/>
        </a:p>
      </dgm:t>
      <dgm:extLst>
        <a:ext uri="{E40237B7-FDA0-4F09-8148-C483321AD2D9}">
          <dgm14:cNvPr xmlns:dgm14="http://schemas.microsoft.com/office/drawing/2010/diagram" xmlns="" id="0" name="">
            <a:hlinkClick xmlns:r="http://schemas.openxmlformats.org/officeDocument/2006/relationships" r:id="rId1" action="ppaction://hlinksldjump"/>
          </dgm14:cNvPr>
        </a:ext>
      </dgm:extLst>
    </dgm:pt>
    <dgm:pt modelId="{27722614-F94F-4AE9-9D34-6D4513196D4C}" type="parTrans" cxnId="{A53DFA0B-EC20-4EC4-B67B-CEE652350E29}">
      <dgm:prSet/>
      <dgm:spPr/>
      <dgm:t>
        <a:bodyPr/>
        <a:lstStyle/>
        <a:p>
          <a:endParaRPr lang="ru-RU"/>
        </a:p>
      </dgm:t>
    </dgm:pt>
    <dgm:pt modelId="{D78A6A47-5967-40B4-9DB0-A1A2B01F4965}" type="sibTrans" cxnId="{A53DFA0B-EC20-4EC4-B67B-CEE652350E29}">
      <dgm:prSet/>
      <dgm:spPr/>
      <dgm:t>
        <a:bodyPr/>
        <a:lstStyle/>
        <a:p>
          <a:endParaRPr lang="ru-RU"/>
        </a:p>
      </dgm:t>
    </dgm:pt>
    <dgm:pt modelId="{FDD53E39-11F5-4326-8B0E-8EF688F30E92}">
      <dgm:prSet phldrT="[Текст]"/>
      <dgm:spPr/>
      <dgm:t>
        <a:bodyPr/>
        <a:lstStyle/>
        <a:p>
          <a:r>
            <a:rPr lang="ru-RU" dirty="0" smtClean="0"/>
            <a:t>с ограниченным регрессом на заемщика </a:t>
          </a:r>
          <a:endParaRPr lang="ru-RU" dirty="0"/>
        </a:p>
      </dgm:t>
      <dgm:extLst>
        <a:ext uri="{E40237B7-FDA0-4F09-8148-C483321AD2D9}">
          <dgm14:cNvPr xmlns:dgm14="http://schemas.microsoft.com/office/drawing/2010/diagram" xmlns="" id="0" name="">
            <a:hlinkClick xmlns:r="http://schemas.openxmlformats.org/officeDocument/2006/relationships" r:id="rId1" action="ppaction://hlinksldjump"/>
          </dgm14:cNvPr>
        </a:ext>
      </dgm:extLst>
    </dgm:pt>
    <dgm:pt modelId="{ED036C69-551A-45DF-AD00-EDBC630A46AD}" type="parTrans" cxnId="{A7DAD174-853C-45C3-82FE-B34AEA0EF8BE}">
      <dgm:prSet/>
      <dgm:spPr/>
      <dgm:t>
        <a:bodyPr/>
        <a:lstStyle/>
        <a:p>
          <a:endParaRPr lang="ru-RU"/>
        </a:p>
      </dgm:t>
    </dgm:pt>
    <dgm:pt modelId="{2B9F6B95-E8B8-4904-985E-AB19292DF13E}" type="sibTrans" cxnId="{A7DAD174-853C-45C3-82FE-B34AEA0EF8BE}">
      <dgm:prSet/>
      <dgm:spPr/>
      <dgm:t>
        <a:bodyPr/>
        <a:lstStyle/>
        <a:p>
          <a:endParaRPr lang="ru-RU"/>
        </a:p>
      </dgm:t>
    </dgm:pt>
    <dgm:pt modelId="{DAE822F5-91F4-4546-9BB8-E36645EE6103}" type="pres">
      <dgm:prSet presAssocID="{31C958A7-0EC6-46BA-854B-CFFACE6830CA}" presName="hierChild1" presStyleCnt="0">
        <dgm:presLayoutVars>
          <dgm:orgChart val="1"/>
          <dgm:chPref val="1"/>
          <dgm:dir/>
          <dgm:animOne val="branch"/>
          <dgm:animLvl val="lvl"/>
          <dgm:resizeHandles/>
        </dgm:presLayoutVars>
      </dgm:prSet>
      <dgm:spPr/>
      <dgm:t>
        <a:bodyPr/>
        <a:lstStyle/>
        <a:p>
          <a:endParaRPr lang="ru-RU"/>
        </a:p>
      </dgm:t>
    </dgm:pt>
    <dgm:pt modelId="{AA53812B-0428-4913-90C3-8D335BFBBF8A}" type="pres">
      <dgm:prSet presAssocID="{C819BE2D-3DF0-4756-904C-A1D851DB742B}" presName="hierRoot1" presStyleCnt="0">
        <dgm:presLayoutVars>
          <dgm:hierBranch val="init"/>
        </dgm:presLayoutVars>
      </dgm:prSet>
      <dgm:spPr/>
    </dgm:pt>
    <dgm:pt modelId="{F4C6DA90-CEFD-4F85-AE0A-D90380940B25}" type="pres">
      <dgm:prSet presAssocID="{C819BE2D-3DF0-4756-904C-A1D851DB742B}" presName="rootComposite1" presStyleCnt="0"/>
      <dgm:spPr/>
    </dgm:pt>
    <dgm:pt modelId="{2521A738-5197-4756-82B1-1C4B4D31E430}" type="pres">
      <dgm:prSet presAssocID="{C819BE2D-3DF0-4756-904C-A1D851DB742B}" presName="rootText1" presStyleLbl="node0" presStyleIdx="0" presStyleCnt="1">
        <dgm:presLayoutVars>
          <dgm:chPref val="3"/>
        </dgm:presLayoutVars>
      </dgm:prSet>
      <dgm:spPr/>
      <dgm:t>
        <a:bodyPr/>
        <a:lstStyle/>
        <a:p>
          <a:endParaRPr lang="ru-RU"/>
        </a:p>
      </dgm:t>
    </dgm:pt>
    <dgm:pt modelId="{BB37C01E-17C9-4720-89F3-5DA1BBD44F81}" type="pres">
      <dgm:prSet presAssocID="{C819BE2D-3DF0-4756-904C-A1D851DB742B}" presName="rootConnector1" presStyleLbl="node1" presStyleIdx="0" presStyleCnt="0"/>
      <dgm:spPr/>
      <dgm:t>
        <a:bodyPr/>
        <a:lstStyle/>
        <a:p>
          <a:endParaRPr lang="ru-RU"/>
        </a:p>
      </dgm:t>
    </dgm:pt>
    <dgm:pt modelId="{B38D1224-39DD-4E15-B31F-84CD9A0709EC}" type="pres">
      <dgm:prSet presAssocID="{C819BE2D-3DF0-4756-904C-A1D851DB742B}" presName="hierChild2" presStyleCnt="0"/>
      <dgm:spPr/>
    </dgm:pt>
    <dgm:pt modelId="{61CAD6E3-D64D-4851-839E-F86FD8A10903}" type="pres">
      <dgm:prSet presAssocID="{24D99AA4-94A3-4AD9-A052-FC52DE45B7E7}" presName="Name37" presStyleLbl="parChTrans1D2" presStyleIdx="0" presStyleCnt="3"/>
      <dgm:spPr/>
      <dgm:t>
        <a:bodyPr/>
        <a:lstStyle/>
        <a:p>
          <a:endParaRPr lang="ru-RU"/>
        </a:p>
      </dgm:t>
    </dgm:pt>
    <dgm:pt modelId="{D6C55EFB-6E90-4C9A-8F72-E56F449A4E34}" type="pres">
      <dgm:prSet presAssocID="{657CBDCD-6C59-4BC0-9488-30DA3FD43E9A}" presName="hierRoot2" presStyleCnt="0">
        <dgm:presLayoutVars>
          <dgm:hierBranch val="init"/>
        </dgm:presLayoutVars>
      </dgm:prSet>
      <dgm:spPr/>
    </dgm:pt>
    <dgm:pt modelId="{8C098DD9-D1E2-4321-8590-A1808B6BBAD6}" type="pres">
      <dgm:prSet presAssocID="{657CBDCD-6C59-4BC0-9488-30DA3FD43E9A}" presName="rootComposite" presStyleCnt="0"/>
      <dgm:spPr/>
    </dgm:pt>
    <dgm:pt modelId="{6FC088A6-059B-42D7-AF45-BC1CF2F9D7AD}" type="pres">
      <dgm:prSet presAssocID="{657CBDCD-6C59-4BC0-9488-30DA3FD43E9A}" presName="rootText" presStyleLbl="node2" presStyleIdx="0" presStyleCnt="3">
        <dgm:presLayoutVars>
          <dgm:chPref val="3"/>
        </dgm:presLayoutVars>
      </dgm:prSet>
      <dgm:spPr/>
      <dgm:t>
        <a:bodyPr/>
        <a:lstStyle/>
        <a:p>
          <a:endParaRPr lang="ru-RU"/>
        </a:p>
      </dgm:t>
    </dgm:pt>
    <dgm:pt modelId="{D074E5A6-350F-4C33-A479-9608D7F58CC8}" type="pres">
      <dgm:prSet presAssocID="{657CBDCD-6C59-4BC0-9488-30DA3FD43E9A}" presName="rootConnector" presStyleLbl="node2" presStyleIdx="0" presStyleCnt="3"/>
      <dgm:spPr/>
      <dgm:t>
        <a:bodyPr/>
        <a:lstStyle/>
        <a:p>
          <a:endParaRPr lang="ru-RU"/>
        </a:p>
      </dgm:t>
    </dgm:pt>
    <dgm:pt modelId="{FD5F1789-A31B-49D3-9E91-11B65375452D}" type="pres">
      <dgm:prSet presAssocID="{657CBDCD-6C59-4BC0-9488-30DA3FD43E9A}" presName="hierChild4" presStyleCnt="0"/>
      <dgm:spPr/>
    </dgm:pt>
    <dgm:pt modelId="{81D8780E-4BA6-452D-80D9-68EF0F2BD2F4}" type="pres">
      <dgm:prSet presAssocID="{657CBDCD-6C59-4BC0-9488-30DA3FD43E9A}" presName="hierChild5" presStyleCnt="0"/>
      <dgm:spPr/>
    </dgm:pt>
    <dgm:pt modelId="{4356423C-DFF1-4434-94A7-39B180479D5B}" type="pres">
      <dgm:prSet presAssocID="{27722614-F94F-4AE9-9D34-6D4513196D4C}" presName="Name37" presStyleLbl="parChTrans1D2" presStyleIdx="1" presStyleCnt="3"/>
      <dgm:spPr/>
      <dgm:t>
        <a:bodyPr/>
        <a:lstStyle/>
        <a:p>
          <a:endParaRPr lang="ru-RU"/>
        </a:p>
      </dgm:t>
    </dgm:pt>
    <dgm:pt modelId="{F26630E1-9694-444D-9FAE-F924F0C33779}" type="pres">
      <dgm:prSet presAssocID="{AE77AD8E-D252-4E0A-B162-8F09B88BC64B}" presName="hierRoot2" presStyleCnt="0">
        <dgm:presLayoutVars>
          <dgm:hierBranch val="init"/>
        </dgm:presLayoutVars>
      </dgm:prSet>
      <dgm:spPr/>
    </dgm:pt>
    <dgm:pt modelId="{F080439D-94C5-4271-800A-E3E8CC0DC61E}" type="pres">
      <dgm:prSet presAssocID="{AE77AD8E-D252-4E0A-B162-8F09B88BC64B}" presName="rootComposite" presStyleCnt="0"/>
      <dgm:spPr/>
    </dgm:pt>
    <dgm:pt modelId="{3043A071-1C60-4563-95A8-725734C55B2A}" type="pres">
      <dgm:prSet presAssocID="{AE77AD8E-D252-4E0A-B162-8F09B88BC64B}" presName="rootText" presStyleLbl="node2" presStyleIdx="1" presStyleCnt="3">
        <dgm:presLayoutVars>
          <dgm:chPref val="3"/>
        </dgm:presLayoutVars>
      </dgm:prSet>
      <dgm:spPr/>
      <dgm:t>
        <a:bodyPr/>
        <a:lstStyle/>
        <a:p>
          <a:endParaRPr lang="ru-RU"/>
        </a:p>
      </dgm:t>
    </dgm:pt>
    <dgm:pt modelId="{0AB0FE50-5CA0-4100-AC67-FC1423403A17}" type="pres">
      <dgm:prSet presAssocID="{AE77AD8E-D252-4E0A-B162-8F09B88BC64B}" presName="rootConnector" presStyleLbl="node2" presStyleIdx="1" presStyleCnt="3"/>
      <dgm:spPr/>
      <dgm:t>
        <a:bodyPr/>
        <a:lstStyle/>
        <a:p>
          <a:endParaRPr lang="ru-RU"/>
        </a:p>
      </dgm:t>
    </dgm:pt>
    <dgm:pt modelId="{C1A394D0-8528-4332-AA75-C63C93A33B9E}" type="pres">
      <dgm:prSet presAssocID="{AE77AD8E-D252-4E0A-B162-8F09B88BC64B}" presName="hierChild4" presStyleCnt="0"/>
      <dgm:spPr/>
    </dgm:pt>
    <dgm:pt modelId="{6AB4383B-DE6E-46D3-9BEE-B389E72C8F4C}" type="pres">
      <dgm:prSet presAssocID="{AE77AD8E-D252-4E0A-B162-8F09B88BC64B}" presName="hierChild5" presStyleCnt="0"/>
      <dgm:spPr/>
    </dgm:pt>
    <dgm:pt modelId="{BA92E502-18C2-47B1-A037-4CD6282BAF9C}" type="pres">
      <dgm:prSet presAssocID="{ED036C69-551A-45DF-AD00-EDBC630A46AD}" presName="Name37" presStyleLbl="parChTrans1D2" presStyleIdx="2" presStyleCnt="3"/>
      <dgm:spPr/>
      <dgm:t>
        <a:bodyPr/>
        <a:lstStyle/>
        <a:p>
          <a:endParaRPr lang="ru-RU"/>
        </a:p>
      </dgm:t>
    </dgm:pt>
    <dgm:pt modelId="{655CD084-2839-42EF-AD1D-20B0FD44E293}" type="pres">
      <dgm:prSet presAssocID="{FDD53E39-11F5-4326-8B0E-8EF688F30E92}" presName="hierRoot2" presStyleCnt="0">
        <dgm:presLayoutVars>
          <dgm:hierBranch val="init"/>
        </dgm:presLayoutVars>
      </dgm:prSet>
      <dgm:spPr/>
    </dgm:pt>
    <dgm:pt modelId="{D48FE831-BEA4-42D3-8699-4DD747F1D276}" type="pres">
      <dgm:prSet presAssocID="{FDD53E39-11F5-4326-8B0E-8EF688F30E92}" presName="rootComposite" presStyleCnt="0"/>
      <dgm:spPr/>
    </dgm:pt>
    <dgm:pt modelId="{E970E424-352A-48A3-8562-D8A596A3A8A8}" type="pres">
      <dgm:prSet presAssocID="{FDD53E39-11F5-4326-8B0E-8EF688F30E92}" presName="rootText" presStyleLbl="node2" presStyleIdx="2" presStyleCnt="3">
        <dgm:presLayoutVars>
          <dgm:chPref val="3"/>
        </dgm:presLayoutVars>
      </dgm:prSet>
      <dgm:spPr/>
      <dgm:t>
        <a:bodyPr/>
        <a:lstStyle/>
        <a:p>
          <a:endParaRPr lang="ru-RU"/>
        </a:p>
      </dgm:t>
    </dgm:pt>
    <dgm:pt modelId="{CFB42671-0521-4DA1-BD91-6EF00969E0DF}" type="pres">
      <dgm:prSet presAssocID="{FDD53E39-11F5-4326-8B0E-8EF688F30E92}" presName="rootConnector" presStyleLbl="node2" presStyleIdx="2" presStyleCnt="3"/>
      <dgm:spPr/>
      <dgm:t>
        <a:bodyPr/>
        <a:lstStyle/>
        <a:p>
          <a:endParaRPr lang="ru-RU"/>
        </a:p>
      </dgm:t>
    </dgm:pt>
    <dgm:pt modelId="{1139FC41-5633-4577-BF8A-8306FC7AEF92}" type="pres">
      <dgm:prSet presAssocID="{FDD53E39-11F5-4326-8B0E-8EF688F30E92}" presName="hierChild4" presStyleCnt="0"/>
      <dgm:spPr/>
    </dgm:pt>
    <dgm:pt modelId="{AD81F506-D2FE-417D-8E7D-8D691E11E768}" type="pres">
      <dgm:prSet presAssocID="{FDD53E39-11F5-4326-8B0E-8EF688F30E92}" presName="hierChild5" presStyleCnt="0"/>
      <dgm:spPr/>
    </dgm:pt>
    <dgm:pt modelId="{E706C0E8-8197-4F61-8059-9D15F72AD8B8}" type="pres">
      <dgm:prSet presAssocID="{C819BE2D-3DF0-4756-904C-A1D851DB742B}" presName="hierChild3" presStyleCnt="0"/>
      <dgm:spPr/>
    </dgm:pt>
  </dgm:ptLst>
  <dgm:cxnLst>
    <dgm:cxn modelId="{E5FF1BF7-FAC1-43D0-AACC-3A8F19CADE15}" type="presOf" srcId="{C819BE2D-3DF0-4756-904C-A1D851DB742B}" destId="{BB37C01E-17C9-4720-89F3-5DA1BBD44F81}" srcOrd="1" destOrd="0" presId="urn:microsoft.com/office/officeart/2005/8/layout/orgChart1"/>
    <dgm:cxn modelId="{F3586FD5-EF36-447E-804B-CC6073B3099C}" type="presOf" srcId="{AE77AD8E-D252-4E0A-B162-8F09B88BC64B}" destId="{0AB0FE50-5CA0-4100-AC67-FC1423403A17}" srcOrd="1" destOrd="0" presId="urn:microsoft.com/office/officeart/2005/8/layout/orgChart1"/>
    <dgm:cxn modelId="{26B6F89B-1F36-42CA-98BD-7BC6C1E0E0F6}" type="presOf" srcId="{FDD53E39-11F5-4326-8B0E-8EF688F30E92}" destId="{E970E424-352A-48A3-8562-D8A596A3A8A8}" srcOrd="0" destOrd="0" presId="urn:microsoft.com/office/officeart/2005/8/layout/orgChart1"/>
    <dgm:cxn modelId="{B1CAFCBF-928F-4642-8D8D-F57D95328025}" type="presOf" srcId="{FDD53E39-11F5-4326-8B0E-8EF688F30E92}" destId="{CFB42671-0521-4DA1-BD91-6EF00969E0DF}" srcOrd="1" destOrd="0" presId="urn:microsoft.com/office/officeart/2005/8/layout/orgChart1"/>
    <dgm:cxn modelId="{4AB40F34-F913-4A46-B989-CF6396674957}" type="presOf" srcId="{27722614-F94F-4AE9-9D34-6D4513196D4C}" destId="{4356423C-DFF1-4434-94A7-39B180479D5B}" srcOrd="0" destOrd="0" presId="urn:microsoft.com/office/officeart/2005/8/layout/orgChart1"/>
    <dgm:cxn modelId="{EED72926-70B0-48D7-8E92-99621102C1DB}" type="presOf" srcId="{657CBDCD-6C59-4BC0-9488-30DA3FD43E9A}" destId="{6FC088A6-059B-42D7-AF45-BC1CF2F9D7AD}" srcOrd="0" destOrd="0" presId="urn:microsoft.com/office/officeart/2005/8/layout/orgChart1"/>
    <dgm:cxn modelId="{A53DFA0B-EC20-4EC4-B67B-CEE652350E29}" srcId="{C819BE2D-3DF0-4756-904C-A1D851DB742B}" destId="{AE77AD8E-D252-4E0A-B162-8F09B88BC64B}" srcOrd="1" destOrd="0" parTransId="{27722614-F94F-4AE9-9D34-6D4513196D4C}" sibTransId="{D78A6A47-5967-40B4-9DB0-A1A2B01F4965}"/>
    <dgm:cxn modelId="{93FE7D2F-169C-4796-9395-70F48D242E8C}" srcId="{31C958A7-0EC6-46BA-854B-CFFACE6830CA}" destId="{C819BE2D-3DF0-4756-904C-A1D851DB742B}" srcOrd="0" destOrd="0" parTransId="{B9A5E2E0-E9D7-4FA4-961E-4C9F323470DD}" sibTransId="{5BCE871E-264F-4A23-BFCB-C145023210B5}"/>
    <dgm:cxn modelId="{CD646D02-5FE9-4209-9589-925BE0262556}" type="presOf" srcId="{AE77AD8E-D252-4E0A-B162-8F09B88BC64B}" destId="{3043A071-1C60-4563-95A8-725734C55B2A}" srcOrd="0" destOrd="0" presId="urn:microsoft.com/office/officeart/2005/8/layout/orgChart1"/>
    <dgm:cxn modelId="{40F53827-B9D8-4EAD-81DB-315E4F07FB9F}" type="presOf" srcId="{657CBDCD-6C59-4BC0-9488-30DA3FD43E9A}" destId="{D074E5A6-350F-4C33-A479-9608D7F58CC8}" srcOrd="1" destOrd="0" presId="urn:microsoft.com/office/officeart/2005/8/layout/orgChart1"/>
    <dgm:cxn modelId="{3955F084-354D-4842-BE7D-3984E7DB578E}" srcId="{C819BE2D-3DF0-4756-904C-A1D851DB742B}" destId="{657CBDCD-6C59-4BC0-9488-30DA3FD43E9A}" srcOrd="0" destOrd="0" parTransId="{24D99AA4-94A3-4AD9-A052-FC52DE45B7E7}" sibTransId="{BEA76A61-6DDB-41D9-8A83-24F070701B5E}"/>
    <dgm:cxn modelId="{A7AEF575-DFF7-4E41-9A7C-AD1081E87EB6}" type="presOf" srcId="{31C958A7-0EC6-46BA-854B-CFFACE6830CA}" destId="{DAE822F5-91F4-4546-9BB8-E36645EE6103}" srcOrd="0" destOrd="0" presId="urn:microsoft.com/office/officeart/2005/8/layout/orgChart1"/>
    <dgm:cxn modelId="{74D95C5F-D26D-4724-B3D7-1A2788228713}" type="presOf" srcId="{ED036C69-551A-45DF-AD00-EDBC630A46AD}" destId="{BA92E502-18C2-47B1-A037-4CD6282BAF9C}" srcOrd="0" destOrd="0" presId="urn:microsoft.com/office/officeart/2005/8/layout/orgChart1"/>
    <dgm:cxn modelId="{A7DAD174-853C-45C3-82FE-B34AEA0EF8BE}" srcId="{C819BE2D-3DF0-4756-904C-A1D851DB742B}" destId="{FDD53E39-11F5-4326-8B0E-8EF688F30E92}" srcOrd="2" destOrd="0" parTransId="{ED036C69-551A-45DF-AD00-EDBC630A46AD}" sibTransId="{2B9F6B95-E8B8-4904-985E-AB19292DF13E}"/>
    <dgm:cxn modelId="{E8C22B8F-0A47-40DA-834D-50DEF6D53499}" type="presOf" srcId="{C819BE2D-3DF0-4756-904C-A1D851DB742B}" destId="{2521A738-5197-4756-82B1-1C4B4D31E430}" srcOrd="0" destOrd="0" presId="urn:microsoft.com/office/officeart/2005/8/layout/orgChart1"/>
    <dgm:cxn modelId="{7A8CF28E-0E96-4DC0-9D96-D2B6148DF684}" type="presOf" srcId="{24D99AA4-94A3-4AD9-A052-FC52DE45B7E7}" destId="{61CAD6E3-D64D-4851-839E-F86FD8A10903}" srcOrd="0" destOrd="0" presId="urn:microsoft.com/office/officeart/2005/8/layout/orgChart1"/>
    <dgm:cxn modelId="{2CE5CA50-B509-4911-9C78-49858F591E8D}" type="presParOf" srcId="{DAE822F5-91F4-4546-9BB8-E36645EE6103}" destId="{AA53812B-0428-4913-90C3-8D335BFBBF8A}" srcOrd="0" destOrd="0" presId="urn:microsoft.com/office/officeart/2005/8/layout/orgChart1"/>
    <dgm:cxn modelId="{00EFE760-806D-4675-95C7-5319B17ED225}" type="presParOf" srcId="{AA53812B-0428-4913-90C3-8D335BFBBF8A}" destId="{F4C6DA90-CEFD-4F85-AE0A-D90380940B25}" srcOrd="0" destOrd="0" presId="urn:microsoft.com/office/officeart/2005/8/layout/orgChart1"/>
    <dgm:cxn modelId="{B290F402-BF78-418D-9DB6-F88EBD54D66F}" type="presParOf" srcId="{F4C6DA90-CEFD-4F85-AE0A-D90380940B25}" destId="{2521A738-5197-4756-82B1-1C4B4D31E430}" srcOrd="0" destOrd="0" presId="urn:microsoft.com/office/officeart/2005/8/layout/orgChart1"/>
    <dgm:cxn modelId="{54405176-EF0E-4539-A848-EE04BC261C0B}" type="presParOf" srcId="{F4C6DA90-CEFD-4F85-AE0A-D90380940B25}" destId="{BB37C01E-17C9-4720-89F3-5DA1BBD44F81}" srcOrd="1" destOrd="0" presId="urn:microsoft.com/office/officeart/2005/8/layout/orgChart1"/>
    <dgm:cxn modelId="{2D9CBE87-6DED-4DDB-B453-3A991D6A5727}" type="presParOf" srcId="{AA53812B-0428-4913-90C3-8D335BFBBF8A}" destId="{B38D1224-39DD-4E15-B31F-84CD9A0709EC}" srcOrd="1" destOrd="0" presId="urn:microsoft.com/office/officeart/2005/8/layout/orgChart1"/>
    <dgm:cxn modelId="{94B55057-9486-48F1-9B0D-A52E2573AAEB}" type="presParOf" srcId="{B38D1224-39DD-4E15-B31F-84CD9A0709EC}" destId="{61CAD6E3-D64D-4851-839E-F86FD8A10903}" srcOrd="0" destOrd="0" presId="urn:microsoft.com/office/officeart/2005/8/layout/orgChart1"/>
    <dgm:cxn modelId="{2F5682B7-176A-40B7-8CA7-0EC3967E6EFA}" type="presParOf" srcId="{B38D1224-39DD-4E15-B31F-84CD9A0709EC}" destId="{D6C55EFB-6E90-4C9A-8F72-E56F449A4E34}" srcOrd="1" destOrd="0" presId="urn:microsoft.com/office/officeart/2005/8/layout/orgChart1"/>
    <dgm:cxn modelId="{13029C4C-D61D-4621-A14E-C817FF685FCC}" type="presParOf" srcId="{D6C55EFB-6E90-4C9A-8F72-E56F449A4E34}" destId="{8C098DD9-D1E2-4321-8590-A1808B6BBAD6}" srcOrd="0" destOrd="0" presId="urn:microsoft.com/office/officeart/2005/8/layout/orgChart1"/>
    <dgm:cxn modelId="{296C03B7-B6AE-4C04-A6AE-53CF410B2854}" type="presParOf" srcId="{8C098DD9-D1E2-4321-8590-A1808B6BBAD6}" destId="{6FC088A6-059B-42D7-AF45-BC1CF2F9D7AD}" srcOrd="0" destOrd="0" presId="urn:microsoft.com/office/officeart/2005/8/layout/orgChart1"/>
    <dgm:cxn modelId="{E7F1F1A4-7BF4-4BEF-985F-9C94016629DC}" type="presParOf" srcId="{8C098DD9-D1E2-4321-8590-A1808B6BBAD6}" destId="{D074E5A6-350F-4C33-A479-9608D7F58CC8}" srcOrd="1" destOrd="0" presId="urn:microsoft.com/office/officeart/2005/8/layout/orgChart1"/>
    <dgm:cxn modelId="{5DBE09CA-B98C-4A99-87C0-AEB8CCF3FC69}" type="presParOf" srcId="{D6C55EFB-6E90-4C9A-8F72-E56F449A4E34}" destId="{FD5F1789-A31B-49D3-9E91-11B65375452D}" srcOrd="1" destOrd="0" presId="urn:microsoft.com/office/officeart/2005/8/layout/orgChart1"/>
    <dgm:cxn modelId="{704313D6-BEE5-4AB3-9E88-612D6F27DDCC}" type="presParOf" srcId="{D6C55EFB-6E90-4C9A-8F72-E56F449A4E34}" destId="{81D8780E-4BA6-452D-80D9-68EF0F2BD2F4}" srcOrd="2" destOrd="0" presId="urn:microsoft.com/office/officeart/2005/8/layout/orgChart1"/>
    <dgm:cxn modelId="{3B6E26D4-A259-4F98-8AC1-9A97926D2AF5}" type="presParOf" srcId="{B38D1224-39DD-4E15-B31F-84CD9A0709EC}" destId="{4356423C-DFF1-4434-94A7-39B180479D5B}" srcOrd="2" destOrd="0" presId="urn:microsoft.com/office/officeart/2005/8/layout/orgChart1"/>
    <dgm:cxn modelId="{7CB8D546-612D-4BA6-8FC8-03EB40A3150A}" type="presParOf" srcId="{B38D1224-39DD-4E15-B31F-84CD9A0709EC}" destId="{F26630E1-9694-444D-9FAE-F924F0C33779}" srcOrd="3" destOrd="0" presId="urn:microsoft.com/office/officeart/2005/8/layout/orgChart1"/>
    <dgm:cxn modelId="{4370126B-782A-46E9-8C2B-9A323114A302}" type="presParOf" srcId="{F26630E1-9694-444D-9FAE-F924F0C33779}" destId="{F080439D-94C5-4271-800A-E3E8CC0DC61E}" srcOrd="0" destOrd="0" presId="urn:microsoft.com/office/officeart/2005/8/layout/orgChart1"/>
    <dgm:cxn modelId="{94D0749C-54E3-434C-BA15-9CAAD822CE84}" type="presParOf" srcId="{F080439D-94C5-4271-800A-E3E8CC0DC61E}" destId="{3043A071-1C60-4563-95A8-725734C55B2A}" srcOrd="0" destOrd="0" presId="urn:microsoft.com/office/officeart/2005/8/layout/orgChart1"/>
    <dgm:cxn modelId="{0393B7BA-5044-42A9-988A-86B652D35E81}" type="presParOf" srcId="{F080439D-94C5-4271-800A-E3E8CC0DC61E}" destId="{0AB0FE50-5CA0-4100-AC67-FC1423403A17}" srcOrd="1" destOrd="0" presId="urn:microsoft.com/office/officeart/2005/8/layout/orgChart1"/>
    <dgm:cxn modelId="{92131ACB-42D9-48B2-A9BB-30ADD25ECB48}" type="presParOf" srcId="{F26630E1-9694-444D-9FAE-F924F0C33779}" destId="{C1A394D0-8528-4332-AA75-C63C93A33B9E}" srcOrd="1" destOrd="0" presId="urn:microsoft.com/office/officeart/2005/8/layout/orgChart1"/>
    <dgm:cxn modelId="{4AF4CF1A-AFDF-4DBE-9F45-D4254E1858F8}" type="presParOf" srcId="{F26630E1-9694-444D-9FAE-F924F0C33779}" destId="{6AB4383B-DE6E-46D3-9BEE-B389E72C8F4C}" srcOrd="2" destOrd="0" presId="urn:microsoft.com/office/officeart/2005/8/layout/orgChart1"/>
    <dgm:cxn modelId="{7689A709-72F2-41CE-ACDA-6821D05AC527}" type="presParOf" srcId="{B38D1224-39DD-4E15-B31F-84CD9A0709EC}" destId="{BA92E502-18C2-47B1-A037-4CD6282BAF9C}" srcOrd="4" destOrd="0" presId="urn:microsoft.com/office/officeart/2005/8/layout/orgChart1"/>
    <dgm:cxn modelId="{6A5E4198-8BC0-4E3E-9303-C405C68EBB24}" type="presParOf" srcId="{B38D1224-39DD-4E15-B31F-84CD9A0709EC}" destId="{655CD084-2839-42EF-AD1D-20B0FD44E293}" srcOrd="5" destOrd="0" presId="urn:microsoft.com/office/officeart/2005/8/layout/orgChart1"/>
    <dgm:cxn modelId="{8CF7D7AB-549A-4FF8-9F14-656C3A4DD48F}" type="presParOf" srcId="{655CD084-2839-42EF-AD1D-20B0FD44E293}" destId="{D48FE831-BEA4-42D3-8699-4DD747F1D276}" srcOrd="0" destOrd="0" presId="urn:microsoft.com/office/officeart/2005/8/layout/orgChart1"/>
    <dgm:cxn modelId="{B493DB14-AF61-4DD4-A159-686EF4574A98}" type="presParOf" srcId="{D48FE831-BEA4-42D3-8699-4DD747F1D276}" destId="{E970E424-352A-48A3-8562-D8A596A3A8A8}" srcOrd="0" destOrd="0" presId="urn:microsoft.com/office/officeart/2005/8/layout/orgChart1"/>
    <dgm:cxn modelId="{679E9A9A-697B-4309-A1AE-947FFE906E79}" type="presParOf" srcId="{D48FE831-BEA4-42D3-8699-4DD747F1D276}" destId="{CFB42671-0521-4DA1-BD91-6EF00969E0DF}" srcOrd="1" destOrd="0" presId="urn:microsoft.com/office/officeart/2005/8/layout/orgChart1"/>
    <dgm:cxn modelId="{EAF10527-16F5-4CD0-A01D-10BA9FFFA43C}" type="presParOf" srcId="{655CD084-2839-42EF-AD1D-20B0FD44E293}" destId="{1139FC41-5633-4577-BF8A-8306FC7AEF92}" srcOrd="1" destOrd="0" presId="urn:microsoft.com/office/officeart/2005/8/layout/orgChart1"/>
    <dgm:cxn modelId="{8F112085-6884-4362-9179-61DCB399E91B}" type="presParOf" srcId="{655CD084-2839-42EF-AD1D-20B0FD44E293}" destId="{AD81F506-D2FE-417D-8E7D-8D691E11E768}" srcOrd="2" destOrd="0" presId="urn:microsoft.com/office/officeart/2005/8/layout/orgChart1"/>
    <dgm:cxn modelId="{E8EAA76C-A3FC-4671-A45C-0D58499CE14A}" type="presParOf" srcId="{AA53812B-0428-4913-90C3-8D335BFBBF8A}" destId="{E706C0E8-8197-4F61-8059-9D15F72AD8B8}"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43C70EB-B2C8-4C2F-AF36-9BDE8C4A7BB0}" type="doc">
      <dgm:prSet loTypeId="urn:microsoft.com/office/officeart/2008/layout/HorizontalMultiLevelHierarchy" loCatId="hierarchy" qsTypeId="urn:microsoft.com/office/officeart/2005/8/quickstyle/simple2" qsCatId="simple" csTypeId="urn:microsoft.com/office/officeart/2005/8/colors/accent2_5" csCatId="accent2" phldr="1"/>
      <dgm:spPr/>
      <dgm:t>
        <a:bodyPr/>
        <a:lstStyle/>
        <a:p>
          <a:endParaRPr lang="ru-RU"/>
        </a:p>
      </dgm:t>
    </dgm:pt>
    <dgm:pt modelId="{75DA3059-F5C1-49A6-A78C-C884AF4E88A8}">
      <dgm:prSet phldrT="[Текст]" custT="1"/>
      <dgm:spPr/>
      <dgm:t>
        <a:bodyPr/>
        <a:lstStyle/>
        <a:p>
          <a:r>
            <a:rPr lang="ru-RU" sz="1400" dirty="0" smtClean="0">
              <a:latin typeface="Calibri" pitchFamily="34" charset="0"/>
              <a:cs typeface="Calibri" pitchFamily="34" charset="0"/>
            </a:rPr>
            <a:t>Инвестиционный налоговый кредит предоставляется на условиях платности, возвратности и срочности на:</a:t>
          </a:r>
          <a:endParaRPr lang="ru-RU" sz="1400" dirty="0">
            <a:latin typeface="Calibri" pitchFamily="34" charset="0"/>
            <a:cs typeface="Calibri" pitchFamily="34" charset="0"/>
          </a:endParaRPr>
        </a:p>
      </dgm:t>
    </dgm:pt>
    <dgm:pt modelId="{B1AC5A76-7513-4F8D-9D00-70A1BED9F098}" type="parTrans" cxnId="{94589C8E-98C7-4FFE-9D7D-00096E0AED74}">
      <dgm:prSet/>
      <dgm:spPr/>
      <dgm:t>
        <a:bodyPr/>
        <a:lstStyle/>
        <a:p>
          <a:endParaRPr lang="ru-RU">
            <a:solidFill>
              <a:schemeClr val="tx1">
                <a:lumMod val="75000"/>
                <a:lumOff val="25000"/>
              </a:schemeClr>
            </a:solidFill>
            <a:latin typeface="Calibri" pitchFamily="34" charset="0"/>
            <a:cs typeface="Calibri" pitchFamily="34" charset="0"/>
          </a:endParaRPr>
        </a:p>
      </dgm:t>
    </dgm:pt>
    <dgm:pt modelId="{66BF776E-DDD3-4A63-B96B-A3F996C3B724}" type="sibTrans" cxnId="{94589C8E-98C7-4FFE-9D7D-00096E0AED74}">
      <dgm:prSet/>
      <dgm:spPr/>
      <dgm:t>
        <a:bodyPr/>
        <a:lstStyle/>
        <a:p>
          <a:endParaRPr lang="ru-RU">
            <a:solidFill>
              <a:schemeClr val="tx1">
                <a:lumMod val="75000"/>
                <a:lumOff val="25000"/>
              </a:schemeClr>
            </a:solidFill>
            <a:latin typeface="Calibri" pitchFamily="34" charset="0"/>
            <a:cs typeface="Calibri" pitchFamily="34" charset="0"/>
          </a:endParaRPr>
        </a:p>
      </dgm:t>
    </dgm:pt>
    <dgm:pt modelId="{13573DBA-AA17-451C-85F6-531D349040B9}">
      <dgm:prSet phldrT="[Текст]" custT="1"/>
      <dgm:spPr/>
      <dgm:t>
        <a:bodyPr/>
        <a:lstStyle/>
        <a:p>
          <a:r>
            <a:rPr lang="ru-RU" sz="1200" smtClean="0">
              <a:latin typeface="Calibri" pitchFamily="34" charset="0"/>
              <a:cs typeface="Calibri" pitchFamily="34" charset="0"/>
            </a:rPr>
            <a:t>проведение научно-исследовательских и опытно-конструкторских работ или технического перевооружения собственного производства, в том числе направленного на создание рабочих мест для инвалидов и защиту окружающей среды</a:t>
          </a:r>
          <a:endParaRPr lang="ru-RU" sz="1200" dirty="0">
            <a:latin typeface="Calibri" pitchFamily="34" charset="0"/>
            <a:cs typeface="Calibri" pitchFamily="34" charset="0"/>
          </a:endParaRPr>
        </a:p>
      </dgm:t>
    </dgm:pt>
    <dgm:pt modelId="{615AE007-069C-463A-A28F-B07602564ED9}" type="parTrans" cxnId="{661E832C-6D20-4038-BBE8-B95597900A4F}">
      <dgm:prSet/>
      <dgm:spPr/>
      <dgm:t>
        <a:bodyPr/>
        <a:lstStyle/>
        <a:p>
          <a:endParaRPr lang="ru-RU">
            <a:solidFill>
              <a:schemeClr val="tx1">
                <a:lumMod val="75000"/>
                <a:lumOff val="25000"/>
              </a:schemeClr>
            </a:solidFill>
            <a:latin typeface="Calibri" pitchFamily="34" charset="0"/>
            <a:cs typeface="Calibri" pitchFamily="34" charset="0"/>
          </a:endParaRPr>
        </a:p>
      </dgm:t>
    </dgm:pt>
    <dgm:pt modelId="{25DBBEF7-94B8-4425-AC55-4B15D2060552}" type="sibTrans" cxnId="{661E832C-6D20-4038-BBE8-B95597900A4F}">
      <dgm:prSet/>
      <dgm:spPr/>
      <dgm:t>
        <a:bodyPr/>
        <a:lstStyle/>
        <a:p>
          <a:endParaRPr lang="ru-RU">
            <a:solidFill>
              <a:schemeClr val="tx1">
                <a:lumMod val="75000"/>
                <a:lumOff val="25000"/>
              </a:schemeClr>
            </a:solidFill>
            <a:latin typeface="Calibri" pitchFamily="34" charset="0"/>
            <a:cs typeface="Calibri" pitchFamily="34" charset="0"/>
          </a:endParaRPr>
        </a:p>
      </dgm:t>
    </dgm:pt>
    <dgm:pt modelId="{9CA6A098-3442-44D3-A35F-C9967AE0C188}">
      <dgm:prSet phldrT="[Текст]" custT="1"/>
      <dgm:spPr/>
      <dgm:t>
        <a:bodyPr/>
        <a:lstStyle/>
        <a:p>
          <a:r>
            <a:rPr lang="ru-RU" sz="1200" smtClean="0">
              <a:latin typeface="Calibri" pitchFamily="34" charset="0"/>
              <a:cs typeface="Calibri" pitchFamily="34" charset="0"/>
            </a:rPr>
            <a:t>осуществление внедренческой или инновационной деятельности, создание новых или совершенствование применяемых технологий, создание новых видов сырья или материалов. Размер кредита определяется по соглашению между предприятием налогоплательщиком и уполномоченным органом </a:t>
          </a:r>
          <a:endParaRPr lang="ru-RU" sz="1200" dirty="0">
            <a:latin typeface="Calibri" pitchFamily="34" charset="0"/>
            <a:cs typeface="Calibri" pitchFamily="34" charset="0"/>
          </a:endParaRPr>
        </a:p>
      </dgm:t>
    </dgm:pt>
    <dgm:pt modelId="{01F56418-70D8-4682-86FC-9F3A2738282F}" type="parTrans" cxnId="{13DEB772-110E-42ED-B0CD-5F49319BEAEE}">
      <dgm:prSet/>
      <dgm:spPr/>
      <dgm:t>
        <a:bodyPr/>
        <a:lstStyle/>
        <a:p>
          <a:endParaRPr lang="ru-RU">
            <a:solidFill>
              <a:schemeClr val="tx1">
                <a:lumMod val="75000"/>
                <a:lumOff val="25000"/>
              </a:schemeClr>
            </a:solidFill>
            <a:latin typeface="Calibri" pitchFamily="34" charset="0"/>
            <a:cs typeface="Calibri" pitchFamily="34" charset="0"/>
          </a:endParaRPr>
        </a:p>
      </dgm:t>
    </dgm:pt>
    <dgm:pt modelId="{812FF78B-80F1-4636-8A79-2ED479AD7333}" type="sibTrans" cxnId="{13DEB772-110E-42ED-B0CD-5F49319BEAEE}">
      <dgm:prSet/>
      <dgm:spPr/>
      <dgm:t>
        <a:bodyPr/>
        <a:lstStyle/>
        <a:p>
          <a:endParaRPr lang="ru-RU">
            <a:solidFill>
              <a:schemeClr val="tx1">
                <a:lumMod val="75000"/>
                <a:lumOff val="25000"/>
              </a:schemeClr>
            </a:solidFill>
            <a:latin typeface="Calibri" pitchFamily="34" charset="0"/>
            <a:cs typeface="Calibri" pitchFamily="34" charset="0"/>
          </a:endParaRPr>
        </a:p>
      </dgm:t>
    </dgm:pt>
    <dgm:pt modelId="{E7484A27-6A53-49FA-A6B8-4BC38F07FF17}">
      <dgm:prSet phldrT="[Текст]" custT="1"/>
      <dgm:spPr/>
      <dgm:t>
        <a:bodyPr/>
        <a:lstStyle/>
        <a:p>
          <a:r>
            <a:rPr lang="ru-RU" sz="1200" smtClean="0">
              <a:latin typeface="Calibri" pitchFamily="34" charset="0"/>
              <a:cs typeface="Calibri" pitchFamily="34" charset="0"/>
            </a:rPr>
            <a:t>выполнение организацией особо важного заказа по социально экономическому развитию региона или предоставление особо важных услуг населению. В этом случае размер кредита также определяется по соглашению</a:t>
          </a:r>
          <a:endParaRPr lang="ru-RU" sz="1200" dirty="0">
            <a:latin typeface="Calibri" pitchFamily="34" charset="0"/>
            <a:cs typeface="Calibri" pitchFamily="34" charset="0"/>
          </a:endParaRPr>
        </a:p>
      </dgm:t>
    </dgm:pt>
    <dgm:pt modelId="{1FA0034B-0C6E-4218-A824-C3EF5137D3BC}" type="parTrans" cxnId="{43A2C0F6-23F9-446B-9671-B8313F146AB5}">
      <dgm:prSet/>
      <dgm:spPr/>
      <dgm:t>
        <a:bodyPr/>
        <a:lstStyle/>
        <a:p>
          <a:endParaRPr lang="ru-RU">
            <a:solidFill>
              <a:schemeClr val="tx1">
                <a:lumMod val="75000"/>
                <a:lumOff val="25000"/>
              </a:schemeClr>
            </a:solidFill>
            <a:latin typeface="Calibri" pitchFamily="34" charset="0"/>
            <a:cs typeface="Calibri" pitchFamily="34" charset="0"/>
          </a:endParaRPr>
        </a:p>
      </dgm:t>
    </dgm:pt>
    <dgm:pt modelId="{650F852C-FE92-46C3-A6D3-4C99196A5C20}" type="sibTrans" cxnId="{43A2C0F6-23F9-446B-9671-B8313F146AB5}">
      <dgm:prSet/>
      <dgm:spPr/>
      <dgm:t>
        <a:bodyPr/>
        <a:lstStyle/>
        <a:p>
          <a:endParaRPr lang="ru-RU">
            <a:solidFill>
              <a:schemeClr val="tx1">
                <a:lumMod val="75000"/>
                <a:lumOff val="25000"/>
              </a:schemeClr>
            </a:solidFill>
            <a:latin typeface="Calibri" pitchFamily="34" charset="0"/>
            <a:cs typeface="Calibri" pitchFamily="34" charset="0"/>
          </a:endParaRPr>
        </a:p>
      </dgm:t>
    </dgm:pt>
    <dgm:pt modelId="{26891AAC-63D1-446D-9B3D-75ED3C9F613A}" type="pres">
      <dgm:prSet presAssocID="{F43C70EB-B2C8-4C2F-AF36-9BDE8C4A7BB0}" presName="Name0" presStyleCnt="0">
        <dgm:presLayoutVars>
          <dgm:chPref val="1"/>
          <dgm:dir/>
          <dgm:animOne val="branch"/>
          <dgm:animLvl val="lvl"/>
          <dgm:resizeHandles val="exact"/>
        </dgm:presLayoutVars>
      </dgm:prSet>
      <dgm:spPr/>
      <dgm:t>
        <a:bodyPr/>
        <a:lstStyle/>
        <a:p>
          <a:endParaRPr lang="ru-RU"/>
        </a:p>
      </dgm:t>
    </dgm:pt>
    <dgm:pt modelId="{F26E6CB5-7339-4BD8-BA54-D490B95A591E}" type="pres">
      <dgm:prSet presAssocID="{75DA3059-F5C1-49A6-A78C-C884AF4E88A8}" presName="root1" presStyleCnt="0"/>
      <dgm:spPr/>
    </dgm:pt>
    <dgm:pt modelId="{62844945-2C44-483A-BF1B-9F57DCA15AE5}" type="pres">
      <dgm:prSet presAssocID="{75DA3059-F5C1-49A6-A78C-C884AF4E88A8}" presName="LevelOneTextNode" presStyleLbl="node0" presStyleIdx="0" presStyleCnt="1" custScaleX="137396" custScaleY="93576" custLinFactX="-47937" custLinFactNeighborX="-100000" custLinFactNeighborY="0">
        <dgm:presLayoutVars>
          <dgm:chPref val="3"/>
        </dgm:presLayoutVars>
      </dgm:prSet>
      <dgm:spPr/>
      <dgm:t>
        <a:bodyPr/>
        <a:lstStyle/>
        <a:p>
          <a:endParaRPr lang="ru-RU"/>
        </a:p>
      </dgm:t>
    </dgm:pt>
    <dgm:pt modelId="{C927DBF2-1734-44FC-96B2-AC5B76EE9491}" type="pres">
      <dgm:prSet presAssocID="{75DA3059-F5C1-49A6-A78C-C884AF4E88A8}" presName="level2hierChild" presStyleCnt="0"/>
      <dgm:spPr/>
    </dgm:pt>
    <dgm:pt modelId="{E93D37FA-7E2B-4FE7-AF39-3097370A8FB6}" type="pres">
      <dgm:prSet presAssocID="{615AE007-069C-463A-A28F-B07602564ED9}" presName="conn2-1" presStyleLbl="parChTrans1D2" presStyleIdx="0" presStyleCnt="3"/>
      <dgm:spPr/>
      <dgm:t>
        <a:bodyPr/>
        <a:lstStyle/>
        <a:p>
          <a:endParaRPr lang="ru-RU"/>
        </a:p>
      </dgm:t>
    </dgm:pt>
    <dgm:pt modelId="{B09CF0C7-7663-4E28-8C7A-6364DB1ACE88}" type="pres">
      <dgm:prSet presAssocID="{615AE007-069C-463A-A28F-B07602564ED9}" presName="connTx" presStyleLbl="parChTrans1D2" presStyleIdx="0" presStyleCnt="3"/>
      <dgm:spPr/>
      <dgm:t>
        <a:bodyPr/>
        <a:lstStyle/>
        <a:p>
          <a:endParaRPr lang="ru-RU"/>
        </a:p>
      </dgm:t>
    </dgm:pt>
    <dgm:pt modelId="{6EAC700C-01FD-45BF-A7F1-F4A0859B88A4}" type="pres">
      <dgm:prSet presAssocID="{13573DBA-AA17-451C-85F6-531D349040B9}" presName="root2" presStyleCnt="0"/>
      <dgm:spPr/>
    </dgm:pt>
    <dgm:pt modelId="{90CEEE4D-F594-4377-A2E6-D5E47549B91D}" type="pres">
      <dgm:prSet presAssocID="{13573DBA-AA17-451C-85F6-531D349040B9}" presName="LevelTwoTextNode" presStyleLbl="node2" presStyleIdx="0" presStyleCnt="3" custScaleX="182798" custScaleY="139864" custLinFactNeighborY="-878">
        <dgm:presLayoutVars>
          <dgm:chPref val="3"/>
        </dgm:presLayoutVars>
      </dgm:prSet>
      <dgm:spPr/>
      <dgm:t>
        <a:bodyPr/>
        <a:lstStyle/>
        <a:p>
          <a:endParaRPr lang="ru-RU"/>
        </a:p>
      </dgm:t>
    </dgm:pt>
    <dgm:pt modelId="{B2849DAF-7ECB-406E-98A2-89D9E2168E1D}" type="pres">
      <dgm:prSet presAssocID="{13573DBA-AA17-451C-85F6-531D349040B9}" presName="level3hierChild" presStyleCnt="0"/>
      <dgm:spPr/>
    </dgm:pt>
    <dgm:pt modelId="{A23B5E21-F617-49CF-B959-384B7A9EAA7A}" type="pres">
      <dgm:prSet presAssocID="{01F56418-70D8-4682-86FC-9F3A2738282F}" presName="conn2-1" presStyleLbl="parChTrans1D2" presStyleIdx="1" presStyleCnt="3"/>
      <dgm:spPr/>
      <dgm:t>
        <a:bodyPr/>
        <a:lstStyle/>
        <a:p>
          <a:endParaRPr lang="ru-RU"/>
        </a:p>
      </dgm:t>
    </dgm:pt>
    <dgm:pt modelId="{8849A292-6217-4EB0-AAD7-0C61BE492E12}" type="pres">
      <dgm:prSet presAssocID="{01F56418-70D8-4682-86FC-9F3A2738282F}" presName="connTx" presStyleLbl="parChTrans1D2" presStyleIdx="1" presStyleCnt="3"/>
      <dgm:spPr/>
      <dgm:t>
        <a:bodyPr/>
        <a:lstStyle/>
        <a:p>
          <a:endParaRPr lang="ru-RU"/>
        </a:p>
      </dgm:t>
    </dgm:pt>
    <dgm:pt modelId="{67B8976E-20DD-4175-B10C-13266F8596FF}" type="pres">
      <dgm:prSet presAssocID="{9CA6A098-3442-44D3-A35F-C9967AE0C188}" presName="root2" presStyleCnt="0"/>
      <dgm:spPr/>
    </dgm:pt>
    <dgm:pt modelId="{10910C37-6924-4E44-896B-D51EEC5C1C0E}" type="pres">
      <dgm:prSet presAssocID="{9CA6A098-3442-44D3-A35F-C9967AE0C188}" presName="LevelTwoTextNode" presStyleLbl="node2" presStyleIdx="1" presStyleCnt="3" custScaleX="182798" custScaleY="139864" custLinFactNeighborY="-878">
        <dgm:presLayoutVars>
          <dgm:chPref val="3"/>
        </dgm:presLayoutVars>
      </dgm:prSet>
      <dgm:spPr/>
      <dgm:t>
        <a:bodyPr/>
        <a:lstStyle/>
        <a:p>
          <a:endParaRPr lang="ru-RU"/>
        </a:p>
      </dgm:t>
    </dgm:pt>
    <dgm:pt modelId="{FD79A6B0-1162-495D-879E-3A5E81FC1379}" type="pres">
      <dgm:prSet presAssocID="{9CA6A098-3442-44D3-A35F-C9967AE0C188}" presName="level3hierChild" presStyleCnt="0"/>
      <dgm:spPr/>
    </dgm:pt>
    <dgm:pt modelId="{BFBCF065-8D57-49A9-AFCC-F720A25291DB}" type="pres">
      <dgm:prSet presAssocID="{1FA0034B-0C6E-4218-A824-C3EF5137D3BC}" presName="conn2-1" presStyleLbl="parChTrans1D2" presStyleIdx="2" presStyleCnt="3"/>
      <dgm:spPr/>
      <dgm:t>
        <a:bodyPr/>
        <a:lstStyle/>
        <a:p>
          <a:endParaRPr lang="ru-RU"/>
        </a:p>
      </dgm:t>
    </dgm:pt>
    <dgm:pt modelId="{351DFCE5-FDC4-4CE6-AAF2-AD9985D87E83}" type="pres">
      <dgm:prSet presAssocID="{1FA0034B-0C6E-4218-A824-C3EF5137D3BC}" presName="connTx" presStyleLbl="parChTrans1D2" presStyleIdx="2" presStyleCnt="3"/>
      <dgm:spPr/>
      <dgm:t>
        <a:bodyPr/>
        <a:lstStyle/>
        <a:p>
          <a:endParaRPr lang="ru-RU"/>
        </a:p>
      </dgm:t>
    </dgm:pt>
    <dgm:pt modelId="{19076CC2-600B-4811-AD83-184FCD18CCF1}" type="pres">
      <dgm:prSet presAssocID="{E7484A27-6A53-49FA-A6B8-4BC38F07FF17}" presName="root2" presStyleCnt="0"/>
      <dgm:spPr/>
    </dgm:pt>
    <dgm:pt modelId="{99E7D42B-8A3C-4782-AA0C-5481353CE317}" type="pres">
      <dgm:prSet presAssocID="{E7484A27-6A53-49FA-A6B8-4BC38F07FF17}" presName="LevelTwoTextNode" presStyleLbl="node2" presStyleIdx="2" presStyleCnt="3" custScaleX="182798" custScaleY="139864" custLinFactNeighborY="-878">
        <dgm:presLayoutVars>
          <dgm:chPref val="3"/>
        </dgm:presLayoutVars>
      </dgm:prSet>
      <dgm:spPr/>
      <dgm:t>
        <a:bodyPr/>
        <a:lstStyle/>
        <a:p>
          <a:endParaRPr lang="ru-RU"/>
        </a:p>
      </dgm:t>
    </dgm:pt>
    <dgm:pt modelId="{C0A385D4-DBEF-47C9-8C95-321809B2E639}" type="pres">
      <dgm:prSet presAssocID="{E7484A27-6A53-49FA-A6B8-4BC38F07FF17}" presName="level3hierChild" presStyleCnt="0"/>
      <dgm:spPr/>
    </dgm:pt>
  </dgm:ptLst>
  <dgm:cxnLst>
    <dgm:cxn modelId="{661E832C-6D20-4038-BBE8-B95597900A4F}" srcId="{75DA3059-F5C1-49A6-A78C-C884AF4E88A8}" destId="{13573DBA-AA17-451C-85F6-531D349040B9}" srcOrd="0" destOrd="0" parTransId="{615AE007-069C-463A-A28F-B07602564ED9}" sibTransId="{25DBBEF7-94B8-4425-AC55-4B15D2060552}"/>
    <dgm:cxn modelId="{A19BD7EB-A933-4C7E-8FE1-C5559090A409}" type="presOf" srcId="{E7484A27-6A53-49FA-A6B8-4BC38F07FF17}" destId="{99E7D42B-8A3C-4782-AA0C-5481353CE317}" srcOrd="0" destOrd="0" presId="urn:microsoft.com/office/officeart/2008/layout/HorizontalMultiLevelHierarchy"/>
    <dgm:cxn modelId="{43A2C0F6-23F9-446B-9671-B8313F146AB5}" srcId="{75DA3059-F5C1-49A6-A78C-C884AF4E88A8}" destId="{E7484A27-6A53-49FA-A6B8-4BC38F07FF17}" srcOrd="2" destOrd="0" parTransId="{1FA0034B-0C6E-4218-A824-C3EF5137D3BC}" sibTransId="{650F852C-FE92-46C3-A6D3-4C99196A5C20}"/>
    <dgm:cxn modelId="{3680C02C-A33E-4298-B775-B0BDB7770BA5}" type="presOf" srcId="{75DA3059-F5C1-49A6-A78C-C884AF4E88A8}" destId="{62844945-2C44-483A-BF1B-9F57DCA15AE5}" srcOrd="0" destOrd="0" presId="urn:microsoft.com/office/officeart/2008/layout/HorizontalMultiLevelHierarchy"/>
    <dgm:cxn modelId="{9E84C49D-DB41-4848-9561-E5ABF967FB96}" type="presOf" srcId="{13573DBA-AA17-451C-85F6-531D349040B9}" destId="{90CEEE4D-F594-4377-A2E6-D5E47549B91D}" srcOrd="0" destOrd="0" presId="urn:microsoft.com/office/officeart/2008/layout/HorizontalMultiLevelHierarchy"/>
    <dgm:cxn modelId="{13DEB772-110E-42ED-B0CD-5F49319BEAEE}" srcId="{75DA3059-F5C1-49A6-A78C-C884AF4E88A8}" destId="{9CA6A098-3442-44D3-A35F-C9967AE0C188}" srcOrd="1" destOrd="0" parTransId="{01F56418-70D8-4682-86FC-9F3A2738282F}" sibTransId="{812FF78B-80F1-4636-8A79-2ED479AD7333}"/>
    <dgm:cxn modelId="{BD43E847-47B5-4B1B-9C03-97E4D880B773}" type="presOf" srcId="{01F56418-70D8-4682-86FC-9F3A2738282F}" destId="{A23B5E21-F617-49CF-B959-384B7A9EAA7A}" srcOrd="0" destOrd="0" presId="urn:microsoft.com/office/officeart/2008/layout/HorizontalMultiLevelHierarchy"/>
    <dgm:cxn modelId="{1FC05F50-6EA5-4EBC-B7DD-93AD6AFF2D19}" type="presOf" srcId="{F43C70EB-B2C8-4C2F-AF36-9BDE8C4A7BB0}" destId="{26891AAC-63D1-446D-9B3D-75ED3C9F613A}" srcOrd="0" destOrd="0" presId="urn:microsoft.com/office/officeart/2008/layout/HorizontalMultiLevelHierarchy"/>
    <dgm:cxn modelId="{F7FBD529-0DF5-43AD-B7A9-65A0AF5BEFAB}" type="presOf" srcId="{01F56418-70D8-4682-86FC-9F3A2738282F}" destId="{8849A292-6217-4EB0-AAD7-0C61BE492E12}" srcOrd="1" destOrd="0" presId="urn:microsoft.com/office/officeart/2008/layout/HorizontalMultiLevelHierarchy"/>
    <dgm:cxn modelId="{A9AF55F9-38F0-43F8-8535-E595A13E80E0}" type="presOf" srcId="{1FA0034B-0C6E-4218-A824-C3EF5137D3BC}" destId="{351DFCE5-FDC4-4CE6-AAF2-AD9985D87E83}" srcOrd="1" destOrd="0" presId="urn:microsoft.com/office/officeart/2008/layout/HorizontalMultiLevelHierarchy"/>
    <dgm:cxn modelId="{C66929B1-A436-42ED-8A3B-8A1AFC3A07AD}" type="presOf" srcId="{615AE007-069C-463A-A28F-B07602564ED9}" destId="{B09CF0C7-7663-4E28-8C7A-6364DB1ACE88}" srcOrd="1" destOrd="0" presId="urn:microsoft.com/office/officeart/2008/layout/HorizontalMultiLevelHierarchy"/>
    <dgm:cxn modelId="{0ED94158-1FC3-48B5-9B1C-488326E3B028}" type="presOf" srcId="{615AE007-069C-463A-A28F-B07602564ED9}" destId="{E93D37FA-7E2B-4FE7-AF39-3097370A8FB6}" srcOrd="0" destOrd="0" presId="urn:microsoft.com/office/officeart/2008/layout/HorizontalMultiLevelHierarchy"/>
    <dgm:cxn modelId="{D9AD8198-6AAA-40A5-A0A0-6DB41AABEB51}" type="presOf" srcId="{9CA6A098-3442-44D3-A35F-C9967AE0C188}" destId="{10910C37-6924-4E44-896B-D51EEC5C1C0E}" srcOrd="0" destOrd="0" presId="urn:microsoft.com/office/officeart/2008/layout/HorizontalMultiLevelHierarchy"/>
    <dgm:cxn modelId="{94589C8E-98C7-4FFE-9D7D-00096E0AED74}" srcId="{F43C70EB-B2C8-4C2F-AF36-9BDE8C4A7BB0}" destId="{75DA3059-F5C1-49A6-A78C-C884AF4E88A8}" srcOrd="0" destOrd="0" parTransId="{B1AC5A76-7513-4F8D-9D00-70A1BED9F098}" sibTransId="{66BF776E-DDD3-4A63-B96B-A3F996C3B724}"/>
    <dgm:cxn modelId="{DC08745E-6068-4FA6-91B0-5D9640D1EF89}" type="presOf" srcId="{1FA0034B-0C6E-4218-A824-C3EF5137D3BC}" destId="{BFBCF065-8D57-49A9-AFCC-F720A25291DB}" srcOrd="0" destOrd="0" presId="urn:microsoft.com/office/officeart/2008/layout/HorizontalMultiLevelHierarchy"/>
    <dgm:cxn modelId="{28CE51C6-4144-4141-8A7C-DA883117A121}" type="presParOf" srcId="{26891AAC-63D1-446D-9B3D-75ED3C9F613A}" destId="{F26E6CB5-7339-4BD8-BA54-D490B95A591E}" srcOrd="0" destOrd="0" presId="urn:microsoft.com/office/officeart/2008/layout/HorizontalMultiLevelHierarchy"/>
    <dgm:cxn modelId="{EE24334F-0252-48E7-A749-361E8C12B36F}" type="presParOf" srcId="{F26E6CB5-7339-4BD8-BA54-D490B95A591E}" destId="{62844945-2C44-483A-BF1B-9F57DCA15AE5}" srcOrd="0" destOrd="0" presId="urn:microsoft.com/office/officeart/2008/layout/HorizontalMultiLevelHierarchy"/>
    <dgm:cxn modelId="{62ECB17B-7DAD-426C-BDED-33A2545D0191}" type="presParOf" srcId="{F26E6CB5-7339-4BD8-BA54-D490B95A591E}" destId="{C927DBF2-1734-44FC-96B2-AC5B76EE9491}" srcOrd="1" destOrd="0" presId="urn:microsoft.com/office/officeart/2008/layout/HorizontalMultiLevelHierarchy"/>
    <dgm:cxn modelId="{8121C121-4482-4A2D-ABB2-CC0216822F2D}" type="presParOf" srcId="{C927DBF2-1734-44FC-96B2-AC5B76EE9491}" destId="{E93D37FA-7E2B-4FE7-AF39-3097370A8FB6}" srcOrd="0" destOrd="0" presId="urn:microsoft.com/office/officeart/2008/layout/HorizontalMultiLevelHierarchy"/>
    <dgm:cxn modelId="{BE792B42-3735-4766-B21C-07BBA5399C24}" type="presParOf" srcId="{E93D37FA-7E2B-4FE7-AF39-3097370A8FB6}" destId="{B09CF0C7-7663-4E28-8C7A-6364DB1ACE88}" srcOrd="0" destOrd="0" presId="urn:microsoft.com/office/officeart/2008/layout/HorizontalMultiLevelHierarchy"/>
    <dgm:cxn modelId="{747DB02E-80A6-47D3-9620-7FFF88EECF31}" type="presParOf" srcId="{C927DBF2-1734-44FC-96B2-AC5B76EE9491}" destId="{6EAC700C-01FD-45BF-A7F1-F4A0859B88A4}" srcOrd="1" destOrd="0" presId="urn:microsoft.com/office/officeart/2008/layout/HorizontalMultiLevelHierarchy"/>
    <dgm:cxn modelId="{E08643E5-3428-42A6-9B7D-2C6313CE3E11}" type="presParOf" srcId="{6EAC700C-01FD-45BF-A7F1-F4A0859B88A4}" destId="{90CEEE4D-F594-4377-A2E6-D5E47549B91D}" srcOrd="0" destOrd="0" presId="urn:microsoft.com/office/officeart/2008/layout/HorizontalMultiLevelHierarchy"/>
    <dgm:cxn modelId="{3C2F998A-EDE0-437B-B659-8D8698D5049E}" type="presParOf" srcId="{6EAC700C-01FD-45BF-A7F1-F4A0859B88A4}" destId="{B2849DAF-7ECB-406E-98A2-89D9E2168E1D}" srcOrd="1" destOrd="0" presId="urn:microsoft.com/office/officeart/2008/layout/HorizontalMultiLevelHierarchy"/>
    <dgm:cxn modelId="{E2105E7E-99F2-42F7-B28A-9C447125114D}" type="presParOf" srcId="{C927DBF2-1734-44FC-96B2-AC5B76EE9491}" destId="{A23B5E21-F617-49CF-B959-384B7A9EAA7A}" srcOrd="2" destOrd="0" presId="urn:microsoft.com/office/officeart/2008/layout/HorizontalMultiLevelHierarchy"/>
    <dgm:cxn modelId="{5F8E5209-FDC4-424A-98EB-30032A03D7BA}" type="presParOf" srcId="{A23B5E21-F617-49CF-B959-384B7A9EAA7A}" destId="{8849A292-6217-4EB0-AAD7-0C61BE492E12}" srcOrd="0" destOrd="0" presId="urn:microsoft.com/office/officeart/2008/layout/HorizontalMultiLevelHierarchy"/>
    <dgm:cxn modelId="{7B7F3C84-75F1-4B7A-8810-FDAFAB0C41A4}" type="presParOf" srcId="{C927DBF2-1734-44FC-96B2-AC5B76EE9491}" destId="{67B8976E-20DD-4175-B10C-13266F8596FF}" srcOrd="3" destOrd="0" presId="urn:microsoft.com/office/officeart/2008/layout/HorizontalMultiLevelHierarchy"/>
    <dgm:cxn modelId="{838C09F2-FE47-4A3B-9D95-8CACC8A288DF}" type="presParOf" srcId="{67B8976E-20DD-4175-B10C-13266F8596FF}" destId="{10910C37-6924-4E44-896B-D51EEC5C1C0E}" srcOrd="0" destOrd="0" presId="urn:microsoft.com/office/officeart/2008/layout/HorizontalMultiLevelHierarchy"/>
    <dgm:cxn modelId="{444614DA-F6B1-40AE-B819-888C0E17CE7E}" type="presParOf" srcId="{67B8976E-20DD-4175-B10C-13266F8596FF}" destId="{FD79A6B0-1162-495D-879E-3A5E81FC1379}" srcOrd="1" destOrd="0" presId="urn:microsoft.com/office/officeart/2008/layout/HorizontalMultiLevelHierarchy"/>
    <dgm:cxn modelId="{82BE67FA-3AD5-4E55-A6FF-C68268521CA8}" type="presParOf" srcId="{C927DBF2-1734-44FC-96B2-AC5B76EE9491}" destId="{BFBCF065-8D57-49A9-AFCC-F720A25291DB}" srcOrd="4" destOrd="0" presId="urn:microsoft.com/office/officeart/2008/layout/HorizontalMultiLevelHierarchy"/>
    <dgm:cxn modelId="{B980A5C1-4CD7-48A5-B5FC-4A7E4EA8C424}" type="presParOf" srcId="{BFBCF065-8D57-49A9-AFCC-F720A25291DB}" destId="{351DFCE5-FDC4-4CE6-AAF2-AD9985D87E83}" srcOrd="0" destOrd="0" presId="urn:microsoft.com/office/officeart/2008/layout/HorizontalMultiLevelHierarchy"/>
    <dgm:cxn modelId="{7C1A40B0-2BF6-4ED4-AD3B-21C941E2A50F}" type="presParOf" srcId="{C927DBF2-1734-44FC-96B2-AC5B76EE9491}" destId="{19076CC2-600B-4811-AD83-184FCD18CCF1}" srcOrd="5" destOrd="0" presId="urn:microsoft.com/office/officeart/2008/layout/HorizontalMultiLevelHierarchy"/>
    <dgm:cxn modelId="{66E98119-A6CF-4E0A-9149-68B08FCA0560}" type="presParOf" srcId="{19076CC2-600B-4811-AD83-184FCD18CCF1}" destId="{99E7D42B-8A3C-4782-AA0C-5481353CE317}" srcOrd="0" destOrd="0" presId="urn:microsoft.com/office/officeart/2008/layout/HorizontalMultiLevelHierarchy"/>
    <dgm:cxn modelId="{3B8C088A-6C88-4A7C-8526-3357F7ECD036}" type="presParOf" srcId="{19076CC2-600B-4811-AD83-184FCD18CCF1}" destId="{C0A385D4-DBEF-47C9-8C95-321809B2E639}" srcOrd="1" destOrd="0" presId="urn:microsoft.com/office/officeart/2008/layout/HorizontalMultiLevelHierarchy"/>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DFDCA21-4636-4537-B0BA-33FB7BB0D4F5}" type="doc">
      <dgm:prSet loTypeId="urn:microsoft.com/office/officeart/2005/8/layout/vList4#1" loCatId="list" qsTypeId="urn:microsoft.com/office/officeart/2005/8/quickstyle/simple2" qsCatId="simple" csTypeId="urn:microsoft.com/office/officeart/2005/8/colors/accent2_3" csCatId="accent2" phldr="1"/>
      <dgm:spPr/>
      <dgm:t>
        <a:bodyPr/>
        <a:lstStyle/>
        <a:p>
          <a:endParaRPr lang="ru-RU"/>
        </a:p>
      </dgm:t>
    </dgm:pt>
    <dgm:pt modelId="{CED30BF7-F1E6-4073-BAB9-B51CEEFB090C}">
      <dgm:prSet phldrT="[Текст]"/>
      <dgm:spPr/>
      <dgm:t>
        <a:bodyPr/>
        <a:lstStyle/>
        <a:p>
          <a:r>
            <a:rPr lang="ru-RU" b="0" i="0" dirty="0" smtClean="0">
              <a:latin typeface="Calibri" pitchFamily="34" charset="0"/>
              <a:cs typeface="Calibri" pitchFamily="34" charset="0"/>
            </a:rPr>
            <a:t>уровень доходности других инвестиций</a:t>
          </a:r>
          <a:endParaRPr lang="ru-RU" dirty="0">
            <a:latin typeface="Calibri" pitchFamily="34" charset="0"/>
            <a:cs typeface="Calibri" pitchFamily="34" charset="0"/>
          </a:endParaRPr>
        </a:p>
      </dgm:t>
      <dgm:extLst>
        <a:ext uri="{E40237B7-FDA0-4F09-8148-C483321AD2D9}">
          <dgm14:cNvPr xmlns:dgm14="http://schemas.microsoft.com/office/drawing/2010/diagram" xmlns="" id="0" name="">
            <a:hlinkClick xmlns:r="http://schemas.openxmlformats.org/officeDocument/2006/relationships" r:id="rId1" action="ppaction://hlinksldjump"/>
          </dgm14:cNvPr>
        </a:ext>
      </dgm:extLst>
    </dgm:pt>
    <dgm:pt modelId="{4B00D808-AA6C-490A-B308-FD3DE6595954}" type="parTrans" cxnId="{143AFEF8-165A-47C5-BB1B-F406DC37029A}">
      <dgm:prSet/>
      <dgm:spPr/>
      <dgm:t>
        <a:bodyPr/>
        <a:lstStyle/>
        <a:p>
          <a:endParaRPr lang="ru-RU"/>
        </a:p>
      </dgm:t>
    </dgm:pt>
    <dgm:pt modelId="{BDA7D2E3-2682-4603-B600-F28F7E6A0052}" type="sibTrans" cxnId="{143AFEF8-165A-47C5-BB1B-F406DC37029A}">
      <dgm:prSet/>
      <dgm:spPr/>
      <dgm:t>
        <a:bodyPr/>
        <a:lstStyle/>
        <a:p>
          <a:endParaRPr lang="ru-RU"/>
        </a:p>
      </dgm:t>
    </dgm:pt>
    <dgm:pt modelId="{21E50BB1-DE52-4D68-AFA9-46A646661956}">
      <dgm:prSet phldrT="[Текст]"/>
      <dgm:spPr/>
      <dgm:t>
        <a:bodyPr/>
        <a:lstStyle/>
        <a:p>
          <a:r>
            <a:rPr lang="ru-RU" b="0" i="0" dirty="0" smtClean="0">
              <a:latin typeface="Calibri" pitchFamily="34" charset="0"/>
              <a:cs typeface="Calibri" pitchFamily="34" charset="0"/>
            </a:rPr>
            <a:t>уровень риска данного капитального вложения</a:t>
          </a:r>
          <a:endParaRPr lang="ru-RU" dirty="0">
            <a:latin typeface="Calibri" pitchFamily="34" charset="0"/>
            <a:cs typeface="Calibri" pitchFamily="34" charset="0"/>
          </a:endParaRPr>
        </a:p>
      </dgm:t>
      <dgm:extLst>
        <a:ext uri="{E40237B7-FDA0-4F09-8148-C483321AD2D9}">
          <dgm14:cNvPr xmlns:dgm14="http://schemas.microsoft.com/office/drawing/2010/diagram" xmlns="" id="0" name="">
            <a:hlinkClick xmlns:r="http://schemas.openxmlformats.org/officeDocument/2006/relationships" r:id="rId1" action="ppaction://hlinksldjump"/>
          </dgm14:cNvPr>
        </a:ext>
      </dgm:extLst>
    </dgm:pt>
    <dgm:pt modelId="{0DB20591-67BB-4FF6-B367-A4598B070333}" type="parTrans" cxnId="{3F459860-A3E7-40FF-9092-ABCCA5EDC2F2}">
      <dgm:prSet/>
      <dgm:spPr/>
      <dgm:t>
        <a:bodyPr/>
        <a:lstStyle/>
        <a:p>
          <a:endParaRPr lang="ru-RU"/>
        </a:p>
      </dgm:t>
    </dgm:pt>
    <dgm:pt modelId="{2CE0B4F0-D274-4B74-A8F2-0AC28D5FD808}" type="sibTrans" cxnId="{3F459860-A3E7-40FF-9092-ABCCA5EDC2F2}">
      <dgm:prSet/>
      <dgm:spPr/>
      <dgm:t>
        <a:bodyPr/>
        <a:lstStyle/>
        <a:p>
          <a:endParaRPr lang="ru-RU"/>
        </a:p>
      </dgm:t>
    </dgm:pt>
    <dgm:pt modelId="{2176ED96-7B7E-43E6-8F38-281F3BF3C51B}">
      <dgm:prSet phldrT="[Текст]"/>
      <dgm:spPr/>
      <dgm:t>
        <a:bodyPr/>
        <a:lstStyle/>
        <a:p>
          <a:r>
            <a:rPr lang="ru-RU" b="0" i="0" dirty="0" smtClean="0">
              <a:latin typeface="Calibri" pitchFamily="34" charset="0"/>
              <a:cs typeface="Calibri" pitchFamily="34" charset="0"/>
            </a:rPr>
            <a:t>источники финансирования</a:t>
          </a:r>
          <a:endParaRPr lang="ru-RU" dirty="0">
            <a:latin typeface="Calibri" pitchFamily="34" charset="0"/>
            <a:cs typeface="Calibri" pitchFamily="34" charset="0"/>
          </a:endParaRPr>
        </a:p>
      </dgm:t>
      <dgm:extLst>
        <a:ext uri="{E40237B7-FDA0-4F09-8148-C483321AD2D9}">
          <dgm14:cNvPr xmlns:dgm14="http://schemas.microsoft.com/office/drawing/2010/diagram" xmlns="" id="0" name="">
            <a:hlinkClick xmlns:r="http://schemas.openxmlformats.org/officeDocument/2006/relationships" r:id="rId1" action="ppaction://hlinksldjump"/>
          </dgm14:cNvPr>
        </a:ext>
      </dgm:extLst>
    </dgm:pt>
    <dgm:pt modelId="{5A6492AB-1A88-4965-B0C7-20B724489AEB}" type="parTrans" cxnId="{DAC80F2D-8605-45EB-A86D-99E5816C3181}">
      <dgm:prSet/>
      <dgm:spPr/>
      <dgm:t>
        <a:bodyPr/>
        <a:lstStyle/>
        <a:p>
          <a:endParaRPr lang="ru-RU"/>
        </a:p>
      </dgm:t>
    </dgm:pt>
    <dgm:pt modelId="{98213221-2214-4566-9A43-24AB7A7022E9}" type="sibTrans" cxnId="{DAC80F2D-8605-45EB-A86D-99E5816C3181}">
      <dgm:prSet/>
      <dgm:spPr/>
      <dgm:t>
        <a:bodyPr/>
        <a:lstStyle/>
        <a:p>
          <a:endParaRPr lang="ru-RU"/>
        </a:p>
      </dgm:t>
    </dgm:pt>
    <dgm:pt modelId="{91FC1423-5EFD-45FA-B18D-2C8ABC2F3C38}" type="pres">
      <dgm:prSet presAssocID="{7DFDCA21-4636-4537-B0BA-33FB7BB0D4F5}" presName="linear" presStyleCnt="0">
        <dgm:presLayoutVars>
          <dgm:dir/>
          <dgm:resizeHandles val="exact"/>
        </dgm:presLayoutVars>
      </dgm:prSet>
      <dgm:spPr/>
      <dgm:t>
        <a:bodyPr/>
        <a:lstStyle/>
        <a:p>
          <a:endParaRPr lang="ru-RU"/>
        </a:p>
      </dgm:t>
    </dgm:pt>
    <dgm:pt modelId="{C3395D3F-31E4-4CD9-A70D-9C2CFCCFF25C}" type="pres">
      <dgm:prSet presAssocID="{CED30BF7-F1E6-4073-BAB9-B51CEEFB090C}" presName="comp" presStyleCnt="0"/>
      <dgm:spPr/>
    </dgm:pt>
    <dgm:pt modelId="{B31F8774-4C13-4441-B709-19BF8E0E017A}" type="pres">
      <dgm:prSet presAssocID="{CED30BF7-F1E6-4073-BAB9-B51CEEFB090C}" presName="box" presStyleLbl="node1" presStyleIdx="0" presStyleCnt="3"/>
      <dgm:spPr/>
      <dgm:t>
        <a:bodyPr/>
        <a:lstStyle/>
        <a:p>
          <a:endParaRPr lang="ru-RU"/>
        </a:p>
      </dgm:t>
    </dgm:pt>
    <dgm:pt modelId="{6774B1FF-A5AD-4F97-8310-058D55157234}" type="pres">
      <dgm:prSet presAssocID="{CED30BF7-F1E6-4073-BAB9-B51CEEFB090C}" presName="img" presStyleLbl="fgImgPlace1" presStyleIdx="0" presStyleCnt="3"/>
      <dgm:spPr>
        <a:blipFill>
          <a:blip xmlns:r="http://schemas.openxmlformats.org/officeDocument/2006/relationships" r:embed="rId2" cstate="print">
            <a:extLst>
              <a:ext uri="{28A0092B-C50C-407E-A947-70E740481C1C}">
                <a14:useLocalDpi xmlns:a14="http://schemas.microsoft.com/office/drawing/2010/main" xmlns="" val="0"/>
              </a:ext>
            </a:extLst>
          </a:blip>
          <a:srcRect/>
          <a:stretch>
            <a:fillRect l="-12000" r="-12000"/>
          </a:stretch>
        </a:blipFill>
      </dgm:spPr>
    </dgm:pt>
    <dgm:pt modelId="{05A88C83-75F4-4391-BBB2-B897CAE44C67}" type="pres">
      <dgm:prSet presAssocID="{CED30BF7-F1E6-4073-BAB9-B51CEEFB090C}" presName="text" presStyleLbl="node1" presStyleIdx="0" presStyleCnt="3">
        <dgm:presLayoutVars>
          <dgm:bulletEnabled val="1"/>
        </dgm:presLayoutVars>
      </dgm:prSet>
      <dgm:spPr/>
      <dgm:t>
        <a:bodyPr/>
        <a:lstStyle/>
        <a:p>
          <a:endParaRPr lang="ru-RU"/>
        </a:p>
      </dgm:t>
    </dgm:pt>
    <dgm:pt modelId="{4ED0CBF2-42B3-4DDA-A8DF-E187A2A651C5}" type="pres">
      <dgm:prSet presAssocID="{BDA7D2E3-2682-4603-B600-F28F7E6A0052}" presName="spacer" presStyleCnt="0"/>
      <dgm:spPr/>
    </dgm:pt>
    <dgm:pt modelId="{215DC8E4-AE3E-4664-A761-F3ACED5256FC}" type="pres">
      <dgm:prSet presAssocID="{21E50BB1-DE52-4D68-AFA9-46A646661956}" presName="comp" presStyleCnt="0"/>
      <dgm:spPr/>
    </dgm:pt>
    <dgm:pt modelId="{F4D82A19-AF4F-41EA-AB93-CD0BDC1AF82E}" type="pres">
      <dgm:prSet presAssocID="{21E50BB1-DE52-4D68-AFA9-46A646661956}" presName="box" presStyleLbl="node1" presStyleIdx="1" presStyleCnt="3"/>
      <dgm:spPr/>
      <dgm:t>
        <a:bodyPr/>
        <a:lstStyle/>
        <a:p>
          <a:endParaRPr lang="ru-RU"/>
        </a:p>
      </dgm:t>
    </dgm:pt>
    <dgm:pt modelId="{8C364356-6876-4F34-8BF8-0038F8034A38}" type="pres">
      <dgm:prSet presAssocID="{21E50BB1-DE52-4D68-AFA9-46A646661956}" presName="img" presStyleLbl="fgImgPlace1" presStyleIdx="1" presStyleCnt="3"/>
      <dgm:spPr>
        <a:blipFill>
          <a:blip xmlns:r="http://schemas.openxmlformats.org/officeDocument/2006/relationships" r:embed="rId3" cstate="print">
            <a:extLst>
              <a:ext uri="{28A0092B-C50C-407E-A947-70E740481C1C}">
                <a14:useLocalDpi xmlns:a14="http://schemas.microsoft.com/office/drawing/2010/main" xmlns="" val="0"/>
              </a:ext>
            </a:extLst>
          </a:blip>
          <a:srcRect/>
          <a:stretch>
            <a:fillRect l="-4000" r="-4000"/>
          </a:stretch>
        </a:blipFill>
      </dgm:spPr>
    </dgm:pt>
    <dgm:pt modelId="{D9F90B63-8928-4345-95FF-320903228294}" type="pres">
      <dgm:prSet presAssocID="{21E50BB1-DE52-4D68-AFA9-46A646661956}" presName="text" presStyleLbl="node1" presStyleIdx="1" presStyleCnt="3">
        <dgm:presLayoutVars>
          <dgm:bulletEnabled val="1"/>
        </dgm:presLayoutVars>
      </dgm:prSet>
      <dgm:spPr/>
      <dgm:t>
        <a:bodyPr/>
        <a:lstStyle/>
        <a:p>
          <a:endParaRPr lang="ru-RU"/>
        </a:p>
      </dgm:t>
    </dgm:pt>
    <dgm:pt modelId="{1243A28E-C494-447D-976D-428FFA0BC527}" type="pres">
      <dgm:prSet presAssocID="{2CE0B4F0-D274-4B74-A8F2-0AC28D5FD808}" presName="spacer" presStyleCnt="0"/>
      <dgm:spPr/>
    </dgm:pt>
    <dgm:pt modelId="{9CFA8AF9-A7FD-440D-920A-219B712C9518}" type="pres">
      <dgm:prSet presAssocID="{2176ED96-7B7E-43E6-8F38-281F3BF3C51B}" presName="comp" presStyleCnt="0"/>
      <dgm:spPr/>
    </dgm:pt>
    <dgm:pt modelId="{5A557D26-DEB0-4992-9452-AB566B558AD1}" type="pres">
      <dgm:prSet presAssocID="{2176ED96-7B7E-43E6-8F38-281F3BF3C51B}" presName="box" presStyleLbl="node1" presStyleIdx="2" presStyleCnt="3"/>
      <dgm:spPr/>
      <dgm:t>
        <a:bodyPr/>
        <a:lstStyle/>
        <a:p>
          <a:endParaRPr lang="ru-RU"/>
        </a:p>
      </dgm:t>
    </dgm:pt>
    <dgm:pt modelId="{EA6AAB6E-1B50-4AB8-9A82-580121E292D1}" type="pres">
      <dgm:prSet presAssocID="{2176ED96-7B7E-43E6-8F38-281F3BF3C51B}" presName="img" presStyleLbl="fgImgPlace1" presStyleIdx="2" presStyleCnt="3"/>
      <dgm:spPr>
        <a:blipFill>
          <a:blip xmlns:r="http://schemas.openxmlformats.org/officeDocument/2006/relationships" r:embed="rId4" cstate="print">
            <a:extLst>
              <a:ext uri="{28A0092B-C50C-407E-A947-70E740481C1C}">
                <a14:useLocalDpi xmlns:a14="http://schemas.microsoft.com/office/drawing/2010/main" xmlns="" val="0"/>
              </a:ext>
            </a:extLst>
          </a:blip>
          <a:srcRect/>
          <a:stretch>
            <a:fillRect l="-13000" r="-13000"/>
          </a:stretch>
        </a:blipFill>
      </dgm:spPr>
    </dgm:pt>
    <dgm:pt modelId="{DAC565EB-5A96-4E9B-B5E8-42F32805EB5C}" type="pres">
      <dgm:prSet presAssocID="{2176ED96-7B7E-43E6-8F38-281F3BF3C51B}" presName="text" presStyleLbl="node1" presStyleIdx="2" presStyleCnt="3">
        <dgm:presLayoutVars>
          <dgm:bulletEnabled val="1"/>
        </dgm:presLayoutVars>
      </dgm:prSet>
      <dgm:spPr/>
      <dgm:t>
        <a:bodyPr/>
        <a:lstStyle/>
        <a:p>
          <a:endParaRPr lang="ru-RU"/>
        </a:p>
      </dgm:t>
    </dgm:pt>
  </dgm:ptLst>
  <dgm:cxnLst>
    <dgm:cxn modelId="{5BF0C2B8-4E08-45FD-84F7-FD6FDC97398C}" type="presOf" srcId="{21E50BB1-DE52-4D68-AFA9-46A646661956}" destId="{D9F90B63-8928-4345-95FF-320903228294}" srcOrd="1" destOrd="0" presId="urn:microsoft.com/office/officeart/2005/8/layout/vList4#1"/>
    <dgm:cxn modelId="{D1F2BD93-6E54-4CB6-8580-2DF96DD8605C}" type="presOf" srcId="{2176ED96-7B7E-43E6-8F38-281F3BF3C51B}" destId="{DAC565EB-5A96-4E9B-B5E8-42F32805EB5C}" srcOrd="1" destOrd="0" presId="urn:microsoft.com/office/officeart/2005/8/layout/vList4#1"/>
    <dgm:cxn modelId="{143AFEF8-165A-47C5-BB1B-F406DC37029A}" srcId="{7DFDCA21-4636-4537-B0BA-33FB7BB0D4F5}" destId="{CED30BF7-F1E6-4073-BAB9-B51CEEFB090C}" srcOrd="0" destOrd="0" parTransId="{4B00D808-AA6C-490A-B308-FD3DE6595954}" sibTransId="{BDA7D2E3-2682-4603-B600-F28F7E6A0052}"/>
    <dgm:cxn modelId="{DAC80F2D-8605-45EB-A86D-99E5816C3181}" srcId="{7DFDCA21-4636-4537-B0BA-33FB7BB0D4F5}" destId="{2176ED96-7B7E-43E6-8F38-281F3BF3C51B}" srcOrd="2" destOrd="0" parTransId="{5A6492AB-1A88-4965-B0C7-20B724489AEB}" sibTransId="{98213221-2214-4566-9A43-24AB7A7022E9}"/>
    <dgm:cxn modelId="{0C49DC9F-ED40-49EC-A5A4-757A47128830}" type="presOf" srcId="{2176ED96-7B7E-43E6-8F38-281F3BF3C51B}" destId="{5A557D26-DEB0-4992-9452-AB566B558AD1}" srcOrd="0" destOrd="0" presId="urn:microsoft.com/office/officeart/2005/8/layout/vList4#1"/>
    <dgm:cxn modelId="{DA1563F2-3F16-4C85-A918-EFEEFB7D14F3}" type="presOf" srcId="{21E50BB1-DE52-4D68-AFA9-46A646661956}" destId="{F4D82A19-AF4F-41EA-AB93-CD0BDC1AF82E}" srcOrd="0" destOrd="0" presId="urn:microsoft.com/office/officeart/2005/8/layout/vList4#1"/>
    <dgm:cxn modelId="{08720FB0-15F0-4CB8-9678-0ED1C7345917}" type="presOf" srcId="{CED30BF7-F1E6-4073-BAB9-B51CEEFB090C}" destId="{05A88C83-75F4-4391-BBB2-B897CAE44C67}" srcOrd="1" destOrd="0" presId="urn:microsoft.com/office/officeart/2005/8/layout/vList4#1"/>
    <dgm:cxn modelId="{1EE717EA-336E-47D8-952D-9A5F09BA20D4}" type="presOf" srcId="{7DFDCA21-4636-4537-B0BA-33FB7BB0D4F5}" destId="{91FC1423-5EFD-45FA-B18D-2C8ABC2F3C38}" srcOrd="0" destOrd="0" presId="urn:microsoft.com/office/officeart/2005/8/layout/vList4#1"/>
    <dgm:cxn modelId="{53113234-7D90-48B9-B7D4-7C3F69A49EDF}" type="presOf" srcId="{CED30BF7-F1E6-4073-BAB9-B51CEEFB090C}" destId="{B31F8774-4C13-4441-B709-19BF8E0E017A}" srcOrd="0" destOrd="0" presId="urn:microsoft.com/office/officeart/2005/8/layout/vList4#1"/>
    <dgm:cxn modelId="{3F459860-A3E7-40FF-9092-ABCCA5EDC2F2}" srcId="{7DFDCA21-4636-4537-B0BA-33FB7BB0D4F5}" destId="{21E50BB1-DE52-4D68-AFA9-46A646661956}" srcOrd="1" destOrd="0" parTransId="{0DB20591-67BB-4FF6-B367-A4598B070333}" sibTransId="{2CE0B4F0-D274-4B74-A8F2-0AC28D5FD808}"/>
    <dgm:cxn modelId="{E1DF1AAE-36A2-443B-AC44-DDB5F636593F}" type="presParOf" srcId="{91FC1423-5EFD-45FA-B18D-2C8ABC2F3C38}" destId="{C3395D3F-31E4-4CD9-A70D-9C2CFCCFF25C}" srcOrd="0" destOrd="0" presId="urn:microsoft.com/office/officeart/2005/8/layout/vList4#1"/>
    <dgm:cxn modelId="{C2B071A2-DF4E-4F47-895A-46023C74922F}" type="presParOf" srcId="{C3395D3F-31E4-4CD9-A70D-9C2CFCCFF25C}" destId="{B31F8774-4C13-4441-B709-19BF8E0E017A}" srcOrd="0" destOrd="0" presId="urn:microsoft.com/office/officeart/2005/8/layout/vList4#1"/>
    <dgm:cxn modelId="{2C55C847-F7D9-420C-B864-58D0212C98A2}" type="presParOf" srcId="{C3395D3F-31E4-4CD9-A70D-9C2CFCCFF25C}" destId="{6774B1FF-A5AD-4F97-8310-058D55157234}" srcOrd="1" destOrd="0" presId="urn:microsoft.com/office/officeart/2005/8/layout/vList4#1"/>
    <dgm:cxn modelId="{E6E62C17-867A-47B4-8632-4EA671B3C385}" type="presParOf" srcId="{C3395D3F-31E4-4CD9-A70D-9C2CFCCFF25C}" destId="{05A88C83-75F4-4391-BBB2-B897CAE44C67}" srcOrd="2" destOrd="0" presId="urn:microsoft.com/office/officeart/2005/8/layout/vList4#1"/>
    <dgm:cxn modelId="{7FF8A5EB-92DE-4375-8D77-4CDA108CA99B}" type="presParOf" srcId="{91FC1423-5EFD-45FA-B18D-2C8ABC2F3C38}" destId="{4ED0CBF2-42B3-4DDA-A8DF-E187A2A651C5}" srcOrd="1" destOrd="0" presId="urn:microsoft.com/office/officeart/2005/8/layout/vList4#1"/>
    <dgm:cxn modelId="{B98E20D9-4DD2-4F89-A43E-8CDDB7330A02}" type="presParOf" srcId="{91FC1423-5EFD-45FA-B18D-2C8ABC2F3C38}" destId="{215DC8E4-AE3E-4664-A761-F3ACED5256FC}" srcOrd="2" destOrd="0" presId="urn:microsoft.com/office/officeart/2005/8/layout/vList4#1"/>
    <dgm:cxn modelId="{DE2AD514-B42E-40B0-AC66-C43516A3AA0B}" type="presParOf" srcId="{215DC8E4-AE3E-4664-A761-F3ACED5256FC}" destId="{F4D82A19-AF4F-41EA-AB93-CD0BDC1AF82E}" srcOrd="0" destOrd="0" presId="urn:microsoft.com/office/officeart/2005/8/layout/vList4#1"/>
    <dgm:cxn modelId="{DE4ABA95-F52D-43BD-AAD3-293709F6A77A}" type="presParOf" srcId="{215DC8E4-AE3E-4664-A761-F3ACED5256FC}" destId="{8C364356-6876-4F34-8BF8-0038F8034A38}" srcOrd="1" destOrd="0" presId="urn:microsoft.com/office/officeart/2005/8/layout/vList4#1"/>
    <dgm:cxn modelId="{DC9A0938-1177-4182-A372-955BB898994F}" type="presParOf" srcId="{215DC8E4-AE3E-4664-A761-F3ACED5256FC}" destId="{D9F90B63-8928-4345-95FF-320903228294}" srcOrd="2" destOrd="0" presId="urn:microsoft.com/office/officeart/2005/8/layout/vList4#1"/>
    <dgm:cxn modelId="{D9494C4A-2FD3-48BB-AC6E-E6F766F8B421}" type="presParOf" srcId="{91FC1423-5EFD-45FA-B18D-2C8ABC2F3C38}" destId="{1243A28E-C494-447D-976D-428FFA0BC527}" srcOrd="3" destOrd="0" presId="urn:microsoft.com/office/officeart/2005/8/layout/vList4#1"/>
    <dgm:cxn modelId="{FBA77221-A6B4-4E9D-9D22-6E6847007C06}" type="presParOf" srcId="{91FC1423-5EFD-45FA-B18D-2C8ABC2F3C38}" destId="{9CFA8AF9-A7FD-440D-920A-219B712C9518}" srcOrd="4" destOrd="0" presId="urn:microsoft.com/office/officeart/2005/8/layout/vList4#1"/>
    <dgm:cxn modelId="{97687E9E-D0CA-4446-AE6A-64E44B9FA08B}" type="presParOf" srcId="{9CFA8AF9-A7FD-440D-920A-219B712C9518}" destId="{5A557D26-DEB0-4992-9452-AB566B558AD1}" srcOrd="0" destOrd="0" presId="urn:microsoft.com/office/officeart/2005/8/layout/vList4#1"/>
    <dgm:cxn modelId="{72CF4604-B443-4FB6-A1DE-B8AD9155FC3D}" type="presParOf" srcId="{9CFA8AF9-A7FD-440D-920A-219B712C9518}" destId="{EA6AAB6E-1B50-4AB8-9A82-580121E292D1}" srcOrd="1" destOrd="0" presId="urn:microsoft.com/office/officeart/2005/8/layout/vList4#1"/>
    <dgm:cxn modelId="{0406FDEC-75AC-4E97-8679-4CE433060774}" type="presParOf" srcId="{9CFA8AF9-A7FD-440D-920A-219B712C9518}" destId="{DAC565EB-5A96-4E9B-B5E8-42F32805EB5C}" srcOrd="2" destOrd="0" presId="urn:microsoft.com/office/officeart/2005/8/layout/vList4#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894BD1D-74DB-4E10-A70A-FD8864FB46C0}" type="doc">
      <dgm:prSet loTypeId="urn:microsoft.com/office/officeart/2008/layout/HorizontalMultiLevelHierarchy" loCatId="hierarchy" qsTypeId="urn:microsoft.com/office/officeart/2005/8/quickstyle/simple2" qsCatId="simple" csTypeId="urn:microsoft.com/office/officeart/2005/8/colors/accent2_5" csCatId="accent2" phldr="1"/>
      <dgm:spPr/>
      <dgm:t>
        <a:bodyPr/>
        <a:lstStyle/>
        <a:p>
          <a:endParaRPr lang="ru-RU"/>
        </a:p>
      </dgm:t>
    </dgm:pt>
    <dgm:pt modelId="{6470ECA3-8B17-4078-914D-17E6DF52E67A}">
      <dgm:prSet phldrT="[Текст]"/>
      <dgm:spPr/>
      <dgm:t>
        <a:bodyPr/>
        <a:lstStyle/>
        <a:p>
          <a:r>
            <a:rPr lang="ru-RU" dirty="0" smtClean="0"/>
            <a:t>методы</a:t>
          </a:r>
          <a:endParaRPr lang="ru-RU" dirty="0"/>
        </a:p>
      </dgm:t>
    </dgm:pt>
    <dgm:pt modelId="{16C22BC1-4045-4871-ADC5-E3FE3432D213}" type="parTrans" cxnId="{9088ED6B-2DAB-4876-A6EF-51DB002AD0C5}">
      <dgm:prSet/>
      <dgm:spPr/>
      <dgm:t>
        <a:bodyPr/>
        <a:lstStyle/>
        <a:p>
          <a:endParaRPr lang="ru-RU"/>
        </a:p>
      </dgm:t>
    </dgm:pt>
    <dgm:pt modelId="{54979AE3-6D5E-4379-9E9E-1E80FE9A9699}" type="sibTrans" cxnId="{9088ED6B-2DAB-4876-A6EF-51DB002AD0C5}">
      <dgm:prSet/>
      <dgm:spPr/>
      <dgm:t>
        <a:bodyPr/>
        <a:lstStyle/>
        <a:p>
          <a:endParaRPr lang="ru-RU"/>
        </a:p>
      </dgm:t>
    </dgm:pt>
    <dgm:pt modelId="{C7F5046E-6005-4D83-BF84-B53360D1F6B0}">
      <dgm:prSet phldrT="[Текст]" custT="1"/>
      <dgm:spPr/>
      <dgm:t>
        <a:bodyPr/>
        <a:lstStyle/>
        <a:p>
          <a:r>
            <a:rPr lang="ru-RU" sz="1200" dirty="0" smtClean="0">
              <a:latin typeface="Calibri" pitchFamily="34" charset="0"/>
              <a:cs typeface="Calibri" pitchFamily="34" charset="0"/>
            </a:rPr>
            <a:t>Модель роста дивидендов</a:t>
          </a:r>
          <a:endParaRPr lang="ru-RU" sz="1200" dirty="0">
            <a:latin typeface="Calibri" pitchFamily="34" charset="0"/>
            <a:cs typeface="Calibri" pitchFamily="34" charset="0"/>
          </a:endParaRPr>
        </a:p>
      </dgm:t>
    </dgm:pt>
    <dgm:pt modelId="{74B00252-BEF7-4800-BADA-45AC33D5F298}" type="parTrans" cxnId="{9A243FE8-C48B-4116-98DA-7BAD7A1AA8F1}">
      <dgm:prSet/>
      <dgm:spPr/>
      <dgm:t>
        <a:bodyPr/>
        <a:lstStyle/>
        <a:p>
          <a:endParaRPr lang="ru-RU"/>
        </a:p>
      </dgm:t>
    </dgm:pt>
    <dgm:pt modelId="{AF747F93-0990-40F1-8702-698FF9515045}" type="sibTrans" cxnId="{9A243FE8-C48B-4116-98DA-7BAD7A1AA8F1}">
      <dgm:prSet/>
      <dgm:spPr/>
      <dgm:t>
        <a:bodyPr/>
        <a:lstStyle/>
        <a:p>
          <a:endParaRPr lang="ru-RU"/>
        </a:p>
      </dgm:t>
    </dgm:pt>
    <dgm:pt modelId="{4629A8B7-9560-40C9-BA4B-3E1FE64D5906}">
      <dgm:prSet phldrT="[Текст]" custT="1"/>
      <dgm:spPr/>
      <dgm:t>
        <a:bodyPr/>
        <a:lstStyle/>
        <a:p>
          <a:r>
            <a:rPr lang="ru-RU" sz="1200" dirty="0" smtClean="0">
              <a:latin typeface="Calibri" pitchFamily="34" charset="0"/>
              <a:cs typeface="Calibri" pitchFamily="34" charset="0"/>
            </a:rPr>
            <a:t>Модель доходности по чистой прибыли</a:t>
          </a:r>
          <a:endParaRPr lang="ru-RU" sz="1200" dirty="0">
            <a:latin typeface="Calibri" pitchFamily="34" charset="0"/>
            <a:cs typeface="Calibri" pitchFamily="34" charset="0"/>
          </a:endParaRPr>
        </a:p>
      </dgm:t>
    </dgm:pt>
    <dgm:pt modelId="{9A60B019-73E4-4DBC-9006-D6571CADC4FF}" type="parTrans" cxnId="{9427BC59-E551-4619-A659-12FF9B575C3C}">
      <dgm:prSet/>
      <dgm:spPr/>
      <dgm:t>
        <a:bodyPr/>
        <a:lstStyle/>
        <a:p>
          <a:endParaRPr lang="ru-RU"/>
        </a:p>
      </dgm:t>
    </dgm:pt>
    <dgm:pt modelId="{73A0B295-4FE7-4CF9-ABD7-F37FC2260808}" type="sibTrans" cxnId="{9427BC59-E551-4619-A659-12FF9B575C3C}">
      <dgm:prSet/>
      <dgm:spPr/>
      <dgm:t>
        <a:bodyPr/>
        <a:lstStyle/>
        <a:p>
          <a:endParaRPr lang="ru-RU"/>
        </a:p>
      </dgm:t>
    </dgm:pt>
    <dgm:pt modelId="{05B2554D-5C84-4014-BD94-9F835FBFDF2E}">
      <dgm:prSet phldrT="[Текст]" custT="1"/>
      <dgm:spPr/>
      <dgm:t>
        <a:bodyPr/>
        <a:lstStyle/>
        <a:p>
          <a:r>
            <a:rPr lang="ru-RU" sz="1200" b="0" dirty="0" smtClean="0">
              <a:effectLst/>
              <a:latin typeface="Calibri" pitchFamily="34" charset="0"/>
              <a:cs typeface="Calibri" pitchFamily="34" charset="0"/>
            </a:rPr>
            <a:t>метод «ценообразование на капитальные активы на основе дисперсии относительно средней величины» </a:t>
          </a:r>
          <a:endParaRPr lang="ru-RU" sz="1200" dirty="0"/>
        </a:p>
      </dgm:t>
    </dgm:pt>
    <dgm:pt modelId="{51923288-B7CE-4743-BFC4-90BBE7C8802B}" type="parTrans" cxnId="{F01652FB-588D-4D75-B9BC-E0E8AF2D7760}">
      <dgm:prSet/>
      <dgm:spPr/>
      <dgm:t>
        <a:bodyPr/>
        <a:lstStyle/>
        <a:p>
          <a:endParaRPr lang="ru-RU"/>
        </a:p>
      </dgm:t>
    </dgm:pt>
    <dgm:pt modelId="{9FAAFDE0-4C18-41B1-89D7-F5574CE88F96}" type="sibTrans" cxnId="{F01652FB-588D-4D75-B9BC-E0E8AF2D7760}">
      <dgm:prSet/>
      <dgm:spPr/>
      <dgm:t>
        <a:bodyPr/>
        <a:lstStyle/>
        <a:p>
          <a:endParaRPr lang="ru-RU"/>
        </a:p>
      </dgm:t>
    </dgm:pt>
    <dgm:pt modelId="{E925A070-0FBB-45DD-A864-2D4C2F5CB59E}" type="pres">
      <dgm:prSet presAssocID="{B894BD1D-74DB-4E10-A70A-FD8864FB46C0}" presName="Name0" presStyleCnt="0">
        <dgm:presLayoutVars>
          <dgm:chPref val="1"/>
          <dgm:dir/>
          <dgm:animOne val="branch"/>
          <dgm:animLvl val="lvl"/>
          <dgm:resizeHandles val="exact"/>
        </dgm:presLayoutVars>
      </dgm:prSet>
      <dgm:spPr/>
      <dgm:t>
        <a:bodyPr/>
        <a:lstStyle/>
        <a:p>
          <a:endParaRPr lang="ru-RU"/>
        </a:p>
      </dgm:t>
    </dgm:pt>
    <dgm:pt modelId="{0F2AEDC6-AF13-4A55-9E96-4B574DDD5ED5}" type="pres">
      <dgm:prSet presAssocID="{6470ECA3-8B17-4078-914D-17E6DF52E67A}" presName="root1" presStyleCnt="0"/>
      <dgm:spPr/>
    </dgm:pt>
    <dgm:pt modelId="{0FABA844-EDD8-4259-9884-2DE2A8261955}" type="pres">
      <dgm:prSet presAssocID="{6470ECA3-8B17-4078-914D-17E6DF52E67A}" presName="LevelOneTextNode" presStyleLbl="node0" presStyleIdx="0" presStyleCnt="1">
        <dgm:presLayoutVars>
          <dgm:chPref val="3"/>
        </dgm:presLayoutVars>
      </dgm:prSet>
      <dgm:spPr/>
      <dgm:t>
        <a:bodyPr/>
        <a:lstStyle/>
        <a:p>
          <a:endParaRPr lang="ru-RU"/>
        </a:p>
      </dgm:t>
    </dgm:pt>
    <dgm:pt modelId="{32249FC5-166C-470A-9E3D-CF8DB7504FF1}" type="pres">
      <dgm:prSet presAssocID="{6470ECA3-8B17-4078-914D-17E6DF52E67A}" presName="level2hierChild" presStyleCnt="0"/>
      <dgm:spPr/>
    </dgm:pt>
    <dgm:pt modelId="{48BDC4B8-6D44-4264-81F3-E976A028FF55}" type="pres">
      <dgm:prSet presAssocID="{74B00252-BEF7-4800-BADA-45AC33D5F298}" presName="conn2-1" presStyleLbl="parChTrans1D2" presStyleIdx="0" presStyleCnt="3"/>
      <dgm:spPr/>
      <dgm:t>
        <a:bodyPr/>
        <a:lstStyle/>
        <a:p>
          <a:endParaRPr lang="ru-RU"/>
        </a:p>
      </dgm:t>
    </dgm:pt>
    <dgm:pt modelId="{5F9DB575-816D-4BEC-AFBF-09AF46ADAB88}" type="pres">
      <dgm:prSet presAssocID="{74B00252-BEF7-4800-BADA-45AC33D5F298}" presName="connTx" presStyleLbl="parChTrans1D2" presStyleIdx="0" presStyleCnt="3"/>
      <dgm:spPr/>
      <dgm:t>
        <a:bodyPr/>
        <a:lstStyle/>
        <a:p>
          <a:endParaRPr lang="ru-RU"/>
        </a:p>
      </dgm:t>
    </dgm:pt>
    <dgm:pt modelId="{1992BEFB-EFC8-48CC-9DC6-B8440CA22441}" type="pres">
      <dgm:prSet presAssocID="{C7F5046E-6005-4D83-BF84-B53360D1F6B0}" presName="root2" presStyleCnt="0"/>
      <dgm:spPr/>
    </dgm:pt>
    <dgm:pt modelId="{1DEAE746-DE00-4561-AD51-45B156B22B65}" type="pres">
      <dgm:prSet presAssocID="{C7F5046E-6005-4D83-BF84-B53360D1F6B0}" presName="LevelTwoTextNode" presStyleLbl="node2" presStyleIdx="0" presStyleCnt="3" custScaleX="181744" custScaleY="97633" custLinFactNeighborY="28436">
        <dgm:presLayoutVars>
          <dgm:chPref val="3"/>
        </dgm:presLayoutVars>
      </dgm:prSet>
      <dgm:spPr/>
      <dgm:t>
        <a:bodyPr/>
        <a:lstStyle/>
        <a:p>
          <a:endParaRPr lang="ru-RU"/>
        </a:p>
      </dgm:t>
    </dgm:pt>
    <dgm:pt modelId="{99FC26FF-3E54-46B4-AAB3-C8B9B8E7BF8D}" type="pres">
      <dgm:prSet presAssocID="{C7F5046E-6005-4D83-BF84-B53360D1F6B0}" presName="level3hierChild" presStyleCnt="0"/>
      <dgm:spPr/>
    </dgm:pt>
    <dgm:pt modelId="{B82EEC05-54CB-4213-85E8-D2E36B7E2BB1}" type="pres">
      <dgm:prSet presAssocID="{9A60B019-73E4-4DBC-9006-D6571CADC4FF}" presName="conn2-1" presStyleLbl="parChTrans1D2" presStyleIdx="1" presStyleCnt="3"/>
      <dgm:spPr/>
      <dgm:t>
        <a:bodyPr/>
        <a:lstStyle/>
        <a:p>
          <a:endParaRPr lang="ru-RU"/>
        </a:p>
      </dgm:t>
    </dgm:pt>
    <dgm:pt modelId="{6F6F3EC0-2F1C-4D9A-B20C-14C8422B6736}" type="pres">
      <dgm:prSet presAssocID="{9A60B019-73E4-4DBC-9006-D6571CADC4FF}" presName="connTx" presStyleLbl="parChTrans1D2" presStyleIdx="1" presStyleCnt="3"/>
      <dgm:spPr/>
      <dgm:t>
        <a:bodyPr/>
        <a:lstStyle/>
        <a:p>
          <a:endParaRPr lang="ru-RU"/>
        </a:p>
      </dgm:t>
    </dgm:pt>
    <dgm:pt modelId="{8C67504B-D512-4B3B-BC09-E8BD0605E92E}" type="pres">
      <dgm:prSet presAssocID="{4629A8B7-9560-40C9-BA4B-3E1FE64D5906}" presName="root2" presStyleCnt="0"/>
      <dgm:spPr/>
    </dgm:pt>
    <dgm:pt modelId="{53D8D0A1-D571-4960-8607-B0F105956340}" type="pres">
      <dgm:prSet presAssocID="{4629A8B7-9560-40C9-BA4B-3E1FE64D5906}" presName="LevelTwoTextNode" presStyleLbl="node2" presStyleIdx="1" presStyleCnt="3" custScaleX="181744" custScaleY="105653" custLinFactNeighborY="14971">
        <dgm:presLayoutVars>
          <dgm:chPref val="3"/>
        </dgm:presLayoutVars>
      </dgm:prSet>
      <dgm:spPr/>
      <dgm:t>
        <a:bodyPr/>
        <a:lstStyle/>
        <a:p>
          <a:endParaRPr lang="ru-RU"/>
        </a:p>
      </dgm:t>
    </dgm:pt>
    <dgm:pt modelId="{A4670444-E71B-44A0-BC3A-D3A6A4601014}" type="pres">
      <dgm:prSet presAssocID="{4629A8B7-9560-40C9-BA4B-3E1FE64D5906}" presName="level3hierChild" presStyleCnt="0"/>
      <dgm:spPr/>
    </dgm:pt>
    <dgm:pt modelId="{CCF0ED17-B458-4C35-B3F0-3E590C1FDDAC}" type="pres">
      <dgm:prSet presAssocID="{51923288-B7CE-4743-BFC4-90BBE7C8802B}" presName="conn2-1" presStyleLbl="parChTrans1D2" presStyleIdx="2" presStyleCnt="3"/>
      <dgm:spPr/>
      <dgm:t>
        <a:bodyPr/>
        <a:lstStyle/>
        <a:p>
          <a:endParaRPr lang="ru-RU"/>
        </a:p>
      </dgm:t>
    </dgm:pt>
    <dgm:pt modelId="{1CBD20BB-1D05-4124-B774-92EDEF7B14DE}" type="pres">
      <dgm:prSet presAssocID="{51923288-B7CE-4743-BFC4-90BBE7C8802B}" presName="connTx" presStyleLbl="parChTrans1D2" presStyleIdx="2" presStyleCnt="3"/>
      <dgm:spPr/>
      <dgm:t>
        <a:bodyPr/>
        <a:lstStyle/>
        <a:p>
          <a:endParaRPr lang="ru-RU"/>
        </a:p>
      </dgm:t>
    </dgm:pt>
    <dgm:pt modelId="{EC4D0270-40B5-48C9-A253-DE742BEE2547}" type="pres">
      <dgm:prSet presAssocID="{05B2554D-5C84-4014-BD94-9F835FBFDF2E}" presName="root2" presStyleCnt="0"/>
      <dgm:spPr/>
    </dgm:pt>
    <dgm:pt modelId="{BCC69AA1-EE59-4781-B385-4495FD075A57}" type="pres">
      <dgm:prSet presAssocID="{05B2554D-5C84-4014-BD94-9F835FBFDF2E}" presName="LevelTwoTextNode" presStyleLbl="node2" presStyleIdx="2" presStyleCnt="3" custScaleX="181744" custScaleY="116040" custLinFactNeighborX="1362">
        <dgm:presLayoutVars>
          <dgm:chPref val="3"/>
        </dgm:presLayoutVars>
      </dgm:prSet>
      <dgm:spPr/>
      <dgm:t>
        <a:bodyPr/>
        <a:lstStyle/>
        <a:p>
          <a:endParaRPr lang="ru-RU"/>
        </a:p>
      </dgm:t>
    </dgm:pt>
    <dgm:pt modelId="{719E0D0A-45EE-41D4-80FA-A08FD394AB69}" type="pres">
      <dgm:prSet presAssocID="{05B2554D-5C84-4014-BD94-9F835FBFDF2E}" presName="level3hierChild" presStyleCnt="0"/>
      <dgm:spPr/>
    </dgm:pt>
  </dgm:ptLst>
  <dgm:cxnLst>
    <dgm:cxn modelId="{487BA7AC-3FE0-4A08-916A-2B0F2CB47D40}" type="presOf" srcId="{05B2554D-5C84-4014-BD94-9F835FBFDF2E}" destId="{BCC69AA1-EE59-4781-B385-4495FD075A57}" srcOrd="0" destOrd="0" presId="urn:microsoft.com/office/officeart/2008/layout/HorizontalMultiLevelHierarchy"/>
    <dgm:cxn modelId="{706D7509-9553-48DC-9D17-7CEE5CBA2CE1}" type="presOf" srcId="{6470ECA3-8B17-4078-914D-17E6DF52E67A}" destId="{0FABA844-EDD8-4259-9884-2DE2A8261955}" srcOrd="0" destOrd="0" presId="urn:microsoft.com/office/officeart/2008/layout/HorizontalMultiLevelHierarchy"/>
    <dgm:cxn modelId="{9088ED6B-2DAB-4876-A6EF-51DB002AD0C5}" srcId="{B894BD1D-74DB-4E10-A70A-FD8864FB46C0}" destId="{6470ECA3-8B17-4078-914D-17E6DF52E67A}" srcOrd="0" destOrd="0" parTransId="{16C22BC1-4045-4871-ADC5-E3FE3432D213}" sibTransId="{54979AE3-6D5E-4379-9E9E-1E80FE9A9699}"/>
    <dgm:cxn modelId="{9B48ECC2-522E-4F1F-80AF-617664A215F6}" type="presOf" srcId="{C7F5046E-6005-4D83-BF84-B53360D1F6B0}" destId="{1DEAE746-DE00-4561-AD51-45B156B22B65}" srcOrd="0" destOrd="0" presId="urn:microsoft.com/office/officeart/2008/layout/HorizontalMultiLevelHierarchy"/>
    <dgm:cxn modelId="{F01652FB-588D-4D75-B9BC-E0E8AF2D7760}" srcId="{6470ECA3-8B17-4078-914D-17E6DF52E67A}" destId="{05B2554D-5C84-4014-BD94-9F835FBFDF2E}" srcOrd="2" destOrd="0" parTransId="{51923288-B7CE-4743-BFC4-90BBE7C8802B}" sibTransId="{9FAAFDE0-4C18-41B1-89D7-F5574CE88F96}"/>
    <dgm:cxn modelId="{BB1EE9B8-1D78-42D5-A17C-66809C91BF91}" type="presOf" srcId="{74B00252-BEF7-4800-BADA-45AC33D5F298}" destId="{48BDC4B8-6D44-4264-81F3-E976A028FF55}" srcOrd="0" destOrd="0" presId="urn:microsoft.com/office/officeart/2008/layout/HorizontalMultiLevelHierarchy"/>
    <dgm:cxn modelId="{2403FE07-C6BA-4B54-A0F2-D8AC0A98620B}" type="presOf" srcId="{4629A8B7-9560-40C9-BA4B-3E1FE64D5906}" destId="{53D8D0A1-D571-4960-8607-B0F105956340}" srcOrd="0" destOrd="0" presId="urn:microsoft.com/office/officeart/2008/layout/HorizontalMultiLevelHierarchy"/>
    <dgm:cxn modelId="{33F571E5-75A7-4543-88B8-7ECF8D7D3646}" type="presOf" srcId="{74B00252-BEF7-4800-BADA-45AC33D5F298}" destId="{5F9DB575-816D-4BEC-AFBF-09AF46ADAB88}" srcOrd="1" destOrd="0" presId="urn:microsoft.com/office/officeart/2008/layout/HorizontalMultiLevelHierarchy"/>
    <dgm:cxn modelId="{C2423F96-28EF-4568-BEA3-902B394E10AE}" type="presOf" srcId="{51923288-B7CE-4743-BFC4-90BBE7C8802B}" destId="{CCF0ED17-B458-4C35-B3F0-3E590C1FDDAC}" srcOrd="0" destOrd="0" presId="urn:microsoft.com/office/officeart/2008/layout/HorizontalMultiLevelHierarchy"/>
    <dgm:cxn modelId="{E1C2FEEF-F320-44E6-8C28-F2063D3E9829}" type="presOf" srcId="{9A60B019-73E4-4DBC-9006-D6571CADC4FF}" destId="{B82EEC05-54CB-4213-85E8-D2E36B7E2BB1}" srcOrd="0" destOrd="0" presId="urn:microsoft.com/office/officeart/2008/layout/HorizontalMultiLevelHierarchy"/>
    <dgm:cxn modelId="{F484EC06-A29B-420B-9982-1B6F892B1978}" type="presOf" srcId="{B894BD1D-74DB-4E10-A70A-FD8864FB46C0}" destId="{E925A070-0FBB-45DD-A864-2D4C2F5CB59E}" srcOrd="0" destOrd="0" presId="urn:microsoft.com/office/officeart/2008/layout/HorizontalMultiLevelHierarchy"/>
    <dgm:cxn modelId="{9427BC59-E551-4619-A659-12FF9B575C3C}" srcId="{6470ECA3-8B17-4078-914D-17E6DF52E67A}" destId="{4629A8B7-9560-40C9-BA4B-3E1FE64D5906}" srcOrd="1" destOrd="0" parTransId="{9A60B019-73E4-4DBC-9006-D6571CADC4FF}" sibTransId="{73A0B295-4FE7-4CF9-ABD7-F37FC2260808}"/>
    <dgm:cxn modelId="{9A243FE8-C48B-4116-98DA-7BAD7A1AA8F1}" srcId="{6470ECA3-8B17-4078-914D-17E6DF52E67A}" destId="{C7F5046E-6005-4D83-BF84-B53360D1F6B0}" srcOrd="0" destOrd="0" parTransId="{74B00252-BEF7-4800-BADA-45AC33D5F298}" sibTransId="{AF747F93-0990-40F1-8702-698FF9515045}"/>
    <dgm:cxn modelId="{39F0C90C-1BBE-4D78-9D5B-C87E4009418A}" type="presOf" srcId="{51923288-B7CE-4743-BFC4-90BBE7C8802B}" destId="{1CBD20BB-1D05-4124-B774-92EDEF7B14DE}" srcOrd="1" destOrd="0" presId="urn:microsoft.com/office/officeart/2008/layout/HorizontalMultiLevelHierarchy"/>
    <dgm:cxn modelId="{2B6FBCE4-B6B5-44DB-8E1B-8F51D576DEB7}" type="presOf" srcId="{9A60B019-73E4-4DBC-9006-D6571CADC4FF}" destId="{6F6F3EC0-2F1C-4D9A-B20C-14C8422B6736}" srcOrd="1" destOrd="0" presId="urn:microsoft.com/office/officeart/2008/layout/HorizontalMultiLevelHierarchy"/>
    <dgm:cxn modelId="{D4FC521C-206B-402B-99CD-74EEDD2C585D}" type="presParOf" srcId="{E925A070-0FBB-45DD-A864-2D4C2F5CB59E}" destId="{0F2AEDC6-AF13-4A55-9E96-4B574DDD5ED5}" srcOrd="0" destOrd="0" presId="urn:microsoft.com/office/officeart/2008/layout/HorizontalMultiLevelHierarchy"/>
    <dgm:cxn modelId="{BA80B443-A38C-4651-8BA9-D6629995B219}" type="presParOf" srcId="{0F2AEDC6-AF13-4A55-9E96-4B574DDD5ED5}" destId="{0FABA844-EDD8-4259-9884-2DE2A8261955}" srcOrd="0" destOrd="0" presId="urn:microsoft.com/office/officeart/2008/layout/HorizontalMultiLevelHierarchy"/>
    <dgm:cxn modelId="{D16BE65F-68FE-47DA-A2E3-F1E01EF5E78D}" type="presParOf" srcId="{0F2AEDC6-AF13-4A55-9E96-4B574DDD5ED5}" destId="{32249FC5-166C-470A-9E3D-CF8DB7504FF1}" srcOrd="1" destOrd="0" presId="urn:microsoft.com/office/officeart/2008/layout/HorizontalMultiLevelHierarchy"/>
    <dgm:cxn modelId="{345DAF71-1A8F-408E-86E7-4CE1ADC9FEC1}" type="presParOf" srcId="{32249FC5-166C-470A-9E3D-CF8DB7504FF1}" destId="{48BDC4B8-6D44-4264-81F3-E976A028FF55}" srcOrd="0" destOrd="0" presId="urn:microsoft.com/office/officeart/2008/layout/HorizontalMultiLevelHierarchy"/>
    <dgm:cxn modelId="{C6553D88-77A7-41DC-B0D6-04A1B6413C6A}" type="presParOf" srcId="{48BDC4B8-6D44-4264-81F3-E976A028FF55}" destId="{5F9DB575-816D-4BEC-AFBF-09AF46ADAB88}" srcOrd="0" destOrd="0" presId="urn:microsoft.com/office/officeart/2008/layout/HorizontalMultiLevelHierarchy"/>
    <dgm:cxn modelId="{52D99F16-94F6-4807-8A35-4E7B27E355CE}" type="presParOf" srcId="{32249FC5-166C-470A-9E3D-CF8DB7504FF1}" destId="{1992BEFB-EFC8-48CC-9DC6-B8440CA22441}" srcOrd="1" destOrd="0" presId="urn:microsoft.com/office/officeart/2008/layout/HorizontalMultiLevelHierarchy"/>
    <dgm:cxn modelId="{0E9EA787-88A4-4080-AB23-5D3BD0D4DD37}" type="presParOf" srcId="{1992BEFB-EFC8-48CC-9DC6-B8440CA22441}" destId="{1DEAE746-DE00-4561-AD51-45B156B22B65}" srcOrd="0" destOrd="0" presId="urn:microsoft.com/office/officeart/2008/layout/HorizontalMultiLevelHierarchy"/>
    <dgm:cxn modelId="{59F67FFC-6D8E-47EB-A144-DA26F114CCA4}" type="presParOf" srcId="{1992BEFB-EFC8-48CC-9DC6-B8440CA22441}" destId="{99FC26FF-3E54-46B4-AAB3-C8B9B8E7BF8D}" srcOrd="1" destOrd="0" presId="urn:microsoft.com/office/officeart/2008/layout/HorizontalMultiLevelHierarchy"/>
    <dgm:cxn modelId="{EDCB553D-ECA3-4CD0-BC99-76E12A5F4906}" type="presParOf" srcId="{32249FC5-166C-470A-9E3D-CF8DB7504FF1}" destId="{B82EEC05-54CB-4213-85E8-D2E36B7E2BB1}" srcOrd="2" destOrd="0" presId="urn:microsoft.com/office/officeart/2008/layout/HorizontalMultiLevelHierarchy"/>
    <dgm:cxn modelId="{0D0024C9-918E-4C06-B26E-C987E9279366}" type="presParOf" srcId="{B82EEC05-54CB-4213-85E8-D2E36B7E2BB1}" destId="{6F6F3EC0-2F1C-4D9A-B20C-14C8422B6736}" srcOrd="0" destOrd="0" presId="urn:microsoft.com/office/officeart/2008/layout/HorizontalMultiLevelHierarchy"/>
    <dgm:cxn modelId="{BB080EF9-4EAD-4608-B9C9-CCC58526B414}" type="presParOf" srcId="{32249FC5-166C-470A-9E3D-CF8DB7504FF1}" destId="{8C67504B-D512-4B3B-BC09-E8BD0605E92E}" srcOrd="3" destOrd="0" presId="urn:microsoft.com/office/officeart/2008/layout/HorizontalMultiLevelHierarchy"/>
    <dgm:cxn modelId="{9C2BF28C-6F95-47C1-9F7F-17CF5D1DF484}" type="presParOf" srcId="{8C67504B-D512-4B3B-BC09-E8BD0605E92E}" destId="{53D8D0A1-D571-4960-8607-B0F105956340}" srcOrd="0" destOrd="0" presId="urn:microsoft.com/office/officeart/2008/layout/HorizontalMultiLevelHierarchy"/>
    <dgm:cxn modelId="{692DC647-C47C-409D-9205-71CBECE5F9BD}" type="presParOf" srcId="{8C67504B-D512-4B3B-BC09-E8BD0605E92E}" destId="{A4670444-E71B-44A0-BC3A-D3A6A4601014}" srcOrd="1" destOrd="0" presId="urn:microsoft.com/office/officeart/2008/layout/HorizontalMultiLevelHierarchy"/>
    <dgm:cxn modelId="{A449B8B2-4180-4C9E-8A91-62DE6816F7FE}" type="presParOf" srcId="{32249FC5-166C-470A-9E3D-CF8DB7504FF1}" destId="{CCF0ED17-B458-4C35-B3F0-3E590C1FDDAC}" srcOrd="4" destOrd="0" presId="urn:microsoft.com/office/officeart/2008/layout/HorizontalMultiLevelHierarchy"/>
    <dgm:cxn modelId="{201352E6-0B72-4C2F-BF6B-D126F6A00D1B}" type="presParOf" srcId="{CCF0ED17-B458-4C35-B3F0-3E590C1FDDAC}" destId="{1CBD20BB-1D05-4124-B774-92EDEF7B14DE}" srcOrd="0" destOrd="0" presId="urn:microsoft.com/office/officeart/2008/layout/HorizontalMultiLevelHierarchy"/>
    <dgm:cxn modelId="{D077F7A1-0297-4876-93CA-85AC255BDD9D}" type="presParOf" srcId="{32249FC5-166C-470A-9E3D-CF8DB7504FF1}" destId="{EC4D0270-40B5-48C9-A253-DE742BEE2547}" srcOrd="5" destOrd="0" presId="urn:microsoft.com/office/officeart/2008/layout/HorizontalMultiLevelHierarchy"/>
    <dgm:cxn modelId="{DA74E822-C963-4B5F-A5E1-EDCAE9AA3F53}" type="presParOf" srcId="{EC4D0270-40B5-48C9-A253-DE742BEE2547}" destId="{BCC69AA1-EE59-4781-B385-4495FD075A57}" srcOrd="0" destOrd="0" presId="urn:microsoft.com/office/officeart/2008/layout/HorizontalMultiLevelHierarchy"/>
    <dgm:cxn modelId="{D62DA49C-EA2F-403B-B765-F18319E6619F}" type="presParOf" srcId="{EC4D0270-40B5-48C9-A253-DE742BEE2547}" destId="{719E0D0A-45EE-41D4-80FA-A08FD394AB69}" srcOrd="1" destOrd="0" presId="urn:microsoft.com/office/officeart/2008/layout/HorizontalMultiLevelHierarchy"/>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F99D414-93D8-445E-AEFC-9CD532589416}" type="doc">
      <dgm:prSet loTypeId="urn:microsoft.com/office/officeart/2005/8/layout/vList6" loCatId="list" qsTypeId="urn:microsoft.com/office/officeart/2005/8/quickstyle/simple2" qsCatId="simple" csTypeId="urn:microsoft.com/office/officeart/2005/8/colors/accent2_5" csCatId="accent2" phldr="1"/>
      <dgm:spPr/>
      <dgm:t>
        <a:bodyPr/>
        <a:lstStyle/>
        <a:p>
          <a:endParaRPr lang="ru-RU"/>
        </a:p>
      </dgm:t>
    </dgm:pt>
    <dgm:pt modelId="{D4CA781B-E5A4-4A8C-A9D1-E62AB85C4AAB}">
      <dgm:prSet phldrT="[Текст]"/>
      <dgm:spPr/>
      <dgm:t>
        <a:bodyPr/>
        <a:lstStyle/>
        <a:p>
          <a:r>
            <a:rPr lang="ru-RU" b="0" i="0" dirty="0" smtClean="0"/>
            <a:t>сложившаяся на рынке цена акций</a:t>
          </a:r>
          <a:endParaRPr lang="ru-RU" dirty="0"/>
        </a:p>
      </dgm:t>
    </dgm:pt>
    <dgm:pt modelId="{C9AA4020-39C6-4E05-9CA0-7A7E1F6DC2FA}" type="parTrans" cxnId="{71FBFC19-D6AE-442D-9BB5-80046C923BF3}">
      <dgm:prSet/>
      <dgm:spPr/>
      <dgm:t>
        <a:bodyPr/>
        <a:lstStyle/>
        <a:p>
          <a:endParaRPr lang="ru-RU"/>
        </a:p>
      </dgm:t>
    </dgm:pt>
    <dgm:pt modelId="{2A6585B9-CAFF-492A-B909-A60AA070EB78}" type="sibTrans" cxnId="{71FBFC19-D6AE-442D-9BB5-80046C923BF3}">
      <dgm:prSet/>
      <dgm:spPr/>
      <dgm:t>
        <a:bodyPr/>
        <a:lstStyle/>
        <a:p>
          <a:endParaRPr lang="ru-RU"/>
        </a:p>
      </dgm:t>
    </dgm:pt>
    <dgm:pt modelId="{8BBC609C-2D31-41EF-9E92-05746DD7F705}">
      <dgm:prSet phldrT="[Текст]"/>
      <dgm:spPr/>
      <dgm:t>
        <a:bodyPr/>
        <a:lstStyle/>
        <a:p>
          <a:r>
            <a:rPr lang="ru-RU" dirty="0" smtClean="0"/>
            <a:t>.</a:t>
          </a:r>
          <a:endParaRPr lang="ru-RU" dirty="0"/>
        </a:p>
      </dgm:t>
    </dgm:pt>
    <dgm:pt modelId="{C3B32DC4-B30E-4AA8-A0EA-A233F4C27F27}" type="parTrans" cxnId="{4A3A7934-2572-4183-920B-6A7492301110}">
      <dgm:prSet/>
      <dgm:spPr/>
      <dgm:t>
        <a:bodyPr/>
        <a:lstStyle/>
        <a:p>
          <a:endParaRPr lang="ru-RU"/>
        </a:p>
      </dgm:t>
    </dgm:pt>
    <dgm:pt modelId="{D9007DF4-91A7-462A-B5B7-49DB9BE16C4D}" type="sibTrans" cxnId="{4A3A7934-2572-4183-920B-6A7492301110}">
      <dgm:prSet/>
      <dgm:spPr/>
      <dgm:t>
        <a:bodyPr/>
        <a:lstStyle/>
        <a:p>
          <a:endParaRPr lang="ru-RU"/>
        </a:p>
      </dgm:t>
    </dgm:pt>
    <dgm:pt modelId="{1F282839-BD42-47A6-9B81-E0A089D9FFA0}">
      <dgm:prSet phldrT="[Текст]"/>
      <dgm:spPr/>
      <dgm:t>
        <a:bodyPr/>
        <a:lstStyle/>
        <a:p>
          <a:r>
            <a:rPr lang="ru-RU" b="0" i="0" dirty="0" smtClean="0"/>
            <a:t>величина дивидендных выплат в истекшем году</a:t>
          </a:r>
          <a:endParaRPr lang="ru-RU" dirty="0"/>
        </a:p>
      </dgm:t>
    </dgm:pt>
    <dgm:pt modelId="{BD36F9B2-D812-4C09-B2BB-6D2A42EACEE7}" type="parTrans" cxnId="{02ECF80A-C216-4E6C-836E-53D96689A8A7}">
      <dgm:prSet/>
      <dgm:spPr/>
      <dgm:t>
        <a:bodyPr/>
        <a:lstStyle/>
        <a:p>
          <a:endParaRPr lang="ru-RU"/>
        </a:p>
      </dgm:t>
    </dgm:pt>
    <dgm:pt modelId="{1FF7C73A-6009-44C6-A1B8-B78E87808C16}" type="sibTrans" cxnId="{02ECF80A-C216-4E6C-836E-53D96689A8A7}">
      <dgm:prSet/>
      <dgm:spPr/>
      <dgm:t>
        <a:bodyPr/>
        <a:lstStyle/>
        <a:p>
          <a:endParaRPr lang="ru-RU"/>
        </a:p>
      </dgm:t>
    </dgm:pt>
    <dgm:pt modelId="{232CF6D1-1F51-4E42-8C5B-9999E21551E2}">
      <dgm:prSet phldrT="[Текст]"/>
      <dgm:spPr/>
      <dgm:t>
        <a:bodyPr/>
        <a:lstStyle/>
        <a:p>
          <a:r>
            <a:rPr lang="ru-RU" dirty="0" smtClean="0"/>
            <a:t>.</a:t>
          </a:r>
          <a:endParaRPr lang="ru-RU" dirty="0"/>
        </a:p>
      </dgm:t>
    </dgm:pt>
    <dgm:pt modelId="{764582C4-EAF9-4552-AD4A-774B75F42889}" type="parTrans" cxnId="{DCE5495F-0922-406B-AE18-6E8367DDB333}">
      <dgm:prSet/>
      <dgm:spPr/>
      <dgm:t>
        <a:bodyPr/>
        <a:lstStyle/>
        <a:p>
          <a:endParaRPr lang="ru-RU"/>
        </a:p>
      </dgm:t>
    </dgm:pt>
    <dgm:pt modelId="{3F9FB8F6-F344-406A-B662-AFEEBCB5A31E}" type="sibTrans" cxnId="{DCE5495F-0922-406B-AE18-6E8367DDB333}">
      <dgm:prSet/>
      <dgm:spPr/>
      <dgm:t>
        <a:bodyPr/>
        <a:lstStyle/>
        <a:p>
          <a:endParaRPr lang="ru-RU"/>
        </a:p>
      </dgm:t>
    </dgm:pt>
    <dgm:pt modelId="{6B78C0BF-9FA5-4375-9A46-9E1321C8A428}" type="pres">
      <dgm:prSet presAssocID="{8F99D414-93D8-445E-AEFC-9CD532589416}" presName="Name0" presStyleCnt="0">
        <dgm:presLayoutVars>
          <dgm:dir/>
          <dgm:animLvl val="lvl"/>
          <dgm:resizeHandles/>
        </dgm:presLayoutVars>
      </dgm:prSet>
      <dgm:spPr/>
      <dgm:t>
        <a:bodyPr/>
        <a:lstStyle/>
        <a:p>
          <a:endParaRPr lang="ru-RU"/>
        </a:p>
      </dgm:t>
    </dgm:pt>
    <dgm:pt modelId="{76D18943-EF13-42A9-A965-49BDC7511433}" type="pres">
      <dgm:prSet presAssocID="{D4CA781B-E5A4-4A8C-A9D1-E62AB85C4AAB}" presName="linNode" presStyleCnt="0"/>
      <dgm:spPr/>
    </dgm:pt>
    <dgm:pt modelId="{B9A86FF0-50F6-4EC6-9351-DE68B0E36674}" type="pres">
      <dgm:prSet presAssocID="{D4CA781B-E5A4-4A8C-A9D1-E62AB85C4AAB}" presName="parentShp" presStyleLbl="node1" presStyleIdx="0" presStyleCnt="2">
        <dgm:presLayoutVars>
          <dgm:bulletEnabled val="1"/>
        </dgm:presLayoutVars>
      </dgm:prSet>
      <dgm:spPr/>
      <dgm:t>
        <a:bodyPr/>
        <a:lstStyle/>
        <a:p>
          <a:endParaRPr lang="ru-RU"/>
        </a:p>
      </dgm:t>
    </dgm:pt>
    <dgm:pt modelId="{B3C99BBE-2904-4CC8-B117-D76C93ABF8F2}" type="pres">
      <dgm:prSet presAssocID="{D4CA781B-E5A4-4A8C-A9D1-E62AB85C4AAB}" presName="childShp" presStyleLbl="bgAccFollowNode1" presStyleIdx="0" presStyleCnt="2" custScaleX="30476">
        <dgm:presLayoutVars>
          <dgm:bulletEnabled val="1"/>
        </dgm:presLayoutVars>
      </dgm:prSet>
      <dgm:spPr/>
      <dgm:t>
        <a:bodyPr/>
        <a:lstStyle/>
        <a:p>
          <a:endParaRPr lang="ru-RU"/>
        </a:p>
      </dgm:t>
    </dgm:pt>
    <dgm:pt modelId="{86FF42A4-6189-4AB2-8C4F-0C37AE316393}" type="pres">
      <dgm:prSet presAssocID="{2A6585B9-CAFF-492A-B909-A60AA070EB78}" presName="spacing" presStyleCnt="0"/>
      <dgm:spPr/>
    </dgm:pt>
    <dgm:pt modelId="{5F403437-7FCB-4053-A1B5-2DFC4E08F64D}" type="pres">
      <dgm:prSet presAssocID="{1F282839-BD42-47A6-9B81-E0A089D9FFA0}" presName="linNode" presStyleCnt="0"/>
      <dgm:spPr/>
    </dgm:pt>
    <dgm:pt modelId="{7628BA84-70B1-4EC5-950A-EC8FC180AE79}" type="pres">
      <dgm:prSet presAssocID="{1F282839-BD42-47A6-9B81-E0A089D9FFA0}" presName="parentShp" presStyleLbl="node1" presStyleIdx="1" presStyleCnt="2">
        <dgm:presLayoutVars>
          <dgm:bulletEnabled val="1"/>
        </dgm:presLayoutVars>
      </dgm:prSet>
      <dgm:spPr/>
      <dgm:t>
        <a:bodyPr/>
        <a:lstStyle/>
        <a:p>
          <a:endParaRPr lang="ru-RU"/>
        </a:p>
      </dgm:t>
    </dgm:pt>
    <dgm:pt modelId="{53A55FD0-9944-45D2-A0D0-433CA266361A}" type="pres">
      <dgm:prSet presAssocID="{1F282839-BD42-47A6-9B81-E0A089D9FFA0}" presName="childShp" presStyleLbl="bgAccFollowNode1" presStyleIdx="1" presStyleCnt="2" custScaleX="30476">
        <dgm:presLayoutVars>
          <dgm:bulletEnabled val="1"/>
        </dgm:presLayoutVars>
      </dgm:prSet>
      <dgm:spPr/>
      <dgm:t>
        <a:bodyPr/>
        <a:lstStyle/>
        <a:p>
          <a:endParaRPr lang="ru-RU"/>
        </a:p>
      </dgm:t>
    </dgm:pt>
  </dgm:ptLst>
  <dgm:cxnLst>
    <dgm:cxn modelId="{405A5E55-3E9A-4E37-AA0A-505B9B5FE7C9}" type="presOf" srcId="{8BBC609C-2D31-41EF-9E92-05746DD7F705}" destId="{B3C99BBE-2904-4CC8-B117-D76C93ABF8F2}" srcOrd="0" destOrd="0" presId="urn:microsoft.com/office/officeart/2005/8/layout/vList6"/>
    <dgm:cxn modelId="{4D4E00AB-6974-4885-A2EB-F959B84DD372}" type="presOf" srcId="{1F282839-BD42-47A6-9B81-E0A089D9FFA0}" destId="{7628BA84-70B1-4EC5-950A-EC8FC180AE79}" srcOrd="0" destOrd="0" presId="urn:microsoft.com/office/officeart/2005/8/layout/vList6"/>
    <dgm:cxn modelId="{BE7446E3-B8AE-49B3-A8A8-CAD71404C3D5}" type="presOf" srcId="{8F99D414-93D8-445E-AEFC-9CD532589416}" destId="{6B78C0BF-9FA5-4375-9A46-9E1321C8A428}" srcOrd="0" destOrd="0" presId="urn:microsoft.com/office/officeart/2005/8/layout/vList6"/>
    <dgm:cxn modelId="{02ECF80A-C216-4E6C-836E-53D96689A8A7}" srcId="{8F99D414-93D8-445E-AEFC-9CD532589416}" destId="{1F282839-BD42-47A6-9B81-E0A089D9FFA0}" srcOrd="1" destOrd="0" parTransId="{BD36F9B2-D812-4C09-B2BB-6D2A42EACEE7}" sibTransId="{1FF7C73A-6009-44C6-A1B8-B78E87808C16}"/>
    <dgm:cxn modelId="{DCE5495F-0922-406B-AE18-6E8367DDB333}" srcId="{1F282839-BD42-47A6-9B81-E0A089D9FFA0}" destId="{232CF6D1-1F51-4E42-8C5B-9999E21551E2}" srcOrd="0" destOrd="0" parTransId="{764582C4-EAF9-4552-AD4A-774B75F42889}" sibTransId="{3F9FB8F6-F344-406A-B662-AFEEBCB5A31E}"/>
    <dgm:cxn modelId="{4A3A7934-2572-4183-920B-6A7492301110}" srcId="{D4CA781B-E5A4-4A8C-A9D1-E62AB85C4AAB}" destId="{8BBC609C-2D31-41EF-9E92-05746DD7F705}" srcOrd="0" destOrd="0" parTransId="{C3B32DC4-B30E-4AA8-A0EA-A233F4C27F27}" sibTransId="{D9007DF4-91A7-462A-B5B7-49DB9BE16C4D}"/>
    <dgm:cxn modelId="{4435CD7D-9EE8-4097-A436-E7F93871648A}" type="presOf" srcId="{D4CA781B-E5A4-4A8C-A9D1-E62AB85C4AAB}" destId="{B9A86FF0-50F6-4EC6-9351-DE68B0E36674}" srcOrd="0" destOrd="0" presId="urn:microsoft.com/office/officeart/2005/8/layout/vList6"/>
    <dgm:cxn modelId="{A8BB6E2F-B24D-4907-9566-2488DEDDBD32}" type="presOf" srcId="{232CF6D1-1F51-4E42-8C5B-9999E21551E2}" destId="{53A55FD0-9944-45D2-A0D0-433CA266361A}" srcOrd="0" destOrd="0" presId="urn:microsoft.com/office/officeart/2005/8/layout/vList6"/>
    <dgm:cxn modelId="{71FBFC19-D6AE-442D-9BB5-80046C923BF3}" srcId="{8F99D414-93D8-445E-AEFC-9CD532589416}" destId="{D4CA781B-E5A4-4A8C-A9D1-E62AB85C4AAB}" srcOrd="0" destOrd="0" parTransId="{C9AA4020-39C6-4E05-9CA0-7A7E1F6DC2FA}" sibTransId="{2A6585B9-CAFF-492A-B909-A60AA070EB78}"/>
    <dgm:cxn modelId="{42056481-6C3C-4BF6-9FDD-69F9A9A198B6}" type="presParOf" srcId="{6B78C0BF-9FA5-4375-9A46-9E1321C8A428}" destId="{76D18943-EF13-42A9-A965-49BDC7511433}" srcOrd="0" destOrd="0" presId="urn:microsoft.com/office/officeart/2005/8/layout/vList6"/>
    <dgm:cxn modelId="{5D0B03D8-1763-4442-AB37-C4A0DB6A0958}" type="presParOf" srcId="{76D18943-EF13-42A9-A965-49BDC7511433}" destId="{B9A86FF0-50F6-4EC6-9351-DE68B0E36674}" srcOrd="0" destOrd="0" presId="urn:microsoft.com/office/officeart/2005/8/layout/vList6"/>
    <dgm:cxn modelId="{04C92390-A939-467D-B65D-E3773757A791}" type="presParOf" srcId="{76D18943-EF13-42A9-A965-49BDC7511433}" destId="{B3C99BBE-2904-4CC8-B117-D76C93ABF8F2}" srcOrd="1" destOrd="0" presId="urn:microsoft.com/office/officeart/2005/8/layout/vList6"/>
    <dgm:cxn modelId="{2151E0A0-DD9A-4231-B218-5D83080ED67A}" type="presParOf" srcId="{6B78C0BF-9FA5-4375-9A46-9E1321C8A428}" destId="{86FF42A4-6189-4AB2-8C4F-0C37AE316393}" srcOrd="1" destOrd="0" presId="urn:microsoft.com/office/officeart/2005/8/layout/vList6"/>
    <dgm:cxn modelId="{776C8D84-88B0-4F22-82EC-CCC6CEC705FA}" type="presParOf" srcId="{6B78C0BF-9FA5-4375-9A46-9E1321C8A428}" destId="{5F403437-7FCB-4053-A1B5-2DFC4E08F64D}" srcOrd="2" destOrd="0" presId="urn:microsoft.com/office/officeart/2005/8/layout/vList6"/>
    <dgm:cxn modelId="{74FB382D-3950-4896-90C6-C92AB2A7E7E4}" type="presParOf" srcId="{5F403437-7FCB-4053-A1B5-2DFC4E08F64D}" destId="{7628BA84-70B1-4EC5-950A-EC8FC180AE79}" srcOrd="0" destOrd="0" presId="urn:microsoft.com/office/officeart/2005/8/layout/vList6"/>
    <dgm:cxn modelId="{C75B30B0-ED9A-42A3-BA0A-484B7C06CF36}" type="presParOf" srcId="{5F403437-7FCB-4053-A1B5-2DFC4E08F64D}" destId="{53A55FD0-9944-45D2-A0D0-433CA266361A}"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73D37F-755A-458B-90BC-980A5E4CB84A}">
      <dsp:nvSpPr>
        <dsp:cNvPr id="0" name=""/>
        <dsp:cNvSpPr/>
      </dsp:nvSpPr>
      <dsp:spPr>
        <a:xfrm>
          <a:off x="4867494" y="3919128"/>
          <a:ext cx="646826" cy="616260"/>
        </a:xfrm>
        <a:custGeom>
          <a:avLst/>
          <a:gdLst/>
          <a:ahLst/>
          <a:cxnLst/>
          <a:rect l="0" t="0" r="0" b="0"/>
          <a:pathLst>
            <a:path>
              <a:moveTo>
                <a:pt x="0" y="0"/>
              </a:moveTo>
              <a:lnTo>
                <a:pt x="323413" y="0"/>
              </a:lnTo>
              <a:lnTo>
                <a:pt x="323413" y="616260"/>
              </a:lnTo>
              <a:lnTo>
                <a:pt x="646826" y="616260"/>
              </a:lnTo>
            </a:path>
          </a:pathLst>
        </a:custGeom>
        <a:noFill/>
        <a:ln w="15875" cap="flat" cmpd="sng" algn="ctr">
          <a:solidFill>
            <a:schemeClr val="accent2">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5168572" y="4204923"/>
        <a:ext cx="44669" cy="44669"/>
      </dsp:txXfrm>
    </dsp:sp>
    <dsp:sp modelId="{65DAA196-A74D-47C2-B07D-ED3E0CECB660}">
      <dsp:nvSpPr>
        <dsp:cNvPr id="0" name=""/>
        <dsp:cNvSpPr/>
      </dsp:nvSpPr>
      <dsp:spPr>
        <a:xfrm>
          <a:off x="4867494" y="3302868"/>
          <a:ext cx="646826" cy="616260"/>
        </a:xfrm>
        <a:custGeom>
          <a:avLst/>
          <a:gdLst/>
          <a:ahLst/>
          <a:cxnLst/>
          <a:rect l="0" t="0" r="0" b="0"/>
          <a:pathLst>
            <a:path>
              <a:moveTo>
                <a:pt x="0" y="616260"/>
              </a:moveTo>
              <a:lnTo>
                <a:pt x="323413" y="616260"/>
              </a:lnTo>
              <a:lnTo>
                <a:pt x="323413" y="0"/>
              </a:lnTo>
              <a:lnTo>
                <a:pt x="646826" y="0"/>
              </a:lnTo>
            </a:path>
          </a:pathLst>
        </a:custGeom>
        <a:noFill/>
        <a:ln w="15875" cap="flat" cmpd="sng" algn="ctr">
          <a:solidFill>
            <a:schemeClr val="accent2">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5168572" y="3588663"/>
        <a:ext cx="44669" cy="44669"/>
      </dsp:txXfrm>
    </dsp:sp>
    <dsp:sp modelId="{9AADC1D6-C41D-4179-94EE-007E0E1675A7}">
      <dsp:nvSpPr>
        <dsp:cNvPr id="0" name=""/>
        <dsp:cNvSpPr/>
      </dsp:nvSpPr>
      <dsp:spPr>
        <a:xfrm>
          <a:off x="986532" y="2686608"/>
          <a:ext cx="646826" cy="1232520"/>
        </a:xfrm>
        <a:custGeom>
          <a:avLst/>
          <a:gdLst/>
          <a:ahLst/>
          <a:cxnLst/>
          <a:rect l="0" t="0" r="0" b="0"/>
          <a:pathLst>
            <a:path>
              <a:moveTo>
                <a:pt x="0" y="0"/>
              </a:moveTo>
              <a:lnTo>
                <a:pt x="323413" y="0"/>
              </a:lnTo>
              <a:lnTo>
                <a:pt x="323413" y="1232520"/>
              </a:lnTo>
              <a:lnTo>
                <a:pt x="646826" y="1232520"/>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1275147" y="3268069"/>
        <a:ext cx="69596" cy="69596"/>
      </dsp:txXfrm>
    </dsp:sp>
    <dsp:sp modelId="{709C4D71-8DD2-4108-848A-0BC92E559370}">
      <dsp:nvSpPr>
        <dsp:cNvPr id="0" name=""/>
        <dsp:cNvSpPr/>
      </dsp:nvSpPr>
      <dsp:spPr>
        <a:xfrm>
          <a:off x="4867494" y="1454087"/>
          <a:ext cx="646826" cy="616260"/>
        </a:xfrm>
        <a:custGeom>
          <a:avLst/>
          <a:gdLst/>
          <a:ahLst/>
          <a:cxnLst/>
          <a:rect l="0" t="0" r="0" b="0"/>
          <a:pathLst>
            <a:path>
              <a:moveTo>
                <a:pt x="0" y="0"/>
              </a:moveTo>
              <a:lnTo>
                <a:pt x="323413" y="0"/>
              </a:lnTo>
              <a:lnTo>
                <a:pt x="323413" y="616260"/>
              </a:lnTo>
              <a:lnTo>
                <a:pt x="646826" y="616260"/>
              </a:lnTo>
            </a:path>
          </a:pathLst>
        </a:custGeom>
        <a:noFill/>
        <a:ln w="15875" cap="flat" cmpd="sng" algn="ctr">
          <a:solidFill>
            <a:schemeClr val="accent2">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5168572" y="1739882"/>
        <a:ext cx="44669" cy="44669"/>
      </dsp:txXfrm>
    </dsp:sp>
    <dsp:sp modelId="{A7A0FB84-8FA6-438E-9E51-75BDC9B1EDB0}">
      <dsp:nvSpPr>
        <dsp:cNvPr id="0" name=""/>
        <dsp:cNvSpPr/>
      </dsp:nvSpPr>
      <dsp:spPr>
        <a:xfrm>
          <a:off x="4867494" y="837826"/>
          <a:ext cx="646826" cy="616260"/>
        </a:xfrm>
        <a:custGeom>
          <a:avLst/>
          <a:gdLst/>
          <a:ahLst/>
          <a:cxnLst/>
          <a:rect l="0" t="0" r="0" b="0"/>
          <a:pathLst>
            <a:path>
              <a:moveTo>
                <a:pt x="0" y="616260"/>
              </a:moveTo>
              <a:lnTo>
                <a:pt x="323413" y="616260"/>
              </a:lnTo>
              <a:lnTo>
                <a:pt x="323413" y="0"/>
              </a:lnTo>
              <a:lnTo>
                <a:pt x="646826" y="0"/>
              </a:lnTo>
            </a:path>
          </a:pathLst>
        </a:custGeom>
        <a:noFill/>
        <a:ln w="15875" cap="flat" cmpd="sng" algn="ctr">
          <a:solidFill>
            <a:schemeClr val="accent2">
              <a:tint val="7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5168572" y="1123622"/>
        <a:ext cx="44669" cy="44669"/>
      </dsp:txXfrm>
    </dsp:sp>
    <dsp:sp modelId="{7CB047BC-64F9-40A5-ABED-B1FED52AAAEE}">
      <dsp:nvSpPr>
        <dsp:cNvPr id="0" name=""/>
        <dsp:cNvSpPr/>
      </dsp:nvSpPr>
      <dsp:spPr>
        <a:xfrm>
          <a:off x="986532" y="1454087"/>
          <a:ext cx="646826" cy="1232520"/>
        </a:xfrm>
        <a:custGeom>
          <a:avLst/>
          <a:gdLst/>
          <a:ahLst/>
          <a:cxnLst/>
          <a:rect l="0" t="0" r="0" b="0"/>
          <a:pathLst>
            <a:path>
              <a:moveTo>
                <a:pt x="0" y="1232520"/>
              </a:moveTo>
              <a:lnTo>
                <a:pt x="323413" y="1232520"/>
              </a:lnTo>
              <a:lnTo>
                <a:pt x="323413" y="0"/>
              </a:lnTo>
              <a:lnTo>
                <a:pt x="646826" y="0"/>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1275147" y="2035549"/>
        <a:ext cx="69596" cy="69596"/>
      </dsp:txXfrm>
    </dsp:sp>
    <dsp:sp modelId="{9DDC25A5-AB53-44EE-A31E-EF8539612854}">
      <dsp:nvSpPr>
        <dsp:cNvPr id="0" name=""/>
        <dsp:cNvSpPr/>
      </dsp:nvSpPr>
      <dsp:spPr>
        <a:xfrm rot="16200000">
          <a:off x="-2101255" y="2193599"/>
          <a:ext cx="5189561" cy="986016"/>
        </a:xfrm>
        <a:prstGeom prst="rect">
          <a:avLst/>
        </a:prstGeom>
        <a:solidFill>
          <a:schemeClr val="accent2">
            <a:alpha val="8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latin typeface="Calibri" pitchFamily="34" charset="0"/>
              <a:cs typeface="Calibri" pitchFamily="34" charset="0"/>
            </a:rPr>
            <a:t>Источники финансирования инвестиционных проектов можно классифицировать по следующим критериям: </a:t>
          </a:r>
          <a:endParaRPr lang="ru-RU" sz="1600" kern="1200" dirty="0">
            <a:latin typeface="Calibri" pitchFamily="34" charset="0"/>
            <a:cs typeface="Calibri" pitchFamily="34" charset="0"/>
          </a:endParaRPr>
        </a:p>
      </dsp:txBody>
      <dsp:txXfrm>
        <a:off x="-2101255" y="2193599"/>
        <a:ext cx="5189561" cy="986016"/>
      </dsp:txXfrm>
    </dsp:sp>
    <dsp:sp modelId="{50B76BFF-6DFD-4F48-A408-B716C94FDE5D}">
      <dsp:nvSpPr>
        <dsp:cNvPr id="0" name=""/>
        <dsp:cNvSpPr/>
      </dsp:nvSpPr>
      <dsp:spPr>
        <a:xfrm>
          <a:off x="1633359" y="961078"/>
          <a:ext cx="3234134" cy="986016"/>
        </a:xfrm>
        <a:prstGeom prst="rect">
          <a:avLst/>
        </a:prstGeom>
        <a:solidFill>
          <a:schemeClr val="accent2">
            <a:alpha val="7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ru-RU" sz="1100" kern="1200" dirty="0" smtClean="0"/>
            <a:t>Источники финансирования по отношениям собственности, которые делятся на:</a:t>
          </a:r>
          <a:endParaRPr lang="ru-RU" sz="1100" kern="1200" dirty="0"/>
        </a:p>
      </dsp:txBody>
      <dsp:txXfrm>
        <a:off x="1633359" y="961078"/>
        <a:ext cx="3234134" cy="986016"/>
      </dsp:txXfrm>
    </dsp:sp>
    <dsp:sp modelId="{D680C752-4920-46F5-95F7-C172D4481F6B}">
      <dsp:nvSpPr>
        <dsp:cNvPr id="0" name=""/>
        <dsp:cNvSpPr/>
      </dsp:nvSpPr>
      <dsp:spPr>
        <a:xfrm>
          <a:off x="5514321" y="344818"/>
          <a:ext cx="3234134" cy="986016"/>
        </a:xfrm>
        <a:prstGeom prst="rect">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ru-RU" sz="1100" kern="1200" dirty="0" smtClean="0"/>
            <a:t>собственные источники, к которым относятся: прибыль, амортизационные отчисления, страховые суммы в виде возмещения потерь от аварий, стихийных бедствий и т.п., а также денежные накопления и сбережения граждан и юридических лиц</a:t>
          </a:r>
          <a:endParaRPr lang="ru-RU" sz="1100" kern="1200" dirty="0"/>
        </a:p>
      </dsp:txBody>
      <dsp:txXfrm>
        <a:off x="5514321" y="344818"/>
        <a:ext cx="3234134" cy="986016"/>
      </dsp:txXfrm>
    </dsp:sp>
    <dsp:sp modelId="{1F97AB72-6512-4C24-AA25-B1DE004615E4}">
      <dsp:nvSpPr>
        <dsp:cNvPr id="0" name=""/>
        <dsp:cNvSpPr/>
      </dsp:nvSpPr>
      <dsp:spPr>
        <a:xfrm>
          <a:off x="5514321" y="1577339"/>
          <a:ext cx="3234134" cy="986016"/>
        </a:xfrm>
        <a:prstGeom prst="rect">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ru-RU" sz="1100" kern="1200" dirty="0" smtClean="0"/>
            <a:t>привлеченные источники, к которым относятся: средства, получаемые от продажи акций, паевые и иные взносы членов трудовых коллективов, граждан, юридических лиц; заемные финансовые средства инвесторов,</a:t>
          </a:r>
          <a:endParaRPr lang="ru-RU" sz="1100" kern="1200" dirty="0"/>
        </a:p>
      </dsp:txBody>
      <dsp:txXfrm>
        <a:off x="5514321" y="1577339"/>
        <a:ext cx="3234134" cy="986016"/>
      </dsp:txXfrm>
    </dsp:sp>
    <dsp:sp modelId="{4823A4AB-2535-4E76-9562-BFE967F566E8}">
      <dsp:nvSpPr>
        <dsp:cNvPr id="0" name=""/>
        <dsp:cNvSpPr/>
      </dsp:nvSpPr>
      <dsp:spPr>
        <a:xfrm>
          <a:off x="1633359" y="3426120"/>
          <a:ext cx="3234134" cy="986016"/>
        </a:xfrm>
        <a:prstGeom prst="rect">
          <a:avLst/>
        </a:prstGeom>
        <a:solidFill>
          <a:schemeClr val="accent2">
            <a:alpha val="7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ru-RU" sz="1100" kern="1200" dirty="0" smtClean="0"/>
            <a:t>Источники финансирования по видам собственности, к которым относятся: </a:t>
          </a:r>
          <a:endParaRPr lang="ru-RU" sz="1100" kern="1200" dirty="0"/>
        </a:p>
      </dsp:txBody>
      <dsp:txXfrm>
        <a:off x="1633359" y="3426120"/>
        <a:ext cx="3234134" cy="986016"/>
      </dsp:txXfrm>
    </dsp:sp>
    <dsp:sp modelId="{E6FC4D56-4369-4E9C-B118-C737E376CC01}">
      <dsp:nvSpPr>
        <dsp:cNvPr id="0" name=""/>
        <dsp:cNvSpPr/>
      </dsp:nvSpPr>
      <dsp:spPr>
        <a:xfrm>
          <a:off x="5514321" y="2809860"/>
          <a:ext cx="3234134" cy="986016"/>
        </a:xfrm>
        <a:prstGeom prst="rect">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ru-RU" sz="1100" kern="1200" dirty="0" smtClean="0"/>
            <a:t>государственные инвестиционные ресурсы (бюджетные средства, средства внебюджетных фондов, привлеченные (государственные займы, международные кредиты))</a:t>
          </a:r>
          <a:endParaRPr lang="ru-RU" sz="1100" kern="1200" dirty="0"/>
        </a:p>
      </dsp:txBody>
      <dsp:txXfrm>
        <a:off x="5514321" y="2809860"/>
        <a:ext cx="3234134" cy="986016"/>
      </dsp:txXfrm>
    </dsp:sp>
    <dsp:sp modelId="{B664DCF6-8960-48B2-A44B-AC4395F3FDA6}">
      <dsp:nvSpPr>
        <dsp:cNvPr id="0" name=""/>
        <dsp:cNvSpPr/>
      </dsp:nvSpPr>
      <dsp:spPr>
        <a:xfrm>
          <a:off x="5514321" y="4042380"/>
          <a:ext cx="3234134" cy="986016"/>
        </a:xfrm>
        <a:prstGeom prst="rect">
          <a:avLst/>
        </a:prstGeom>
        <a:solidFill>
          <a:schemeClr val="accent2">
            <a:alpha val="5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ru-RU" sz="1100" kern="1200" dirty="0" smtClean="0"/>
            <a:t>частные инвестиционные ресурсы коммерческих и некоммерческих организаций, общественных объединений, физических лиц); </a:t>
          </a:r>
        </a:p>
        <a:p>
          <a:pPr lvl="0" algn="ctr" defTabSz="488950">
            <a:lnSpc>
              <a:spcPct val="90000"/>
            </a:lnSpc>
            <a:spcBef>
              <a:spcPct val="0"/>
            </a:spcBef>
            <a:spcAft>
              <a:spcPct val="35000"/>
            </a:spcAft>
          </a:pPr>
          <a:r>
            <a:rPr lang="ru-RU" sz="1100" kern="1200" dirty="0" smtClean="0"/>
            <a:t>инвестиционные ресурсы иностранных инвесторов.</a:t>
          </a:r>
          <a:endParaRPr lang="ru-RU" sz="1100" kern="1200" dirty="0"/>
        </a:p>
      </dsp:txBody>
      <dsp:txXfrm>
        <a:off x="5514321" y="4042380"/>
        <a:ext cx="3234134" cy="98601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F9CEB4-0A95-4D1B-BA5E-87A0B84FEC39}">
      <dsp:nvSpPr>
        <dsp:cNvPr id="0" name=""/>
        <dsp:cNvSpPr/>
      </dsp:nvSpPr>
      <dsp:spPr>
        <a:xfrm>
          <a:off x="1108810" y="2037952"/>
          <a:ext cx="2361356" cy="1180678"/>
        </a:xfrm>
        <a:prstGeom prst="roundRect">
          <a:avLst>
            <a:gd name="adj" fmla="val 10000"/>
          </a:avLst>
        </a:prstGeom>
        <a:solidFill>
          <a:schemeClr val="accent2">
            <a:alpha val="8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t>Различают следующие формы финансирования инвестиционного проекта:</a:t>
          </a:r>
          <a:endParaRPr lang="ru-RU" sz="1600" kern="1200" dirty="0"/>
        </a:p>
      </dsp:txBody>
      <dsp:txXfrm>
        <a:off x="1143391" y="2072533"/>
        <a:ext cx="2292194" cy="1111516"/>
      </dsp:txXfrm>
    </dsp:sp>
    <dsp:sp modelId="{342B08E1-7106-4687-B82B-A19F9C2DA3DF}">
      <dsp:nvSpPr>
        <dsp:cNvPr id="0" name=""/>
        <dsp:cNvSpPr/>
      </dsp:nvSpPr>
      <dsp:spPr>
        <a:xfrm rot="17692822">
          <a:off x="2819920" y="1589742"/>
          <a:ext cx="2245035" cy="40429"/>
        </a:xfrm>
        <a:custGeom>
          <a:avLst/>
          <a:gdLst/>
          <a:ahLst/>
          <a:cxnLst/>
          <a:rect l="0" t="0" r="0" b="0"/>
          <a:pathLst>
            <a:path>
              <a:moveTo>
                <a:pt x="0" y="20214"/>
              </a:moveTo>
              <a:lnTo>
                <a:pt x="2245035" y="20214"/>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ru-RU" sz="800" kern="1200"/>
        </a:p>
      </dsp:txBody>
      <dsp:txXfrm>
        <a:off x="3886312" y="1553831"/>
        <a:ext cx="112251" cy="112251"/>
      </dsp:txXfrm>
    </dsp:sp>
    <dsp:sp modelId="{33ED3AC3-1D16-4712-9EBC-B487408ECE74}">
      <dsp:nvSpPr>
        <dsp:cNvPr id="0" name=""/>
        <dsp:cNvSpPr/>
      </dsp:nvSpPr>
      <dsp:spPr>
        <a:xfrm>
          <a:off x="4414709" y="1283"/>
          <a:ext cx="2361356" cy="1180678"/>
        </a:xfrm>
        <a:prstGeom prst="roundRect">
          <a:avLst>
            <a:gd name="adj" fmla="val 10000"/>
          </a:avLst>
        </a:prstGeom>
        <a:solidFill>
          <a:schemeClr val="accent2">
            <a:alpha val="7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t>бюджетное</a:t>
          </a:r>
          <a:endParaRPr lang="ru-RU" sz="1600" kern="1200" dirty="0"/>
        </a:p>
      </dsp:txBody>
      <dsp:txXfrm>
        <a:off x="4449290" y="35864"/>
        <a:ext cx="2292194" cy="1111516"/>
      </dsp:txXfrm>
    </dsp:sp>
    <dsp:sp modelId="{E36E27C8-EE84-487F-8A23-282A2280AC4F}">
      <dsp:nvSpPr>
        <dsp:cNvPr id="0" name=""/>
        <dsp:cNvSpPr/>
      </dsp:nvSpPr>
      <dsp:spPr>
        <a:xfrm rot="19457599">
          <a:off x="3360834" y="2268632"/>
          <a:ext cx="1163207" cy="40429"/>
        </a:xfrm>
        <a:custGeom>
          <a:avLst/>
          <a:gdLst/>
          <a:ahLst/>
          <a:cxnLst/>
          <a:rect l="0" t="0" r="0" b="0"/>
          <a:pathLst>
            <a:path>
              <a:moveTo>
                <a:pt x="0" y="20214"/>
              </a:moveTo>
              <a:lnTo>
                <a:pt x="1163207" y="20214"/>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3913357" y="2259766"/>
        <a:ext cx="58160" cy="58160"/>
      </dsp:txXfrm>
    </dsp:sp>
    <dsp:sp modelId="{544D130E-A00C-40D5-A268-01B5BB894AB7}">
      <dsp:nvSpPr>
        <dsp:cNvPr id="0" name=""/>
        <dsp:cNvSpPr/>
      </dsp:nvSpPr>
      <dsp:spPr>
        <a:xfrm>
          <a:off x="4414709" y="1359063"/>
          <a:ext cx="2361356" cy="1180678"/>
        </a:xfrm>
        <a:prstGeom prst="roundRect">
          <a:avLst>
            <a:gd name="adj" fmla="val 10000"/>
          </a:avLst>
        </a:prstGeom>
        <a:solidFill>
          <a:schemeClr val="accent2">
            <a:alpha val="7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t>акционерное</a:t>
          </a:r>
          <a:endParaRPr lang="ru-RU" sz="1600" kern="1200" dirty="0"/>
        </a:p>
      </dsp:txBody>
      <dsp:txXfrm>
        <a:off x="4449290" y="1393644"/>
        <a:ext cx="2292194" cy="1111516"/>
      </dsp:txXfrm>
    </dsp:sp>
    <dsp:sp modelId="{B8FF0E87-DD8A-445B-AF78-3BC2115606D0}">
      <dsp:nvSpPr>
        <dsp:cNvPr id="0" name=""/>
        <dsp:cNvSpPr/>
      </dsp:nvSpPr>
      <dsp:spPr>
        <a:xfrm rot="2142401">
          <a:off x="3360834" y="2947522"/>
          <a:ext cx="1163207" cy="40429"/>
        </a:xfrm>
        <a:custGeom>
          <a:avLst/>
          <a:gdLst/>
          <a:ahLst/>
          <a:cxnLst/>
          <a:rect l="0" t="0" r="0" b="0"/>
          <a:pathLst>
            <a:path>
              <a:moveTo>
                <a:pt x="0" y="20214"/>
              </a:moveTo>
              <a:lnTo>
                <a:pt x="1163207" y="20214"/>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3913357" y="2938656"/>
        <a:ext cx="58160" cy="58160"/>
      </dsp:txXfrm>
    </dsp:sp>
    <dsp:sp modelId="{A54A74A4-267D-40DB-8B14-AF30572A0BFA}">
      <dsp:nvSpPr>
        <dsp:cNvPr id="0" name=""/>
        <dsp:cNvSpPr/>
      </dsp:nvSpPr>
      <dsp:spPr>
        <a:xfrm>
          <a:off x="4414709" y="2716842"/>
          <a:ext cx="2361356" cy="1180678"/>
        </a:xfrm>
        <a:prstGeom prst="roundRect">
          <a:avLst>
            <a:gd name="adj" fmla="val 10000"/>
          </a:avLst>
        </a:prstGeom>
        <a:solidFill>
          <a:schemeClr val="accent2">
            <a:alpha val="7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t>кредитование</a:t>
          </a:r>
          <a:endParaRPr lang="ru-RU" sz="1600" kern="1200" dirty="0"/>
        </a:p>
      </dsp:txBody>
      <dsp:txXfrm>
        <a:off x="4449290" y="2751423"/>
        <a:ext cx="2292194" cy="1111516"/>
      </dsp:txXfrm>
    </dsp:sp>
    <dsp:sp modelId="{758DBF82-10B8-420A-8310-ED5006A32B82}">
      <dsp:nvSpPr>
        <dsp:cNvPr id="0" name=""/>
        <dsp:cNvSpPr/>
      </dsp:nvSpPr>
      <dsp:spPr>
        <a:xfrm rot="3907178">
          <a:off x="2819920" y="3626411"/>
          <a:ext cx="2245035" cy="40429"/>
        </a:xfrm>
        <a:custGeom>
          <a:avLst/>
          <a:gdLst/>
          <a:ahLst/>
          <a:cxnLst/>
          <a:rect l="0" t="0" r="0" b="0"/>
          <a:pathLst>
            <a:path>
              <a:moveTo>
                <a:pt x="0" y="20214"/>
              </a:moveTo>
              <a:lnTo>
                <a:pt x="2245035" y="20214"/>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55600">
            <a:lnSpc>
              <a:spcPct val="90000"/>
            </a:lnSpc>
            <a:spcBef>
              <a:spcPct val="0"/>
            </a:spcBef>
            <a:spcAft>
              <a:spcPct val="35000"/>
            </a:spcAft>
          </a:pPr>
          <a:endParaRPr lang="ru-RU" sz="800" kern="1200"/>
        </a:p>
      </dsp:txBody>
      <dsp:txXfrm>
        <a:off x="3886312" y="3590500"/>
        <a:ext cx="112251" cy="112251"/>
      </dsp:txXfrm>
    </dsp:sp>
    <dsp:sp modelId="{F9930FE3-8D1F-460B-A963-9B50C590189E}">
      <dsp:nvSpPr>
        <dsp:cNvPr id="0" name=""/>
        <dsp:cNvSpPr/>
      </dsp:nvSpPr>
      <dsp:spPr>
        <a:xfrm>
          <a:off x="4414709" y="4074622"/>
          <a:ext cx="2361356" cy="1180678"/>
        </a:xfrm>
        <a:prstGeom prst="roundRect">
          <a:avLst>
            <a:gd name="adj" fmla="val 10000"/>
          </a:avLst>
        </a:prstGeom>
        <a:solidFill>
          <a:schemeClr val="accent2">
            <a:alpha val="7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kern="1200" dirty="0" smtClean="0"/>
            <a:t>проектное</a:t>
          </a:r>
          <a:endParaRPr lang="ru-RU" sz="1600" kern="1200" dirty="0"/>
        </a:p>
      </dsp:txBody>
      <dsp:txXfrm>
        <a:off x="4449290" y="4109203"/>
        <a:ext cx="2292194" cy="11115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92E502-18C2-47B1-A037-4CD6282BAF9C}">
      <dsp:nvSpPr>
        <dsp:cNvPr id="0" name=""/>
        <dsp:cNvSpPr/>
      </dsp:nvSpPr>
      <dsp:spPr>
        <a:xfrm>
          <a:off x="3996443" y="2304075"/>
          <a:ext cx="2827513" cy="490725"/>
        </a:xfrm>
        <a:custGeom>
          <a:avLst/>
          <a:gdLst/>
          <a:ahLst/>
          <a:cxnLst/>
          <a:rect l="0" t="0" r="0" b="0"/>
          <a:pathLst>
            <a:path>
              <a:moveTo>
                <a:pt x="0" y="0"/>
              </a:moveTo>
              <a:lnTo>
                <a:pt x="0" y="245362"/>
              </a:lnTo>
              <a:lnTo>
                <a:pt x="2827513" y="245362"/>
              </a:lnTo>
              <a:lnTo>
                <a:pt x="2827513" y="490725"/>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356423C-DFF1-4434-94A7-39B180479D5B}">
      <dsp:nvSpPr>
        <dsp:cNvPr id="0" name=""/>
        <dsp:cNvSpPr/>
      </dsp:nvSpPr>
      <dsp:spPr>
        <a:xfrm>
          <a:off x="3950723" y="2304075"/>
          <a:ext cx="91440" cy="490725"/>
        </a:xfrm>
        <a:custGeom>
          <a:avLst/>
          <a:gdLst/>
          <a:ahLst/>
          <a:cxnLst/>
          <a:rect l="0" t="0" r="0" b="0"/>
          <a:pathLst>
            <a:path>
              <a:moveTo>
                <a:pt x="45720" y="0"/>
              </a:moveTo>
              <a:lnTo>
                <a:pt x="45720" y="490725"/>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1CAD6E3-D64D-4851-839E-F86FD8A10903}">
      <dsp:nvSpPr>
        <dsp:cNvPr id="0" name=""/>
        <dsp:cNvSpPr/>
      </dsp:nvSpPr>
      <dsp:spPr>
        <a:xfrm>
          <a:off x="1168930" y="2304075"/>
          <a:ext cx="2827513" cy="490725"/>
        </a:xfrm>
        <a:custGeom>
          <a:avLst/>
          <a:gdLst/>
          <a:ahLst/>
          <a:cxnLst/>
          <a:rect l="0" t="0" r="0" b="0"/>
          <a:pathLst>
            <a:path>
              <a:moveTo>
                <a:pt x="2827513" y="0"/>
              </a:moveTo>
              <a:lnTo>
                <a:pt x="2827513" y="245362"/>
              </a:lnTo>
              <a:lnTo>
                <a:pt x="0" y="245362"/>
              </a:lnTo>
              <a:lnTo>
                <a:pt x="0" y="490725"/>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21A738-5197-4756-82B1-1C4B4D31E430}">
      <dsp:nvSpPr>
        <dsp:cNvPr id="0" name=""/>
        <dsp:cNvSpPr/>
      </dsp:nvSpPr>
      <dsp:spPr>
        <a:xfrm>
          <a:off x="2828050" y="1135681"/>
          <a:ext cx="2336787" cy="1168393"/>
        </a:xfrm>
        <a:prstGeom prst="rect">
          <a:avLst/>
        </a:prstGeom>
        <a:solidFill>
          <a:schemeClr val="accent2">
            <a:alpha val="8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ru-RU" sz="1900" kern="1200" dirty="0" smtClean="0"/>
            <a:t>Проектное финансирование принимает следующие формы: </a:t>
          </a:r>
          <a:endParaRPr lang="ru-RU" sz="1900" kern="1200" dirty="0"/>
        </a:p>
      </dsp:txBody>
      <dsp:txXfrm>
        <a:off x="2828050" y="1135681"/>
        <a:ext cx="2336787" cy="1168393"/>
      </dsp:txXfrm>
    </dsp:sp>
    <dsp:sp modelId="{6FC088A6-059B-42D7-AF45-BC1CF2F9D7AD}">
      <dsp:nvSpPr>
        <dsp:cNvPr id="0" name=""/>
        <dsp:cNvSpPr/>
      </dsp:nvSpPr>
      <dsp:spPr>
        <a:xfrm>
          <a:off x="536" y="2794800"/>
          <a:ext cx="2336787" cy="1168393"/>
        </a:xfrm>
        <a:prstGeom prst="rect">
          <a:avLst/>
        </a:prstGeom>
        <a:solidFill>
          <a:schemeClr val="accent2">
            <a:alpha val="7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ru-RU" sz="1900" kern="1200" dirty="0" smtClean="0"/>
            <a:t>с полным регрессом на заемщика</a:t>
          </a:r>
          <a:endParaRPr lang="ru-RU" sz="1900" kern="1200" dirty="0"/>
        </a:p>
      </dsp:txBody>
      <dsp:txXfrm>
        <a:off x="536" y="2794800"/>
        <a:ext cx="2336787" cy="1168393"/>
      </dsp:txXfrm>
    </dsp:sp>
    <dsp:sp modelId="{3043A071-1C60-4563-95A8-725734C55B2A}">
      <dsp:nvSpPr>
        <dsp:cNvPr id="0" name=""/>
        <dsp:cNvSpPr/>
      </dsp:nvSpPr>
      <dsp:spPr>
        <a:xfrm>
          <a:off x="2828050" y="2794800"/>
          <a:ext cx="2336787" cy="1168393"/>
        </a:xfrm>
        <a:prstGeom prst="rect">
          <a:avLst/>
        </a:prstGeom>
        <a:solidFill>
          <a:schemeClr val="accent2">
            <a:alpha val="7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ru-RU" sz="1900" kern="1200" dirty="0" smtClean="0"/>
            <a:t>без регресса на заемщика</a:t>
          </a:r>
          <a:endParaRPr lang="ru-RU" sz="1900" kern="1200" dirty="0"/>
        </a:p>
      </dsp:txBody>
      <dsp:txXfrm>
        <a:off x="2828050" y="2794800"/>
        <a:ext cx="2336787" cy="1168393"/>
      </dsp:txXfrm>
    </dsp:sp>
    <dsp:sp modelId="{E970E424-352A-48A3-8562-D8A596A3A8A8}">
      <dsp:nvSpPr>
        <dsp:cNvPr id="0" name=""/>
        <dsp:cNvSpPr/>
      </dsp:nvSpPr>
      <dsp:spPr>
        <a:xfrm>
          <a:off x="5655563" y="2794800"/>
          <a:ext cx="2336787" cy="1168393"/>
        </a:xfrm>
        <a:prstGeom prst="rect">
          <a:avLst/>
        </a:prstGeom>
        <a:solidFill>
          <a:schemeClr val="accent2">
            <a:alpha val="7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ru-RU" sz="1900" kern="1200" dirty="0" smtClean="0"/>
            <a:t>с ограниченным регрессом на заемщика </a:t>
          </a:r>
          <a:endParaRPr lang="ru-RU" sz="1900" kern="1200" dirty="0"/>
        </a:p>
      </dsp:txBody>
      <dsp:txXfrm>
        <a:off x="5655563" y="2794800"/>
        <a:ext cx="2336787" cy="116839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BCF065-8D57-49A9-AFCC-F720A25291DB}">
      <dsp:nvSpPr>
        <dsp:cNvPr id="0" name=""/>
        <dsp:cNvSpPr/>
      </dsp:nvSpPr>
      <dsp:spPr>
        <a:xfrm>
          <a:off x="1337579" y="1944216"/>
          <a:ext cx="1574536" cy="1209166"/>
        </a:xfrm>
        <a:custGeom>
          <a:avLst/>
          <a:gdLst/>
          <a:ahLst/>
          <a:cxnLst/>
          <a:rect l="0" t="0" r="0" b="0"/>
          <a:pathLst>
            <a:path>
              <a:moveTo>
                <a:pt x="0" y="0"/>
              </a:moveTo>
              <a:lnTo>
                <a:pt x="787268" y="0"/>
              </a:lnTo>
              <a:lnTo>
                <a:pt x="787268" y="1209166"/>
              </a:lnTo>
              <a:lnTo>
                <a:pt x="1574536" y="1209166"/>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ru-RU" sz="700" kern="1200">
            <a:solidFill>
              <a:schemeClr val="tx1">
                <a:lumMod val="75000"/>
                <a:lumOff val="25000"/>
              </a:schemeClr>
            </a:solidFill>
            <a:latin typeface="Calibri" pitchFamily="34" charset="0"/>
            <a:cs typeface="Calibri" pitchFamily="34" charset="0"/>
          </a:endParaRPr>
        </a:p>
      </dsp:txBody>
      <dsp:txXfrm>
        <a:off x="2075216" y="2499167"/>
        <a:ext cx="99262" cy="99262"/>
      </dsp:txXfrm>
    </dsp:sp>
    <dsp:sp modelId="{A23B5E21-F617-49CF-B959-384B7A9EAA7A}">
      <dsp:nvSpPr>
        <dsp:cNvPr id="0" name=""/>
        <dsp:cNvSpPr/>
      </dsp:nvSpPr>
      <dsp:spPr>
        <a:xfrm>
          <a:off x="1337579" y="1892021"/>
          <a:ext cx="1574536" cy="91440"/>
        </a:xfrm>
        <a:custGeom>
          <a:avLst/>
          <a:gdLst/>
          <a:ahLst/>
          <a:cxnLst/>
          <a:rect l="0" t="0" r="0" b="0"/>
          <a:pathLst>
            <a:path>
              <a:moveTo>
                <a:pt x="0" y="52194"/>
              </a:moveTo>
              <a:lnTo>
                <a:pt x="787268" y="52194"/>
              </a:lnTo>
              <a:lnTo>
                <a:pt x="787268" y="45720"/>
              </a:lnTo>
              <a:lnTo>
                <a:pt x="1574536" y="45720"/>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solidFill>
              <a:schemeClr val="tx1">
                <a:lumMod val="75000"/>
                <a:lumOff val="25000"/>
              </a:schemeClr>
            </a:solidFill>
            <a:latin typeface="Calibri" pitchFamily="34" charset="0"/>
            <a:cs typeface="Calibri" pitchFamily="34" charset="0"/>
          </a:endParaRPr>
        </a:p>
      </dsp:txBody>
      <dsp:txXfrm>
        <a:off x="2085484" y="1898378"/>
        <a:ext cx="78727" cy="78727"/>
      </dsp:txXfrm>
    </dsp:sp>
    <dsp:sp modelId="{E93D37FA-7E2B-4FE7-AF39-3097370A8FB6}">
      <dsp:nvSpPr>
        <dsp:cNvPr id="0" name=""/>
        <dsp:cNvSpPr/>
      </dsp:nvSpPr>
      <dsp:spPr>
        <a:xfrm>
          <a:off x="1337579" y="722101"/>
          <a:ext cx="1574536" cy="1222114"/>
        </a:xfrm>
        <a:custGeom>
          <a:avLst/>
          <a:gdLst/>
          <a:ahLst/>
          <a:cxnLst/>
          <a:rect l="0" t="0" r="0" b="0"/>
          <a:pathLst>
            <a:path>
              <a:moveTo>
                <a:pt x="0" y="1222114"/>
              </a:moveTo>
              <a:lnTo>
                <a:pt x="787268" y="1222114"/>
              </a:lnTo>
              <a:lnTo>
                <a:pt x="787268" y="0"/>
              </a:lnTo>
              <a:lnTo>
                <a:pt x="1574536" y="0"/>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311150">
            <a:lnSpc>
              <a:spcPct val="90000"/>
            </a:lnSpc>
            <a:spcBef>
              <a:spcPct val="0"/>
            </a:spcBef>
            <a:spcAft>
              <a:spcPct val="35000"/>
            </a:spcAft>
          </a:pPr>
          <a:endParaRPr lang="ru-RU" sz="700" kern="1200">
            <a:solidFill>
              <a:schemeClr val="tx1">
                <a:lumMod val="75000"/>
                <a:lumOff val="25000"/>
              </a:schemeClr>
            </a:solidFill>
            <a:latin typeface="Calibri" pitchFamily="34" charset="0"/>
            <a:cs typeface="Calibri" pitchFamily="34" charset="0"/>
          </a:endParaRPr>
        </a:p>
      </dsp:txBody>
      <dsp:txXfrm>
        <a:off x="2075018" y="1283329"/>
        <a:ext cx="99658" cy="99658"/>
      </dsp:txXfrm>
    </dsp:sp>
    <dsp:sp modelId="{62844945-2C44-483A-BF1B-9F57DCA15AE5}">
      <dsp:nvSpPr>
        <dsp:cNvPr id="0" name=""/>
        <dsp:cNvSpPr/>
      </dsp:nvSpPr>
      <dsp:spPr>
        <a:xfrm rot="16200000">
          <a:off x="-984739" y="1437664"/>
          <a:ext cx="3631535" cy="1013102"/>
        </a:xfrm>
        <a:prstGeom prst="rect">
          <a:avLst/>
        </a:prstGeom>
        <a:solidFill>
          <a:schemeClr val="accent2">
            <a:alpha val="8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ru-RU" sz="1400" kern="1200" dirty="0" smtClean="0">
              <a:latin typeface="Calibri" pitchFamily="34" charset="0"/>
              <a:cs typeface="Calibri" pitchFamily="34" charset="0"/>
            </a:rPr>
            <a:t>Инвестиционный налоговый кредит предоставляется на условиях платности, возвратности и срочности на:</a:t>
          </a:r>
          <a:endParaRPr lang="ru-RU" sz="1400" kern="1200" dirty="0">
            <a:latin typeface="Calibri" pitchFamily="34" charset="0"/>
            <a:cs typeface="Calibri" pitchFamily="34" charset="0"/>
          </a:endParaRPr>
        </a:p>
      </dsp:txBody>
      <dsp:txXfrm>
        <a:off x="-984739" y="1437664"/>
        <a:ext cx="3631535" cy="1013102"/>
      </dsp:txXfrm>
    </dsp:sp>
    <dsp:sp modelId="{90CEEE4D-F594-4377-A2E6-D5E47549B91D}">
      <dsp:nvSpPr>
        <dsp:cNvPr id="0" name=""/>
        <dsp:cNvSpPr/>
      </dsp:nvSpPr>
      <dsp:spPr>
        <a:xfrm>
          <a:off x="2912115" y="206450"/>
          <a:ext cx="4421043" cy="1031300"/>
        </a:xfrm>
        <a:prstGeom prst="rect">
          <a:avLst/>
        </a:prstGeom>
        <a:solidFill>
          <a:schemeClr val="accent2">
            <a:alpha val="7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ru-RU" sz="1200" kern="1200" smtClean="0">
              <a:latin typeface="Calibri" pitchFamily="34" charset="0"/>
              <a:cs typeface="Calibri" pitchFamily="34" charset="0"/>
            </a:rPr>
            <a:t>проведение научно-исследовательских и опытно-конструкторских работ или технического перевооружения собственного производства, в том числе направленного на создание рабочих мест для инвалидов и защиту окружающей среды</a:t>
          </a:r>
          <a:endParaRPr lang="ru-RU" sz="1200" kern="1200" dirty="0">
            <a:latin typeface="Calibri" pitchFamily="34" charset="0"/>
            <a:cs typeface="Calibri" pitchFamily="34" charset="0"/>
          </a:endParaRPr>
        </a:p>
      </dsp:txBody>
      <dsp:txXfrm>
        <a:off x="2912115" y="206450"/>
        <a:ext cx="4421043" cy="1031300"/>
      </dsp:txXfrm>
    </dsp:sp>
    <dsp:sp modelId="{10910C37-6924-4E44-896B-D51EEC5C1C0E}">
      <dsp:nvSpPr>
        <dsp:cNvPr id="0" name=""/>
        <dsp:cNvSpPr/>
      </dsp:nvSpPr>
      <dsp:spPr>
        <a:xfrm>
          <a:off x="2912115" y="1422091"/>
          <a:ext cx="4421043" cy="1031300"/>
        </a:xfrm>
        <a:prstGeom prst="rect">
          <a:avLst/>
        </a:prstGeom>
        <a:solidFill>
          <a:schemeClr val="accent2">
            <a:alpha val="7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ru-RU" sz="1200" kern="1200" smtClean="0">
              <a:latin typeface="Calibri" pitchFamily="34" charset="0"/>
              <a:cs typeface="Calibri" pitchFamily="34" charset="0"/>
            </a:rPr>
            <a:t>осуществление внедренческой или инновационной деятельности, создание новых или совершенствование применяемых технологий, создание новых видов сырья или материалов. Размер кредита определяется по соглашению между предприятием налогоплательщиком и уполномоченным органом </a:t>
          </a:r>
          <a:endParaRPr lang="ru-RU" sz="1200" kern="1200" dirty="0">
            <a:latin typeface="Calibri" pitchFamily="34" charset="0"/>
            <a:cs typeface="Calibri" pitchFamily="34" charset="0"/>
          </a:endParaRPr>
        </a:p>
      </dsp:txBody>
      <dsp:txXfrm>
        <a:off x="2912115" y="1422091"/>
        <a:ext cx="4421043" cy="1031300"/>
      </dsp:txXfrm>
    </dsp:sp>
    <dsp:sp modelId="{99E7D42B-8A3C-4782-AA0C-5481353CE317}">
      <dsp:nvSpPr>
        <dsp:cNvPr id="0" name=""/>
        <dsp:cNvSpPr/>
      </dsp:nvSpPr>
      <dsp:spPr>
        <a:xfrm>
          <a:off x="2912115" y="2637732"/>
          <a:ext cx="4421043" cy="1031300"/>
        </a:xfrm>
        <a:prstGeom prst="rect">
          <a:avLst/>
        </a:prstGeom>
        <a:solidFill>
          <a:schemeClr val="accent2">
            <a:alpha val="7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ru-RU" sz="1200" kern="1200" smtClean="0">
              <a:latin typeface="Calibri" pitchFamily="34" charset="0"/>
              <a:cs typeface="Calibri" pitchFamily="34" charset="0"/>
            </a:rPr>
            <a:t>выполнение организацией особо важного заказа по социально экономическому развитию региона или предоставление особо важных услуг населению. В этом случае размер кредита также определяется по соглашению</a:t>
          </a:r>
          <a:endParaRPr lang="ru-RU" sz="1200" kern="1200" dirty="0">
            <a:latin typeface="Calibri" pitchFamily="34" charset="0"/>
            <a:cs typeface="Calibri" pitchFamily="34" charset="0"/>
          </a:endParaRPr>
        </a:p>
      </dsp:txBody>
      <dsp:txXfrm>
        <a:off x="2912115" y="2637732"/>
        <a:ext cx="4421043" cy="10313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1F8774-4C13-4441-B709-19BF8E0E017A}">
      <dsp:nvSpPr>
        <dsp:cNvPr id="0" name=""/>
        <dsp:cNvSpPr/>
      </dsp:nvSpPr>
      <dsp:spPr>
        <a:xfrm>
          <a:off x="0" y="0"/>
          <a:ext cx="6096000" cy="1269999"/>
        </a:xfrm>
        <a:prstGeom prst="roundRect">
          <a:avLst>
            <a:gd name="adj" fmla="val 10000"/>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a:lnSpc>
              <a:spcPct val="90000"/>
            </a:lnSpc>
            <a:spcBef>
              <a:spcPct val="0"/>
            </a:spcBef>
            <a:spcAft>
              <a:spcPct val="35000"/>
            </a:spcAft>
          </a:pPr>
          <a:r>
            <a:rPr lang="ru-RU" sz="3400" b="0" i="0" kern="1200" dirty="0" smtClean="0">
              <a:latin typeface="Calibri" pitchFamily="34" charset="0"/>
              <a:cs typeface="Calibri" pitchFamily="34" charset="0"/>
            </a:rPr>
            <a:t>уровень доходности других инвестиций</a:t>
          </a:r>
          <a:endParaRPr lang="ru-RU" sz="3400" kern="1200" dirty="0">
            <a:latin typeface="Calibri" pitchFamily="34" charset="0"/>
            <a:cs typeface="Calibri" pitchFamily="34" charset="0"/>
          </a:endParaRPr>
        </a:p>
      </dsp:txBody>
      <dsp:txXfrm>
        <a:off x="1346200" y="0"/>
        <a:ext cx="4749800" cy="1269999"/>
      </dsp:txXfrm>
    </dsp:sp>
    <dsp:sp modelId="{6774B1FF-A5AD-4F97-8310-058D55157234}">
      <dsp:nvSpPr>
        <dsp:cNvPr id="0" name=""/>
        <dsp:cNvSpPr/>
      </dsp:nvSpPr>
      <dsp:spPr>
        <a:xfrm>
          <a:off x="126999" y="126999"/>
          <a:ext cx="1219200" cy="1015999"/>
        </a:xfrm>
        <a:prstGeom prst="roundRect">
          <a:avLst>
            <a:gd name="adj" fmla="val 1000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2000" r="-12000"/>
          </a:stretch>
        </a:blip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dsp:style>
    </dsp:sp>
    <dsp:sp modelId="{F4D82A19-AF4F-41EA-AB93-CD0BDC1AF82E}">
      <dsp:nvSpPr>
        <dsp:cNvPr id="0" name=""/>
        <dsp:cNvSpPr/>
      </dsp:nvSpPr>
      <dsp:spPr>
        <a:xfrm>
          <a:off x="0" y="1396999"/>
          <a:ext cx="6096000" cy="1269999"/>
        </a:xfrm>
        <a:prstGeom prst="roundRect">
          <a:avLst>
            <a:gd name="adj" fmla="val 10000"/>
          </a:avLst>
        </a:prstGeom>
        <a:solidFill>
          <a:schemeClr val="accent2">
            <a:shade val="80000"/>
            <a:hueOff val="98801"/>
            <a:satOff val="8455"/>
            <a:lumOff val="1054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a:lnSpc>
              <a:spcPct val="90000"/>
            </a:lnSpc>
            <a:spcBef>
              <a:spcPct val="0"/>
            </a:spcBef>
            <a:spcAft>
              <a:spcPct val="35000"/>
            </a:spcAft>
          </a:pPr>
          <a:r>
            <a:rPr lang="ru-RU" sz="3400" b="0" i="0" kern="1200" dirty="0" smtClean="0">
              <a:latin typeface="Calibri" pitchFamily="34" charset="0"/>
              <a:cs typeface="Calibri" pitchFamily="34" charset="0"/>
            </a:rPr>
            <a:t>уровень риска данного капитального вложения</a:t>
          </a:r>
          <a:endParaRPr lang="ru-RU" sz="3400" kern="1200" dirty="0">
            <a:latin typeface="Calibri" pitchFamily="34" charset="0"/>
            <a:cs typeface="Calibri" pitchFamily="34" charset="0"/>
          </a:endParaRPr>
        </a:p>
      </dsp:txBody>
      <dsp:txXfrm>
        <a:off x="1346200" y="1396999"/>
        <a:ext cx="4749800" cy="1269999"/>
      </dsp:txXfrm>
    </dsp:sp>
    <dsp:sp modelId="{8C364356-6876-4F34-8BF8-0038F8034A38}">
      <dsp:nvSpPr>
        <dsp:cNvPr id="0" name=""/>
        <dsp:cNvSpPr/>
      </dsp:nvSpPr>
      <dsp:spPr>
        <a:xfrm>
          <a:off x="126999" y="1523999"/>
          <a:ext cx="1219200" cy="1015999"/>
        </a:xfrm>
        <a:prstGeom prst="roundRect">
          <a:avLst>
            <a:gd name="adj" fmla="val 1000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4000" r="-4000"/>
          </a:stretch>
        </a:blip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dsp:style>
    </dsp:sp>
    <dsp:sp modelId="{5A557D26-DEB0-4992-9452-AB566B558AD1}">
      <dsp:nvSpPr>
        <dsp:cNvPr id="0" name=""/>
        <dsp:cNvSpPr/>
      </dsp:nvSpPr>
      <dsp:spPr>
        <a:xfrm>
          <a:off x="0" y="2793999"/>
          <a:ext cx="6096000" cy="1269999"/>
        </a:xfrm>
        <a:prstGeom prst="roundRect">
          <a:avLst>
            <a:gd name="adj" fmla="val 10000"/>
          </a:avLst>
        </a:prstGeom>
        <a:solidFill>
          <a:schemeClr val="accent2">
            <a:shade val="80000"/>
            <a:hueOff val="197602"/>
            <a:satOff val="16909"/>
            <a:lumOff val="2108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29540" tIns="129540" rIns="129540" bIns="129540" numCol="1" spcCol="1270" anchor="ctr" anchorCtr="0">
          <a:noAutofit/>
        </a:bodyPr>
        <a:lstStyle/>
        <a:p>
          <a:pPr lvl="0" algn="l" defTabSz="1511300">
            <a:lnSpc>
              <a:spcPct val="90000"/>
            </a:lnSpc>
            <a:spcBef>
              <a:spcPct val="0"/>
            </a:spcBef>
            <a:spcAft>
              <a:spcPct val="35000"/>
            </a:spcAft>
          </a:pPr>
          <a:r>
            <a:rPr lang="ru-RU" sz="3400" b="0" i="0" kern="1200" dirty="0" smtClean="0">
              <a:latin typeface="Calibri" pitchFamily="34" charset="0"/>
              <a:cs typeface="Calibri" pitchFamily="34" charset="0"/>
            </a:rPr>
            <a:t>источники финансирования</a:t>
          </a:r>
          <a:endParaRPr lang="ru-RU" sz="3400" kern="1200" dirty="0">
            <a:latin typeface="Calibri" pitchFamily="34" charset="0"/>
            <a:cs typeface="Calibri" pitchFamily="34" charset="0"/>
          </a:endParaRPr>
        </a:p>
      </dsp:txBody>
      <dsp:txXfrm>
        <a:off x="1346200" y="2793999"/>
        <a:ext cx="4749800" cy="1269999"/>
      </dsp:txXfrm>
    </dsp:sp>
    <dsp:sp modelId="{EA6AAB6E-1B50-4AB8-9A82-580121E292D1}">
      <dsp:nvSpPr>
        <dsp:cNvPr id="0" name=""/>
        <dsp:cNvSpPr/>
      </dsp:nvSpPr>
      <dsp:spPr>
        <a:xfrm>
          <a:off x="126999" y="2920999"/>
          <a:ext cx="1219200" cy="1015999"/>
        </a:xfrm>
        <a:prstGeom prst="roundRect">
          <a:avLst>
            <a:gd name="adj" fmla="val 1000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13000" r="-13000"/>
          </a:stretch>
        </a:blip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F0ED17-B458-4C35-B3F0-3E590C1FDDAC}">
      <dsp:nvSpPr>
        <dsp:cNvPr id="0" name=""/>
        <dsp:cNvSpPr/>
      </dsp:nvSpPr>
      <dsp:spPr>
        <a:xfrm>
          <a:off x="1643702" y="1296144"/>
          <a:ext cx="344432" cy="622543"/>
        </a:xfrm>
        <a:custGeom>
          <a:avLst/>
          <a:gdLst/>
          <a:ahLst/>
          <a:cxnLst/>
          <a:rect l="0" t="0" r="0" b="0"/>
          <a:pathLst>
            <a:path>
              <a:moveTo>
                <a:pt x="0" y="0"/>
              </a:moveTo>
              <a:lnTo>
                <a:pt x="172216" y="0"/>
              </a:lnTo>
              <a:lnTo>
                <a:pt x="172216" y="622543"/>
              </a:lnTo>
              <a:lnTo>
                <a:pt x="344432" y="622543"/>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1798132" y="1589628"/>
        <a:ext cx="35573" cy="35573"/>
      </dsp:txXfrm>
    </dsp:sp>
    <dsp:sp modelId="{B82EEC05-54CB-4213-85E8-D2E36B7E2BB1}">
      <dsp:nvSpPr>
        <dsp:cNvPr id="0" name=""/>
        <dsp:cNvSpPr/>
      </dsp:nvSpPr>
      <dsp:spPr>
        <a:xfrm>
          <a:off x="1643702" y="1250423"/>
          <a:ext cx="322472" cy="91440"/>
        </a:xfrm>
        <a:custGeom>
          <a:avLst/>
          <a:gdLst/>
          <a:ahLst/>
          <a:cxnLst/>
          <a:rect l="0" t="0" r="0" b="0"/>
          <a:pathLst>
            <a:path>
              <a:moveTo>
                <a:pt x="0" y="45720"/>
              </a:moveTo>
              <a:lnTo>
                <a:pt x="161236" y="45720"/>
              </a:lnTo>
              <a:lnTo>
                <a:pt x="161236" y="74071"/>
              </a:lnTo>
              <a:lnTo>
                <a:pt x="322472" y="74071"/>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1796845" y="1288051"/>
        <a:ext cx="16185" cy="16185"/>
      </dsp:txXfrm>
    </dsp:sp>
    <dsp:sp modelId="{48BDC4B8-6D44-4264-81F3-E976A028FF55}">
      <dsp:nvSpPr>
        <dsp:cNvPr id="0" name=""/>
        <dsp:cNvSpPr/>
      </dsp:nvSpPr>
      <dsp:spPr>
        <a:xfrm>
          <a:off x="1643702" y="768142"/>
          <a:ext cx="322472" cy="528001"/>
        </a:xfrm>
        <a:custGeom>
          <a:avLst/>
          <a:gdLst/>
          <a:ahLst/>
          <a:cxnLst/>
          <a:rect l="0" t="0" r="0" b="0"/>
          <a:pathLst>
            <a:path>
              <a:moveTo>
                <a:pt x="0" y="528001"/>
              </a:moveTo>
              <a:lnTo>
                <a:pt x="161236" y="528001"/>
              </a:lnTo>
              <a:lnTo>
                <a:pt x="161236" y="0"/>
              </a:lnTo>
              <a:lnTo>
                <a:pt x="322472" y="0"/>
              </a:lnTo>
            </a:path>
          </a:pathLst>
        </a:custGeom>
        <a:noFill/>
        <a:ln w="15875" cap="flat" cmpd="sng" algn="ctr">
          <a:solidFill>
            <a:schemeClr val="accent2">
              <a:tint val="9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ru-RU" sz="500" kern="1200"/>
        </a:p>
      </dsp:txBody>
      <dsp:txXfrm>
        <a:off x="1789471" y="1016676"/>
        <a:ext cx="30934" cy="30934"/>
      </dsp:txXfrm>
    </dsp:sp>
    <dsp:sp modelId="{0FABA844-EDD8-4259-9884-2DE2A8261955}">
      <dsp:nvSpPr>
        <dsp:cNvPr id="0" name=""/>
        <dsp:cNvSpPr/>
      </dsp:nvSpPr>
      <dsp:spPr>
        <a:xfrm rot="16200000">
          <a:off x="104302" y="1050357"/>
          <a:ext cx="2587227" cy="491573"/>
        </a:xfrm>
        <a:prstGeom prst="rect">
          <a:avLst/>
        </a:prstGeom>
        <a:solidFill>
          <a:schemeClr val="accent2">
            <a:alpha val="8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ru-RU" sz="3300" kern="1200" dirty="0" smtClean="0"/>
            <a:t>методы</a:t>
          </a:r>
          <a:endParaRPr lang="ru-RU" sz="3300" kern="1200" dirty="0"/>
        </a:p>
      </dsp:txBody>
      <dsp:txXfrm>
        <a:off x="104302" y="1050357"/>
        <a:ext cx="2587227" cy="491573"/>
      </dsp:txXfrm>
    </dsp:sp>
    <dsp:sp modelId="{1DEAE746-DE00-4561-AD51-45B156B22B65}">
      <dsp:nvSpPr>
        <dsp:cNvPr id="0" name=""/>
        <dsp:cNvSpPr/>
      </dsp:nvSpPr>
      <dsp:spPr>
        <a:xfrm>
          <a:off x="1966174" y="528173"/>
          <a:ext cx="2930367" cy="479937"/>
        </a:xfrm>
        <a:prstGeom prst="rect">
          <a:avLst/>
        </a:prstGeom>
        <a:solidFill>
          <a:schemeClr val="accent2">
            <a:alpha val="7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ru-RU" sz="1200" kern="1200" dirty="0" smtClean="0">
              <a:latin typeface="Calibri" pitchFamily="34" charset="0"/>
              <a:cs typeface="Calibri" pitchFamily="34" charset="0"/>
            </a:rPr>
            <a:t>Модель роста дивидендов</a:t>
          </a:r>
          <a:endParaRPr lang="ru-RU" sz="1200" kern="1200" dirty="0">
            <a:latin typeface="Calibri" pitchFamily="34" charset="0"/>
            <a:cs typeface="Calibri" pitchFamily="34" charset="0"/>
          </a:endParaRPr>
        </a:p>
      </dsp:txBody>
      <dsp:txXfrm>
        <a:off x="1966174" y="528173"/>
        <a:ext cx="2930367" cy="479937"/>
      </dsp:txXfrm>
    </dsp:sp>
    <dsp:sp modelId="{53D8D0A1-D571-4960-8607-B0F105956340}">
      <dsp:nvSpPr>
        <dsp:cNvPr id="0" name=""/>
        <dsp:cNvSpPr/>
      </dsp:nvSpPr>
      <dsp:spPr>
        <a:xfrm>
          <a:off x="1966174" y="1064814"/>
          <a:ext cx="2930367" cy="519361"/>
        </a:xfrm>
        <a:prstGeom prst="rect">
          <a:avLst/>
        </a:prstGeom>
        <a:solidFill>
          <a:schemeClr val="accent2">
            <a:alpha val="7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ru-RU" sz="1200" kern="1200" dirty="0" smtClean="0">
              <a:latin typeface="Calibri" pitchFamily="34" charset="0"/>
              <a:cs typeface="Calibri" pitchFamily="34" charset="0"/>
            </a:rPr>
            <a:t>Модель доходности по чистой прибыли</a:t>
          </a:r>
          <a:endParaRPr lang="ru-RU" sz="1200" kern="1200" dirty="0">
            <a:latin typeface="Calibri" pitchFamily="34" charset="0"/>
            <a:cs typeface="Calibri" pitchFamily="34" charset="0"/>
          </a:endParaRPr>
        </a:p>
      </dsp:txBody>
      <dsp:txXfrm>
        <a:off x="1966174" y="1064814"/>
        <a:ext cx="2930367" cy="519361"/>
      </dsp:txXfrm>
    </dsp:sp>
    <dsp:sp modelId="{BCC69AA1-EE59-4781-B385-4495FD075A57}">
      <dsp:nvSpPr>
        <dsp:cNvPr id="0" name=""/>
        <dsp:cNvSpPr/>
      </dsp:nvSpPr>
      <dsp:spPr>
        <a:xfrm>
          <a:off x="1988135" y="1633476"/>
          <a:ext cx="2930367" cy="570421"/>
        </a:xfrm>
        <a:prstGeom prst="rect">
          <a:avLst/>
        </a:prstGeom>
        <a:solidFill>
          <a:schemeClr val="accent2">
            <a:alpha val="7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ru-RU" sz="1200" b="0" kern="1200" dirty="0" smtClean="0">
              <a:effectLst/>
              <a:latin typeface="Calibri" pitchFamily="34" charset="0"/>
              <a:cs typeface="Calibri" pitchFamily="34" charset="0"/>
            </a:rPr>
            <a:t>метод «ценообразование на капитальные активы на основе дисперсии относительно средней величины» </a:t>
          </a:r>
          <a:endParaRPr lang="ru-RU" sz="1200" kern="1200" dirty="0"/>
        </a:p>
      </dsp:txBody>
      <dsp:txXfrm>
        <a:off x="1988135" y="1633476"/>
        <a:ext cx="2930367" cy="57042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C99BBE-2904-4CC8-B117-D76C93ABF8F2}">
      <dsp:nvSpPr>
        <dsp:cNvPr id="0" name=""/>
        <dsp:cNvSpPr/>
      </dsp:nvSpPr>
      <dsp:spPr>
        <a:xfrm>
          <a:off x="3709854" y="496"/>
          <a:ext cx="1114690" cy="1934765"/>
        </a:xfrm>
        <a:prstGeom prst="rightArrow">
          <a:avLst>
            <a:gd name="adj1" fmla="val 75000"/>
            <a:gd name="adj2" fmla="val 50000"/>
          </a:avLst>
        </a:prstGeom>
        <a:solidFill>
          <a:schemeClr val="accent2">
            <a:alpha val="90000"/>
            <a:tint val="4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925" tIns="34925" rIns="34925" bIns="34925" numCol="1" spcCol="1270" anchor="t" anchorCtr="0">
          <a:noAutofit/>
        </a:bodyPr>
        <a:lstStyle/>
        <a:p>
          <a:pPr marL="285750" lvl="1" indent="-285750" algn="l" defTabSz="2444750">
            <a:lnSpc>
              <a:spcPct val="90000"/>
            </a:lnSpc>
            <a:spcBef>
              <a:spcPct val="0"/>
            </a:spcBef>
            <a:spcAft>
              <a:spcPct val="15000"/>
            </a:spcAft>
            <a:buChar char="••"/>
          </a:pPr>
          <a:r>
            <a:rPr lang="ru-RU" sz="5500" kern="1200" dirty="0" smtClean="0"/>
            <a:t>.</a:t>
          </a:r>
          <a:endParaRPr lang="ru-RU" sz="5500" kern="1200" dirty="0"/>
        </a:p>
      </dsp:txBody>
      <dsp:txXfrm>
        <a:off x="3709854" y="242342"/>
        <a:ext cx="696681" cy="1451073"/>
      </dsp:txXfrm>
    </dsp:sp>
    <dsp:sp modelId="{B9A86FF0-50F6-4EC6-9351-DE68B0E36674}">
      <dsp:nvSpPr>
        <dsp:cNvPr id="0" name=""/>
        <dsp:cNvSpPr/>
      </dsp:nvSpPr>
      <dsp:spPr>
        <a:xfrm>
          <a:off x="1271454" y="496"/>
          <a:ext cx="2438400" cy="1934765"/>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ru-RU" sz="2400" b="0" i="0" kern="1200" dirty="0" smtClean="0"/>
            <a:t>сложившаяся на рынке цена акций</a:t>
          </a:r>
          <a:endParaRPr lang="ru-RU" sz="2400" kern="1200" dirty="0"/>
        </a:p>
      </dsp:txBody>
      <dsp:txXfrm>
        <a:off x="1365901" y="94943"/>
        <a:ext cx="2249506" cy="1745871"/>
      </dsp:txXfrm>
    </dsp:sp>
    <dsp:sp modelId="{53A55FD0-9944-45D2-A0D0-433CA266361A}">
      <dsp:nvSpPr>
        <dsp:cNvPr id="0" name=""/>
        <dsp:cNvSpPr/>
      </dsp:nvSpPr>
      <dsp:spPr>
        <a:xfrm>
          <a:off x="3709854" y="2128738"/>
          <a:ext cx="1114690" cy="1934765"/>
        </a:xfrm>
        <a:prstGeom prst="rightArrow">
          <a:avLst>
            <a:gd name="adj1" fmla="val 75000"/>
            <a:gd name="adj2" fmla="val 50000"/>
          </a:avLst>
        </a:prstGeom>
        <a:solidFill>
          <a:schemeClr val="accent2">
            <a:alpha val="90000"/>
            <a:tint val="40000"/>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925" tIns="34925" rIns="34925" bIns="34925" numCol="1" spcCol="1270" anchor="t" anchorCtr="0">
          <a:noAutofit/>
        </a:bodyPr>
        <a:lstStyle/>
        <a:p>
          <a:pPr marL="285750" lvl="1" indent="-285750" algn="l" defTabSz="2444750">
            <a:lnSpc>
              <a:spcPct val="90000"/>
            </a:lnSpc>
            <a:spcBef>
              <a:spcPct val="0"/>
            </a:spcBef>
            <a:spcAft>
              <a:spcPct val="15000"/>
            </a:spcAft>
            <a:buChar char="••"/>
          </a:pPr>
          <a:r>
            <a:rPr lang="ru-RU" sz="5500" kern="1200" dirty="0" smtClean="0"/>
            <a:t>.</a:t>
          </a:r>
          <a:endParaRPr lang="ru-RU" sz="5500" kern="1200" dirty="0"/>
        </a:p>
      </dsp:txBody>
      <dsp:txXfrm>
        <a:off x="3709854" y="2370584"/>
        <a:ext cx="696681" cy="1451073"/>
      </dsp:txXfrm>
    </dsp:sp>
    <dsp:sp modelId="{7628BA84-70B1-4EC5-950A-EC8FC180AE79}">
      <dsp:nvSpPr>
        <dsp:cNvPr id="0" name=""/>
        <dsp:cNvSpPr/>
      </dsp:nvSpPr>
      <dsp:spPr>
        <a:xfrm>
          <a:off x="1271454" y="2128738"/>
          <a:ext cx="2438400" cy="1934765"/>
        </a:xfrm>
        <a:prstGeom prst="roundRect">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a:outerShdw blurRad="63500" dist="50800" dir="5400000" sx="98000" sy="98000" rotWithShape="0">
            <a:srgbClr val="000000">
              <a:alpha val="20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91440" tIns="45720" rIns="91440" bIns="45720" numCol="1" spcCol="1270" anchor="ctr" anchorCtr="0">
          <a:noAutofit/>
        </a:bodyPr>
        <a:lstStyle/>
        <a:p>
          <a:pPr lvl="0" algn="ctr" defTabSz="1066800">
            <a:lnSpc>
              <a:spcPct val="90000"/>
            </a:lnSpc>
            <a:spcBef>
              <a:spcPct val="0"/>
            </a:spcBef>
            <a:spcAft>
              <a:spcPct val="35000"/>
            </a:spcAft>
          </a:pPr>
          <a:r>
            <a:rPr lang="ru-RU" sz="2400" b="0" i="0" kern="1200" dirty="0" smtClean="0"/>
            <a:t>величина дивидендных выплат в истекшем году</a:t>
          </a:r>
          <a:endParaRPr lang="ru-RU" sz="2400" kern="1200" dirty="0"/>
        </a:p>
      </dsp:txBody>
      <dsp:txXfrm>
        <a:off x="1365901" y="2223185"/>
        <a:ext cx="2249506" cy="1745871"/>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4#1">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C4FFAB3-5B8A-4021-9B03-F48B015DF298}" type="datetimeFigureOut">
              <a:rPr lang="ru-RU" smtClean="0"/>
              <a:pPr/>
              <a:t>03.06.2011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6ECB3C-3BEB-4675-984B-45DF661C812A}"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C4FFAB3-5B8A-4021-9B03-F48B015DF298}" type="datetimeFigureOut">
              <a:rPr lang="ru-RU" smtClean="0"/>
              <a:pPr/>
              <a:t>03.06.2011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6ECB3C-3BEB-4675-984B-45DF661C812A}"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C4FFAB3-5B8A-4021-9B03-F48B015DF298}" type="datetimeFigureOut">
              <a:rPr lang="ru-RU" smtClean="0"/>
              <a:pPr/>
              <a:t>03.06.2011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6ECB3C-3BEB-4675-984B-45DF661C812A}"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C4FFAB3-5B8A-4021-9B03-F48B015DF298}" type="datetimeFigureOut">
              <a:rPr lang="ru-RU" smtClean="0"/>
              <a:pPr/>
              <a:t>03.06.2011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6ECB3C-3BEB-4675-984B-45DF661C812A}"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C4FFAB3-5B8A-4021-9B03-F48B015DF298}" type="datetimeFigureOut">
              <a:rPr lang="ru-RU" smtClean="0"/>
              <a:pPr/>
              <a:t>03.06.2011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666ECB3C-3BEB-4675-984B-45DF661C812A}"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C4FFAB3-5B8A-4021-9B03-F48B015DF298}" type="datetimeFigureOut">
              <a:rPr lang="ru-RU" smtClean="0"/>
              <a:pPr/>
              <a:t>03.06.2011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66ECB3C-3BEB-4675-984B-45DF661C812A}"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C4FFAB3-5B8A-4021-9B03-F48B015DF298}" type="datetimeFigureOut">
              <a:rPr lang="ru-RU" smtClean="0"/>
              <a:pPr/>
              <a:t>03.06.2011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666ECB3C-3BEB-4675-984B-45DF661C812A}"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C4FFAB3-5B8A-4021-9B03-F48B015DF298}" type="datetimeFigureOut">
              <a:rPr lang="ru-RU" smtClean="0"/>
              <a:pPr/>
              <a:t>03.06.2011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666ECB3C-3BEB-4675-984B-45DF661C812A}"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4FFAB3-5B8A-4021-9B03-F48B015DF298}" type="datetimeFigureOut">
              <a:rPr lang="ru-RU" smtClean="0"/>
              <a:pPr/>
              <a:t>03.06.2011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666ECB3C-3BEB-4675-984B-45DF661C812A}"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C4FFAB3-5B8A-4021-9B03-F48B015DF298}" type="datetimeFigureOut">
              <a:rPr lang="ru-RU" smtClean="0"/>
              <a:pPr/>
              <a:t>03.06.2011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66ECB3C-3BEB-4675-984B-45DF661C812A}"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C4FFAB3-5B8A-4021-9B03-F48B015DF298}" type="datetimeFigureOut">
              <a:rPr lang="ru-RU" smtClean="0"/>
              <a:pPr/>
              <a:t>03.06.2011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666ECB3C-3BEB-4675-984B-45DF661C812A}"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3C4FFAB3-5B8A-4021-9B03-F48B015DF298}" type="datetimeFigureOut">
              <a:rPr lang="ru-RU" smtClean="0"/>
              <a:pPr/>
              <a:t>03.06.2011</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666ECB3C-3BEB-4675-984B-45DF661C812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slide" Target="slide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slide" Target="slide6.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slide" Target="slide6.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7" Type="http://schemas.microsoft.com/office/2007/relationships/diagramDrawing" Target="../diagrams/drawing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openxmlformats.org/officeDocument/2006/relationships/slide" Target="slide4.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7" Type="http://schemas.microsoft.com/office/2007/relationships/diagramDrawing" Target="../diagrams/drawing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Администратор\Desktop\рынок-инвестиций.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195736" y="491491"/>
            <a:ext cx="4876784" cy="3657589"/>
          </a:xfrm>
          <a:prstGeom prst="rect">
            <a:avLst/>
          </a:prstGeom>
          <a:noFill/>
          <a:effectLst>
            <a:softEdge rad="635000"/>
          </a:effectLst>
          <a:extLst>
            <a:ext uri="{909E8E84-426E-40DD-AFC4-6F175D3DCCD1}">
              <a14:hiddenFill xmlns:a14="http://schemas.microsoft.com/office/drawing/2010/main" xmlns="">
                <a:solidFill>
                  <a:srgbClr val="FFFFFF"/>
                </a:solidFill>
              </a14:hiddenFill>
            </a:ext>
          </a:extLst>
        </p:spPr>
      </p:pic>
      <p:sp>
        <p:nvSpPr>
          <p:cNvPr id="3" name="Подзаголовок 2"/>
          <p:cNvSpPr>
            <a:spLocks noGrp="1"/>
          </p:cNvSpPr>
          <p:nvPr>
            <p:ph type="subTitle" idx="1"/>
          </p:nvPr>
        </p:nvSpPr>
        <p:spPr/>
        <p:txBody>
          <a:bodyPr/>
          <a:lstStyle/>
          <a:p>
            <a:pPr algn="ctr"/>
            <a:endParaRPr lang="ru-RU" dirty="0">
              <a:effectLst>
                <a:outerShdw blurRad="38100" dist="38100" dir="2700000" algn="tl">
                  <a:srgbClr val="000000">
                    <a:alpha val="43137"/>
                  </a:srgbClr>
                </a:outerShdw>
              </a:effectLst>
            </a:endParaRPr>
          </a:p>
        </p:txBody>
      </p:sp>
      <p:sp>
        <p:nvSpPr>
          <p:cNvPr id="2" name="Заголовок 1"/>
          <p:cNvSpPr>
            <a:spLocks noGrp="1"/>
          </p:cNvSpPr>
          <p:nvPr>
            <p:ph type="ctrTitle"/>
          </p:nvPr>
        </p:nvSpPr>
        <p:spPr/>
        <p:txBody>
          <a:bodyPr/>
          <a:lstStyle/>
          <a:p>
            <a:pPr marL="182880" indent="0" algn="ctr">
              <a:buNone/>
            </a:pPr>
            <a:r>
              <a:rPr lang="ru-RU" sz="3200" dirty="0" smtClean="0"/>
              <a:t>Источники </a:t>
            </a:r>
            <a:r>
              <a:rPr lang="ru-RU" sz="3200" dirty="0"/>
              <a:t>финансирования </a:t>
            </a:r>
            <a:r>
              <a:rPr lang="ru-RU" sz="3200" dirty="0" smtClean="0"/>
              <a:t>инвестиционных проектов. Стоимость капитала.</a:t>
            </a:r>
            <a:endParaRPr lang="ru-RU" sz="3200" dirty="0"/>
          </a:p>
        </p:txBody>
      </p:sp>
      <p:sp>
        <p:nvSpPr>
          <p:cNvPr id="5" name="Управляющая кнопка: настраиваемая 4">
            <a:hlinkClick r:id="" action="ppaction://hlinkshowjump?jump=nextslide" highlightClick="1"/>
          </p:cNvPr>
          <p:cNvSpPr/>
          <p:nvPr/>
        </p:nvSpPr>
        <p:spPr>
          <a:xfrm>
            <a:off x="2411760" y="5733256"/>
            <a:ext cx="4824536" cy="720080"/>
          </a:xfrm>
          <a:prstGeom prst="actionButtonBlank">
            <a:avLst/>
          </a:prstGeom>
        </p:spPr>
        <p:style>
          <a:lnRef idx="1">
            <a:schemeClr val="accent2"/>
          </a:lnRef>
          <a:fillRef idx="2">
            <a:schemeClr val="accent2"/>
          </a:fillRef>
          <a:effectRef idx="1">
            <a:schemeClr val="accent2"/>
          </a:effectRef>
          <a:fontRef idx="minor">
            <a:schemeClr val="dk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ru-RU" b="1" spc="150" dirty="0" smtClean="0">
                <a:ln w="11430"/>
                <a:solidFill>
                  <a:srgbClr val="F8F8F8"/>
                </a:solidFill>
                <a:effectLst>
                  <a:outerShdw blurRad="25400" algn="tl" rotWithShape="0">
                    <a:srgbClr val="000000">
                      <a:alpha val="43000"/>
                    </a:srgbClr>
                  </a:outerShdw>
                </a:effectLst>
              </a:rPr>
              <a:t>Начать просмотр</a:t>
            </a:r>
            <a:endParaRPr lang="ru-RU" b="1" spc="150" dirty="0">
              <a:ln w="11430"/>
              <a:solidFill>
                <a:srgbClr val="F8F8F8"/>
              </a:solidFill>
              <a:effectLst>
                <a:outerShdw blurRad="25400" algn="tl" rotWithShape="0">
                  <a:srgbClr val="000000">
                    <a:alpha val="43000"/>
                  </a:srgbClr>
                </a:outerShdw>
              </a:effectLst>
            </a:endParaRPr>
          </a:p>
        </p:txBody>
      </p:sp>
    </p:spTree>
    <p:extLst>
      <p:ext uri="{BB962C8B-B14F-4D97-AF65-F5344CB8AC3E}">
        <p14:creationId xmlns:p14="http://schemas.microsoft.com/office/powerpoint/2010/main" xmlns="" val="4274451543"/>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116632"/>
            <a:ext cx="6512511" cy="1143000"/>
          </a:xfrm>
        </p:spPr>
        <p:txBody>
          <a:bodyPr/>
          <a:lstStyle/>
          <a:p>
            <a:pPr marL="0" indent="0" algn="ctr">
              <a:buNone/>
            </a:pPr>
            <a:r>
              <a:rPr lang="ru-RU" sz="3200" dirty="0"/>
              <a:t>Понятие и экономическая сущность стоимости капитала</a:t>
            </a:r>
          </a:p>
        </p:txBody>
      </p:sp>
      <p:sp>
        <p:nvSpPr>
          <p:cNvPr id="3" name="Объект 2"/>
          <p:cNvSpPr>
            <a:spLocks noGrp="1"/>
          </p:cNvSpPr>
          <p:nvPr>
            <p:ph sz="quarter" idx="13"/>
          </p:nvPr>
        </p:nvSpPr>
        <p:spPr>
          <a:xfrm>
            <a:off x="251520" y="1412776"/>
            <a:ext cx="8640960" cy="5256584"/>
          </a:xfrm>
        </p:spPr>
        <p:txBody>
          <a:bodyPr>
            <a:normAutofit/>
          </a:bodyPr>
          <a:lstStyle/>
          <a:p>
            <a:pPr marL="45720" indent="0">
              <a:buNone/>
            </a:pPr>
            <a:r>
              <a:rPr lang="ru-RU" dirty="0">
                <a:latin typeface="Calibri" pitchFamily="34" charset="0"/>
                <a:cs typeface="Calibri" pitchFamily="34" charset="0"/>
              </a:rPr>
              <a:t>На стоимость капитала оказывают влияние следующие факторы:</a:t>
            </a:r>
          </a:p>
        </p:txBody>
      </p:sp>
      <p:sp>
        <p:nvSpPr>
          <p:cNvPr id="4" name="Управляющая кнопка: далее 3">
            <a:hlinkClick r:id="" action="ppaction://hlinkshowjump?jump=nextslide" highlightClick="1"/>
          </p:cNvPr>
          <p:cNvSpPr/>
          <p:nvPr/>
        </p:nvSpPr>
        <p:spPr>
          <a:xfrm>
            <a:off x="8748464" y="6237312"/>
            <a:ext cx="360040" cy="548680"/>
          </a:xfrm>
          <a:prstGeom prst="actionButtonForwardNex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5" name="Управляющая кнопка: назад 4">
            <a:hlinkClick r:id="rId2" action="ppaction://hlinksldjump" highlightClick="1"/>
          </p:cNvPr>
          <p:cNvSpPr/>
          <p:nvPr/>
        </p:nvSpPr>
        <p:spPr>
          <a:xfrm>
            <a:off x="8316416" y="6237312"/>
            <a:ext cx="360040" cy="54868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6" name="Управляющая кнопка: домой 5">
            <a:hlinkClick r:id="" action="ppaction://hlinkshowjump?jump=firstslide" highlightClick="1"/>
          </p:cNvPr>
          <p:cNvSpPr/>
          <p:nvPr/>
        </p:nvSpPr>
        <p:spPr>
          <a:xfrm>
            <a:off x="8100392" y="44624"/>
            <a:ext cx="468052" cy="432048"/>
          </a:xfrm>
          <a:prstGeom prst="actionButtonHom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7" name="Управляющая кнопка: настраиваемая 6">
            <a:hlinkClick r:id="" action="ppaction://hlinkshowjump?jump=endshow" highlightClick="1"/>
          </p:cNvPr>
          <p:cNvSpPr/>
          <p:nvPr/>
        </p:nvSpPr>
        <p:spPr>
          <a:xfrm>
            <a:off x="8604448" y="44623"/>
            <a:ext cx="468052" cy="432049"/>
          </a:xfrm>
          <a:prstGeom prst="actionButtonBlank">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dirty="0" smtClean="0">
                <a:solidFill>
                  <a:schemeClr val="bg1">
                    <a:lumMod val="50000"/>
                  </a:schemeClr>
                </a:solidFill>
                <a:effectLst>
                  <a:outerShdw blurRad="38100" dist="38100" dir="2700000" algn="tl">
                    <a:srgbClr val="000000">
                      <a:alpha val="43137"/>
                    </a:srgbClr>
                  </a:outerShdw>
                </a:effectLst>
              </a:rPr>
              <a:t>Х</a:t>
            </a:r>
            <a:endParaRPr lang="ru-RU" dirty="0">
              <a:solidFill>
                <a:schemeClr val="bg1">
                  <a:lumMod val="50000"/>
                </a:schemeClr>
              </a:solidFill>
              <a:effectLst>
                <a:outerShdw blurRad="38100" dist="38100" dir="2700000" algn="tl">
                  <a:srgbClr val="000000">
                    <a:alpha val="43137"/>
                  </a:srgbClr>
                </a:outerShdw>
              </a:effectLst>
            </a:endParaRPr>
          </a:p>
        </p:txBody>
      </p:sp>
      <p:graphicFrame>
        <p:nvGraphicFramePr>
          <p:cNvPr id="8" name="Схема 7"/>
          <p:cNvGraphicFramePr/>
          <p:nvPr>
            <p:extLst>
              <p:ext uri="{D42A27DB-BD31-4B8C-83A1-F6EECF244321}">
                <p14:modId xmlns:p14="http://schemas.microsoft.com/office/powerpoint/2010/main" xmlns="" val="2667192613"/>
              </p:ext>
            </p:extLst>
          </p:nvPr>
        </p:nvGraphicFramePr>
        <p:xfrm>
          <a:off x="1788368" y="2317328"/>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94141477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116632"/>
            <a:ext cx="6512511" cy="1143000"/>
          </a:xfrm>
        </p:spPr>
        <p:txBody>
          <a:bodyPr/>
          <a:lstStyle/>
          <a:p>
            <a:pPr algn="ctr"/>
            <a:r>
              <a:rPr lang="ru-RU" sz="3200" dirty="0"/>
              <a:t>Понятие и экономическая сущность стоимости капитала</a:t>
            </a:r>
          </a:p>
        </p:txBody>
      </p:sp>
      <p:sp>
        <p:nvSpPr>
          <p:cNvPr id="3" name="Объект 2"/>
          <p:cNvSpPr>
            <a:spLocks noGrp="1"/>
          </p:cNvSpPr>
          <p:nvPr>
            <p:ph sz="quarter" idx="13"/>
          </p:nvPr>
        </p:nvSpPr>
        <p:spPr>
          <a:xfrm>
            <a:off x="251520" y="1412776"/>
            <a:ext cx="8496944" cy="4896544"/>
          </a:xfrm>
        </p:spPr>
        <p:txBody>
          <a:bodyPr>
            <a:normAutofit fontScale="70000" lnSpcReduction="20000"/>
          </a:bodyPr>
          <a:lstStyle/>
          <a:p>
            <a:pPr marL="45720" indent="0" algn="just">
              <a:buNone/>
            </a:pPr>
            <a:r>
              <a:rPr lang="ru-RU" dirty="0">
                <a:latin typeface="Calibri" pitchFamily="34" charset="0"/>
                <a:cs typeface="Calibri" pitchFamily="34" charset="0"/>
              </a:rPr>
              <a:t>Рассмотрим каждый из факторов в </a:t>
            </a:r>
            <a:r>
              <a:rPr lang="ru-RU" dirty="0" smtClean="0">
                <a:latin typeface="Calibri" pitchFamily="34" charset="0"/>
                <a:cs typeface="Calibri" pitchFamily="34" charset="0"/>
              </a:rPr>
              <a:t>отдельности.</a:t>
            </a:r>
          </a:p>
          <a:p>
            <a:pPr marL="45720" indent="0" algn="just">
              <a:buNone/>
            </a:pPr>
            <a:r>
              <a:rPr lang="ru-RU" dirty="0" smtClean="0">
                <a:latin typeface="Calibri" pitchFamily="34" charset="0"/>
                <a:cs typeface="Calibri" pitchFamily="34" charset="0"/>
              </a:rPr>
              <a:t>Поскольку </a:t>
            </a:r>
            <a:r>
              <a:rPr lang="ru-RU" dirty="0">
                <a:latin typeface="Calibri" pitchFamily="34" charset="0"/>
                <a:cs typeface="Calibri" pitchFamily="34" charset="0"/>
              </a:rPr>
              <a:t>стоимость капитала - это альтернативная стоимость, то есть доход, который ожидают получить инвесторы от альтернативных возможностей вложения капитала при неизменной величине риска, стоимость данного капитального вложения зависит от текущего уровня процентных ставок на рынке ценных бумаг (облигаций и акций). </a:t>
            </a:r>
            <a:endParaRPr lang="ru-RU" dirty="0" smtClean="0">
              <a:latin typeface="Calibri" pitchFamily="34" charset="0"/>
              <a:cs typeface="Calibri" pitchFamily="34" charset="0"/>
            </a:endParaRPr>
          </a:p>
          <a:p>
            <a:pPr marL="45720" indent="0" algn="just">
              <a:buNone/>
            </a:pPr>
            <a:r>
              <a:rPr lang="ru-RU" dirty="0" smtClean="0">
                <a:latin typeface="Calibri" pitchFamily="34" charset="0"/>
                <a:cs typeface="Calibri" pitchFamily="34" charset="0"/>
              </a:rPr>
              <a:t>Если </a:t>
            </a:r>
            <a:r>
              <a:rPr lang="ru-RU" dirty="0">
                <a:latin typeface="Calibri" pitchFamily="34" charset="0"/>
                <a:cs typeface="Calibri" pitchFamily="34" charset="0"/>
              </a:rPr>
              <a:t>предприятие предлагает вложить инвесторам капитал в более рискованное дело, то им должен быть обеспечен более высокий уровень доходности. </a:t>
            </a:r>
            <a:endParaRPr lang="ru-RU" dirty="0" smtClean="0">
              <a:latin typeface="Calibri" pitchFamily="34" charset="0"/>
              <a:cs typeface="Calibri" pitchFamily="34" charset="0"/>
            </a:endParaRPr>
          </a:p>
          <a:p>
            <a:pPr marL="45720" indent="0" algn="just">
              <a:buNone/>
            </a:pPr>
            <a:r>
              <a:rPr lang="ru-RU" dirty="0" smtClean="0">
                <a:latin typeface="Calibri" pitchFamily="34" charset="0"/>
                <a:cs typeface="Calibri" pitchFamily="34" charset="0"/>
              </a:rPr>
              <a:t>Чем </a:t>
            </a:r>
            <a:r>
              <a:rPr lang="ru-RU" dirty="0">
                <a:latin typeface="Calibri" pitchFamily="34" charset="0"/>
                <a:cs typeface="Calibri" pitchFamily="34" charset="0"/>
              </a:rPr>
              <a:t>больше величина риска, присутствующая в активах компании, тем больше должен быть доход по ним для того, чтобы привлечь инвестора</a:t>
            </a:r>
            <a:r>
              <a:rPr lang="ru-RU" dirty="0" smtClean="0">
                <a:latin typeface="Calibri" pitchFamily="34" charset="0"/>
                <a:cs typeface="Calibri" pitchFamily="34" charset="0"/>
              </a:rPr>
              <a:t>.</a:t>
            </a:r>
          </a:p>
          <a:p>
            <a:pPr marL="45720" indent="0" algn="just">
              <a:buNone/>
            </a:pPr>
            <a:r>
              <a:rPr lang="ru-RU" dirty="0" smtClean="0">
                <a:latin typeface="Calibri" pitchFamily="34" charset="0"/>
                <a:cs typeface="Calibri" pitchFamily="34" charset="0"/>
              </a:rPr>
              <a:t> </a:t>
            </a:r>
            <a:r>
              <a:rPr lang="ru-RU" b="1" u="sng" dirty="0">
                <a:latin typeface="Calibri" pitchFamily="34" charset="0"/>
                <a:cs typeface="Calibri" pitchFamily="34" charset="0"/>
              </a:rPr>
              <a:t>Это золотое правило </a:t>
            </a:r>
            <a:r>
              <a:rPr lang="ru-RU" b="1" u="sng" dirty="0" smtClean="0">
                <a:latin typeface="Calibri" pitchFamily="34" charset="0"/>
                <a:cs typeface="Calibri" pitchFamily="34" charset="0"/>
              </a:rPr>
              <a:t>инвестирования.</a:t>
            </a:r>
          </a:p>
          <a:p>
            <a:pPr marL="45720" indent="0" algn="just">
              <a:buNone/>
            </a:pPr>
            <a:r>
              <a:rPr lang="ru-RU" dirty="0">
                <a:latin typeface="Calibri" pitchFamily="34" charset="0"/>
                <a:cs typeface="Calibri" pitchFamily="34" charset="0"/>
              </a:rPr>
              <a:t>Кроме этих факторов, на стоимость капитала оказывает влияние то, какие источники финансирования имеются у предприятия. Процентные платежи по заемным источникам рассматриваются как валовые издержки (то есть входят в себестоимость) и потому делает долговые источники финансирования более выгодными для предприятия. Но в то же время использование заемных источников более рискованно для предприятий, так как процентные платежи и погашения основной части долга необходимо производить вне зависимости от результатов реализации инвестиционного проекта. Стремясь снизить риск, предприятие увеличивает долю собственных привлеченных средств (производит дополнительную эмиссию акций). При этом, стимулируя инвестора производить вложения в собственность, оно вынуждено обещать более высокую отдачу при прямом вложении капитала в собственность. Инвестор также сознает, что вложение в собственность предприятия более рискованный вид инвестиций по сравнению с кредитной инвестицией, и поэтому ожидает и требует более высокую отдачу.</a:t>
            </a:r>
            <a:endParaRPr lang="ru-RU" b="1" u="sng" dirty="0">
              <a:latin typeface="Calibri" pitchFamily="34" charset="0"/>
              <a:cs typeface="Calibri" pitchFamily="34" charset="0"/>
            </a:endParaRPr>
          </a:p>
        </p:txBody>
      </p:sp>
      <p:sp>
        <p:nvSpPr>
          <p:cNvPr id="8" name="Управляющая кнопка: настраиваемая 7">
            <a:hlinkClick r:id="" action="ppaction://hlinkshowjump?jump=previousslide" highlightClick="1"/>
          </p:cNvPr>
          <p:cNvSpPr/>
          <p:nvPr/>
        </p:nvSpPr>
        <p:spPr>
          <a:xfrm>
            <a:off x="2627784" y="6309320"/>
            <a:ext cx="4248472" cy="504056"/>
          </a:xfrm>
          <a:prstGeom prst="actionButtonBlank">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Назад</a:t>
            </a:r>
            <a:endParaRPr lang="ru-RU" dirty="0"/>
          </a:p>
        </p:txBody>
      </p:sp>
    </p:spTree>
    <p:extLst>
      <p:ext uri="{BB962C8B-B14F-4D97-AF65-F5344CB8AC3E}">
        <p14:creationId xmlns:p14="http://schemas.microsoft.com/office/powerpoint/2010/main" xmlns="" val="194141477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116632"/>
            <a:ext cx="6512511" cy="1143000"/>
          </a:xfrm>
        </p:spPr>
        <p:txBody>
          <a:bodyPr/>
          <a:lstStyle/>
          <a:p>
            <a:pPr marL="0" indent="0" algn="ctr">
              <a:buNone/>
            </a:pPr>
            <a:r>
              <a:rPr lang="ru-RU" sz="3200" dirty="0" smtClean="0">
                <a:latin typeface="Calibri" pitchFamily="34" charset="0"/>
                <a:cs typeface="Calibri" pitchFamily="34" charset="0"/>
              </a:rPr>
              <a:t>Расчет средневзвешенной стоимости капитала</a:t>
            </a:r>
            <a:endParaRPr lang="ru-RU" sz="3200" dirty="0">
              <a:latin typeface="Calibri" pitchFamily="34" charset="0"/>
              <a:cs typeface="Calibri" pitchFamily="34" charset="0"/>
            </a:endParaRPr>
          </a:p>
        </p:txBody>
      </p:sp>
      <p:sp>
        <p:nvSpPr>
          <p:cNvPr id="4" name="Управляющая кнопка: далее 3">
            <a:hlinkClick r:id="" action="ppaction://hlinkshowjump?jump=nextslide" highlightClick="1"/>
          </p:cNvPr>
          <p:cNvSpPr/>
          <p:nvPr/>
        </p:nvSpPr>
        <p:spPr>
          <a:xfrm>
            <a:off x="8748464" y="6237312"/>
            <a:ext cx="360040" cy="548680"/>
          </a:xfrm>
          <a:prstGeom prst="actionButtonForwardNex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5" name="Управляющая кнопка: назад 4">
            <a:hlinkClick r:id="rId2" action="ppaction://hlinksldjump" highlightClick="1"/>
          </p:cNvPr>
          <p:cNvSpPr/>
          <p:nvPr/>
        </p:nvSpPr>
        <p:spPr>
          <a:xfrm>
            <a:off x="8316416" y="6237312"/>
            <a:ext cx="360040" cy="54868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6" name="Управляющая кнопка: домой 5">
            <a:hlinkClick r:id="" action="ppaction://hlinkshowjump?jump=firstslide" highlightClick="1"/>
          </p:cNvPr>
          <p:cNvSpPr/>
          <p:nvPr/>
        </p:nvSpPr>
        <p:spPr>
          <a:xfrm>
            <a:off x="8100392" y="44624"/>
            <a:ext cx="468052" cy="432048"/>
          </a:xfrm>
          <a:prstGeom prst="actionButtonHom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7" name="Управляющая кнопка: настраиваемая 6">
            <a:hlinkClick r:id="" action="ppaction://hlinkshowjump?jump=endshow" highlightClick="1"/>
          </p:cNvPr>
          <p:cNvSpPr/>
          <p:nvPr/>
        </p:nvSpPr>
        <p:spPr>
          <a:xfrm>
            <a:off x="8604448" y="44623"/>
            <a:ext cx="468052" cy="432049"/>
          </a:xfrm>
          <a:prstGeom prst="actionButtonBlank">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dirty="0" smtClean="0">
                <a:solidFill>
                  <a:schemeClr val="bg1">
                    <a:lumMod val="50000"/>
                  </a:schemeClr>
                </a:solidFill>
                <a:effectLst>
                  <a:outerShdw blurRad="38100" dist="38100" dir="2700000" algn="tl">
                    <a:srgbClr val="000000">
                      <a:alpha val="43137"/>
                    </a:srgbClr>
                  </a:outerShdw>
                </a:effectLst>
              </a:rPr>
              <a:t>Х</a:t>
            </a:r>
            <a:endParaRPr lang="ru-RU" dirty="0">
              <a:solidFill>
                <a:schemeClr val="bg1">
                  <a:lumMod val="50000"/>
                </a:schemeClr>
              </a:solidFill>
              <a:effectLst>
                <a:outerShdw blurRad="38100" dist="38100" dir="2700000" algn="tl">
                  <a:srgbClr val="000000">
                    <a:alpha val="43137"/>
                  </a:srgbClr>
                </a:outerShdw>
              </a:effectLst>
            </a:endParaRPr>
          </a:p>
        </p:txBody>
      </p:sp>
      <p:sp>
        <p:nvSpPr>
          <p:cNvPr id="10" name="Rectangle 11"/>
          <p:cNvSpPr>
            <a:spLocks noChangeArrowheads="1"/>
          </p:cNvSpPr>
          <p:nvPr/>
        </p:nvSpPr>
        <p:spPr bwMode="auto">
          <a:xfrm>
            <a:off x="349250" y="1130261"/>
            <a:ext cx="8399214" cy="22948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17400" tIns="31740" rIns="91440" bIns="1587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Calibri" pitchFamily="34" charset="0"/>
                <a:cs typeface="Calibri" pitchFamily="34" charset="0"/>
              </a:rPr>
              <a:t>Средневзвешенная стоимость капитала может быть рассчитана как:</a:t>
            </a: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Calibri" pitchFamily="34" charset="0"/>
                <a:cs typeface="Calibri" pitchFamily="34" charset="0"/>
              </a:rPr>
              <a:t>    </a:t>
            </a:r>
          </a:p>
          <a:p>
            <a:pPr marL="457200" marR="0" lvl="1" indent="-457200" algn="l" defTabSz="914400" rtl="0" eaLnBrk="0" fontAlgn="base" latinLnBrk="0" hangingPunct="0">
              <a:lnSpc>
                <a:spcPct val="100000"/>
              </a:lnSpc>
              <a:spcBef>
                <a:spcPct val="0"/>
              </a:spcBef>
              <a:spcAft>
                <a:spcPct val="0"/>
              </a:spcAft>
              <a:buClrTx/>
              <a:buSzTx/>
              <a:buFontTx/>
              <a:buNone/>
              <a:tabLst/>
            </a:pPr>
            <a:endParaRPr lang="ru-RU" sz="1600" dirty="0">
              <a:solidFill>
                <a:srgbClr val="000000"/>
              </a:solidFill>
              <a:latin typeface="Calibri" pitchFamily="34" charset="0"/>
              <a:cs typeface="Calibri" pitchFamily="34" charset="0"/>
            </a:endParaRP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Calibri" pitchFamily="34" charset="0"/>
                <a:cs typeface="Calibri"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Calibri" pitchFamily="34" charset="0"/>
                <a:cs typeface="Calibri" pitchFamily="34" charset="0"/>
              </a:rPr>
              <a:t>где</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Calibri" pitchFamily="34" charset="0"/>
              <a:cs typeface="Calibri" pitchFamily="34" charset="0"/>
            </a:endParaRPr>
          </a:p>
          <a:p>
            <a:pPr lvl="0" eaLnBrk="0" fontAlgn="base" hangingPunct="0">
              <a:spcBef>
                <a:spcPct val="0"/>
              </a:spcBef>
              <a:spcAft>
                <a:spcPct val="0"/>
              </a:spcAft>
            </a:pPr>
            <a:r>
              <a:rPr lang="ru-RU" sz="1600" dirty="0">
                <a:latin typeface="Calibri" pitchFamily="34" charset="0"/>
                <a:cs typeface="Calibri" pitchFamily="34" charset="0"/>
              </a:rPr>
              <a:t>В таблице прилагаются значения каждого из символов:</a:t>
            </a:r>
            <a:endParaRPr kumimoji="0" lang="ru-RU" sz="1600" b="0" i="0" u="none" strike="noStrike" cap="none" normalizeH="0" baseline="0" dirty="0" smtClean="0">
              <a:ln>
                <a:noFill/>
              </a:ln>
              <a:solidFill>
                <a:srgbClr val="000000"/>
              </a:solidFill>
              <a:effectLst/>
              <a:latin typeface="Calibri" pitchFamily="34" charset="0"/>
              <a:cs typeface="Calibri" pitchFamily="34" charset="0"/>
            </a:endParaRPr>
          </a:p>
          <a:p>
            <a:pPr marL="457200" marR="0" lvl="1" indent="-45720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Calibri" pitchFamily="34" charset="0"/>
                <a:cs typeface="Calibri"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000000"/>
              </a:solidFill>
              <a:effectLst/>
              <a:latin typeface="Calibri" pitchFamily="34" charset="0"/>
              <a:cs typeface="Calibri" pitchFamily="34" charset="0"/>
            </a:endParaRPr>
          </a:p>
        </p:txBody>
      </p:sp>
      <p:pic>
        <p:nvPicPr>
          <p:cNvPr id="2060" name="Picture 12" descr="c \ = \ \left( {E \over K} \right) \cdot y  \ + \ \left( {D \over K}  \right) \cdot b (1-X_C )"/>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015977" y="1733903"/>
            <a:ext cx="2924175" cy="428625"/>
          </a:xfrm>
          <a:prstGeom prst="rect">
            <a:avLst/>
          </a:prstGeom>
          <a:noFill/>
          <a:extLst>
            <a:ext uri="{909E8E84-426E-40DD-AFC4-6F175D3DCCD1}">
              <a14:hiddenFill xmlns:a14="http://schemas.microsoft.com/office/drawing/2010/main" xmlns="">
                <a:solidFill>
                  <a:srgbClr val="FFFFFF"/>
                </a:solidFill>
              </a14:hiddenFill>
            </a:ext>
          </a:extLst>
        </p:spPr>
      </p:pic>
      <p:pic>
        <p:nvPicPr>
          <p:cNvPr id="2061" name="Picture 13" descr="\ K = D + E"/>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898007" y="2276872"/>
            <a:ext cx="962025" cy="152400"/>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11" name="Таблица 10"/>
          <p:cNvGraphicFramePr>
            <a:graphicFrameLocks noGrp="1"/>
          </p:cNvGraphicFramePr>
          <p:nvPr>
            <p:extLst>
              <p:ext uri="{D42A27DB-BD31-4B8C-83A1-F6EECF244321}">
                <p14:modId xmlns:p14="http://schemas.microsoft.com/office/powerpoint/2010/main" xmlns="" val="1364831113"/>
              </p:ext>
            </p:extLst>
          </p:nvPr>
        </p:nvGraphicFramePr>
        <p:xfrm>
          <a:off x="1547664" y="3212976"/>
          <a:ext cx="6400800" cy="2956560"/>
        </p:xfrm>
        <a:graphic>
          <a:graphicData uri="http://schemas.openxmlformats.org/drawingml/2006/table">
            <a:tbl>
              <a:tblPr firstRow="1" firstCol="1" bandRow="1">
                <a:tableStyleId>{5C22544A-7EE6-4342-B048-85BDC9FD1C3A}</a:tableStyleId>
              </a:tblPr>
              <a:tblGrid>
                <a:gridCol w="2133600"/>
                <a:gridCol w="2133600"/>
                <a:gridCol w="2133600"/>
              </a:tblGrid>
              <a:tr h="0">
                <a:tc>
                  <a:txBody>
                    <a:bodyPr/>
                    <a:lstStyle/>
                    <a:p>
                      <a:pPr algn="ctr">
                        <a:spcAft>
                          <a:spcPts val="0"/>
                        </a:spcAft>
                      </a:pPr>
                      <a:r>
                        <a:rPr lang="ru-RU" sz="1000" dirty="0">
                          <a:effectLst/>
                          <a:latin typeface="Calibri" pitchFamily="34" charset="0"/>
                          <a:cs typeface="Calibri" pitchFamily="34" charset="0"/>
                        </a:rPr>
                        <a:t>Символ</a:t>
                      </a:r>
                      <a:endParaRPr lang="ru-RU" sz="1200" dirty="0">
                        <a:effectLst/>
                        <a:latin typeface="Calibri" pitchFamily="34" charset="0"/>
                        <a:ea typeface="Times New Roman"/>
                        <a:cs typeface="Calibri" pitchFamily="34" charset="0"/>
                      </a:endParaRPr>
                    </a:p>
                  </a:txBody>
                  <a:tcPr marL="47625" marR="47625" marT="47625" marB="47625" anchor="ctr"/>
                </a:tc>
                <a:tc>
                  <a:txBody>
                    <a:bodyPr/>
                    <a:lstStyle/>
                    <a:p>
                      <a:pPr algn="ctr">
                        <a:spcAft>
                          <a:spcPts val="0"/>
                        </a:spcAft>
                      </a:pPr>
                      <a:r>
                        <a:rPr lang="ru-RU" sz="1000" dirty="0">
                          <a:effectLst/>
                          <a:latin typeface="Calibri" pitchFamily="34" charset="0"/>
                          <a:cs typeface="Calibri" pitchFamily="34" charset="0"/>
                        </a:rPr>
                        <a:t>Значение</a:t>
                      </a:r>
                      <a:endParaRPr lang="ru-RU" sz="1200" dirty="0">
                        <a:effectLst/>
                        <a:latin typeface="Calibri" pitchFamily="34" charset="0"/>
                        <a:ea typeface="Times New Roman"/>
                        <a:cs typeface="Calibri" pitchFamily="34" charset="0"/>
                      </a:endParaRPr>
                    </a:p>
                  </a:txBody>
                  <a:tcPr marL="47625" marR="47625" marT="47625" marB="47625" anchor="ctr"/>
                </a:tc>
                <a:tc>
                  <a:txBody>
                    <a:bodyPr/>
                    <a:lstStyle/>
                    <a:p>
                      <a:pPr algn="ctr">
                        <a:spcAft>
                          <a:spcPts val="0"/>
                        </a:spcAft>
                      </a:pPr>
                      <a:r>
                        <a:rPr lang="ru-RU" sz="1000">
                          <a:effectLst/>
                          <a:latin typeface="Calibri" pitchFamily="34" charset="0"/>
                          <a:cs typeface="Calibri" pitchFamily="34" charset="0"/>
                        </a:rPr>
                        <a:t>Единицы</a:t>
                      </a:r>
                      <a:endParaRPr lang="ru-RU" sz="1200">
                        <a:effectLst/>
                        <a:latin typeface="Calibri" pitchFamily="34" charset="0"/>
                        <a:ea typeface="Times New Roman"/>
                        <a:cs typeface="Calibri" pitchFamily="34" charset="0"/>
                      </a:endParaRPr>
                    </a:p>
                  </a:txBody>
                  <a:tcPr marL="47625" marR="47625" marT="47625" marB="47625" anchor="ctr"/>
                </a:tc>
              </a:tr>
              <a:tr h="0">
                <a:tc>
                  <a:txBody>
                    <a:bodyPr/>
                    <a:lstStyle/>
                    <a:p>
                      <a:pPr algn="ctr">
                        <a:spcAft>
                          <a:spcPts val="0"/>
                        </a:spcAft>
                      </a:pPr>
                      <a:r>
                        <a:rPr lang="en-US" sz="1600" dirty="0" smtClean="0">
                          <a:solidFill>
                            <a:srgbClr val="000000"/>
                          </a:solidFill>
                          <a:effectLst/>
                          <a:latin typeface="Calibri" pitchFamily="34" charset="0"/>
                          <a:ea typeface="Times New Roman"/>
                          <a:cs typeface="Calibri" pitchFamily="34" charset="0"/>
                        </a:rPr>
                        <a:t>c</a:t>
                      </a:r>
                      <a:endParaRPr lang="ru-RU" sz="1600" dirty="0">
                        <a:solidFill>
                          <a:srgbClr val="000000"/>
                        </a:solidFill>
                        <a:effectLst/>
                        <a:latin typeface="Calibri" pitchFamily="34" charset="0"/>
                        <a:ea typeface="Times New Roman"/>
                        <a:cs typeface="Calibri" pitchFamily="34" charset="0"/>
                      </a:endParaRPr>
                    </a:p>
                  </a:txBody>
                  <a:tcPr marL="47625" marR="47625" marT="47625" marB="47625" anchor="ctr"/>
                </a:tc>
                <a:tc>
                  <a:txBody>
                    <a:bodyPr/>
                    <a:lstStyle/>
                    <a:p>
                      <a:pPr>
                        <a:spcAft>
                          <a:spcPts val="0"/>
                        </a:spcAft>
                      </a:pPr>
                      <a:r>
                        <a:rPr lang="ru-RU" sz="1000" dirty="0">
                          <a:effectLst/>
                          <a:latin typeface="Calibri" pitchFamily="34" charset="0"/>
                          <a:cs typeface="Calibri" pitchFamily="34" charset="0"/>
                        </a:rPr>
                        <a:t>WACC</a:t>
                      </a:r>
                      <a:endParaRPr lang="ru-RU" sz="1200" dirty="0">
                        <a:effectLst/>
                        <a:latin typeface="Calibri" pitchFamily="34" charset="0"/>
                        <a:ea typeface="Times New Roman"/>
                        <a:cs typeface="Calibri" pitchFamily="34" charset="0"/>
                      </a:endParaRPr>
                    </a:p>
                  </a:txBody>
                  <a:tcPr marL="47625" marR="47625" marT="47625" marB="47625" anchor="ctr"/>
                </a:tc>
                <a:tc>
                  <a:txBody>
                    <a:bodyPr/>
                    <a:lstStyle/>
                    <a:p>
                      <a:pPr>
                        <a:spcAft>
                          <a:spcPts val="0"/>
                        </a:spcAft>
                      </a:pPr>
                      <a:r>
                        <a:rPr lang="ru-RU" sz="1000">
                          <a:effectLst/>
                          <a:latin typeface="Calibri" pitchFamily="34" charset="0"/>
                          <a:cs typeface="Calibri" pitchFamily="34" charset="0"/>
                        </a:rPr>
                        <a:t> %</a:t>
                      </a:r>
                      <a:endParaRPr lang="ru-RU" sz="1200">
                        <a:effectLst/>
                        <a:latin typeface="Calibri" pitchFamily="34" charset="0"/>
                        <a:ea typeface="Times New Roman"/>
                        <a:cs typeface="Calibri" pitchFamily="34" charset="0"/>
                      </a:endParaRPr>
                    </a:p>
                  </a:txBody>
                  <a:tcPr marL="47625" marR="47625" marT="47625" marB="47625" anchor="ctr"/>
                </a:tc>
              </a:tr>
              <a:tr h="0">
                <a:tc>
                  <a:txBody>
                    <a:bodyPr/>
                    <a:lstStyle/>
                    <a:p>
                      <a:pPr algn="ctr">
                        <a:spcAft>
                          <a:spcPts val="0"/>
                        </a:spcAft>
                      </a:pPr>
                      <a:r>
                        <a:rPr lang="en-US" sz="1600" dirty="0" smtClean="0">
                          <a:solidFill>
                            <a:srgbClr val="000000"/>
                          </a:solidFill>
                          <a:effectLst/>
                          <a:latin typeface="Calibri" pitchFamily="34" charset="0"/>
                          <a:ea typeface="Times New Roman"/>
                          <a:cs typeface="Calibri" pitchFamily="34" charset="0"/>
                        </a:rPr>
                        <a:t>y</a:t>
                      </a:r>
                      <a:endParaRPr lang="ru-RU" sz="1600" dirty="0">
                        <a:solidFill>
                          <a:srgbClr val="000000"/>
                        </a:solidFill>
                        <a:effectLst/>
                        <a:latin typeface="Calibri" pitchFamily="34" charset="0"/>
                        <a:ea typeface="Times New Roman"/>
                        <a:cs typeface="Calibri" pitchFamily="34" charset="0"/>
                      </a:endParaRPr>
                    </a:p>
                  </a:txBody>
                  <a:tcPr marL="47625" marR="47625" marT="47625" marB="47625" anchor="ctr"/>
                </a:tc>
                <a:tc>
                  <a:txBody>
                    <a:bodyPr/>
                    <a:lstStyle/>
                    <a:p>
                      <a:pPr>
                        <a:spcAft>
                          <a:spcPts val="0"/>
                        </a:spcAft>
                      </a:pPr>
                      <a:r>
                        <a:rPr lang="ru-RU" sz="1000" dirty="0">
                          <a:effectLst/>
                          <a:latin typeface="Calibri" pitchFamily="34" charset="0"/>
                          <a:cs typeface="Calibri" pitchFamily="34" charset="0"/>
                        </a:rPr>
                        <a:t>требуемая или ожидаемая доходность от собственного капитала</a:t>
                      </a:r>
                      <a:endParaRPr lang="ru-RU" sz="1200" dirty="0">
                        <a:effectLst/>
                        <a:latin typeface="Calibri" pitchFamily="34" charset="0"/>
                        <a:ea typeface="Times New Roman"/>
                        <a:cs typeface="Calibri" pitchFamily="34" charset="0"/>
                      </a:endParaRPr>
                    </a:p>
                  </a:txBody>
                  <a:tcPr marL="47625" marR="47625" marT="47625" marB="47625" anchor="ctr"/>
                </a:tc>
                <a:tc>
                  <a:txBody>
                    <a:bodyPr/>
                    <a:lstStyle/>
                    <a:p>
                      <a:pPr>
                        <a:spcAft>
                          <a:spcPts val="0"/>
                        </a:spcAft>
                      </a:pPr>
                      <a:r>
                        <a:rPr lang="ru-RU" sz="1000">
                          <a:effectLst/>
                          <a:latin typeface="Calibri" pitchFamily="34" charset="0"/>
                          <a:cs typeface="Calibri" pitchFamily="34" charset="0"/>
                        </a:rPr>
                        <a:t> %</a:t>
                      </a:r>
                      <a:endParaRPr lang="ru-RU" sz="1200">
                        <a:effectLst/>
                        <a:latin typeface="Calibri" pitchFamily="34" charset="0"/>
                        <a:ea typeface="Times New Roman"/>
                        <a:cs typeface="Calibri" pitchFamily="34" charset="0"/>
                      </a:endParaRPr>
                    </a:p>
                  </a:txBody>
                  <a:tcPr marL="47625" marR="47625" marT="47625" marB="47625" anchor="ctr"/>
                </a:tc>
              </a:tr>
              <a:tr h="0">
                <a:tc>
                  <a:txBody>
                    <a:bodyPr/>
                    <a:lstStyle/>
                    <a:p>
                      <a:pPr algn="ctr">
                        <a:spcAft>
                          <a:spcPts val="0"/>
                        </a:spcAft>
                      </a:pPr>
                      <a:r>
                        <a:rPr lang="en-US" sz="1600" dirty="0" smtClean="0">
                          <a:solidFill>
                            <a:srgbClr val="000000"/>
                          </a:solidFill>
                          <a:effectLst/>
                          <a:latin typeface="Calibri" pitchFamily="34" charset="0"/>
                          <a:ea typeface="Times New Roman"/>
                          <a:cs typeface="Calibri" pitchFamily="34" charset="0"/>
                        </a:rPr>
                        <a:t>b</a:t>
                      </a:r>
                      <a:endParaRPr lang="ru-RU" sz="1600" dirty="0">
                        <a:solidFill>
                          <a:srgbClr val="000000"/>
                        </a:solidFill>
                        <a:effectLst/>
                        <a:latin typeface="Calibri" pitchFamily="34" charset="0"/>
                        <a:ea typeface="Times New Roman"/>
                        <a:cs typeface="Calibri" pitchFamily="34" charset="0"/>
                      </a:endParaRPr>
                    </a:p>
                  </a:txBody>
                  <a:tcPr marL="47625" marR="47625" marT="47625" marB="47625" anchor="ctr"/>
                </a:tc>
                <a:tc>
                  <a:txBody>
                    <a:bodyPr/>
                    <a:lstStyle/>
                    <a:p>
                      <a:pPr>
                        <a:spcAft>
                          <a:spcPts val="0"/>
                        </a:spcAft>
                      </a:pPr>
                      <a:r>
                        <a:rPr lang="ru-RU" sz="1000" dirty="0">
                          <a:effectLst/>
                          <a:latin typeface="Calibri" pitchFamily="34" charset="0"/>
                          <a:cs typeface="Calibri" pitchFamily="34" charset="0"/>
                        </a:rPr>
                        <a:t>требуемая или ожидаемая доходность от заёмных средств</a:t>
                      </a:r>
                      <a:endParaRPr lang="ru-RU" sz="1200" dirty="0">
                        <a:effectLst/>
                        <a:latin typeface="Calibri" pitchFamily="34" charset="0"/>
                        <a:ea typeface="Times New Roman"/>
                        <a:cs typeface="Calibri" pitchFamily="34" charset="0"/>
                      </a:endParaRPr>
                    </a:p>
                  </a:txBody>
                  <a:tcPr marL="47625" marR="47625" marT="47625" marB="47625" anchor="ctr"/>
                </a:tc>
                <a:tc>
                  <a:txBody>
                    <a:bodyPr/>
                    <a:lstStyle/>
                    <a:p>
                      <a:pPr>
                        <a:spcAft>
                          <a:spcPts val="0"/>
                        </a:spcAft>
                      </a:pPr>
                      <a:r>
                        <a:rPr lang="ru-RU" sz="1000">
                          <a:effectLst/>
                          <a:latin typeface="Calibri" pitchFamily="34" charset="0"/>
                          <a:cs typeface="Calibri" pitchFamily="34" charset="0"/>
                        </a:rPr>
                        <a:t> %</a:t>
                      </a:r>
                      <a:endParaRPr lang="ru-RU" sz="1200">
                        <a:effectLst/>
                        <a:latin typeface="Calibri" pitchFamily="34" charset="0"/>
                        <a:ea typeface="Times New Roman"/>
                        <a:cs typeface="Calibri" pitchFamily="34" charset="0"/>
                      </a:endParaRPr>
                    </a:p>
                  </a:txBody>
                  <a:tcPr marL="47625" marR="47625" marT="47625" marB="47625" anchor="ctr"/>
                </a:tc>
              </a:tr>
              <a:tr h="0">
                <a:tc>
                  <a:txBody>
                    <a:bodyPr/>
                    <a:lstStyle/>
                    <a:p>
                      <a:pPr algn="ctr">
                        <a:spcAft>
                          <a:spcPts val="0"/>
                        </a:spcAft>
                      </a:pPr>
                      <a:r>
                        <a:rPr lang="en-US" sz="1600" dirty="0" err="1" smtClean="0">
                          <a:solidFill>
                            <a:srgbClr val="000000"/>
                          </a:solidFill>
                          <a:effectLst/>
                          <a:latin typeface="Calibri" pitchFamily="34" charset="0"/>
                          <a:ea typeface="Times New Roman"/>
                          <a:cs typeface="Calibri" pitchFamily="34" charset="0"/>
                        </a:rPr>
                        <a:t>Xc</a:t>
                      </a:r>
                      <a:endParaRPr lang="ru-RU" sz="1600" dirty="0">
                        <a:solidFill>
                          <a:srgbClr val="000000"/>
                        </a:solidFill>
                        <a:effectLst/>
                        <a:latin typeface="Calibri" pitchFamily="34" charset="0"/>
                        <a:ea typeface="Times New Roman"/>
                        <a:cs typeface="Calibri" pitchFamily="34" charset="0"/>
                      </a:endParaRPr>
                    </a:p>
                  </a:txBody>
                  <a:tcPr marL="47625" marR="47625" marT="47625" marB="47625" anchor="ctr"/>
                </a:tc>
                <a:tc>
                  <a:txBody>
                    <a:bodyPr/>
                    <a:lstStyle/>
                    <a:p>
                      <a:pPr>
                        <a:spcAft>
                          <a:spcPts val="0"/>
                        </a:spcAft>
                      </a:pPr>
                      <a:r>
                        <a:rPr lang="ru-RU" sz="1000" dirty="0">
                          <a:effectLst/>
                          <a:latin typeface="Calibri" pitchFamily="34" charset="0"/>
                          <a:cs typeface="Calibri" pitchFamily="34" charset="0"/>
                        </a:rPr>
                        <a:t>ставка налога на прибыль для компании</a:t>
                      </a:r>
                      <a:endParaRPr lang="ru-RU" sz="1200" dirty="0">
                        <a:effectLst/>
                        <a:latin typeface="Calibri" pitchFamily="34" charset="0"/>
                        <a:ea typeface="Times New Roman"/>
                        <a:cs typeface="Calibri" pitchFamily="34" charset="0"/>
                      </a:endParaRPr>
                    </a:p>
                  </a:txBody>
                  <a:tcPr marL="47625" marR="47625" marT="47625" marB="47625" anchor="ctr"/>
                </a:tc>
                <a:tc>
                  <a:txBody>
                    <a:bodyPr/>
                    <a:lstStyle/>
                    <a:p>
                      <a:pPr>
                        <a:spcAft>
                          <a:spcPts val="0"/>
                        </a:spcAft>
                      </a:pPr>
                      <a:r>
                        <a:rPr lang="ru-RU" sz="1000">
                          <a:effectLst/>
                          <a:latin typeface="Calibri" pitchFamily="34" charset="0"/>
                          <a:cs typeface="Calibri" pitchFamily="34" charset="0"/>
                        </a:rPr>
                        <a:t> %</a:t>
                      </a:r>
                      <a:endParaRPr lang="ru-RU" sz="1200">
                        <a:effectLst/>
                        <a:latin typeface="Calibri" pitchFamily="34" charset="0"/>
                        <a:ea typeface="Times New Roman"/>
                        <a:cs typeface="Calibri" pitchFamily="34" charset="0"/>
                      </a:endParaRPr>
                    </a:p>
                  </a:txBody>
                  <a:tcPr marL="47625" marR="47625" marT="47625" marB="47625" anchor="ctr"/>
                </a:tc>
              </a:tr>
              <a:tr h="0">
                <a:tc>
                  <a:txBody>
                    <a:bodyPr/>
                    <a:lstStyle/>
                    <a:p>
                      <a:pPr algn="ctr">
                        <a:spcAft>
                          <a:spcPts val="0"/>
                        </a:spcAft>
                      </a:pPr>
                      <a:r>
                        <a:rPr lang="en-US" sz="1600" dirty="0" smtClean="0">
                          <a:solidFill>
                            <a:srgbClr val="000000"/>
                          </a:solidFill>
                          <a:effectLst/>
                          <a:latin typeface="Calibri" pitchFamily="34" charset="0"/>
                          <a:ea typeface="Times New Roman"/>
                          <a:cs typeface="Calibri" pitchFamily="34" charset="0"/>
                        </a:rPr>
                        <a:t>D</a:t>
                      </a:r>
                      <a:endParaRPr lang="ru-RU" sz="1600" dirty="0">
                        <a:solidFill>
                          <a:srgbClr val="000000"/>
                        </a:solidFill>
                        <a:effectLst/>
                        <a:latin typeface="Calibri" pitchFamily="34" charset="0"/>
                        <a:ea typeface="Times New Roman"/>
                        <a:cs typeface="Calibri" pitchFamily="34" charset="0"/>
                      </a:endParaRPr>
                    </a:p>
                  </a:txBody>
                  <a:tcPr marL="47625" marR="47625" marT="47625" marB="47625" anchor="ctr"/>
                </a:tc>
                <a:tc>
                  <a:txBody>
                    <a:bodyPr/>
                    <a:lstStyle/>
                    <a:p>
                      <a:pPr>
                        <a:spcAft>
                          <a:spcPts val="0"/>
                        </a:spcAft>
                      </a:pPr>
                      <a:r>
                        <a:rPr lang="ru-RU" sz="1000" dirty="0">
                          <a:effectLst/>
                          <a:latin typeface="Calibri" pitchFamily="34" charset="0"/>
                          <a:cs typeface="Calibri" pitchFamily="34" charset="0"/>
                        </a:rPr>
                        <a:t>всего заёмных средств</a:t>
                      </a:r>
                      <a:endParaRPr lang="ru-RU" sz="1200" dirty="0">
                        <a:effectLst/>
                        <a:latin typeface="Calibri" pitchFamily="34" charset="0"/>
                        <a:ea typeface="Times New Roman"/>
                        <a:cs typeface="Calibri" pitchFamily="34" charset="0"/>
                      </a:endParaRPr>
                    </a:p>
                  </a:txBody>
                  <a:tcPr marL="47625" marR="47625" marT="47625" marB="47625" anchor="ctr"/>
                </a:tc>
                <a:tc>
                  <a:txBody>
                    <a:bodyPr/>
                    <a:lstStyle/>
                    <a:p>
                      <a:pPr>
                        <a:spcAft>
                          <a:spcPts val="0"/>
                        </a:spcAft>
                      </a:pPr>
                      <a:r>
                        <a:rPr lang="ru-RU" sz="1000" dirty="0">
                          <a:effectLst/>
                          <a:latin typeface="Calibri" pitchFamily="34" charset="0"/>
                          <a:cs typeface="Calibri" pitchFamily="34" charset="0"/>
                        </a:rPr>
                        <a:t>валюта</a:t>
                      </a:r>
                      <a:endParaRPr lang="ru-RU" sz="1200" dirty="0">
                        <a:effectLst/>
                        <a:latin typeface="Calibri" pitchFamily="34" charset="0"/>
                        <a:ea typeface="Times New Roman"/>
                        <a:cs typeface="Calibri" pitchFamily="34" charset="0"/>
                      </a:endParaRPr>
                    </a:p>
                  </a:txBody>
                  <a:tcPr marL="47625" marR="47625" marT="47625" marB="47625" anchor="ctr"/>
                </a:tc>
              </a:tr>
              <a:tr h="0">
                <a:tc>
                  <a:txBody>
                    <a:bodyPr/>
                    <a:lstStyle/>
                    <a:p>
                      <a:pPr algn="ctr">
                        <a:spcAft>
                          <a:spcPts val="0"/>
                        </a:spcAft>
                      </a:pPr>
                      <a:r>
                        <a:rPr lang="en-US" sz="1600" dirty="0" smtClean="0">
                          <a:solidFill>
                            <a:srgbClr val="000000"/>
                          </a:solidFill>
                          <a:effectLst/>
                          <a:latin typeface="Calibri" pitchFamily="34" charset="0"/>
                          <a:ea typeface="Times New Roman"/>
                          <a:cs typeface="Calibri" pitchFamily="34" charset="0"/>
                        </a:rPr>
                        <a:t>E</a:t>
                      </a:r>
                      <a:endParaRPr lang="ru-RU" sz="1600" dirty="0">
                        <a:solidFill>
                          <a:srgbClr val="000000"/>
                        </a:solidFill>
                        <a:effectLst/>
                        <a:latin typeface="Calibri" pitchFamily="34" charset="0"/>
                        <a:ea typeface="Times New Roman"/>
                        <a:cs typeface="Calibri" pitchFamily="34" charset="0"/>
                      </a:endParaRPr>
                    </a:p>
                  </a:txBody>
                  <a:tcPr marL="47625" marR="47625" marT="47625" marB="47625" anchor="ctr"/>
                </a:tc>
                <a:tc>
                  <a:txBody>
                    <a:bodyPr/>
                    <a:lstStyle/>
                    <a:p>
                      <a:pPr>
                        <a:spcAft>
                          <a:spcPts val="0"/>
                        </a:spcAft>
                      </a:pPr>
                      <a:r>
                        <a:rPr lang="ru-RU" sz="1000">
                          <a:effectLst/>
                          <a:latin typeface="Calibri" pitchFamily="34" charset="0"/>
                          <a:cs typeface="Calibri" pitchFamily="34" charset="0"/>
                        </a:rPr>
                        <a:t>всего собственного капитала</a:t>
                      </a:r>
                      <a:endParaRPr lang="ru-RU" sz="1200">
                        <a:effectLst/>
                        <a:latin typeface="Calibri" pitchFamily="34" charset="0"/>
                        <a:ea typeface="Times New Roman"/>
                        <a:cs typeface="Calibri" pitchFamily="34" charset="0"/>
                      </a:endParaRPr>
                    </a:p>
                  </a:txBody>
                  <a:tcPr marL="47625" marR="47625" marT="47625" marB="47625" anchor="ctr"/>
                </a:tc>
                <a:tc>
                  <a:txBody>
                    <a:bodyPr/>
                    <a:lstStyle/>
                    <a:p>
                      <a:pPr>
                        <a:spcAft>
                          <a:spcPts val="0"/>
                        </a:spcAft>
                      </a:pPr>
                      <a:r>
                        <a:rPr lang="ru-RU" sz="1000" dirty="0">
                          <a:effectLst/>
                          <a:latin typeface="Calibri" pitchFamily="34" charset="0"/>
                          <a:cs typeface="Calibri" pitchFamily="34" charset="0"/>
                        </a:rPr>
                        <a:t>валюта</a:t>
                      </a:r>
                      <a:endParaRPr lang="ru-RU" sz="1200" dirty="0">
                        <a:effectLst/>
                        <a:latin typeface="Calibri" pitchFamily="34" charset="0"/>
                        <a:ea typeface="Times New Roman"/>
                        <a:cs typeface="Calibri" pitchFamily="34" charset="0"/>
                      </a:endParaRPr>
                    </a:p>
                  </a:txBody>
                  <a:tcPr marL="47625" marR="47625" marT="47625" marB="47625" anchor="ctr"/>
                </a:tc>
              </a:tr>
              <a:tr h="0">
                <a:tc>
                  <a:txBody>
                    <a:bodyPr/>
                    <a:lstStyle/>
                    <a:p>
                      <a:pPr algn="ctr">
                        <a:spcAft>
                          <a:spcPts val="0"/>
                        </a:spcAft>
                      </a:pPr>
                      <a:r>
                        <a:rPr lang="en-US" sz="1600" dirty="0" smtClean="0">
                          <a:solidFill>
                            <a:srgbClr val="000000"/>
                          </a:solidFill>
                          <a:effectLst/>
                          <a:latin typeface="Calibri" pitchFamily="34" charset="0"/>
                          <a:ea typeface="Times New Roman"/>
                          <a:cs typeface="Calibri" pitchFamily="34" charset="0"/>
                        </a:rPr>
                        <a:t>K</a:t>
                      </a:r>
                      <a:endParaRPr lang="ru-RU" sz="1600" dirty="0">
                        <a:solidFill>
                          <a:srgbClr val="000000"/>
                        </a:solidFill>
                        <a:effectLst/>
                        <a:latin typeface="Calibri" pitchFamily="34" charset="0"/>
                        <a:ea typeface="Times New Roman"/>
                        <a:cs typeface="Calibri" pitchFamily="34" charset="0"/>
                      </a:endParaRPr>
                    </a:p>
                  </a:txBody>
                  <a:tcPr marL="47625" marR="47625" marT="47625" marB="47625" anchor="ctr"/>
                </a:tc>
                <a:tc>
                  <a:txBody>
                    <a:bodyPr/>
                    <a:lstStyle/>
                    <a:p>
                      <a:pPr>
                        <a:spcAft>
                          <a:spcPts val="0"/>
                        </a:spcAft>
                      </a:pPr>
                      <a:r>
                        <a:rPr lang="ru-RU" sz="1000">
                          <a:effectLst/>
                          <a:latin typeface="Calibri" pitchFamily="34" charset="0"/>
                          <a:cs typeface="Calibri" pitchFamily="34" charset="0"/>
                        </a:rPr>
                        <a:t>всего инвестированного капитала</a:t>
                      </a:r>
                      <a:endParaRPr lang="ru-RU" sz="1200">
                        <a:effectLst/>
                        <a:latin typeface="Calibri" pitchFamily="34" charset="0"/>
                        <a:ea typeface="Times New Roman"/>
                        <a:cs typeface="Calibri" pitchFamily="34" charset="0"/>
                      </a:endParaRPr>
                    </a:p>
                  </a:txBody>
                  <a:tcPr marL="47625" marR="47625" marT="47625" marB="47625" anchor="ctr"/>
                </a:tc>
                <a:tc>
                  <a:txBody>
                    <a:bodyPr/>
                    <a:lstStyle/>
                    <a:p>
                      <a:pPr>
                        <a:spcAft>
                          <a:spcPts val="0"/>
                        </a:spcAft>
                      </a:pPr>
                      <a:r>
                        <a:rPr lang="ru-RU" sz="1000" dirty="0">
                          <a:effectLst/>
                          <a:latin typeface="Calibri" pitchFamily="34" charset="0"/>
                          <a:cs typeface="Calibri" pitchFamily="34" charset="0"/>
                        </a:rPr>
                        <a:t>валюта</a:t>
                      </a:r>
                      <a:endParaRPr lang="ru-RU" sz="1200" dirty="0">
                        <a:effectLst/>
                        <a:latin typeface="Calibri" pitchFamily="34" charset="0"/>
                        <a:ea typeface="Times New Roman"/>
                        <a:cs typeface="Calibri" pitchFamily="34" charset="0"/>
                      </a:endParaRPr>
                    </a:p>
                  </a:txBody>
                  <a:tcPr marL="47625" marR="47625" marT="47625" marB="47625" anchor="ctr"/>
                </a:tc>
              </a:tr>
            </a:tbl>
          </a:graphicData>
        </a:graphic>
      </p:graphicFrame>
    </p:spTree>
    <p:extLst>
      <p:ext uri="{BB962C8B-B14F-4D97-AF65-F5344CB8AC3E}">
        <p14:creationId xmlns:p14="http://schemas.microsoft.com/office/powerpoint/2010/main" xmlns="" val="194141477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116632"/>
            <a:ext cx="6512511" cy="1143000"/>
          </a:xfrm>
        </p:spPr>
        <p:txBody>
          <a:bodyPr/>
          <a:lstStyle/>
          <a:p>
            <a:pPr marL="0" indent="0" algn="ctr">
              <a:buNone/>
            </a:pPr>
            <a:r>
              <a:rPr lang="ru-RU" sz="3600" dirty="0"/>
              <a:t>Понятие о маржинальной стоимости капитала</a:t>
            </a:r>
          </a:p>
        </p:txBody>
      </p:sp>
      <p:graphicFrame>
        <p:nvGraphicFramePr>
          <p:cNvPr id="8" name="Объект 7"/>
          <p:cNvGraphicFramePr>
            <a:graphicFrameLocks noGrp="1"/>
          </p:cNvGraphicFramePr>
          <p:nvPr>
            <p:ph sz="quarter" idx="13"/>
            <p:extLst>
              <p:ext uri="{D42A27DB-BD31-4B8C-83A1-F6EECF244321}">
                <p14:modId xmlns:p14="http://schemas.microsoft.com/office/powerpoint/2010/main" xmlns="" val="2512737361"/>
              </p:ext>
            </p:extLst>
          </p:nvPr>
        </p:nvGraphicFramePr>
        <p:xfrm>
          <a:off x="484926" y="1196753"/>
          <a:ext cx="8442938" cy="3096344"/>
        </p:xfrm>
        <a:graphic>
          <a:graphicData uri="http://schemas.openxmlformats.org/drawingml/2006/table">
            <a:tbl>
              <a:tblPr/>
              <a:tblGrid>
                <a:gridCol w="8442938"/>
              </a:tblGrid>
              <a:tr h="3096344">
                <a:tc>
                  <a:txBody>
                    <a:bodyPr/>
                    <a:lstStyle/>
                    <a:p>
                      <a:pPr>
                        <a:spcAft>
                          <a:spcPts val="0"/>
                        </a:spcAft>
                      </a:pPr>
                      <a:r>
                        <a:rPr kumimoji="0" lang="ru-RU" sz="1300" b="1" i="0" u="sng" strike="noStrike" cap="none" normalizeH="0" baseline="0" dirty="0" smtClean="0">
                          <a:ln>
                            <a:noFill/>
                          </a:ln>
                          <a:solidFill>
                            <a:srgbClr val="000000"/>
                          </a:solidFill>
                          <a:effectLst/>
                          <a:latin typeface="Calibri" pitchFamily="34" charset="0"/>
                          <a:cs typeface="Calibri" pitchFamily="34" charset="0"/>
                        </a:rPr>
                        <a:t>Маржинальная стоимость капитала – э</a:t>
                      </a:r>
                      <a:r>
                        <a:rPr lang="ru-RU" sz="1300" b="1" u="sng" dirty="0" smtClean="0">
                          <a:solidFill>
                            <a:srgbClr val="000000"/>
                          </a:solidFill>
                          <a:effectLst/>
                          <a:latin typeface="Calibri" pitchFamily="34" charset="0"/>
                          <a:cs typeface="Calibri" pitchFamily="34" charset="0"/>
                        </a:rPr>
                        <a:t>то </a:t>
                      </a:r>
                      <a:r>
                        <a:rPr lang="ru-RU" sz="1300" b="1" u="sng" dirty="0">
                          <a:solidFill>
                            <a:srgbClr val="000000"/>
                          </a:solidFill>
                          <a:effectLst/>
                          <a:latin typeface="Calibri" pitchFamily="34" charset="0"/>
                          <a:cs typeface="Calibri" pitchFamily="34" charset="0"/>
                        </a:rPr>
                        <a:t>изменение в общей сумме прибыли от инвестиций, необходимое для </a:t>
                      </a:r>
                      <a:r>
                        <a:rPr lang="ru-RU" sz="1300" b="1" u="sng" dirty="0" err="1">
                          <a:solidFill>
                            <a:srgbClr val="000000"/>
                          </a:solidFill>
                          <a:effectLst/>
                          <a:latin typeface="Calibri" pitchFamily="34" charset="0"/>
                          <a:cs typeface="Calibri" pitchFamily="34" charset="0"/>
                        </a:rPr>
                        <a:t>удовлетворениятребований</a:t>
                      </a:r>
                      <a:r>
                        <a:rPr lang="ru-RU" sz="1300" b="1" u="sng" dirty="0">
                          <a:solidFill>
                            <a:srgbClr val="000000"/>
                          </a:solidFill>
                          <a:effectLst/>
                          <a:latin typeface="Calibri" pitchFamily="34" charset="0"/>
                          <a:cs typeface="Calibri" pitchFamily="34" charset="0"/>
                        </a:rPr>
                        <a:t> инвесторов с учетом новых инвестиций, деленное на сумму капитала, необходимого для инвестиций.</a:t>
                      </a:r>
                      <a:endParaRPr lang="ru-RU" sz="1700" b="1" u="sng" dirty="0">
                        <a:solidFill>
                          <a:srgbClr val="000000"/>
                        </a:solidFill>
                        <a:effectLst/>
                        <a:latin typeface="Calibri" pitchFamily="34" charset="0"/>
                        <a:cs typeface="Calibri" pitchFamily="34" charset="0"/>
                      </a:endParaRPr>
                    </a:p>
                    <a:p>
                      <a:pPr>
                        <a:spcAft>
                          <a:spcPts val="0"/>
                        </a:spcAft>
                      </a:pPr>
                      <a:r>
                        <a:rPr lang="ru-RU" sz="1300" b="1" i="1" u="sng" dirty="0">
                          <a:solidFill>
                            <a:srgbClr val="000000"/>
                          </a:solidFill>
                          <a:effectLst/>
                          <a:latin typeface="Calibri" pitchFamily="34" charset="0"/>
                          <a:cs typeface="Calibri" pitchFamily="34" charset="0"/>
                        </a:rPr>
                        <a:t>Стоимость заемных средств. </a:t>
                      </a:r>
                      <a:r>
                        <a:rPr lang="ru-RU" sz="1300" b="0" dirty="0">
                          <a:solidFill>
                            <a:srgbClr val="000000"/>
                          </a:solidFill>
                          <a:effectLst/>
                          <a:latin typeface="Calibri" pitchFamily="34" charset="0"/>
                          <a:cs typeface="Calibri" pitchFamily="34" charset="0"/>
                        </a:rPr>
                        <a:t>Для компании, у которой нет свободных средств, но которая хочет осуществлять новые инвес­тиции, стоимость заемных средств будет равна эффективной про­центной ставке по вновь привлеченным кредитам, скорректиро­ванной с учетом практики исчисления налогов.</a:t>
                      </a:r>
                      <a:endParaRPr lang="ru-RU" sz="1700" b="0" dirty="0">
                        <a:solidFill>
                          <a:srgbClr val="000000"/>
                        </a:solidFill>
                        <a:effectLst/>
                        <a:latin typeface="Calibri" pitchFamily="34" charset="0"/>
                        <a:cs typeface="Calibri" pitchFamily="34" charset="0"/>
                      </a:endParaRPr>
                    </a:p>
                    <a:p>
                      <a:pPr>
                        <a:spcAft>
                          <a:spcPts val="0"/>
                        </a:spcAft>
                      </a:pPr>
                      <a:r>
                        <a:rPr lang="ru-RU" sz="1300" b="0" dirty="0">
                          <a:solidFill>
                            <a:srgbClr val="000000"/>
                          </a:solidFill>
                          <a:effectLst/>
                          <a:latin typeface="Calibri" pitchFamily="34" charset="0"/>
                          <a:cs typeface="Calibri" pitchFamily="34" charset="0"/>
                        </a:rPr>
                        <a:t>Если поток будущих дивидендов известен (предсказуем с вы­сокой степенью достоверности), то ставка дисконтирования, при которой стоимость суммы будущих дивидендов оказывается рав­ной текущей стоимости акций, и будет равна требуемому инвес­тором уровню доходности на свой капитал.</a:t>
                      </a:r>
                    </a:p>
                    <a:p>
                      <a:pPr>
                        <a:spcAft>
                          <a:spcPts val="0"/>
                        </a:spcAft>
                      </a:pPr>
                      <a:r>
                        <a:rPr lang="ru-RU" sz="1300" b="0" dirty="0">
                          <a:solidFill>
                            <a:srgbClr val="000000"/>
                          </a:solidFill>
                          <a:effectLst/>
                          <a:latin typeface="Calibri" pitchFamily="34" charset="0"/>
                          <a:cs typeface="Calibri" pitchFamily="34" charset="0"/>
                        </a:rPr>
                        <a:t>Однако ситуация, когда поток будущих дивидендов известен, скорее исключение, чем правило. Поэтому для определения тре­буемого уровня доходности разработаны специальные методы, из которых в зависимости от наличия информации наиболее попу­лярными являются:</a:t>
                      </a:r>
                    </a:p>
                    <a:p>
                      <a:pPr>
                        <a:spcAft>
                          <a:spcPts val="0"/>
                        </a:spcAft>
                      </a:pPr>
                      <a:endParaRPr lang="ru-RU" sz="1300" b="0" dirty="0">
                        <a:solidFill>
                          <a:srgbClr val="000000"/>
                        </a:solidFill>
                        <a:effectLst/>
                        <a:latin typeface="Calibri" pitchFamily="34" charset="0"/>
                        <a:cs typeface="Calibri" pitchFamily="34" charset="0"/>
                      </a:endParaRPr>
                    </a:p>
                  </a:txBody>
                  <a:tcPr marL="18361" marR="18361" marT="18361" marB="18361" anchor="ctr">
                    <a:lnL>
                      <a:noFill/>
                    </a:lnL>
                    <a:lnR>
                      <a:noFill/>
                    </a:lnR>
                    <a:lnT>
                      <a:noFill/>
                    </a:lnT>
                    <a:lnB>
                      <a:noFill/>
                    </a:lnB>
                  </a:tcPr>
                </a:tc>
              </a:tr>
            </a:tbl>
          </a:graphicData>
        </a:graphic>
      </p:graphicFrame>
      <p:sp>
        <p:nvSpPr>
          <p:cNvPr id="4" name="Управляющая кнопка: далее 3">
            <a:hlinkClick r:id="" action="ppaction://hlinkshowjump?jump=nextslide" highlightClick="1"/>
          </p:cNvPr>
          <p:cNvSpPr/>
          <p:nvPr/>
        </p:nvSpPr>
        <p:spPr>
          <a:xfrm>
            <a:off x="8748464" y="6237312"/>
            <a:ext cx="360040" cy="548680"/>
          </a:xfrm>
          <a:prstGeom prst="actionButtonForwardNex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5" name="Управляющая кнопка: назад 4">
            <a:hlinkClick r:id="rId2" action="ppaction://hlinksldjump" highlightClick="1"/>
          </p:cNvPr>
          <p:cNvSpPr/>
          <p:nvPr/>
        </p:nvSpPr>
        <p:spPr>
          <a:xfrm>
            <a:off x="8316416" y="6237312"/>
            <a:ext cx="360040" cy="54868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6" name="Управляющая кнопка: домой 5">
            <a:hlinkClick r:id="" action="ppaction://hlinkshowjump?jump=firstslide" highlightClick="1"/>
          </p:cNvPr>
          <p:cNvSpPr/>
          <p:nvPr/>
        </p:nvSpPr>
        <p:spPr>
          <a:xfrm>
            <a:off x="8100392" y="44624"/>
            <a:ext cx="468052" cy="432048"/>
          </a:xfrm>
          <a:prstGeom prst="actionButtonHom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7" name="Управляющая кнопка: настраиваемая 6">
            <a:hlinkClick r:id="" action="ppaction://hlinkshowjump?jump=endshow" highlightClick="1"/>
          </p:cNvPr>
          <p:cNvSpPr/>
          <p:nvPr/>
        </p:nvSpPr>
        <p:spPr>
          <a:xfrm>
            <a:off x="8604448" y="44623"/>
            <a:ext cx="468052" cy="432049"/>
          </a:xfrm>
          <a:prstGeom prst="actionButtonBlank">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dirty="0" smtClean="0">
                <a:solidFill>
                  <a:schemeClr val="bg1">
                    <a:lumMod val="50000"/>
                  </a:schemeClr>
                </a:solidFill>
                <a:effectLst>
                  <a:outerShdw blurRad="38100" dist="38100" dir="2700000" algn="tl">
                    <a:srgbClr val="000000">
                      <a:alpha val="43137"/>
                    </a:srgbClr>
                  </a:outerShdw>
                </a:effectLst>
              </a:rPr>
              <a:t>Х</a:t>
            </a:r>
            <a:endParaRPr lang="ru-RU" dirty="0">
              <a:solidFill>
                <a:schemeClr val="bg1">
                  <a:lumMod val="50000"/>
                </a:schemeClr>
              </a:solidFill>
              <a:effectLst>
                <a:outerShdw blurRad="38100" dist="38100" dir="2700000" algn="tl">
                  <a:srgbClr val="000000">
                    <a:alpha val="43137"/>
                  </a:srgbClr>
                </a:outerShdw>
              </a:effectLst>
            </a:endParaRPr>
          </a:p>
        </p:txBody>
      </p:sp>
      <p:graphicFrame>
        <p:nvGraphicFramePr>
          <p:cNvPr id="10" name="Схема 9"/>
          <p:cNvGraphicFramePr/>
          <p:nvPr>
            <p:extLst>
              <p:ext uri="{D42A27DB-BD31-4B8C-83A1-F6EECF244321}">
                <p14:modId xmlns:p14="http://schemas.microsoft.com/office/powerpoint/2010/main" xmlns="" val="1791745139"/>
              </p:ext>
            </p:extLst>
          </p:nvPr>
        </p:nvGraphicFramePr>
        <p:xfrm>
          <a:off x="1691680" y="4005064"/>
          <a:ext cx="6048672" cy="2592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xmlns="" val="194141477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116632"/>
            <a:ext cx="6512511" cy="1143000"/>
          </a:xfrm>
        </p:spPr>
        <p:txBody>
          <a:bodyPr/>
          <a:lstStyle/>
          <a:p>
            <a:pPr marL="0" indent="0" algn="ctr">
              <a:buNone/>
            </a:pPr>
            <a:r>
              <a:rPr lang="ru-RU" sz="3600" dirty="0" smtClean="0"/>
              <a:t>Модель роста дивидендов</a:t>
            </a:r>
            <a:endParaRPr lang="ru-RU" sz="3600" dirty="0"/>
          </a:p>
        </p:txBody>
      </p:sp>
      <p:sp>
        <p:nvSpPr>
          <p:cNvPr id="3" name="Объект 2"/>
          <p:cNvSpPr>
            <a:spLocks noGrp="1"/>
          </p:cNvSpPr>
          <p:nvPr>
            <p:ph sz="quarter" idx="13"/>
          </p:nvPr>
        </p:nvSpPr>
        <p:spPr>
          <a:xfrm>
            <a:off x="251520" y="1412776"/>
            <a:ext cx="8640960" cy="5256584"/>
          </a:xfrm>
        </p:spPr>
        <p:txBody>
          <a:bodyPr>
            <a:normAutofit/>
          </a:bodyPr>
          <a:lstStyle/>
          <a:p>
            <a:pPr marL="45720" indent="0">
              <a:buNone/>
            </a:pPr>
            <a:r>
              <a:rPr lang="ru-RU" dirty="0">
                <a:latin typeface="Calibri" pitchFamily="34" charset="0"/>
                <a:cs typeface="Calibri" pitchFamily="34" charset="0"/>
              </a:rPr>
              <a:t>В основе использования этой модели лежат две реально изве­стные величины:</a:t>
            </a:r>
          </a:p>
          <a:p>
            <a:pPr marL="45720" indent="0">
              <a:buNone/>
            </a:pPr>
            <a:r>
              <a:rPr lang="ru-RU" dirty="0">
                <a:latin typeface="Calibri" pitchFamily="34" charset="0"/>
                <a:cs typeface="Calibri" pitchFamily="34" charset="0"/>
              </a:rPr>
              <a:t/>
            </a:r>
            <a:br>
              <a:rPr lang="ru-RU" dirty="0">
                <a:latin typeface="Calibri" pitchFamily="34" charset="0"/>
                <a:cs typeface="Calibri" pitchFamily="34" charset="0"/>
              </a:rPr>
            </a:br>
            <a:endParaRPr lang="ru-RU" dirty="0">
              <a:latin typeface="Calibri" pitchFamily="34" charset="0"/>
              <a:cs typeface="Calibri" pitchFamily="34" charset="0"/>
            </a:endParaRPr>
          </a:p>
        </p:txBody>
      </p:sp>
      <p:sp>
        <p:nvSpPr>
          <p:cNvPr id="4" name="Управляющая кнопка: далее 3">
            <a:hlinkClick r:id="" action="ppaction://hlinkshowjump?jump=nextslide" highlightClick="1"/>
          </p:cNvPr>
          <p:cNvSpPr/>
          <p:nvPr/>
        </p:nvSpPr>
        <p:spPr>
          <a:xfrm>
            <a:off x="8748464" y="6237312"/>
            <a:ext cx="360040" cy="548680"/>
          </a:xfrm>
          <a:prstGeom prst="actionButtonForwardNex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5" name="Управляющая кнопка: назад 4">
            <a:hlinkClick r:id="rId2" action="ppaction://hlinksldjump" highlightClick="1"/>
          </p:cNvPr>
          <p:cNvSpPr/>
          <p:nvPr/>
        </p:nvSpPr>
        <p:spPr>
          <a:xfrm>
            <a:off x="8316416" y="6237312"/>
            <a:ext cx="360040" cy="54868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6" name="Управляющая кнопка: домой 5">
            <a:hlinkClick r:id="" action="ppaction://hlinkshowjump?jump=firstslide" highlightClick="1"/>
          </p:cNvPr>
          <p:cNvSpPr/>
          <p:nvPr/>
        </p:nvSpPr>
        <p:spPr>
          <a:xfrm>
            <a:off x="8100392" y="44624"/>
            <a:ext cx="468052" cy="432048"/>
          </a:xfrm>
          <a:prstGeom prst="actionButtonHom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7" name="Управляющая кнопка: настраиваемая 6">
            <a:hlinkClick r:id="" action="ppaction://hlinkshowjump?jump=endshow" highlightClick="1"/>
          </p:cNvPr>
          <p:cNvSpPr/>
          <p:nvPr/>
        </p:nvSpPr>
        <p:spPr>
          <a:xfrm>
            <a:off x="8604448" y="44623"/>
            <a:ext cx="468052" cy="432049"/>
          </a:xfrm>
          <a:prstGeom prst="actionButtonBlank">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dirty="0" smtClean="0">
                <a:solidFill>
                  <a:schemeClr val="bg1">
                    <a:lumMod val="50000"/>
                  </a:schemeClr>
                </a:solidFill>
                <a:effectLst>
                  <a:outerShdw blurRad="38100" dist="38100" dir="2700000" algn="tl">
                    <a:srgbClr val="000000">
                      <a:alpha val="43137"/>
                    </a:srgbClr>
                  </a:outerShdw>
                </a:effectLst>
              </a:rPr>
              <a:t>Х</a:t>
            </a:r>
            <a:endParaRPr lang="ru-RU" dirty="0">
              <a:solidFill>
                <a:schemeClr val="bg1">
                  <a:lumMod val="50000"/>
                </a:schemeClr>
              </a:solidFill>
              <a:effectLst>
                <a:outerShdw blurRad="38100" dist="38100" dir="2700000" algn="tl">
                  <a:srgbClr val="000000">
                    <a:alpha val="43137"/>
                  </a:srgbClr>
                </a:outerShdw>
              </a:effectLst>
            </a:endParaRPr>
          </a:p>
        </p:txBody>
      </p:sp>
      <p:graphicFrame>
        <p:nvGraphicFramePr>
          <p:cNvPr id="8" name="Схема 7"/>
          <p:cNvGraphicFramePr/>
          <p:nvPr>
            <p:extLst>
              <p:ext uri="{D42A27DB-BD31-4B8C-83A1-F6EECF244321}">
                <p14:modId xmlns:p14="http://schemas.microsoft.com/office/powerpoint/2010/main" xmlns="" val="3566217658"/>
              </p:ext>
            </p:extLst>
          </p:nvPr>
        </p:nvGraphicFramePr>
        <p:xfrm>
          <a:off x="-972616" y="234888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TextBox 8"/>
          <p:cNvSpPr txBox="1"/>
          <p:nvPr/>
        </p:nvSpPr>
        <p:spPr>
          <a:xfrm>
            <a:off x="3851920" y="2350035"/>
            <a:ext cx="4822838" cy="4247317"/>
          </a:xfrm>
          <a:prstGeom prst="rect">
            <a:avLst/>
          </a:prstGeom>
          <a:noFill/>
        </p:spPr>
        <p:txBody>
          <a:bodyPr wrap="square" rtlCol="0">
            <a:spAutoFit/>
          </a:bodyPr>
          <a:lstStyle/>
          <a:p>
            <a:r>
              <a:rPr lang="ru-RU" dirty="0">
                <a:latin typeface="Calibri" pitchFamily="34" charset="0"/>
                <a:cs typeface="Calibri" pitchFamily="34" charset="0"/>
              </a:rPr>
              <a:t>Таким образом, единственной величиной, которую следует прогнозировать, является возможный темп роста дивидендов. Для решения этой задачи экономисты предлагают использовать мно­гочисленные методы прогнозирования, включая самый простой (и популярный) — экстраполяцию на будущее того темпа роста дивидендных выплат, который наблюдался на протяжении несколь­ких предшествующих периодов времени (если, разумеется, вооб­ще имеются основания ожидать такого роста дивидендов в после­дующие периоды).</a:t>
            </a:r>
          </a:p>
          <a:p>
            <a:r>
              <a:rPr lang="ru-RU" dirty="0">
                <a:latin typeface="Calibri" pitchFamily="34" charset="0"/>
                <a:cs typeface="Calibri" pitchFamily="34" charset="0"/>
              </a:rPr>
              <a:t/>
            </a:r>
            <a:br>
              <a:rPr lang="ru-RU" dirty="0">
                <a:latin typeface="Calibri" pitchFamily="34" charset="0"/>
                <a:cs typeface="Calibri" pitchFamily="34" charset="0"/>
              </a:rPr>
            </a:br>
            <a:endParaRPr lang="ru-RU" dirty="0">
              <a:latin typeface="Calibri" pitchFamily="34" charset="0"/>
              <a:cs typeface="Calibri" pitchFamily="34" charset="0"/>
            </a:endParaRPr>
          </a:p>
        </p:txBody>
      </p:sp>
    </p:spTree>
    <p:extLst>
      <p:ext uri="{BB962C8B-B14F-4D97-AF65-F5344CB8AC3E}">
        <p14:creationId xmlns:p14="http://schemas.microsoft.com/office/powerpoint/2010/main" xmlns="" val="194141477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15873" y="2862064"/>
            <a:ext cx="6512511" cy="1143000"/>
          </a:xfrm>
        </p:spPr>
        <p:txBody>
          <a:bodyPr/>
          <a:lstStyle/>
          <a:p>
            <a:pPr marL="0" indent="0" algn="ctr">
              <a:buNone/>
            </a:pPr>
            <a:r>
              <a:rPr lang="ru-RU" dirty="0" smtClean="0"/>
              <a:t>Спасибо за внимание!</a:t>
            </a:r>
            <a:endParaRPr lang="ru-RU" dirty="0"/>
          </a:p>
        </p:txBody>
      </p:sp>
      <p:sp>
        <p:nvSpPr>
          <p:cNvPr id="8" name="Управляющая кнопка: настраиваемая 7">
            <a:hlinkClick r:id="" action="ppaction://hlinkshowjump?jump=endshow" highlightClick="1"/>
          </p:cNvPr>
          <p:cNvSpPr/>
          <p:nvPr/>
        </p:nvSpPr>
        <p:spPr>
          <a:xfrm>
            <a:off x="3563888" y="4581128"/>
            <a:ext cx="2304256" cy="1224136"/>
          </a:xfrm>
          <a:prstGeom prst="actionButtonBlank">
            <a:avLst/>
          </a:prstGeom>
        </p:spPr>
        <p:style>
          <a:lnRef idx="1">
            <a:schemeClr val="accent4"/>
          </a:lnRef>
          <a:fillRef idx="2">
            <a:schemeClr val="accent4"/>
          </a:fillRef>
          <a:effectRef idx="1">
            <a:schemeClr val="accent4"/>
          </a:effectRef>
          <a:fontRef idx="minor">
            <a:schemeClr val="dk1"/>
          </a:fontRef>
        </p:style>
        <p:txBody>
          <a:bodyPr rtlCol="0" anchor="ctr">
            <a:scene3d>
              <a:camera prst="orthographicFront"/>
              <a:lightRig rig="soft" dir="t">
                <a:rot lat="0" lon="0" rev="10800000"/>
              </a:lightRig>
            </a:scene3d>
            <a:sp3d>
              <a:bevelT w="27940" h="12700"/>
              <a:contourClr>
                <a:srgbClr val="DDDDDD"/>
              </a:contourClr>
            </a:sp3d>
          </a:bodyPr>
          <a:lstStyle/>
          <a:p>
            <a:pPr algn="ctr"/>
            <a:r>
              <a:rPr lang="ru-RU" b="1" spc="150" dirty="0" smtClean="0">
                <a:ln w="11430"/>
                <a:solidFill>
                  <a:srgbClr val="F8F8F8"/>
                </a:solidFill>
                <a:effectLst>
                  <a:outerShdw blurRad="25400" algn="tl" rotWithShape="0">
                    <a:srgbClr val="000000">
                      <a:alpha val="43000"/>
                    </a:srgbClr>
                  </a:outerShdw>
                </a:effectLst>
              </a:rPr>
              <a:t>Выход</a:t>
            </a:r>
            <a:endParaRPr lang="ru-RU" b="1" spc="150" dirty="0">
              <a:ln w="11430"/>
              <a:solidFill>
                <a:srgbClr val="F8F8F8"/>
              </a:solidFill>
              <a:effectLst>
                <a:outerShdw blurRad="25400" algn="tl" rotWithShape="0">
                  <a:srgbClr val="000000">
                    <a:alpha val="43000"/>
                  </a:srgbClr>
                </a:outerShdw>
              </a:effectLst>
            </a:endParaRPr>
          </a:p>
        </p:txBody>
      </p:sp>
    </p:spTree>
    <p:extLst>
      <p:ext uri="{BB962C8B-B14F-4D97-AF65-F5344CB8AC3E}">
        <p14:creationId xmlns:p14="http://schemas.microsoft.com/office/powerpoint/2010/main" xmlns="" val="194141477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Администратор\Desktop\finansovya_piramida1.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5580112" y="1451198"/>
            <a:ext cx="3333750" cy="4210050"/>
          </a:xfrm>
          <a:prstGeom prst="rect">
            <a:avLst/>
          </a:prstGeom>
          <a:noFill/>
          <a:effectLst>
            <a:softEdge rad="317500"/>
          </a:effectLst>
          <a:extLst>
            <a:ext uri="{909E8E84-426E-40DD-AFC4-6F175D3DCCD1}">
              <a14:hiddenFill xmlns:a14="http://schemas.microsoft.com/office/drawing/2010/main" xmlns="">
                <a:solidFill>
                  <a:srgbClr val="FFFFFF"/>
                </a:solidFill>
              </a14:hiddenFill>
            </a:ext>
          </a:extLst>
        </p:spPr>
      </p:pic>
      <p:sp>
        <p:nvSpPr>
          <p:cNvPr id="2" name="Заголовок 1"/>
          <p:cNvSpPr>
            <a:spLocks noGrp="1"/>
          </p:cNvSpPr>
          <p:nvPr>
            <p:ph type="title"/>
          </p:nvPr>
        </p:nvSpPr>
        <p:spPr>
          <a:xfrm>
            <a:off x="1259632" y="116632"/>
            <a:ext cx="6512511" cy="1143000"/>
          </a:xfrm>
        </p:spPr>
        <p:txBody>
          <a:bodyPr/>
          <a:lstStyle/>
          <a:p>
            <a:pPr marL="0" indent="0" algn="ctr">
              <a:buNone/>
            </a:pPr>
            <a:r>
              <a:rPr lang="ru-RU" dirty="0" smtClean="0"/>
              <a:t>Введение</a:t>
            </a:r>
            <a:endParaRPr lang="ru-RU" dirty="0"/>
          </a:p>
        </p:txBody>
      </p:sp>
      <p:sp>
        <p:nvSpPr>
          <p:cNvPr id="3" name="Объект 2"/>
          <p:cNvSpPr>
            <a:spLocks noGrp="1"/>
          </p:cNvSpPr>
          <p:nvPr>
            <p:ph sz="quarter" idx="13"/>
          </p:nvPr>
        </p:nvSpPr>
        <p:spPr>
          <a:xfrm>
            <a:off x="251520" y="1124744"/>
            <a:ext cx="5616624" cy="5544616"/>
          </a:xfrm>
        </p:spPr>
        <p:txBody>
          <a:bodyPr>
            <a:normAutofit fontScale="77500" lnSpcReduction="20000"/>
          </a:bodyPr>
          <a:lstStyle/>
          <a:p>
            <a:r>
              <a:rPr lang="ru-RU" dirty="0">
                <a:latin typeface="Calibri" pitchFamily="34" charset="0"/>
                <a:cs typeface="Calibri" pitchFamily="34" charset="0"/>
              </a:rPr>
              <a:t>Одной из важнейших проблем при реализации инвестиционного проекта является его финансирование, которое должно обеспечивать: реализацию проекта в проектируемом объёме, оптимальную структуру инвестиций и требуемых платежей (налогов, процентных выплат по кредиту), снижение риска проектов, а также  необходимое соотношение между привлеченными и собственными средствами. </a:t>
            </a:r>
          </a:p>
          <a:p>
            <a:r>
              <a:rPr lang="ru-RU" dirty="0">
                <a:latin typeface="Calibri" pitchFamily="34" charset="0"/>
                <a:cs typeface="Calibri" pitchFamily="34" charset="0"/>
              </a:rPr>
              <a:t>ФИНАНСИРОВАНИЕ - это обеспечение необходимыми финансовыми ресурсами всего хозяйства страны, регионов, предприятий, предпринимателей, граждан, а также различных экономических программ и видов экономической деятельности. Финансирование осуществляется из собственных, внутренних источников и из внешних источников, в виде ассигнований из средств бюджета, кредитных средств, иностранной помощи, взносов других лиц.</a:t>
            </a:r>
          </a:p>
          <a:p>
            <a:r>
              <a:rPr lang="ru-RU" dirty="0">
                <a:latin typeface="Calibri" pitchFamily="34" charset="0"/>
                <a:cs typeface="Calibri" pitchFamily="34" charset="0"/>
              </a:rPr>
              <a:t>Система финансирования инвестиционного проекта включает: </a:t>
            </a:r>
          </a:p>
          <a:p>
            <a:r>
              <a:rPr lang="ru-RU" dirty="0">
                <a:latin typeface="Calibri" pitchFamily="34" charset="0"/>
                <a:cs typeface="Calibri" pitchFamily="34" charset="0"/>
              </a:rPr>
              <a:t>Источники финансирования  инвестиционного проекта; </a:t>
            </a:r>
          </a:p>
          <a:p>
            <a:r>
              <a:rPr lang="ru-RU" dirty="0">
                <a:latin typeface="Calibri" pitchFamily="34" charset="0"/>
                <a:cs typeface="Calibri" pitchFamily="34" charset="0"/>
              </a:rPr>
              <a:t>Формы финансирования инвестиционного проекта.</a:t>
            </a:r>
          </a:p>
        </p:txBody>
      </p:sp>
      <p:sp>
        <p:nvSpPr>
          <p:cNvPr id="4" name="Управляющая кнопка: далее 3">
            <a:hlinkClick r:id="" action="ppaction://hlinkshowjump?jump=nextslide" highlightClick="1"/>
          </p:cNvPr>
          <p:cNvSpPr/>
          <p:nvPr/>
        </p:nvSpPr>
        <p:spPr>
          <a:xfrm>
            <a:off x="8748464" y="6237312"/>
            <a:ext cx="360040" cy="548680"/>
          </a:xfrm>
          <a:prstGeom prst="actionButtonForwardNex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5" name="Управляющая кнопка: назад 4">
            <a:hlinkClick r:id="" action="ppaction://hlinkshowjump?jump=previousslide" highlightClick="1"/>
          </p:cNvPr>
          <p:cNvSpPr/>
          <p:nvPr/>
        </p:nvSpPr>
        <p:spPr>
          <a:xfrm>
            <a:off x="8316416" y="6237312"/>
            <a:ext cx="360040" cy="54868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6" name="Управляющая кнопка: домой 5">
            <a:hlinkClick r:id="" action="ppaction://hlinkshowjump?jump=firstslide" highlightClick="1"/>
          </p:cNvPr>
          <p:cNvSpPr/>
          <p:nvPr/>
        </p:nvSpPr>
        <p:spPr>
          <a:xfrm>
            <a:off x="8100392" y="44624"/>
            <a:ext cx="468052" cy="432048"/>
          </a:xfrm>
          <a:prstGeom prst="actionButtonHom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7" name="Управляющая кнопка: настраиваемая 6">
            <a:hlinkClick r:id="" action="ppaction://hlinkshowjump?jump=endshow" highlightClick="1"/>
          </p:cNvPr>
          <p:cNvSpPr/>
          <p:nvPr/>
        </p:nvSpPr>
        <p:spPr>
          <a:xfrm>
            <a:off x="8604448" y="44623"/>
            <a:ext cx="468052" cy="432049"/>
          </a:xfrm>
          <a:prstGeom prst="actionButtonBlank">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dirty="0" smtClean="0">
                <a:solidFill>
                  <a:schemeClr val="bg1">
                    <a:lumMod val="50000"/>
                  </a:schemeClr>
                </a:solidFill>
                <a:effectLst>
                  <a:outerShdw blurRad="38100" dist="38100" dir="2700000" algn="tl">
                    <a:srgbClr val="000000">
                      <a:alpha val="43137"/>
                    </a:srgbClr>
                  </a:outerShdw>
                </a:effectLst>
              </a:rPr>
              <a:t>Х</a:t>
            </a:r>
            <a:endParaRPr lang="ru-RU" dirty="0">
              <a:solidFill>
                <a:schemeClr val="bg1">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2231001035"/>
      </p:ext>
    </p:extLst>
  </p:cSld>
  <p:clrMapOvr>
    <a:masterClrMapping/>
  </p:clrMapOvr>
  <mc:AlternateContent xmlns:mc="http://schemas.openxmlformats.org/markup-compatibility/2006">
    <mc:Choice xmlns:p14="http://schemas.microsoft.com/office/powerpoint/2010/main" xmlns=""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116632"/>
            <a:ext cx="6512511" cy="1143000"/>
          </a:xfrm>
        </p:spPr>
        <p:txBody>
          <a:bodyPr/>
          <a:lstStyle/>
          <a:p>
            <a:pPr marL="0" indent="0" algn="ctr">
              <a:buNone/>
            </a:pPr>
            <a:r>
              <a:rPr lang="ru-RU" dirty="0"/>
              <a:t>ИСТОЧНИКИ ФИНАНСИРОВАНИЯ</a:t>
            </a:r>
          </a:p>
        </p:txBody>
      </p:sp>
      <p:sp>
        <p:nvSpPr>
          <p:cNvPr id="4" name="Управляющая кнопка: далее 3">
            <a:hlinkClick r:id="" action="ppaction://hlinkshowjump?jump=nextslide" highlightClick="1"/>
          </p:cNvPr>
          <p:cNvSpPr/>
          <p:nvPr/>
        </p:nvSpPr>
        <p:spPr>
          <a:xfrm>
            <a:off x="8748464" y="6237312"/>
            <a:ext cx="360040" cy="548680"/>
          </a:xfrm>
          <a:prstGeom prst="actionButtonForwardNex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5" name="Управляющая кнопка: назад 4">
            <a:hlinkClick r:id="" action="ppaction://hlinkshowjump?jump=previousslide" highlightClick="1"/>
          </p:cNvPr>
          <p:cNvSpPr/>
          <p:nvPr/>
        </p:nvSpPr>
        <p:spPr>
          <a:xfrm>
            <a:off x="8316416" y="6237312"/>
            <a:ext cx="360040" cy="54868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6" name="Управляющая кнопка: домой 5">
            <a:hlinkClick r:id="" action="ppaction://hlinkshowjump?jump=firstslide" highlightClick="1"/>
          </p:cNvPr>
          <p:cNvSpPr/>
          <p:nvPr/>
        </p:nvSpPr>
        <p:spPr>
          <a:xfrm>
            <a:off x="8100392" y="44624"/>
            <a:ext cx="468052" cy="432048"/>
          </a:xfrm>
          <a:prstGeom prst="actionButtonHom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7" name="Управляющая кнопка: настраиваемая 6">
            <a:hlinkClick r:id="" action="ppaction://hlinkshowjump?jump=endshow" highlightClick="1"/>
          </p:cNvPr>
          <p:cNvSpPr/>
          <p:nvPr/>
        </p:nvSpPr>
        <p:spPr>
          <a:xfrm>
            <a:off x="8604448" y="44623"/>
            <a:ext cx="468052" cy="432049"/>
          </a:xfrm>
          <a:prstGeom prst="actionButtonBlank">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dirty="0" smtClean="0">
                <a:solidFill>
                  <a:schemeClr val="bg1">
                    <a:lumMod val="50000"/>
                  </a:schemeClr>
                </a:solidFill>
                <a:effectLst>
                  <a:outerShdw blurRad="38100" dist="38100" dir="2700000" algn="tl">
                    <a:srgbClr val="000000">
                      <a:alpha val="43137"/>
                    </a:srgbClr>
                  </a:outerShdw>
                </a:effectLst>
              </a:rPr>
              <a:t>Х</a:t>
            </a:r>
            <a:endParaRPr lang="ru-RU" dirty="0">
              <a:solidFill>
                <a:schemeClr val="bg1">
                  <a:lumMod val="50000"/>
                </a:schemeClr>
              </a:solidFill>
              <a:effectLst>
                <a:outerShdw blurRad="38100" dist="38100" dir="2700000" algn="tl">
                  <a:srgbClr val="000000">
                    <a:alpha val="43137"/>
                  </a:srgbClr>
                </a:outerShdw>
              </a:effectLst>
            </a:endParaRPr>
          </a:p>
        </p:txBody>
      </p:sp>
      <p:graphicFrame>
        <p:nvGraphicFramePr>
          <p:cNvPr id="8" name="Схема 7"/>
          <p:cNvGraphicFramePr/>
          <p:nvPr>
            <p:extLst>
              <p:ext uri="{D42A27DB-BD31-4B8C-83A1-F6EECF244321}">
                <p14:modId xmlns:p14="http://schemas.microsoft.com/office/powerpoint/2010/main" xmlns="" val="3793045788"/>
              </p:ext>
            </p:extLst>
          </p:nvPr>
        </p:nvGraphicFramePr>
        <p:xfrm>
          <a:off x="215516" y="1152128"/>
          <a:ext cx="8748972" cy="5373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797718600"/>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Схема 7"/>
          <p:cNvGraphicFramePr/>
          <p:nvPr>
            <p:extLst>
              <p:ext uri="{D42A27DB-BD31-4B8C-83A1-F6EECF244321}">
                <p14:modId xmlns:p14="http://schemas.microsoft.com/office/powerpoint/2010/main" xmlns="" val="1263986120"/>
              </p:ext>
            </p:extLst>
          </p:nvPr>
        </p:nvGraphicFramePr>
        <p:xfrm>
          <a:off x="719572" y="1397000"/>
          <a:ext cx="7884876"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Заголовок 1"/>
          <p:cNvSpPr>
            <a:spLocks noGrp="1"/>
          </p:cNvSpPr>
          <p:nvPr>
            <p:ph type="title"/>
          </p:nvPr>
        </p:nvSpPr>
        <p:spPr>
          <a:xfrm>
            <a:off x="1259632" y="116632"/>
            <a:ext cx="6512511" cy="1143000"/>
          </a:xfrm>
        </p:spPr>
        <p:txBody>
          <a:bodyPr/>
          <a:lstStyle/>
          <a:p>
            <a:pPr marL="0" indent="0" algn="ctr">
              <a:buNone/>
            </a:pPr>
            <a:r>
              <a:rPr lang="ru-RU" sz="3600" dirty="0"/>
              <a:t>Формы финансирования инвестиционного </a:t>
            </a:r>
            <a:r>
              <a:rPr lang="ru-RU" sz="3600" dirty="0" smtClean="0"/>
              <a:t>проекта</a:t>
            </a:r>
            <a:endParaRPr lang="ru-RU" sz="3600" dirty="0"/>
          </a:p>
        </p:txBody>
      </p:sp>
      <p:sp>
        <p:nvSpPr>
          <p:cNvPr id="4" name="Управляющая кнопка: далее 3">
            <a:hlinkClick r:id="" action="ppaction://hlinkshowjump?jump=nextslide" highlightClick="1"/>
          </p:cNvPr>
          <p:cNvSpPr/>
          <p:nvPr/>
        </p:nvSpPr>
        <p:spPr>
          <a:xfrm>
            <a:off x="8748464" y="6237312"/>
            <a:ext cx="360040" cy="548680"/>
          </a:xfrm>
          <a:prstGeom prst="actionButtonForwardNex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5" name="Управляющая кнопка: назад 4">
            <a:hlinkClick r:id="" action="ppaction://hlinkshowjump?jump=previousslide" highlightClick="1"/>
          </p:cNvPr>
          <p:cNvSpPr/>
          <p:nvPr/>
        </p:nvSpPr>
        <p:spPr>
          <a:xfrm>
            <a:off x="8316416" y="6237312"/>
            <a:ext cx="360040" cy="54868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6" name="Управляющая кнопка: домой 5">
            <a:hlinkClick r:id="" action="ppaction://hlinkshowjump?jump=firstslide" highlightClick="1"/>
          </p:cNvPr>
          <p:cNvSpPr/>
          <p:nvPr/>
        </p:nvSpPr>
        <p:spPr>
          <a:xfrm>
            <a:off x="8100392" y="44624"/>
            <a:ext cx="468052" cy="432048"/>
          </a:xfrm>
          <a:prstGeom prst="actionButtonHom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7" name="Управляющая кнопка: настраиваемая 6">
            <a:hlinkClick r:id="" action="ppaction://hlinkshowjump?jump=endshow" highlightClick="1"/>
          </p:cNvPr>
          <p:cNvSpPr/>
          <p:nvPr/>
        </p:nvSpPr>
        <p:spPr>
          <a:xfrm>
            <a:off x="8604448" y="44623"/>
            <a:ext cx="468052" cy="432049"/>
          </a:xfrm>
          <a:prstGeom prst="actionButtonBlank">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dirty="0" smtClean="0">
                <a:solidFill>
                  <a:schemeClr val="bg1">
                    <a:lumMod val="50000"/>
                  </a:schemeClr>
                </a:solidFill>
                <a:effectLst>
                  <a:outerShdw blurRad="38100" dist="38100" dir="2700000" algn="tl">
                    <a:srgbClr val="000000">
                      <a:alpha val="43137"/>
                    </a:srgbClr>
                  </a:outerShdw>
                </a:effectLst>
              </a:rPr>
              <a:t>Х</a:t>
            </a:r>
            <a:endParaRPr lang="ru-RU" dirty="0">
              <a:solidFill>
                <a:schemeClr val="bg1">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94141477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extBox 3"/>
          <p:cNvSpPr txBox="1"/>
          <p:nvPr/>
        </p:nvSpPr>
        <p:spPr>
          <a:xfrm>
            <a:off x="539552" y="188640"/>
            <a:ext cx="7992888" cy="5909310"/>
          </a:xfrm>
          <a:prstGeom prst="rect">
            <a:avLst/>
          </a:prstGeom>
          <a:effectLst>
            <a:outerShdw blurRad="63500" dist="50800" dir="5400000" sx="98000" sy="98000" rotWithShape="0">
              <a:srgbClr val="000000">
                <a:alpha val="20000"/>
              </a:srgbClr>
            </a:outerShdw>
            <a:softEdge rad="635000"/>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pPr marL="285750" indent="-285750" algn="just">
              <a:buFont typeface="Arial" pitchFamily="34" charset="0"/>
              <a:buChar char="•"/>
            </a:pPr>
            <a:r>
              <a:rPr lang="ru-RU" dirty="0">
                <a:latin typeface="Calibri" pitchFamily="34" charset="0"/>
                <a:cs typeface="Calibri" pitchFamily="34" charset="0"/>
              </a:rPr>
              <a:t>Бюджетное финансирование предполагает инвестиционные вложения за счёт средств федерального бюджета, средств бюджетов субъектов РК, предоставляемых на возвратной и безвозвратной основе. </a:t>
            </a:r>
          </a:p>
          <a:p>
            <a:pPr marL="285750" indent="-285750" algn="just">
              <a:buFont typeface="Arial" pitchFamily="34" charset="0"/>
              <a:buChar char="•"/>
            </a:pPr>
            <a:r>
              <a:rPr lang="ru-RU" dirty="0">
                <a:latin typeface="Calibri" pitchFamily="34" charset="0"/>
                <a:cs typeface="Calibri" pitchFamily="34" charset="0"/>
              </a:rPr>
              <a:t>Акционерное финансирование это форма получения инвестиционных ресурсов путём эмиссии ценных бумаг. </a:t>
            </a:r>
          </a:p>
          <a:p>
            <a:pPr marL="285750" indent="-285750" algn="just">
              <a:buFont typeface="Arial" pitchFamily="34" charset="0"/>
              <a:buChar char="•"/>
            </a:pPr>
            <a:r>
              <a:rPr lang="ru-RU" u="sng" dirty="0">
                <a:latin typeface="Calibri" pitchFamily="34" charset="0"/>
                <a:cs typeface="Calibri" pitchFamily="34" charset="0"/>
              </a:rPr>
              <a:t>Как правило, данный вид финансирования инвестиционных проектов предполагает: </a:t>
            </a:r>
          </a:p>
          <a:p>
            <a:pPr marL="285750" indent="-285750" algn="just">
              <a:buFont typeface="Arial" pitchFamily="34" charset="0"/>
              <a:buChar char="•"/>
            </a:pPr>
            <a:r>
              <a:rPr lang="ru-RU" dirty="0" smtClean="0">
                <a:latin typeface="Calibri" pitchFamily="34" charset="0"/>
                <a:cs typeface="Calibri" pitchFamily="34" charset="0"/>
              </a:rPr>
              <a:t>     </a:t>
            </a:r>
            <a:r>
              <a:rPr lang="ru-RU" i="1" dirty="0" smtClean="0">
                <a:latin typeface="Calibri" pitchFamily="34" charset="0"/>
                <a:cs typeface="Calibri" pitchFamily="34" charset="0"/>
              </a:rPr>
              <a:t>дополнительную </a:t>
            </a:r>
            <a:r>
              <a:rPr lang="ru-RU" i="1" dirty="0">
                <a:latin typeface="Calibri" pitchFamily="34" charset="0"/>
                <a:cs typeface="Calibri" pitchFamily="34" charset="0"/>
              </a:rPr>
              <a:t>эмиссию ценных бумаг под конкретный проект; </a:t>
            </a:r>
          </a:p>
          <a:p>
            <a:pPr marL="285750" indent="-285750" algn="just">
              <a:buFont typeface="Arial" pitchFamily="34" charset="0"/>
              <a:buChar char="•"/>
            </a:pPr>
            <a:r>
              <a:rPr lang="ru-RU" i="1" dirty="0" smtClean="0">
                <a:latin typeface="Calibri" pitchFamily="34" charset="0"/>
                <a:cs typeface="Calibri" pitchFamily="34" charset="0"/>
              </a:rPr>
              <a:t>     создание </a:t>
            </a:r>
            <a:r>
              <a:rPr lang="ru-RU" i="1" dirty="0">
                <a:latin typeface="Calibri" pitchFamily="34" charset="0"/>
                <a:cs typeface="Calibri" pitchFamily="34" charset="0"/>
              </a:rPr>
              <a:t>инвестиционных компаний, фондов с эмиссией ценных бумаг для финансирования инвестиционных проектов.</a:t>
            </a:r>
            <a:r>
              <a:rPr lang="ru-RU" dirty="0">
                <a:latin typeface="Calibri" pitchFamily="34" charset="0"/>
                <a:cs typeface="Calibri" pitchFamily="34" charset="0"/>
              </a:rPr>
              <a:t> </a:t>
            </a:r>
          </a:p>
          <a:p>
            <a:pPr marL="285750" indent="-285750" algn="just">
              <a:buFont typeface="Arial" pitchFamily="34" charset="0"/>
              <a:buChar char="•"/>
            </a:pPr>
            <a:r>
              <a:rPr lang="ru-RU" dirty="0">
                <a:latin typeface="Calibri" pitchFamily="34" charset="0"/>
                <a:cs typeface="Calibri" pitchFamily="34" charset="0"/>
              </a:rPr>
              <a:t>Кредитование является довольно распространенной формой финансирования инвестиционных проектов в мировой практике. </a:t>
            </a:r>
            <a:r>
              <a:rPr lang="ru-RU" u="sng" dirty="0">
                <a:latin typeface="Calibri" pitchFamily="34" charset="0"/>
                <a:cs typeface="Calibri" pitchFamily="34" charset="0"/>
              </a:rPr>
              <a:t>Положительными чертами кредитов как источников финансирования инвестиционных проектов являются: </a:t>
            </a:r>
          </a:p>
          <a:p>
            <a:pPr marL="285750" indent="-285750" algn="just">
              <a:buFont typeface="Arial" pitchFamily="34" charset="0"/>
              <a:buChar char="•"/>
            </a:pPr>
            <a:r>
              <a:rPr lang="ru-RU" dirty="0" smtClean="0">
                <a:latin typeface="Calibri" pitchFamily="34" charset="0"/>
                <a:cs typeface="Calibri" pitchFamily="34" charset="0"/>
              </a:rPr>
              <a:t>     </a:t>
            </a:r>
            <a:r>
              <a:rPr lang="ru-RU" i="1" dirty="0" smtClean="0">
                <a:latin typeface="Calibri" pitchFamily="34" charset="0"/>
                <a:cs typeface="Calibri" pitchFamily="34" charset="0"/>
              </a:rPr>
              <a:t> значительный </a:t>
            </a:r>
            <a:r>
              <a:rPr lang="ru-RU" i="1" dirty="0">
                <a:latin typeface="Calibri" pitchFamily="34" charset="0"/>
                <a:cs typeface="Calibri" pitchFamily="34" charset="0"/>
              </a:rPr>
              <a:t>объём средств; </a:t>
            </a:r>
          </a:p>
          <a:p>
            <a:pPr marL="285750" indent="-285750" algn="just">
              <a:buFont typeface="Arial" pitchFamily="34" charset="0"/>
              <a:buChar char="•"/>
            </a:pPr>
            <a:r>
              <a:rPr lang="ru-RU" i="1" dirty="0" smtClean="0">
                <a:latin typeface="Calibri" pitchFamily="34" charset="0"/>
                <a:cs typeface="Calibri" pitchFamily="34" charset="0"/>
              </a:rPr>
              <a:t>      внешний </a:t>
            </a:r>
            <a:r>
              <a:rPr lang="ru-RU" i="1" dirty="0">
                <a:latin typeface="Calibri" pitchFamily="34" charset="0"/>
                <a:cs typeface="Calibri" pitchFamily="34" charset="0"/>
              </a:rPr>
              <a:t>контроль за использованием предоставленных ресурсов.</a:t>
            </a:r>
          </a:p>
          <a:p>
            <a:pPr marL="285750" indent="-285750" algn="just">
              <a:buFont typeface="Arial" pitchFamily="34" charset="0"/>
              <a:buChar char="•"/>
            </a:pPr>
            <a:r>
              <a:rPr lang="ru-RU" dirty="0">
                <a:latin typeface="Calibri" pitchFamily="34" charset="0"/>
                <a:cs typeface="Calibri" pitchFamily="34" charset="0"/>
              </a:rPr>
              <a:t>Негативные особенности банковского кредитования проектов заключаются потере части прибыли в связи с необходимостью уплаты процентов по кредиту, необходимости предоставления залога или гарантий, увеличении степени риска из-за несвоевременного возврата кредита.</a:t>
            </a:r>
          </a:p>
          <a:p>
            <a:pPr marL="285750" indent="-285750" algn="just">
              <a:buFont typeface="Arial" pitchFamily="34" charset="0"/>
              <a:buChar char="•"/>
            </a:pPr>
            <a:endParaRPr lang="ru-RU" dirty="0">
              <a:latin typeface="Calibri" pitchFamily="34" charset="0"/>
              <a:cs typeface="Calibri" pitchFamily="34" charset="0"/>
            </a:endParaRPr>
          </a:p>
        </p:txBody>
      </p:sp>
      <p:sp>
        <p:nvSpPr>
          <p:cNvPr id="5" name="Управляющая кнопка: настраиваемая 4">
            <a:hlinkClick r:id="" action="ppaction://hlinkshowjump?jump=previousslide" highlightClick="1"/>
          </p:cNvPr>
          <p:cNvSpPr/>
          <p:nvPr/>
        </p:nvSpPr>
        <p:spPr>
          <a:xfrm>
            <a:off x="2699792" y="6237312"/>
            <a:ext cx="4248472" cy="504056"/>
          </a:xfrm>
          <a:prstGeom prst="actionButtonBlank">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Назад</a:t>
            </a:r>
            <a:endParaRPr lang="ru-RU" dirty="0"/>
          </a:p>
        </p:txBody>
      </p:sp>
    </p:spTree>
    <p:extLst>
      <p:ext uri="{BB962C8B-B14F-4D97-AF65-F5344CB8AC3E}">
        <p14:creationId xmlns:p14="http://schemas.microsoft.com/office/powerpoint/2010/main" xmlns="" val="765499009"/>
      </p:ext>
    </p:extLst>
  </p:cSld>
  <p:clrMapOvr>
    <a:masterClrMapping/>
  </p:clrMapOvr>
  <mc:AlternateContent xmlns:mc="http://schemas.openxmlformats.org/markup-compatibility/2006">
    <mc:Choice xmlns:p14="http://schemas.microsoft.com/office/powerpoint/2010/main" xmlns=""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Схема 7"/>
          <p:cNvGraphicFramePr/>
          <p:nvPr>
            <p:extLst>
              <p:ext uri="{D42A27DB-BD31-4B8C-83A1-F6EECF244321}">
                <p14:modId xmlns:p14="http://schemas.microsoft.com/office/powerpoint/2010/main" xmlns="" val="80180174"/>
              </p:ext>
            </p:extLst>
          </p:nvPr>
        </p:nvGraphicFramePr>
        <p:xfrm>
          <a:off x="683568" y="1412776"/>
          <a:ext cx="7992888" cy="50988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Заголовок 1"/>
          <p:cNvSpPr>
            <a:spLocks noGrp="1"/>
          </p:cNvSpPr>
          <p:nvPr>
            <p:ph type="title"/>
          </p:nvPr>
        </p:nvSpPr>
        <p:spPr>
          <a:xfrm>
            <a:off x="1259632" y="116632"/>
            <a:ext cx="6512511" cy="1143000"/>
          </a:xfrm>
        </p:spPr>
        <p:txBody>
          <a:bodyPr/>
          <a:lstStyle/>
          <a:p>
            <a:pPr marL="0" indent="0" algn="ctr">
              <a:buNone/>
            </a:pPr>
            <a:r>
              <a:rPr lang="ru-RU" sz="3600" dirty="0"/>
              <a:t>Формы финансирования инвестиционного </a:t>
            </a:r>
            <a:r>
              <a:rPr lang="ru-RU" sz="3600" dirty="0" smtClean="0"/>
              <a:t>проекта</a:t>
            </a:r>
            <a:endParaRPr lang="ru-RU" sz="3600" dirty="0"/>
          </a:p>
        </p:txBody>
      </p:sp>
      <p:sp>
        <p:nvSpPr>
          <p:cNvPr id="3" name="Объект 2"/>
          <p:cNvSpPr>
            <a:spLocks noGrp="1"/>
          </p:cNvSpPr>
          <p:nvPr>
            <p:ph sz="quarter" idx="13"/>
          </p:nvPr>
        </p:nvSpPr>
        <p:spPr>
          <a:xfrm>
            <a:off x="251520" y="1412776"/>
            <a:ext cx="8640960" cy="792088"/>
          </a:xfrm>
        </p:spPr>
        <p:txBody>
          <a:bodyPr>
            <a:normAutofit fontScale="62500" lnSpcReduction="20000"/>
          </a:bodyPr>
          <a:lstStyle/>
          <a:p>
            <a:pPr marL="45720" indent="0" algn="just">
              <a:buNone/>
            </a:pPr>
            <a:r>
              <a:rPr lang="ru-RU" dirty="0"/>
              <a:t>Проектное финансирование это финансирование инвестиционных проектов, при котором источником обслуживания долговых обязательств являются денежные потоки, генерируемые проектом. Специфика этого вида инвестирования состоит в том, что оценка затрат и доходов осуществляется с учетом распределения риска между участниками проекта.  </a:t>
            </a:r>
          </a:p>
        </p:txBody>
      </p:sp>
      <p:sp>
        <p:nvSpPr>
          <p:cNvPr id="4" name="Управляющая кнопка: далее 3">
            <a:hlinkClick r:id="" action="ppaction://hlinkshowjump?jump=nextslide" highlightClick="1"/>
          </p:cNvPr>
          <p:cNvSpPr/>
          <p:nvPr/>
        </p:nvSpPr>
        <p:spPr>
          <a:xfrm>
            <a:off x="8748464" y="6237312"/>
            <a:ext cx="360040" cy="548680"/>
          </a:xfrm>
          <a:prstGeom prst="actionButtonForwardNex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5" name="Управляющая кнопка: назад 4">
            <a:hlinkClick r:id="rId6" action="ppaction://hlinksldjump" highlightClick="1"/>
          </p:cNvPr>
          <p:cNvSpPr/>
          <p:nvPr/>
        </p:nvSpPr>
        <p:spPr>
          <a:xfrm>
            <a:off x="8316416" y="6237312"/>
            <a:ext cx="360040" cy="54868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6" name="Управляющая кнопка: домой 5">
            <a:hlinkClick r:id="" action="ppaction://hlinkshowjump?jump=firstslide" highlightClick="1"/>
          </p:cNvPr>
          <p:cNvSpPr/>
          <p:nvPr/>
        </p:nvSpPr>
        <p:spPr>
          <a:xfrm>
            <a:off x="8100392" y="44624"/>
            <a:ext cx="468052" cy="432048"/>
          </a:xfrm>
          <a:prstGeom prst="actionButtonHom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7" name="Управляющая кнопка: настраиваемая 6">
            <a:hlinkClick r:id="" action="ppaction://hlinkshowjump?jump=endshow" highlightClick="1"/>
          </p:cNvPr>
          <p:cNvSpPr/>
          <p:nvPr/>
        </p:nvSpPr>
        <p:spPr>
          <a:xfrm>
            <a:off x="8604448" y="44623"/>
            <a:ext cx="468052" cy="432049"/>
          </a:xfrm>
          <a:prstGeom prst="actionButtonBlank">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dirty="0" smtClean="0">
                <a:solidFill>
                  <a:schemeClr val="bg1">
                    <a:lumMod val="50000"/>
                  </a:schemeClr>
                </a:solidFill>
                <a:effectLst>
                  <a:outerShdw blurRad="38100" dist="38100" dir="2700000" algn="tl">
                    <a:srgbClr val="000000">
                      <a:alpha val="43137"/>
                    </a:srgbClr>
                  </a:outerShdw>
                </a:effectLst>
              </a:rPr>
              <a:t>Х</a:t>
            </a:r>
            <a:endParaRPr lang="ru-RU" dirty="0">
              <a:solidFill>
                <a:schemeClr val="bg1">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94141477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12" name="Группа 11"/>
          <p:cNvGrpSpPr/>
          <p:nvPr/>
        </p:nvGrpSpPr>
        <p:grpSpPr>
          <a:xfrm>
            <a:off x="467544" y="1628800"/>
            <a:ext cx="8136904" cy="4608512"/>
            <a:chOff x="467544" y="1628800"/>
            <a:chExt cx="8136904" cy="4608512"/>
          </a:xfrm>
        </p:grpSpPr>
        <p:sp>
          <p:nvSpPr>
            <p:cNvPr id="7" name="Скругленный прямоугольник 6"/>
            <p:cNvSpPr/>
            <p:nvPr/>
          </p:nvSpPr>
          <p:spPr>
            <a:xfrm>
              <a:off x="467544" y="5085184"/>
              <a:ext cx="8136904" cy="115212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6" name="Скругленный прямоугольник 5"/>
            <p:cNvSpPr/>
            <p:nvPr/>
          </p:nvSpPr>
          <p:spPr>
            <a:xfrm>
              <a:off x="467544" y="3212976"/>
              <a:ext cx="8136904" cy="144016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5" name="Скругленный прямоугольник 4"/>
            <p:cNvSpPr/>
            <p:nvPr/>
          </p:nvSpPr>
          <p:spPr>
            <a:xfrm>
              <a:off x="467544" y="1628800"/>
              <a:ext cx="8136904" cy="115212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grpSp>
      <p:sp>
        <p:nvSpPr>
          <p:cNvPr id="3" name="Объект 2"/>
          <p:cNvSpPr>
            <a:spLocks noGrp="1"/>
          </p:cNvSpPr>
          <p:nvPr>
            <p:ph sz="quarter" idx="13"/>
          </p:nvPr>
        </p:nvSpPr>
        <p:spPr>
          <a:xfrm>
            <a:off x="467544" y="1268760"/>
            <a:ext cx="8208912" cy="5040560"/>
          </a:xfrm>
        </p:spPr>
        <p:txBody>
          <a:bodyPr>
            <a:normAutofit fontScale="92500" lnSpcReduction="10000"/>
          </a:bodyPr>
          <a:lstStyle/>
          <a:p>
            <a:pPr marL="45720" indent="0">
              <a:buNone/>
            </a:pPr>
            <a:r>
              <a:rPr lang="ru-RU" b="1" u="sng" dirty="0" smtClean="0">
                <a:latin typeface="Calibri" pitchFamily="34" charset="0"/>
                <a:cs typeface="Calibri" pitchFamily="34" charset="0"/>
              </a:rPr>
              <a:t>С полным регрессом на заемщика</a:t>
            </a:r>
          </a:p>
          <a:p>
            <a:pPr marL="45720" indent="0">
              <a:buNone/>
            </a:pPr>
            <a:r>
              <a:rPr lang="ru-RU" dirty="0" smtClean="0">
                <a:solidFill>
                  <a:schemeClr val="bg1"/>
                </a:solidFill>
                <a:latin typeface="Calibri" pitchFamily="34" charset="0"/>
                <a:cs typeface="Calibri" pitchFamily="34" charset="0"/>
              </a:rPr>
              <a:t> </a:t>
            </a:r>
            <a:r>
              <a:rPr lang="ru-RU" dirty="0">
                <a:solidFill>
                  <a:schemeClr val="tx1">
                    <a:lumMod val="50000"/>
                    <a:lumOff val="50000"/>
                  </a:schemeClr>
                </a:solidFill>
                <a:latin typeface="Calibri" pitchFamily="34" charset="0"/>
                <a:cs typeface="Calibri" pitchFamily="34" charset="0"/>
              </a:rPr>
              <a:t>Данная форма применяется, как правило, при финансировании некрупных, малоприбыльных, некоммерческих проектов. В этом случае заемщик принимает на себя риск, а кредитор нет, при этом стоимость заемных средств должна быть ниже. </a:t>
            </a:r>
          </a:p>
          <a:p>
            <a:pPr marL="45720" indent="0">
              <a:buNone/>
            </a:pPr>
            <a:r>
              <a:rPr lang="ru-RU" b="1" u="sng" dirty="0" smtClean="0">
                <a:latin typeface="Calibri" pitchFamily="34" charset="0"/>
                <a:cs typeface="Calibri" pitchFamily="34" charset="0"/>
              </a:rPr>
              <a:t>Без регресса на заемщика</a:t>
            </a:r>
          </a:p>
          <a:p>
            <a:pPr marL="45720" indent="0">
              <a:buNone/>
            </a:pPr>
            <a:r>
              <a:rPr lang="ru-RU" dirty="0" smtClean="0">
                <a:solidFill>
                  <a:schemeClr val="tx1">
                    <a:lumMod val="50000"/>
                    <a:lumOff val="50000"/>
                  </a:schemeClr>
                </a:solidFill>
                <a:latin typeface="Calibri" pitchFamily="34" charset="0"/>
                <a:cs typeface="Calibri" pitchFamily="34" charset="0"/>
              </a:rPr>
              <a:t> </a:t>
            </a:r>
            <a:r>
              <a:rPr lang="ru-RU" dirty="0">
                <a:solidFill>
                  <a:schemeClr val="tx1">
                    <a:lumMod val="50000"/>
                    <a:lumOff val="50000"/>
                  </a:schemeClr>
                </a:solidFill>
                <a:latin typeface="Calibri" pitchFamily="34" charset="0"/>
                <a:cs typeface="Calibri" pitchFamily="34" charset="0"/>
              </a:rPr>
              <a:t>Данная форма предусматривает, что все риски, связанные с проектом, берет на себя кредитор, соответственно стоимость привлеченного капитала высокая. Подобное финансирование используется не часто, как правило, для проектов по выпуску конкурентоспособной продукции и обеспечивающих высокий уровень рентабельности. </a:t>
            </a:r>
          </a:p>
          <a:p>
            <a:pPr marL="45720" indent="0">
              <a:buNone/>
            </a:pPr>
            <a:r>
              <a:rPr lang="ru-RU" b="1" u="sng" dirty="0" smtClean="0">
                <a:latin typeface="Calibri" pitchFamily="34" charset="0"/>
                <a:cs typeface="Calibri" pitchFamily="34" charset="0"/>
              </a:rPr>
              <a:t>С ограниченным регрессом на заемщика </a:t>
            </a:r>
          </a:p>
          <a:p>
            <a:pPr marL="45720" indent="0">
              <a:buNone/>
            </a:pPr>
            <a:r>
              <a:rPr lang="ru-RU" dirty="0" smtClean="0">
                <a:solidFill>
                  <a:schemeClr val="tx1">
                    <a:lumMod val="50000"/>
                    <a:lumOff val="50000"/>
                  </a:schemeClr>
                </a:solidFill>
                <a:latin typeface="Calibri" pitchFamily="34" charset="0"/>
                <a:cs typeface="Calibri" pitchFamily="34" charset="0"/>
              </a:rPr>
              <a:t> </a:t>
            </a:r>
            <a:r>
              <a:rPr lang="ru-RU" dirty="0">
                <a:solidFill>
                  <a:schemeClr val="tx1">
                    <a:lumMod val="50000"/>
                    <a:lumOff val="50000"/>
                  </a:schemeClr>
                </a:solidFill>
                <a:latin typeface="Calibri" pitchFamily="34" charset="0"/>
                <a:cs typeface="Calibri" pitchFamily="34" charset="0"/>
              </a:rPr>
              <a:t>Данная форма является наиболее распространенной, она означает, что все участники проекта распределяют генерируемые проектом риски и соответственно каждый заинтересован в положительных результатах реализации проекта на каждой стадии его осуществления. </a:t>
            </a:r>
          </a:p>
        </p:txBody>
      </p:sp>
      <p:sp>
        <p:nvSpPr>
          <p:cNvPr id="2" name="Заголовок 1"/>
          <p:cNvSpPr>
            <a:spLocks noGrp="1"/>
          </p:cNvSpPr>
          <p:nvPr>
            <p:ph type="title"/>
          </p:nvPr>
        </p:nvSpPr>
        <p:spPr>
          <a:xfrm>
            <a:off x="1331640" y="188640"/>
            <a:ext cx="6512511" cy="1143000"/>
          </a:xfrm>
        </p:spPr>
        <p:txBody>
          <a:bodyPr/>
          <a:lstStyle/>
          <a:p>
            <a:pPr marL="0" indent="0" algn="ctr">
              <a:buNone/>
            </a:pPr>
            <a:r>
              <a:rPr lang="ru-RU" sz="3600" dirty="0" smtClean="0">
                <a:latin typeface="Calibri" pitchFamily="34" charset="0"/>
                <a:cs typeface="Calibri" pitchFamily="34" charset="0"/>
              </a:rPr>
              <a:t>Формы проектного финансирования</a:t>
            </a:r>
            <a:endParaRPr lang="ru-RU" sz="3600" dirty="0">
              <a:latin typeface="Calibri" pitchFamily="34" charset="0"/>
              <a:cs typeface="Calibri" pitchFamily="34" charset="0"/>
            </a:endParaRPr>
          </a:p>
        </p:txBody>
      </p:sp>
      <p:sp>
        <p:nvSpPr>
          <p:cNvPr id="9" name="Выгнутая влево стрелка 8"/>
          <p:cNvSpPr/>
          <p:nvPr/>
        </p:nvSpPr>
        <p:spPr>
          <a:xfrm>
            <a:off x="144016" y="1484784"/>
            <a:ext cx="323528" cy="648072"/>
          </a:xfrm>
          <a:prstGeom prst="curv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solidFill>
                <a:schemeClr val="tx1"/>
              </a:solidFill>
            </a:endParaRPr>
          </a:p>
        </p:txBody>
      </p:sp>
      <p:sp>
        <p:nvSpPr>
          <p:cNvPr id="10" name="Выгнутая влево стрелка 9"/>
          <p:cNvSpPr/>
          <p:nvPr/>
        </p:nvSpPr>
        <p:spPr>
          <a:xfrm>
            <a:off x="144016" y="3068960"/>
            <a:ext cx="323528" cy="648072"/>
          </a:xfrm>
          <a:prstGeom prst="curv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solidFill>
                <a:schemeClr val="tx1"/>
              </a:solidFill>
            </a:endParaRPr>
          </a:p>
        </p:txBody>
      </p:sp>
      <p:sp>
        <p:nvSpPr>
          <p:cNvPr id="11" name="Выгнутая влево стрелка 10"/>
          <p:cNvSpPr/>
          <p:nvPr/>
        </p:nvSpPr>
        <p:spPr>
          <a:xfrm>
            <a:off x="165468" y="4941168"/>
            <a:ext cx="323528" cy="648072"/>
          </a:xfrm>
          <a:prstGeom prst="curv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solidFill>
                <a:schemeClr val="tx1"/>
              </a:solidFill>
            </a:endParaRPr>
          </a:p>
        </p:txBody>
      </p:sp>
      <p:sp>
        <p:nvSpPr>
          <p:cNvPr id="13" name="Управляющая кнопка: настраиваемая 12">
            <a:hlinkClick r:id="" action="ppaction://hlinkshowjump?jump=previousslide" highlightClick="1"/>
          </p:cNvPr>
          <p:cNvSpPr/>
          <p:nvPr/>
        </p:nvSpPr>
        <p:spPr>
          <a:xfrm>
            <a:off x="2627784" y="6309320"/>
            <a:ext cx="4248472" cy="504056"/>
          </a:xfrm>
          <a:prstGeom prst="actionButtonBlank">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Назад</a:t>
            </a:r>
            <a:endParaRPr lang="ru-RU" dirty="0"/>
          </a:p>
        </p:txBody>
      </p:sp>
    </p:spTree>
    <p:extLst>
      <p:ext uri="{BB962C8B-B14F-4D97-AF65-F5344CB8AC3E}">
        <p14:creationId xmlns:p14="http://schemas.microsoft.com/office/powerpoint/2010/main" xmlns="" val="2971906452"/>
      </p:ext>
    </p:extLst>
  </p:cSld>
  <p:clrMapOvr>
    <a:masterClrMapping/>
  </p:clrMapOvr>
  <mc:AlternateContent xmlns:mc="http://schemas.openxmlformats.org/markup-compatibility/2006">
    <mc:Choice xmlns:p14="http://schemas.microsoft.com/office/powerpoint/2010/main" xmlns=""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Схема 7"/>
          <p:cNvGraphicFramePr/>
          <p:nvPr>
            <p:extLst>
              <p:ext uri="{D42A27DB-BD31-4B8C-83A1-F6EECF244321}">
                <p14:modId xmlns:p14="http://schemas.microsoft.com/office/powerpoint/2010/main" xmlns="" val="3452954935"/>
              </p:ext>
            </p:extLst>
          </p:nvPr>
        </p:nvGraphicFramePr>
        <p:xfrm>
          <a:off x="792088" y="2996952"/>
          <a:ext cx="8748464" cy="38884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Заголовок 1"/>
          <p:cNvSpPr>
            <a:spLocks noGrp="1"/>
          </p:cNvSpPr>
          <p:nvPr>
            <p:ph type="title"/>
          </p:nvPr>
        </p:nvSpPr>
        <p:spPr>
          <a:xfrm>
            <a:off x="1259632" y="116632"/>
            <a:ext cx="6512511" cy="1143000"/>
          </a:xfrm>
        </p:spPr>
        <p:txBody>
          <a:bodyPr/>
          <a:lstStyle/>
          <a:p>
            <a:pPr marL="0" indent="0" algn="ctr">
              <a:buNone/>
            </a:pPr>
            <a:r>
              <a:rPr lang="ru-RU" sz="3600" dirty="0"/>
              <a:t>Формы финансирования инвестиционного проекта</a:t>
            </a:r>
          </a:p>
        </p:txBody>
      </p:sp>
      <p:sp>
        <p:nvSpPr>
          <p:cNvPr id="3" name="Объект 2"/>
          <p:cNvSpPr>
            <a:spLocks noGrp="1"/>
          </p:cNvSpPr>
          <p:nvPr>
            <p:ph sz="quarter" idx="13"/>
          </p:nvPr>
        </p:nvSpPr>
        <p:spPr>
          <a:xfrm>
            <a:off x="251520" y="1412776"/>
            <a:ext cx="8640960" cy="1800200"/>
          </a:xfrm>
        </p:spPr>
        <p:txBody>
          <a:bodyPr>
            <a:normAutofit fontScale="77500" lnSpcReduction="20000"/>
          </a:bodyPr>
          <a:lstStyle/>
          <a:p>
            <a:pPr marL="45720" indent="0">
              <a:buNone/>
            </a:pPr>
            <a:r>
              <a:rPr lang="ru-RU" dirty="0"/>
              <a:t>Лизинг именно в кризисные годы во многих странах способствовал обновлению основного капитала. </a:t>
            </a:r>
            <a:r>
              <a:rPr lang="ru-RU" dirty="0" smtClean="0"/>
              <a:t>Закон </a:t>
            </a:r>
            <a:r>
              <a:rPr lang="ru-RU" dirty="0"/>
              <a:t>“О лизинге” определяет лизинг как вид инвестиционной деятельности по приобретению имущества и передачи его на основании договора физическим или юридическим лицам за определенную плату, на обусловленный срок и на оговоренных в договоре условиях с правом выкупа имущества лизингополучателем. В соответствии с Законом лизинг относится к прямым инвестициям. Лизингополучатель должен возместить лизингодателю инвестиционные затраты и выплатить вознаграждение. </a:t>
            </a:r>
          </a:p>
        </p:txBody>
      </p:sp>
      <p:sp>
        <p:nvSpPr>
          <p:cNvPr id="4" name="Управляющая кнопка: далее 3">
            <a:hlinkClick r:id="" action="ppaction://hlinkshowjump?jump=nextslide" highlightClick="1"/>
          </p:cNvPr>
          <p:cNvSpPr/>
          <p:nvPr/>
        </p:nvSpPr>
        <p:spPr>
          <a:xfrm>
            <a:off x="8748464" y="6237312"/>
            <a:ext cx="360040" cy="548680"/>
          </a:xfrm>
          <a:prstGeom prst="actionButtonForwardNex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5" name="Управляющая кнопка: назад 4">
            <a:hlinkClick r:id="rId6" action="ppaction://hlinksldjump" highlightClick="1"/>
          </p:cNvPr>
          <p:cNvSpPr/>
          <p:nvPr/>
        </p:nvSpPr>
        <p:spPr>
          <a:xfrm>
            <a:off x="8316416" y="6237312"/>
            <a:ext cx="360040" cy="54868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6" name="Управляющая кнопка: домой 5">
            <a:hlinkClick r:id="" action="ppaction://hlinkshowjump?jump=firstslide" highlightClick="1"/>
          </p:cNvPr>
          <p:cNvSpPr/>
          <p:nvPr/>
        </p:nvSpPr>
        <p:spPr>
          <a:xfrm>
            <a:off x="8100392" y="44624"/>
            <a:ext cx="468052" cy="432048"/>
          </a:xfrm>
          <a:prstGeom prst="actionButtonHom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7" name="Управляющая кнопка: настраиваемая 6">
            <a:hlinkClick r:id="" action="ppaction://hlinkshowjump?jump=endshow" highlightClick="1"/>
          </p:cNvPr>
          <p:cNvSpPr/>
          <p:nvPr/>
        </p:nvSpPr>
        <p:spPr>
          <a:xfrm>
            <a:off x="8604448" y="44623"/>
            <a:ext cx="468052" cy="432049"/>
          </a:xfrm>
          <a:prstGeom prst="actionButtonBlank">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dirty="0" smtClean="0">
                <a:solidFill>
                  <a:schemeClr val="bg1">
                    <a:lumMod val="50000"/>
                  </a:schemeClr>
                </a:solidFill>
                <a:effectLst>
                  <a:outerShdw blurRad="38100" dist="38100" dir="2700000" algn="tl">
                    <a:srgbClr val="000000">
                      <a:alpha val="43137"/>
                    </a:srgbClr>
                  </a:outerShdw>
                </a:effectLst>
              </a:rPr>
              <a:t>Х</a:t>
            </a:r>
            <a:endParaRPr lang="ru-RU" dirty="0">
              <a:solidFill>
                <a:schemeClr val="bg1">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194141477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116632"/>
            <a:ext cx="6512511" cy="1143000"/>
          </a:xfrm>
        </p:spPr>
        <p:txBody>
          <a:bodyPr/>
          <a:lstStyle/>
          <a:p>
            <a:pPr marL="0" indent="0" algn="ctr">
              <a:buNone/>
            </a:pPr>
            <a:r>
              <a:rPr lang="ru-RU" sz="3200" dirty="0" smtClean="0"/>
              <a:t>Понятие и экономическая сущность стоимости капитала</a:t>
            </a:r>
            <a:endParaRPr lang="ru-RU" sz="3200" dirty="0"/>
          </a:p>
        </p:txBody>
      </p:sp>
      <p:sp>
        <p:nvSpPr>
          <p:cNvPr id="3" name="Объект 2"/>
          <p:cNvSpPr>
            <a:spLocks noGrp="1"/>
          </p:cNvSpPr>
          <p:nvPr>
            <p:ph sz="quarter" idx="13"/>
          </p:nvPr>
        </p:nvSpPr>
        <p:spPr>
          <a:xfrm>
            <a:off x="251520" y="1412776"/>
            <a:ext cx="5328592" cy="5256584"/>
          </a:xfrm>
        </p:spPr>
        <p:txBody>
          <a:bodyPr>
            <a:normAutofit fontScale="70000" lnSpcReduction="20000"/>
          </a:bodyPr>
          <a:lstStyle/>
          <a:p>
            <a:pPr marL="45720" indent="0">
              <a:buNone/>
            </a:pPr>
            <a:r>
              <a:rPr lang="ru-RU" b="1" u="sng" dirty="0">
                <a:latin typeface="Calibri" pitchFamily="34" charset="0"/>
                <a:cs typeface="Calibri" pitchFamily="34" charset="0"/>
              </a:rPr>
              <a:t>Под стоимостью капитала понимается доход, который должны принести инвестиции для того, чтобы они себя оправдали с точки зрения инвестора. </a:t>
            </a:r>
            <a:endParaRPr lang="ru-RU" b="1" u="sng" dirty="0" smtClean="0">
              <a:latin typeface="Calibri" pitchFamily="34" charset="0"/>
              <a:cs typeface="Calibri" pitchFamily="34" charset="0"/>
            </a:endParaRPr>
          </a:p>
          <a:p>
            <a:pPr marL="45720" indent="0">
              <a:buNone/>
            </a:pPr>
            <a:r>
              <a:rPr lang="ru-RU" dirty="0" smtClean="0">
                <a:latin typeface="Calibri" pitchFamily="34" charset="0"/>
                <a:cs typeface="Calibri" pitchFamily="34" charset="0"/>
              </a:rPr>
              <a:t>Стоимость </a:t>
            </a:r>
            <a:r>
              <a:rPr lang="ru-RU" dirty="0">
                <a:latin typeface="Calibri" pitchFamily="34" charset="0"/>
                <a:cs typeface="Calibri" pitchFamily="34" charset="0"/>
              </a:rPr>
              <a:t>капитала выражается в виде процентной ставки (или доли единицы) от суммы капитала, вложенного в какой-либо бизнес, которую следует заплатить инвестору в течение года за использование его капитала. Инвестором может быть кредитор, собственник (акционер) предприятия или само предприятие. В последнем случае предприятие инвестирует собственный капитал, который образовался за период, предшествующий новым капитальным вложениям и следовательно принадлежит собственникам предприятия. В любом случае за использование капитала надо платить и мерой этого платежа выступает стоимость капитала.</a:t>
            </a:r>
          </a:p>
          <a:p>
            <a:pPr marL="45720" indent="0">
              <a:buNone/>
            </a:pPr>
            <a:r>
              <a:rPr lang="ru-RU" dirty="0">
                <a:latin typeface="Calibri" pitchFamily="34" charset="0"/>
                <a:cs typeface="Calibri" pitchFamily="34" charset="0"/>
              </a:rPr>
              <a:t>Обычно считается, что стоимость капитала - это альтернативная стоимость, иначе говоря доход, который ожидают получить инвесторы от альтернативных возможностей вложения капитала при неизменной величине риска. В самом деле, если компания хочет получить средства, то она должна обеспечить доход на них как минимум равный величине дохода, которую могут принести инвесторам альтернативные возможности вложения капитала.</a:t>
            </a:r>
          </a:p>
          <a:p>
            <a:pPr marL="45720" indent="0">
              <a:buNone/>
            </a:pPr>
            <a:r>
              <a:rPr lang="ru-RU" dirty="0">
                <a:latin typeface="Calibri" pitchFamily="34" charset="0"/>
                <a:cs typeface="Calibri" pitchFamily="34" charset="0"/>
              </a:rPr>
              <a:t>Основная область применения стоимости капитала - оценка экономической эффективности инвестиций. </a:t>
            </a:r>
          </a:p>
        </p:txBody>
      </p:sp>
      <p:sp>
        <p:nvSpPr>
          <p:cNvPr id="4" name="Управляющая кнопка: далее 3">
            <a:hlinkClick r:id="" action="ppaction://hlinkshowjump?jump=nextslide" highlightClick="1"/>
          </p:cNvPr>
          <p:cNvSpPr/>
          <p:nvPr/>
        </p:nvSpPr>
        <p:spPr>
          <a:xfrm>
            <a:off x="8748464" y="6237312"/>
            <a:ext cx="360040" cy="548680"/>
          </a:xfrm>
          <a:prstGeom prst="actionButtonForwardNex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5" name="Управляющая кнопка: назад 4">
            <a:hlinkClick r:id="rId2" action="ppaction://hlinksldjump" highlightClick="1"/>
          </p:cNvPr>
          <p:cNvSpPr/>
          <p:nvPr/>
        </p:nvSpPr>
        <p:spPr>
          <a:xfrm>
            <a:off x="8316416" y="6237312"/>
            <a:ext cx="360040" cy="548680"/>
          </a:xfrm>
          <a:prstGeom prst="actionButtonBackPreviou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6" name="Управляющая кнопка: домой 5">
            <a:hlinkClick r:id="" action="ppaction://hlinkshowjump?jump=firstslide" highlightClick="1"/>
          </p:cNvPr>
          <p:cNvSpPr/>
          <p:nvPr/>
        </p:nvSpPr>
        <p:spPr>
          <a:xfrm>
            <a:off x="8100392" y="44624"/>
            <a:ext cx="468052" cy="432048"/>
          </a:xfrm>
          <a:prstGeom prst="actionButtonHom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ru-RU"/>
          </a:p>
        </p:txBody>
      </p:sp>
      <p:sp>
        <p:nvSpPr>
          <p:cNvPr id="7" name="Управляющая кнопка: настраиваемая 6">
            <a:hlinkClick r:id="" action="ppaction://hlinkshowjump?jump=endshow" highlightClick="1"/>
          </p:cNvPr>
          <p:cNvSpPr/>
          <p:nvPr/>
        </p:nvSpPr>
        <p:spPr>
          <a:xfrm>
            <a:off x="8604448" y="44623"/>
            <a:ext cx="468052" cy="432049"/>
          </a:xfrm>
          <a:prstGeom prst="actionButtonBlank">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dirty="0" smtClean="0">
                <a:solidFill>
                  <a:schemeClr val="bg1">
                    <a:lumMod val="50000"/>
                  </a:schemeClr>
                </a:solidFill>
                <a:effectLst>
                  <a:outerShdw blurRad="38100" dist="38100" dir="2700000" algn="tl">
                    <a:srgbClr val="000000">
                      <a:alpha val="43137"/>
                    </a:srgbClr>
                  </a:outerShdw>
                </a:effectLst>
              </a:rPr>
              <a:t>Х</a:t>
            </a:r>
            <a:endParaRPr lang="ru-RU" dirty="0">
              <a:solidFill>
                <a:schemeClr val="bg1">
                  <a:lumMod val="50000"/>
                </a:schemeClr>
              </a:solidFill>
              <a:effectLst>
                <a:outerShdw blurRad="38100" dist="38100" dir="2700000" algn="tl">
                  <a:srgbClr val="000000">
                    <a:alpha val="43137"/>
                  </a:srgbClr>
                </a:outerShdw>
              </a:effectLst>
            </a:endParaRPr>
          </a:p>
        </p:txBody>
      </p:sp>
      <p:pic>
        <p:nvPicPr>
          <p:cNvPr id="1026" name="Picture 2" descr="C:\Users\Администратор\Desktop\1250075075_2.jpg"/>
          <p:cNvPicPr>
            <a:picLocks noChangeAspect="1" noChangeArrowheads="1"/>
          </p:cNvPicPr>
          <p:nvPr/>
        </p:nvPicPr>
        <p:blipFill rotWithShape="1">
          <a:blip r:embed="rId3">
            <a:extLst>
              <a:ext uri="{28A0092B-C50C-407E-A947-70E740481C1C}">
                <a14:useLocalDpi xmlns:a14="http://schemas.microsoft.com/office/drawing/2010/main" xmlns="" val="0"/>
              </a:ext>
            </a:extLst>
          </a:blip>
          <a:srcRect l="12401" r="7839"/>
          <a:stretch/>
        </p:blipFill>
        <p:spPr bwMode="auto">
          <a:xfrm>
            <a:off x="5114669" y="1628800"/>
            <a:ext cx="4065843" cy="3960440"/>
          </a:xfrm>
          <a:prstGeom prst="roundRect">
            <a:avLst>
              <a:gd name="adj" fmla="val 8594"/>
            </a:avLst>
          </a:prstGeom>
          <a:solidFill>
            <a:srgbClr val="FFFFFF">
              <a:shade val="85000"/>
            </a:srgbClr>
          </a:solidFill>
          <a:ln>
            <a:noFill/>
          </a:ln>
          <a:effectLst>
            <a:reflection blurRad="12700" stA="38000" endPos="28000" dist="5000" dir="5400000" sy="-100000" algn="bl" rotWithShape="0"/>
            <a:softEdge rad="635000"/>
          </a:effectLst>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941414777"/>
      </p:ext>
    </p:extLst>
  </p:cSld>
  <p:clrMapOvr>
    <a:masterClrMapping/>
  </p:clrMapOvr>
  <mc:AlternateContent xmlns:mc="http://schemas.openxmlformats.org/markup-compatibility/2006">
    <mc:Choice xmlns:p14="http://schemas.microsoft.com/office/powerpoint/2010/main" xmlns="" Requires="p14">
      <p:transition spd="slow" p14:dur="2000">
        <p14:ferris dir="l"/>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499</TotalTime>
  <Words>1501</Words>
  <Application>Microsoft Office PowerPoint</Application>
  <PresentationFormat>Экран (4:3)</PresentationFormat>
  <Paragraphs>134</Paragraphs>
  <Slides>15</Slides>
  <Notes>0</Notes>
  <HiddenSlides>3</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Воздушный поток</vt:lpstr>
      <vt:lpstr>Источники финансирования инвестиционных проектов. Стоимость капитала.</vt:lpstr>
      <vt:lpstr>Введение</vt:lpstr>
      <vt:lpstr>ИСТОЧНИКИ ФИНАНСИРОВАНИЯ</vt:lpstr>
      <vt:lpstr>Формы финансирования инвестиционного проекта</vt:lpstr>
      <vt:lpstr>Слайд 5</vt:lpstr>
      <vt:lpstr>Формы финансирования инвестиционного проекта</vt:lpstr>
      <vt:lpstr>Формы проектного финансирования</vt:lpstr>
      <vt:lpstr>Формы финансирования инвестиционного проекта</vt:lpstr>
      <vt:lpstr>Понятие и экономическая сущность стоимости капитала</vt:lpstr>
      <vt:lpstr>Понятие и экономическая сущность стоимости капитала</vt:lpstr>
      <vt:lpstr>Понятие и экономическая сущность стоимости капитала</vt:lpstr>
      <vt:lpstr>Расчет средневзвешенной стоимости капитала</vt:lpstr>
      <vt:lpstr>Понятие о маржинальной стоимости капитала</vt:lpstr>
      <vt:lpstr>Модель роста дивидендов</vt:lpstr>
      <vt:lpstr>Спасибо за внимание!</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BEST</dc:creator>
  <cp:lastModifiedBy>ноут</cp:lastModifiedBy>
  <cp:revision>24</cp:revision>
  <dcterms:created xsi:type="dcterms:W3CDTF">2011-04-20T15:00:35Z</dcterms:created>
  <dcterms:modified xsi:type="dcterms:W3CDTF">2011-06-03T08:28:37Z</dcterms:modified>
</cp:coreProperties>
</file>