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9" r:id="rId3"/>
    <p:sldId id="260" r:id="rId4"/>
    <p:sldId id="261" r:id="rId5"/>
    <p:sldId id="262" r:id="rId6"/>
    <p:sldId id="263" r:id="rId7"/>
    <p:sldId id="258" r:id="rId8"/>
    <p:sldId id="265" r:id="rId9"/>
    <p:sldId id="264" r:id="rId10"/>
    <p:sldId id="257" r:id="rId11"/>
    <p:sldId id="266" r:id="rId12"/>
    <p:sldId id="267" r:id="rId13"/>
    <p:sldId id="268" r:id="rId14"/>
    <p:sldId id="269" r:id="rId15"/>
    <p:sldId id="270" r:id="rId16"/>
    <p:sldId id="271" r:id="rId17"/>
    <p:sldId id="273" r:id="rId18"/>
    <p:sldId id="272" r:id="rId19"/>
    <p:sldId id="274" r:id="rId20"/>
    <p:sldId id="275" r:id="rId21"/>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88" autoAdjust="0"/>
    <p:restoredTop sz="94624" autoAdjust="0"/>
  </p:normalViewPr>
  <p:slideViewPr>
    <p:cSldViewPr>
      <p:cViewPr varScale="1">
        <p:scale>
          <a:sx n="75" d="100"/>
          <a:sy n="75" d="100"/>
        </p:scale>
        <p:origin x="-36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4"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5" name="Овал 8"/>
          <p:cNvSpPr/>
          <p:nvPr/>
        </p:nvSpPr>
        <p:spPr>
          <a:xfrm>
            <a:off x="1157288" y="1344613"/>
            <a:ext cx="63500" cy="65087"/>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lang="ru-RU" smtClean="0"/>
              <a:t>Образец заголовка</a:t>
            </a:r>
            <a:endParaRPr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u-RU" smtClean="0"/>
              <a:t>Образец подзаголовка</a:t>
            </a:r>
            <a:endParaRPr lang="en-US"/>
          </a:p>
        </p:txBody>
      </p:sp>
      <p:sp>
        <p:nvSpPr>
          <p:cNvPr id="6" name="Дата 6"/>
          <p:cNvSpPr>
            <a:spLocks noGrp="1"/>
          </p:cNvSpPr>
          <p:nvPr>
            <p:ph type="dt" sz="half" idx="10"/>
          </p:nvPr>
        </p:nvSpPr>
        <p:spPr/>
        <p:txBody>
          <a:bodyPr/>
          <a:lstStyle>
            <a:lvl1pPr>
              <a:defRPr/>
            </a:lvl1pPr>
            <a:extLst/>
          </a:lstStyle>
          <a:p>
            <a:pPr>
              <a:defRPr/>
            </a:pPr>
            <a:fld id="{CEE80035-6749-413E-AA02-0EEAABDD238E}" type="datetimeFigureOut">
              <a:rPr lang="ru-RU"/>
              <a:pPr>
                <a:defRPr/>
              </a:pPr>
              <a:t>26.12.2011</a:t>
            </a:fld>
            <a:endParaRPr lang="ru-RU"/>
          </a:p>
        </p:txBody>
      </p:sp>
      <p:sp>
        <p:nvSpPr>
          <p:cNvPr id="7" name="Нижний колонтитул 19"/>
          <p:cNvSpPr>
            <a:spLocks noGrp="1"/>
          </p:cNvSpPr>
          <p:nvPr>
            <p:ph type="ftr" sz="quarter" idx="11"/>
          </p:nvPr>
        </p:nvSpPr>
        <p:spPr/>
        <p:txBody>
          <a:bodyPr/>
          <a:lstStyle>
            <a:lvl1pPr>
              <a:defRPr/>
            </a:lvl1pPr>
            <a:extLst/>
          </a:lstStyle>
          <a:p>
            <a:pPr>
              <a:defRPr/>
            </a:pPr>
            <a:endParaRPr lang="ru-RU"/>
          </a:p>
        </p:txBody>
      </p:sp>
      <p:sp>
        <p:nvSpPr>
          <p:cNvPr id="8" name="Номер слайда 9"/>
          <p:cNvSpPr>
            <a:spLocks noGrp="1"/>
          </p:cNvSpPr>
          <p:nvPr>
            <p:ph type="sldNum" sz="quarter" idx="12"/>
          </p:nvPr>
        </p:nvSpPr>
        <p:spPr/>
        <p:txBody>
          <a:bodyPr/>
          <a:lstStyle>
            <a:lvl1pPr>
              <a:defRPr/>
            </a:lvl1pPr>
            <a:extLst/>
          </a:lstStyle>
          <a:p>
            <a:pPr>
              <a:defRPr/>
            </a:pPr>
            <a:fld id="{080AECDE-C0AF-4498-8BAF-2D747891966B}" type="slidenum">
              <a:rPr lang="ru-RU"/>
              <a:pPr>
                <a:defRPr/>
              </a:pPr>
              <a:t>‹#›</a:t>
            </a:fld>
            <a:endParaRPr lang="ru-RU"/>
          </a:p>
        </p:txBody>
      </p:sp>
    </p:spTree>
  </p:cSld>
  <p:clrMapOvr>
    <a:masterClrMapping/>
  </p:clrMapOvr>
  <p:transition>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3"/>
          <p:cNvSpPr>
            <a:spLocks noGrp="1"/>
          </p:cNvSpPr>
          <p:nvPr>
            <p:ph type="dt" sz="half" idx="10"/>
          </p:nvPr>
        </p:nvSpPr>
        <p:spPr/>
        <p:txBody>
          <a:bodyPr/>
          <a:lstStyle>
            <a:lvl1pPr>
              <a:defRPr/>
            </a:lvl1pPr>
          </a:lstStyle>
          <a:p>
            <a:pPr>
              <a:defRPr/>
            </a:pPr>
            <a:fld id="{C896ADA7-CA5F-4E6A-A02D-747021FF5362}" type="datetimeFigureOut">
              <a:rPr lang="ru-RU"/>
              <a:pPr>
                <a:defRPr/>
              </a:pPr>
              <a:t>26.12.2011</a:t>
            </a:fld>
            <a:endParaRPr lang="ru-RU"/>
          </a:p>
        </p:txBody>
      </p:sp>
      <p:sp>
        <p:nvSpPr>
          <p:cNvPr id="5" name="Нижний колонтитул 9"/>
          <p:cNvSpPr>
            <a:spLocks noGrp="1"/>
          </p:cNvSpPr>
          <p:nvPr>
            <p:ph type="ftr" sz="quarter" idx="11"/>
          </p:nvPr>
        </p:nvSpPr>
        <p:spPr/>
        <p:txBody>
          <a:bodyPr/>
          <a:lstStyle>
            <a:lvl1pPr>
              <a:defRPr/>
            </a:lvl1pPr>
          </a:lstStyle>
          <a:p>
            <a:pPr>
              <a:defRPr/>
            </a:pPr>
            <a:endParaRPr lang="ru-RU"/>
          </a:p>
        </p:txBody>
      </p:sp>
      <p:sp>
        <p:nvSpPr>
          <p:cNvPr id="6" name="Номер слайда 21"/>
          <p:cNvSpPr>
            <a:spLocks noGrp="1"/>
          </p:cNvSpPr>
          <p:nvPr>
            <p:ph type="sldNum" sz="quarter" idx="12"/>
          </p:nvPr>
        </p:nvSpPr>
        <p:spPr/>
        <p:txBody>
          <a:bodyPr/>
          <a:lstStyle>
            <a:lvl1pPr>
              <a:defRPr/>
            </a:lvl1pPr>
          </a:lstStyle>
          <a:p>
            <a:pPr>
              <a:defRPr/>
            </a:pPr>
            <a:fld id="{A1D1A09B-9DC2-4F33-889A-27EE02AE2DC0}" type="slidenum">
              <a:rPr lang="ru-RU"/>
              <a:pPr>
                <a:defRPr/>
              </a:pPr>
              <a:t>‹#›</a:t>
            </a:fld>
            <a:endParaRPr lang="ru-RU"/>
          </a:p>
        </p:txBody>
      </p:sp>
    </p:spTree>
  </p:cSld>
  <p:clrMapOvr>
    <a:masterClrMapping/>
  </p:clrMapOvr>
  <p:transition>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3"/>
          <p:cNvSpPr>
            <a:spLocks noGrp="1"/>
          </p:cNvSpPr>
          <p:nvPr>
            <p:ph type="dt" sz="half" idx="10"/>
          </p:nvPr>
        </p:nvSpPr>
        <p:spPr/>
        <p:txBody>
          <a:bodyPr/>
          <a:lstStyle>
            <a:lvl1pPr>
              <a:defRPr/>
            </a:lvl1pPr>
          </a:lstStyle>
          <a:p>
            <a:pPr>
              <a:defRPr/>
            </a:pPr>
            <a:fld id="{EC9BAC14-0F3F-49B9-96F6-2F43EB91AF8E}" type="datetimeFigureOut">
              <a:rPr lang="ru-RU"/>
              <a:pPr>
                <a:defRPr/>
              </a:pPr>
              <a:t>26.12.2011</a:t>
            </a:fld>
            <a:endParaRPr lang="ru-RU"/>
          </a:p>
        </p:txBody>
      </p:sp>
      <p:sp>
        <p:nvSpPr>
          <p:cNvPr id="5" name="Нижний колонтитул 9"/>
          <p:cNvSpPr>
            <a:spLocks noGrp="1"/>
          </p:cNvSpPr>
          <p:nvPr>
            <p:ph type="ftr" sz="quarter" idx="11"/>
          </p:nvPr>
        </p:nvSpPr>
        <p:spPr/>
        <p:txBody>
          <a:bodyPr/>
          <a:lstStyle>
            <a:lvl1pPr>
              <a:defRPr/>
            </a:lvl1pPr>
          </a:lstStyle>
          <a:p>
            <a:pPr>
              <a:defRPr/>
            </a:pPr>
            <a:endParaRPr lang="ru-RU"/>
          </a:p>
        </p:txBody>
      </p:sp>
      <p:sp>
        <p:nvSpPr>
          <p:cNvPr id="6" name="Номер слайда 21"/>
          <p:cNvSpPr>
            <a:spLocks noGrp="1"/>
          </p:cNvSpPr>
          <p:nvPr>
            <p:ph type="sldNum" sz="quarter" idx="12"/>
          </p:nvPr>
        </p:nvSpPr>
        <p:spPr/>
        <p:txBody>
          <a:bodyPr/>
          <a:lstStyle>
            <a:lvl1pPr>
              <a:defRPr/>
            </a:lvl1pPr>
          </a:lstStyle>
          <a:p>
            <a:pPr>
              <a:defRPr/>
            </a:pPr>
            <a:fld id="{1F647B39-42F5-4E99-9847-667C4820984A}" type="slidenum">
              <a:rPr lang="ru-RU"/>
              <a:pPr>
                <a:defRPr/>
              </a:pPr>
              <a:t>‹#›</a:t>
            </a:fld>
            <a:endParaRPr lang="ru-RU"/>
          </a:p>
        </p:txBody>
      </p:sp>
    </p:spTree>
  </p:cSld>
  <p:clrMapOvr>
    <a:masterClrMapping/>
  </p:clrMapOvr>
  <p:transition>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Содержимое 2"/>
          <p:cNvSpPr>
            <a:spLocks noGrp="1"/>
          </p:cNvSpPr>
          <p:nvPr>
            <p:ph idx="1"/>
          </p:nvPr>
        </p:nvSpPr>
        <p:spPr/>
        <p:txBody>
          <a:bodyPr/>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3"/>
          <p:cNvSpPr>
            <a:spLocks noGrp="1"/>
          </p:cNvSpPr>
          <p:nvPr>
            <p:ph type="dt" sz="half" idx="10"/>
          </p:nvPr>
        </p:nvSpPr>
        <p:spPr/>
        <p:txBody>
          <a:bodyPr/>
          <a:lstStyle>
            <a:lvl1pPr>
              <a:defRPr/>
            </a:lvl1pPr>
          </a:lstStyle>
          <a:p>
            <a:pPr>
              <a:defRPr/>
            </a:pPr>
            <a:fld id="{4514869F-2D8D-46BA-AAA3-768E0774988A}" type="datetimeFigureOut">
              <a:rPr lang="ru-RU"/>
              <a:pPr>
                <a:defRPr/>
              </a:pPr>
              <a:t>26.12.2011</a:t>
            </a:fld>
            <a:endParaRPr lang="ru-RU"/>
          </a:p>
        </p:txBody>
      </p:sp>
      <p:sp>
        <p:nvSpPr>
          <p:cNvPr id="5" name="Нижний колонтитул 9"/>
          <p:cNvSpPr>
            <a:spLocks noGrp="1"/>
          </p:cNvSpPr>
          <p:nvPr>
            <p:ph type="ftr" sz="quarter" idx="11"/>
          </p:nvPr>
        </p:nvSpPr>
        <p:spPr/>
        <p:txBody>
          <a:bodyPr/>
          <a:lstStyle>
            <a:lvl1pPr>
              <a:defRPr/>
            </a:lvl1pPr>
          </a:lstStyle>
          <a:p>
            <a:pPr>
              <a:defRPr/>
            </a:pPr>
            <a:endParaRPr lang="ru-RU"/>
          </a:p>
        </p:txBody>
      </p:sp>
      <p:sp>
        <p:nvSpPr>
          <p:cNvPr id="6" name="Номер слайда 21"/>
          <p:cNvSpPr>
            <a:spLocks noGrp="1"/>
          </p:cNvSpPr>
          <p:nvPr>
            <p:ph type="sldNum" sz="quarter" idx="12"/>
          </p:nvPr>
        </p:nvSpPr>
        <p:spPr/>
        <p:txBody>
          <a:bodyPr/>
          <a:lstStyle>
            <a:lvl1pPr>
              <a:defRPr/>
            </a:lvl1pPr>
          </a:lstStyle>
          <a:p>
            <a:pPr>
              <a:defRPr/>
            </a:pPr>
            <a:fld id="{2FFF5E7A-FB3C-4D75-B0B0-6D70765B182D}" type="slidenum">
              <a:rPr lang="ru-RU"/>
              <a:pPr>
                <a:defRPr/>
              </a:pPr>
              <a:t>‹#›</a:t>
            </a:fld>
            <a:endParaRPr lang="ru-RU"/>
          </a:p>
        </p:txBody>
      </p:sp>
    </p:spTree>
  </p:cSld>
  <p:clrMapOvr>
    <a:masterClrMapping/>
  </p:clrMapOvr>
  <p:transition>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4" name="Прямоугольник 6"/>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Прямоугольник 9"/>
          <p:cNvSpPr/>
          <p:nvPr/>
        </p:nvSpPr>
        <p:spPr bwMode="invGray">
          <a:xfrm>
            <a:off x="2286000" y="0"/>
            <a:ext cx="762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7" name="Овал 8"/>
          <p:cNvSpPr/>
          <p:nvPr/>
        </p:nvSpPr>
        <p:spPr>
          <a:xfrm>
            <a:off x="2408238" y="2746375"/>
            <a:ext cx="63500"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lang="ru-RU" smtClean="0"/>
              <a:t>Образец заголовка</a:t>
            </a:r>
            <a:endParaRPr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u-RU" smtClean="0"/>
              <a:t>Образец текста</a:t>
            </a:r>
          </a:p>
        </p:txBody>
      </p:sp>
      <p:sp>
        <p:nvSpPr>
          <p:cNvPr id="8" name="Дата 3"/>
          <p:cNvSpPr>
            <a:spLocks noGrp="1"/>
          </p:cNvSpPr>
          <p:nvPr>
            <p:ph type="dt" sz="half" idx="10"/>
          </p:nvPr>
        </p:nvSpPr>
        <p:spPr/>
        <p:txBody>
          <a:bodyPr/>
          <a:lstStyle>
            <a:lvl1pPr>
              <a:defRPr/>
            </a:lvl1pPr>
            <a:extLst/>
          </a:lstStyle>
          <a:p>
            <a:pPr>
              <a:defRPr/>
            </a:pPr>
            <a:fld id="{64FB40ED-8246-4200-90FB-D23ED4BC883C}" type="datetimeFigureOut">
              <a:rPr lang="ru-RU"/>
              <a:pPr>
                <a:defRPr/>
              </a:pPr>
              <a:t>26.12.2011</a:t>
            </a:fld>
            <a:endParaRPr lang="ru-RU"/>
          </a:p>
        </p:txBody>
      </p:sp>
      <p:sp>
        <p:nvSpPr>
          <p:cNvPr id="9" name="Нижний колонтитул 4"/>
          <p:cNvSpPr>
            <a:spLocks noGrp="1"/>
          </p:cNvSpPr>
          <p:nvPr>
            <p:ph type="ftr" sz="quarter" idx="11"/>
          </p:nvPr>
        </p:nvSpPr>
        <p:spPr/>
        <p:txBody>
          <a:bodyPr/>
          <a:lstStyle>
            <a:lvl1pPr>
              <a:defRPr/>
            </a:lvl1pPr>
            <a:extLst/>
          </a:lstStyle>
          <a:p>
            <a:pPr>
              <a:defRPr/>
            </a:pPr>
            <a:endParaRPr lang="ru-RU"/>
          </a:p>
        </p:txBody>
      </p:sp>
      <p:sp>
        <p:nvSpPr>
          <p:cNvPr id="10" name="Номер слайда 5"/>
          <p:cNvSpPr>
            <a:spLocks noGrp="1"/>
          </p:cNvSpPr>
          <p:nvPr>
            <p:ph type="sldNum" sz="quarter" idx="12"/>
          </p:nvPr>
        </p:nvSpPr>
        <p:spPr/>
        <p:txBody>
          <a:bodyPr/>
          <a:lstStyle>
            <a:lvl1pPr>
              <a:defRPr/>
            </a:lvl1pPr>
            <a:extLst/>
          </a:lstStyle>
          <a:p>
            <a:pPr>
              <a:defRPr/>
            </a:pPr>
            <a:fld id="{630E5C62-D8A2-423E-8819-0F63636BA640}" type="slidenum">
              <a:rPr lang="ru-RU"/>
              <a:pPr>
                <a:defRPr/>
              </a:pPr>
              <a:t>‹#›</a:t>
            </a:fld>
            <a:endParaRPr lang="ru-RU"/>
          </a:p>
        </p:txBody>
      </p:sp>
    </p:spTree>
  </p:cSld>
  <p:clrMapOvr>
    <a:masterClrMapping/>
  </p:clrMapOvr>
  <p:transition>
    <p:wedg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lang="ru-RU" smtClean="0"/>
              <a:t>Образец заголовка</a:t>
            </a:r>
            <a:endParaRPr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23"/>
          <p:cNvSpPr>
            <a:spLocks noGrp="1"/>
          </p:cNvSpPr>
          <p:nvPr>
            <p:ph type="dt" sz="half" idx="10"/>
          </p:nvPr>
        </p:nvSpPr>
        <p:spPr/>
        <p:txBody>
          <a:bodyPr/>
          <a:lstStyle>
            <a:lvl1pPr>
              <a:defRPr/>
            </a:lvl1pPr>
          </a:lstStyle>
          <a:p>
            <a:pPr>
              <a:defRPr/>
            </a:pPr>
            <a:fld id="{553AB3E3-F75A-491B-9B5D-62A04BD05D80}" type="datetimeFigureOut">
              <a:rPr lang="ru-RU"/>
              <a:pPr>
                <a:defRPr/>
              </a:pPr>
              <a:t>26.12.2011</a:t>
            </a:fld>
            <a:endParaRPr lang="ru-RU"/>
          </a:p>
        </p:txBody>
      </p:sp>
      <p:sp>
        <p:nvSpPr>
          <p:cNvPr id="6" name="Нижний колонтитул 9"/>
          <p:cNvSpPr>
            <a:spLocks noGrp="1"/>
          </p:cNvSpPr>
          <p:nvPr>
            <p:ph type="ftr" sz="quarter" idx="11"/>
          </p:nvPr>
        </p:nvSpPr>
        <p:spPr/>
        <p:txBody>
          <a:bodyPr/>
          <a:lstStyle>
            <a:lvl1pPr>
              <a:defRPr/>
            </a:lvl1pPr>
          </a:lstStyle>
          <a:p>
            <a:pPr>
              <a:defRPr/>
            </a:pPr>
            <a:endParaRPr lang="ru-RU"/>
          </a:p>
        </p:txBody>
      </p:sp>
      <p:sp>
        <p:nvSpPr>
          <p:cNvPr id="7" name="Номер слайда 21"/>
          <p:cNvSpPr>
            <a:spLocks noGrp="1"/>
          </p:cNvSpPr>
          <p:nvPr>
            <p:ph type="sldNum" sz="quarter" idx="12"/>
          </p:nvPr>
        </p:nvSpPr>
        <p:spPr/>
        <p:txBody>
          <a:bodyPr/>
          <a:lstStyle>
            <a:lvl1pPr>
              <a:defRPr/>
            </a:lvl1pPr>
          </a:lstStyle>
          <a:p>
            <a:pPr>
              <a:defRPr/>
            </a:pPr>
            <a:fld id="{CB49F98C-FE6A-408E-B7D4-BC3640C550C8}" type="slidenum">
              <a:rPr lang="ru-RU"/>
              <a:pPr>
                <a:defRPr/>
              </a:pPr>
              <a:t>‹#›</a:t>
            </a:fld>
            <a:endParaRPr lang="ru-RU"/>
          </a:p>
        </p:txBody>
      </p:sp>
    </p:spTree>
  </p:cSld>
  <p:clrMapOvr>
    <a:masterClrMapping/>
  </p:clrMapOvr>
  <p:transition>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lstStyle>
            <a:lvl1pPr algn="ctr">
              <a:defRPr sz="4500" b="1" cap="none" baseline="0"/>
            </a:lvl1pPr>
            <a:extLst/>
          </a:lstStyle>
          <a:p>
            <a:r>
              <a:rPr lang="ru-RU" smtClean="0"/>
              <a:t>Образец заголовка</a:t>
            </a:r>
            <a:endParaRPr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6"/>
          <p:cNvSpPr>
            <a:spLocks noGrp="1"/>
          </p:cNvSpPr>
          <p:nvPr>
            <p:ph type="dt" sz="half" idx="10"/>
          </p:nvPr>
        </p:nvSpPr>
        <p:spPr/>
        <p:txBody>
          <a:bodyPr/>
          <a:lstStyle>
            <a:lvl1pPr>
              <a:defRPr/>
            </a:lvl1pPr>
            <a:extLst/>
          </a:lstStyle>
          <a:p>
            <a:pPr>
              <a:defRPr/>
            </a:pPr>
            <a:fld id="{3046D53D-2F37-49ED-95E7-998910490001}" type="datetimeFigureOut">
              <a:rPr lang="ru-RU"/>
              <a:pPr>
                <a:defRPr/>
              </a:pPr>
              <a:t>26.12.2011</a:t>
            </a:fld>
            <a:endParaRPr lang="ru-RU"/>
          </a:p>
        </p:txBody>
      </p:sp>
      <p:sp>
        <p:nvSpPr>
          <p:cNvPr id="8" name="Нижний колонтитул 7"/>
          <p:cNvSpPr>
            <a:spLocks noGrp="1"/>
          </p:cNvSpPr>
          <p:nvPr>
            <p:ph type="ftr" sz="quarter" idx="11"/>
          </p:nvPr>
        </p:nvSpPr>
        <p:spPr/>
        <p:txBody>
          <a:bodyPr/>
          <a:lstStyle>
            <a:lvl1pPr>
              <a:defRPr/>
            </a:lvl1pPr>
            <a:extLst/>
          </a:lstStyle>
          <a:p>
            <a:pPr>
              <a:defRPr/>
            </a:pPr>
            <a:endParaRPr lang="ru-RU"/>
          </a:p>
        </p:txBody>
      </p:sp>
      <p:sp>
        <p:nvSpPr>
          <p:cNvPr id="9" name="Номер слайда 8"/>
          <p:cNvSpPr>
            <a:spLocks noGrp="1"/>
          </p:cNvSpPr>
          <p:nvPr>
            <p:ph type="sldNum" sz="quarter" idx="12"/>
          </p:nvPr>
        </p:nvSpPr>
        <p:spPr/>
        <p:txBody>
          <a:bodyPr/>
          <a:lstStyle>
            <a:lvl1pPr>
              <a:defRPr/>
            </a:lvl1pPr>
            <a:extLst/>
          </a:lstStyle>
          <a:p>
            <a:pPr>
              <a:defRPr/>
            </a:pPr>
            <a:fld id="{D6BBF139-6CB8-4673-AD63-240AB2FDDD04}" type="slidenum">
              <a:rPr lang="ru-RU"/>
              <a:pPr>
                <a:defRPr/>
              </a:pPr>
              <a:t>‹#›</a:t>
            </a:fld>
            <a:endParaRPr lang="ru-RU"/>
          </a:p>
        </p:txBody>
      </p:sp>
    </p:spTree>
  </p:cSld>
  <p:clrMapOvr>
    <a:masterClrMapping/>
  </p:clrMapOvr>
  <p:transition>
    <p:wedg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lang="ru-RU" smtClean="0"/>
              <a:t>Образец заголовка</a:t>
            </a:r>
            <a:endParaRPr lang="en-US"/>
          </a:p>
        </p:txBody>
      </p:sp>
      <p:sp>
        <p:nvSpPr>
          <p:cNvPr id="3" name="Дата 23"/>
          <p:cNvSpPr>
            <a:spLocks noGrp="1"/>
          </p:cNvSpPr>
          <p:nvPr>
            <p:ph type="dt" sz="half" idx="10"/>
          </p:nvPr>
        </p:nvSpPr>
        <p:spPr/>
        <p:txBody>
          <a:bodyPr/>
          <a:lstStyle>
            <a:lvl1pPr>
              <a:defRPr/>
            </a:lvl1pPr>
          </a:lstStyle>
          <a:p>
            <a:pPr>
              <a:defRPr/>
            </a:pPr>
            <a:fld id="{53D869CC-EAA0-4525-9B9F-8F35DE183CB5}" type="datetimeFigureOut">
              <a:rPr lang="ru-RU"/>
              <a:pPr>
                <a:defRPr/>
              </a:pPr>
              <a:t>26.12.2011</a:t>
            </a:fld>
            <a:endParaRPr lang="ru-RU"/>
          </a:p>
        </p:txBody>
      </p:sp>
      <p:sp>
        <p:nvSpPr>
          <p:cNvPr id="4" name="Нижний колонтитул 9"/>
          <p:cNvSpPr>
            <a:spLocks noGrp="1"/>
          </p:cNvSpPr>
          <p:nvPr>
            <p:ph type="ftr" sz="quarter" idx="11"/>
          </p:nvPr>
        </p:nvSpPr>
        <p:spPr/>
        <p:txBody>
          <a:bodyPr/>
          <a:lstStyle>
            <a:lvl1pPr>
              <a:defRPr/>
            </a:lvl1pPr>
          </a:lstStyle>
          <a:p>
            <a:pPr>
              <a:defRPr/>
            </a:pPr>
            <a:endParaRPr lang="ru-RU"/>
          </a:p>
        </p:txBody>
      </p:sp>
      <p:sp>
        <p:nvSpPr>
          <p:cNvPr id="5" name="Номер слайда 21"/>
          <p:cNvSpPr>
            <a:spLocks noGrp="1"/>
          </p:cNvSpPr>
          <p:nvPr>
            <p:ph type="sldNum" sz="quarter" idx="12"/>
          </p:nvPr>
        </p:nvSpPr>
        <p:spPr/>
        <p:txBody>
          <a:bodyPr/>
          <a:lstStyle>
            <a:lvl1pPr>
              <a:defRPr/>
            </a:lvl1pPr>
          </a:lstStyle>
          <a:p>
            <a:pPr>
              <a:defRPr/>
            </a:pPr>
            <a:fld id="{FE9F58F6-134A-4D35-8EBB-B2BC013BFE38}" type="slidenum">
              <a:rPr lang="ru-RU"/>
              <a:pPr>
                <a:defRPr/>
              </a:pPr>
              <a:t>‹#›</a:t>
            </a:fld>
            <a:endParaRPr lang="ru-RU"/>
          </a:p>
        </p:txBody>
      </p:sp>
    </p:spTree>
  </p:cSld>
  <p:clrMapOvr>
    <a:masterClrMapping/>
  </p:clrMapOvr>
  <p:transition>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Прямоугольник 4"/>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3" name="Прямоугольник 5"/>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4" name="Дата 1"/>
          <p:cNvSpPr>
            <a:spLocks noGrp="1"/>
          </p:cNvSpPr>
          <p:nvPr>
            <p:ph type="dt" sz="half" idx="10"/>
          </p:nvPr>
        </p:nvSpPr>
        <p:spPr/>
        <p:txBody>
          <a:bodyPr/>
          <a:lstStyle>
            <a:lvl1pPr>
              <a:defRPr/>
            </a:lvl1pPr>
            <a:extLst/>
          </a:lstStyle>
          <a:p>
            <a:pPr>
              <a:defRPr/>
            </a:pPr>
            <a:fld id="{CA9C6E7D-3899-4605-BAC5-DB3FC44FA3B8}" type="datetimeFigureOut">
              <a:rPr lang="ru-RU"/>
              <a:pPr>
                <a:defRPr/>
              </a:pPr>
              <a:t>26.12.2011</a:t>
            </a:fld>
            <a:endParaRPr lang="ru-RU"/>
          </a:p>
        </p:txBody>
      </p:sp>
      <p:sp>
        <p:nvSpPr>
          <p:cNvPr id="5" name="Нижний колонтитул 2"/>
          <p:cNvSpPr>
            <a:spLocks noGrp="1"/>
          </p:cNvSpPr>
          <p:nvPr>
            <p:ph type="ftr" sz="quarter" idx="11"/>
          </p:nvPr>
        </p:nvSpPr>
        <p:spPr/>
        <p:txBody>
          <a:bodyPr/>
          <a:lstStyle>
            <a:lvl1pPr>
              <a:defRPr/>
            </a:lvl1pPr>
            <a:extLst/>
          </a:lstStyle>
          <a:p>
            <a:pPr>
              <a:defRPr/>
            </a:pPr>
            <a:endParaRPr lang="ru-RU"/>
          </a:p>
        </p:txBody>
      </p:sp>
      <p:sp>
        <p:nvSpPr>
          <p:cNvPr id="6" name="Номер слайда 3"/>
          <p:cNvSpPr>
            <a:spLocks noGrp="1"/>
          </p:cNvSpPr>
          <p:nvPr>
            <p:ph type="sldNum" sz="quarter" idx="12"/>
          </p:nvPr>
        </p:nvSpPr>
        <p:spPr/>
        <p:txBody>
          <a:bodyPr/>
          <a:lstStyle>
            <a:lvl1pPr>
              <a:defRPr/>
            </a:lvl1pPr>
            <a:extLst/>
          </a:lstStyle>
          <a:p>
            <a:pPr>
              <a:defRPr/>
            </a:pPr>
            <a:fld id="{C04F5C9F-C986-4210-B017-680C70C708E4}" type="slidenum">
              <a:rPr lang="ru-RU"/>
              <a:pPr>
                <a:defRPr/>
              </a:pPr>
              <a:t>‹#›</a:t>
            </a:fld>
            <a:endParaRPr lang="ru-RU"/>
          </a:p>
        </p:txBody>
      </p:sp>
    </p:spTree>
  </p:cSld>
  <p:clrMapOvr>
    <a:masterClrMapping/>
  </p:clrMapOvr>
  <p:transition>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lang="ru-RU" smtClean="0"/>
              <a:t>Образец заголовка</a:t>
            </a:r>
            <a:endParaRPr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a:r>
              <a:rPr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4"/>
          <p:cNvSpPr>
            <a:spLocks noGrp="1"/>
          </p:cNvSpPr>
          <p:nvPr>
            <p:ph type="dt" sz="half" idx="10"/>
          </p:nvPr>
        </p:nvSpPr>
        <p:spPr/>
        <p:txBody>
          <a:bodyPr/>
          <a:lstStyle>
            <a:lvl1pPr>
              <a:defRPr/>
            </a:lvl1pPr>
            <a:extLst/>
          </a:lstStyle>
          <a:p>
            <a:pPr>
              <a:defRPr/>
            </a:pPr>
            <a:fld id="{20F05A3B-E9FF-4B43-8BF3-67877C392583}" type="datetimeFigureOut">
              <a:rPr lang="ru-RU"/>
              <a:pPr>
                <a:defRPr/>
              </a:pPr>
              <a:t>26.12.2011</a:t>
            </a:fld>
            <a:endParaRPr lang="ru-RU"/>
          </a:p>
        </p:txBody>
      </p:sp>
      <p:sp>
        <p:nvSpPr>
          <p:cNvPr id="6" name="Нижний колонтитул 5"/>
          <p:cNvSpPr>
            <a:spLocks noGrp="1"/>
          </p:cNvSpPr>
          <p:nvPr>
            <p:ph type="ftr" sz="quarter" idx="11"/>
          </p:nvPr>
        </p:nvSpPr>
        <p:spPr/>
        <p:txBody>
          <a:bodyPr/>
          <a:lstStyle>
            <a:lvl1pPr>
              <a:defRPr/>
            </a:lvl1pPr>
            <a:extLst/>
          </a:lstStyle>
          <a:p>
            <a:pPr>
              <a:defRPr/>
            </a:pPr>
            <a:endParaRPr lang="ru-RU"/>
          </a:p>
        </p:txBody>
      </p:sp>
      <p:sp>
        <p:nvSpPr>
          <p:cNvPr id="7" name="Номер слайда 6"/>
          <p:cNvSpPr>
            <a:spLocks noGrp="1"/>
          </p:cNvSpPr>
          <p:nvPr>
            <p:ph type="sldNum" sz="quarter" idx="12"/>
          </p:nvPr>
        </p:nvSpPr>
        <p:spPr/>
        <p:txBody>
          <a:bodyPr/>
          <a:lstStyle>
            <a:lvl1pPr>
              <a:defRPr/>
            </a:lvl1pPr>
            <a:extLst/>
          </a:lstStyle>
          <a:p>
            <a:pPr>
              <a:defRPr/>
            </a:pPr>
            <a:fld id="{258A63BE-48FD-4FC9-8B90-C2E72556FDDE}" type="slidenum">
              <a:rPr lang="ru-RU"/>
              <a:pPr>
                <a:defRPr/>
              </a:pPr>
              <a:t>‹#›</a:t>
            </a:fld>
            <a:endParaRPr lang="ru-RU"/>
          </a:p>
        </p:txBody>
      </p:sp>
    </p:spTree>
  </p:cSld>
  <p:clrMapOvr>
    <a:masterClrMapping/>
  </p:clrMapOvr>
  <p:transition>
    <p:wedg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extLst/>
          </a:lstStyle>
          <a:p>
            <a:pPr indent="-283464" fontAlgn="auto">
              <a:lnSpc>
                <a:spcPts val="3000"/>
              </a:lnSpc>
              <a:spcBef>
                <a:spcPts val="600"/>
              </a:spcBef>
              <a:spcAft>
                <a:spcPts val="0"/>
              </a:spcAft>
              <a:buClr>
                <a:schemeClr val="accent1"/>
              </a:buClr>
              <a:buSzPct val="80000"/>
              <a:buFont typeface="Wingdings 2"/>
              <a:buNone/>
              <a:defRPr/>
            </a:pPr>
            <a:endParaRPr lang="en-US" sz="3200">
              <a:latin typeface="+mn-lt"/>
            </a:endParaRPr>
          </a:p>
        </p:txBody>
      </p:sp>
      <p:sp>
        <p:nvSpPr>
          <p:cNvPr id="6" name="Блок-схема: процесс 8"/>
          <p:cNvSpPr/>
          <p:nvPr/>
        </p:nvSpPr>
        <p:spPr>
          <a:xfrm rot="19468671">
            <a:off x="396875" y="954088"/>
            <a:ext cx="6858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7" name="Блок-схема: процесс 9"/>
          <p:cNvSpPr/>
          <p:nvPr/>
        </p:nvSpPr>
        <p:spPr>
          <a:xfrm rot="2103354" flipH="1">
            <a:off x="5003800" y="936625"/>
            <a:ext cx="649288"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lang="ru-RU" smtClean="0"/>
              <a:t>Образец заголовка</a:t>
            </a:r>
            <a:endParaRPr lang="en-US"/>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extLst/>
          </a:lstStyle>
          <a:p>
            <a:pPr lvl="0"/>
            <a:r>
              <a:rPr lang="ru-RU" noProof="0" smtClean="0"/>
              <a:t>Вставка рисунка</a:t>
            </a:r>
            <a:endParaRPr lang="en-US" noProof="0"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a:r>
              <a:rPr lang="ru-RU" smtClean="0"/>
              <a:t>Образец текста</a:t>
            </a:r>
          </a:p>
        </p:txBody>
      </p:sp>
      <p:sp>
        <p:nvSpPr>
          <p:cNvPr id="8" name="Дата 4"/>
          <p:cNvSpPr>
            <a:spLocks noGrp="1"/>
          </p:cNvSpPr>
          <p:nvPr>
            <p:ph type="dt" sz="half" idx="10"/>
          </p:nvPr>
        </p:nvSpPr>
        <p:spPr/>
        <p:txBody>
          <a:bodyPr/>
          <a:lstStyle>
            <a:lvl1pPr>
              <a:defRPr/>
            </a:lvl1pPr>
            <a:extLst/>
          </a:lstStyle>
          <a:p>
            <a:pPr>
              <a:defRPr/>
            </a:pPr>
            <a:fld id="{1EED5E0F-D969-4BD3-8DE3-350B37C711C7}" type="datetimeFigureOut">
              <a:rPr lang="ru-RU"/>
              <a:pPr>
                <a:defRPr/>
              </a:pPr>
              <a:t>26.12.2011</a:t>
            </a:fld>
            <a:endParaRPr lang="ru-RU"/>
          </a:p>
        </p:txBody>
      </p:sp>
      <p:sp>
        <p:nvSpPr>
          <p:cNvPr id="9" name="Нижний колонтитул 5"/>
          <p:cNvSpPr>
            <a:spLocks noGrp="1"/>
          </p:cNvSpPr>
          <p:nvPr>
            <p:ph type="ftr" sz="quarter" idx="11"/>
          </p:nvPr>
        </p:nvSpPr>
        <p:spPr/>
        <p:txBody>
          <a:bodyPr/>
          <a:lstStyle>
            <a:lvl1pPr>
              <a:defRPr/>
            </a:lvl1pPr>
            <a:extLst/>
          </a:lstStyle>
          <a:p>
            <a:pPr>
              <a:defRPr/>
            </a:pPr>
            <a:endParaRPr lang="ru-RU"/>
          </a:p>
        </p:txBody>
      </p:sp>
      <p:sp>
        <p:nvSpPr>
          <p:cNvPr id="10" name="Номер слайда 6"/>
          <p:cNvSpPr>
            <a:spLocks noGrp="1"/>
          </p:cNvSpPr>
          <p:nvPr>
            <p:ph type="sldNum" sz="quarter" idx="12"/>
          </p:nvPr>
        </p:nvSpPr>
        <p:spPr/>
        <p:txBody>
          <a:bodyPr/>
          <a:lstStyle>
            <a:lvl1pPr>
              <a:defRPr/>
            </a:lvl1pPr>
            <a:extLst/>
          </a:lstStyle>
          <a:p>
            <a:pPr>
              <a:defRPr/>
            </a:pPr>
            <a:fld id="{C982CA07-5F3A-4EB8-9077-C0A9BC4BC3B5}" type="slidenum">
              <a:rPr lang="ru-RU"/>
              <a:pPr>
                <a:defRPr/>
              </a:pPr>
              <a:t>‹#›</a:t>
            </a:fld>
            <a:endParaRPr lang="ru-RU"/>
          </a:p>
        </p:txBody>
      </p:sp>
    </p:spTree>
  </p:cSld>
  <p:clrMapOvr>
    <a:masterClrMapping/>
  </p:clrMapOvr>
  <p:transition>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75" y="-815975"/>
            <a:ext cx="1638300" cy="163830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8" name="Овал 7"/>
          <p:cNvSpPr/>
          <p:nvPr/>
        </p:nvSpPr>
        <p:spPr>
          <a:xfrm>
            <a:off x="168275" y="20638"/>
            <a:ext cx="1703388" cy="1703387"/>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2" name="Прямоугольник 11"/>
          <p:cNvSpPr/>
          <p:nvPr/>
        </p:nvSpPr>
        <p:spPr>
          <a:xfrm>
            <a:off x="1012825" y="0"/>
            <a:ext cx="8131175"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Заголовок 4"/>
          <p:cNvSpPr>
            <a:spLocks noGrp="1"/>
          </p:cNvSpPr>
          <p:nvPr>
            <p:ph type="title"/>
          </p:nvPr>
        </p:nvSpPr>
        <p:spPr>
          <a:xfrm>
            <a:off x="1435100" y="274638"/>
            <a:ext cx="7499350" cy="1143000"/>
          </a:xfrm>
          <a:prstGeom prst="rect">
            <a:avLst/>
          </a:prstGeom>
        </p:spPr>
        <p:txBody>
          <a:bodyPr anchor="ctr">
            <a:normAutofit/>
          </a:bodyPr>
          <a:lstStyle>
            <a:extLst/>
          </a:lstStyle>
          <a:p>
            <a:r>
              <a:rPr lang="ru-RU" smtClean="0"/>
              <a:t>Образец заголовка</a:t>
            </a:r>
            <a:endParaRPr lang="en-US"/>
          </a:p>
        </p:txBody>
      </p:sp>
      <p:sp>
        <p:nvSpPr>
          <p:cNvPr id="1033" name="Текст 8"/>
          <p:cNvSpPr>
            <a:spLocks noGrp="1"/>
          </p:cNvSpPr>
          <p:nvPr>
            <p:ph type="body" idx="1"/>
          </p:nvPr>
        </p:nvSpPr>
        <p:spPr bwMode="auto">
          <a:xfrm>
            <a:off x="1435100" y="1447800"/>
            <a:ext cx="749935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fontAlgn="auto" latinLnBrk="0" hangingPunct="1">
              <a:spcBef>
                <a:spcPts val="0"/>
              </a:spcBef>
              <a:spcAft>
                <a:spcPts val="0"/>
              </a:spcAft>
              <a:defRPr kumimoji="0" sz="1200" smtClean="0">
                <a:solidFill>
                  <a:schemeClr val="bg2">
                    <a:shade val="50000"/>
                    <a:satMod val="200000"/>
                  </a:schemeClr>
                </a:solidFill>
                <a:latin typeface="+mn-lt"/>
              </a:defRPr>
            </a:lvl1pPr>
            <a:extLst/>
          </a:lstStyle>
          <a:p>
            <a:pPr>
              <a:defRPr/>
            </a:pPr>
            <a:fld id="{1C070DC4-EA76-45D0-A102-985ED13CC131}" type="datetimeFigureOut">
              <a:rPr lang="ru-RU"/>
              <a:pPr>
                <a:defRPr/>
              </a:pPr>
              <a:t>26.12.2011</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fontAlgn="auto" latinLnBrk="0" hangingPunct="1">
              <a:spcBef>
                <a:spcPts val="0"/>
              </a:spcBef>
              <a:spcAft>
                <a:spcPts val="0"/>
              </a:spcAft>
              <a:defRPr kumimoji="0" sz="1200">
                <a:solidFill>
                  <a:schemeClr val="bg2">
                    <a:shade val="50000"/>
                    <a:satMod val="200000"/>
                  </a:schemeClr>
                </a:solidFill>
                <a:effectLst/>
                <a:latin typeface="+mn-lt"/>
              </a:defRPr>
            </a:lvl1pPr>
            <a:extLst/>
          </a:lstStyle>
          <a:p>
            <a:pPr>
              <a:defRPr/>
            </a:pPr>
            <a:endParaRPr lang="ru-RU"/>
          </a:p>
        </p:txBody>
      </p:sp>
      <p:sp>
        <p:nvSpPr>
          <p:cNvPr id="22" name="Номер слайда 21"/>
          <p:cNvSpPr>
            <a:spLocks noGrp="1"/>
          </p:cNvSpPr>
          <p:nvPr>
            <p:ph type="sldNum" sz="quarter" idx="4"/>
          </p:nvPr>
        </p:nvSpPr>
        <p:spPr>
          <a:xfrm>
            <a:off x="8613775" y="6305550"/>
            <a:ext cx="457200" cy="476250"/>
          </a:xfrm>
          <a:prstGeom prst="rect">
            <a:avLst/>
          </a:prstGeom>
        </p:spPr>
        <p:txBody>
          <a:bodyPr anchor="b"/>
          <a:lstStyle>
            <a:lvl1pPr algn="ctr" eaLnBrk="1" fontAlgn="auto" latinLnBrk="0" hangingPunct="1">
              <a:spcBef>
                <a:spcPts val="0"/>
              </a:spcBef>
              <a:spcAft>
                <a:spcPts val="0"/>
              </a:spcAft>
              <a:defRPr kumimoji="0" sz="1200" smtClean="0">
                <a:solidFill>
                  <a:schemeClr val="bg2">
                    <a:shade val="50000"/>
                    <a:satMod val="200000"/>
                  </a:schemeClr>
                </a:solidFill>
                <a:effectLst/>
                <a:latin typeface="+mn-lt"/>
              </a:defRPr>
            </a:lvl1pPr>
            <a:extLst/>
          </a:lstStyle>
          <a:p>
            <a:pPr>
              <a:defRPr/>
            </a:pPr>
            <a:fld id="{6B742D31-7A3B-4D67-8CBA-CD89FAADB1EC}" type="slidenum">
              <a:rPr lang="ru-RU"/>
              <a:pPr>
                <a:defRPr/>
              </a:pPr>
              <a:t>‹#›</a:t>
            </a:fld>
            <a:endParaRPr lang="ru-RU"/>
          </a:p>
        </p:txBody>
      </p:sp>
      <p:sp>
        <p:nvSpPr>
          <p:cNvPr id="15" name="Прямоугольник 14"/>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Tree>
  </p:cSld>
  <p:clrMap bg1="lt1" tx1="dk1" bg2="lt2" tx2="dk2" accent1="accent1" accent2="accent2" accent3="accent3" accent4="accent4" accent5="accent5" accent6="accent6" hlink="hlink" folHlink="folHlink"/>
  <p:sldLayoutIdLst>
    <p:sldLayoutId id="2147483732" r:id="rId1"/>
    <p:sldLayoutId id="2147483731" r:id="rId2"/>
    <p:sldLayoutId id="2147483733" r:id="rId3"/>
    <p:sldLayoutId id="2147483730" r:id="rId4"/>
    <p:sldLayoutId id="2147483734" r:id="rId5"/>
    <p:sldLayoutId id="2147483729" r:id="rId6"/>
    <p:sldLayoutId id="2147483735" r:id="rId7"/>
    <p:sldLayoutId id="2147483736" r:id="rId8"/>
    <p:sldLayoutId id="2147483737" r:id="rId9"/>
    <p:sldLayoutId id="2147483728" r:id="rId10"/>
    <p:sldLayoutId id="2147483727" r:id="rId11"/>
  </p:sldLayoutIdLst>
  <p:transition>
    <p:wedge/>
  </p:transition>
  <p:timing>
    <p:tnLst>
      <p:par>
        <p:cTn id="1" dur="indefinite" restart="never" nodeType="tmRoot"/>
      </p:par>
    </p:tnLst>
  </p:timing>
  <p:txStyles>
    <p:titleStyle>
      <a:lvl1pPr algn="l" rtl="0" fontAlgn="base">
        <a:spcBef>
          <a:spcPct val="0"/>
        </a:spcBef>
        <a:spcAft>
          <a:spcPct val="0"/>
        </a:spcAft>
        <a:defRPr sz="4300" kern="1200">
          <a:solidFill>
            <a:srgbClr val="572314"/>
          </a:solidFill>
          <a:effectLst>
            <a:outerShdw blurRad="50000" dist="30000" dir="5400000" algn="tl" rotWithShape="0">
              <a:srgbClr val="000000">
                <a:alpha val="30000"/>
              </a:srgbClr>
            </a:outerShdw>
          </a:effectLst>
          <a:latin typeface="+mj-lt"/>
          <a:ea typeface="+mj-ea"/>
          <a:cs typeface="+mj-cs"/>
        </a:defRPr>
      </a:lvl1pPr>
      <a:lvl2pPr algn="l" rtl="0" fontAlgn="base">
        <a:spcBef>
          <a:spcPct val="0"/>
        </a:spcBef>
        <a:spcAft>
          <a:spcPct val="0"/>
        </a:spcAft>
        <a:defRPr sz="4300">
          <a:solidFill>
            <a:srgbClr val="572314"/>
          </a:solidFill>
          <a:latin typeface="Corbel" pitchFamily="34" charset="0"/>
        </a:defRPr>
      </a:lvl2pPr>
      <a:lvl3pPr algn="l" rtl="0" fontAlgn="base">
        <a:spcBef>
          <a:spcPct val="0"/>
        </a:spcBef>
        <a:spcAft>
          <a:spcPct val="0"/>
        </a:spcAft>
        <a:defRPr sz="4300">
          <a:solidFill>
            <a:srgbClr val="572314"/>
          </a:solidFill>
          <a:latin typeface="Corbel" pitchFamily="34" charset="0"/>
        </a:defRPr>
      </a:lvl3pPr>
      <a:lvl4pPr algn="l" rtl="0" fontAlgn="base">
        <a:spcBef>
          <a:spcPct val="0"/>
        </a:spcBef>
        <a:spcAft>
          <a:spcPct val="0"/>
        </a:spcAft>
        <a:defRPr sz="4300">
          <a:solidFill>
            <a:srgbClr val="572314"/>
          </a:solidFill>
          <a:latin typeface="Corbel" pitchFamily="34" charset="0"/>
        </a:defRPr>
      </a:lvl4pPr>
      <a:lvl5pPr algn="l" rtl="0" fontAlgn="base">
        <a:spcBef>
          <a:spcPct val="0"/>
        </a:spcBef>
        <a:spcAft>
          <a:spcPct val="0"/>
        </a:spcAft>
        <a:defRPr sz="4300">
          <a:solidFill>
            <a:srgbClr val="572314"/>
          </a:solidFill>
          <a:latin typeface="Corbel" pitchFamily="34" charset="0"/>
        </a:defRPr>
      </a:lvl5pPr>
      <a:lvl6pPr marL="457200" algn="l" rtl="0" fontAlgn="base">
        <a:spcBef>
          <a:spcPct val="0"/>
        </a:spcBef>
        <a:spcAft>
          <a:spcPct val="0"/>
        </a:spcAft>
        <a:defRPr sz="4300">
          <a:solidFill>
            <a:srgbClr val="572314"/>
          </a:solidFill>
          <a:latin typeface="Corbel" pitchFamily="34" charset="0"/>
        </a:defRPr>
      </a:lvl6pPr>
      <a:lvl7pPr marL="914400" algn="l" rtl="0" fontAlgn="base">
        <a:spcBef>
          <a:spcPct val="0"/>
        </a:spcBef>
        <a:spcAft>
          <a:spcPct val="0"/>
        </a:spcAft>
        <a:defRPr sz="4300">
          <a:solidFill>
            <a:srgbClr val="572314"/>
          </a:solidFill>
          <a:latin typeface="Corbel" pitchFamily="34" charset="0"/>
        </a:defRPr>
      </a:lvl7pPr>
      <a:lvl8pPr marL="1371600" algn="l" rtl="0" fontAlgn="base">
        <a:spcBef>
          <a:spcPct val="0"/>
        </a:spcBef>
        <a:spcAft>
          <a:spcPct val="0"/>
        </a:spcAft>
        <a:defRPr sz="4300">
          <a:solidFill>
            <a:srgbClr val="572314"/>
          </a:solidFill>
          <a:latin typeface="Corbel" pitchFamily="34" charset="0"/>
        </a:defRPr>
      </a:lvl8pPr>
      <a:lvl9pPr marL="1828800" algn="l" rtl="0" fontAlgn="base">
        <a:spcBef>
          <a:spcPct val="0"/>
        </a:spcBef>
        <a:spcAft>
          <a:spcPct val="0"/>
        </a:spcAft>
        <a:defRPr sz="4300">
          <a:solidFill>
            <a:srgbClr val="572314"/>
          </a:solidFill>
          <a:latin typeface="Corbel" pitchFamily="34" charset="0"/>
        </a:defRPr>
      </a:lvl9pPr>
      <a:extLst/>
    </p:titleStyle>
    <p:bodyStyle>
      <a:lvl1pPr marL="365125" indent="-282575" algn="l" rtl="0" fontAlgn="base">
        <a:spcBef>
          <a:spcPts val="600"/>
        </a:spcBef>
        <a:spcAft>
          <a:spcPct val="0"/>
        </a:spcAft>
        <a:buClr>
          <a:schemeClr val="accent1"/>
        </a:buClr>
        <a:buSzPct val="80000"/>
        <a:buFont typeface="Wingdings 2" pitchFamily="18" charset="2"/>
        <a:buChar char=""/>
        <a:defRPr sz="3200" kern="1200">
          <a:solidFill>
            <a:schemeClr val="tx1"/>
          </a:solidFill>
          <a:latin typeface="+mn-lt"/>
          <a:ea typeface="+mn-ea"/>
          <a:cs typeface="+mn-cs"/>
        </a:defRPr>
      </a:lvl1pPr>
      <a:lvl2pPr marL="639763" indent="-236538" algn="l" rtl="0" fontAlgn="base">
        <a:spcBef>
          <a:spcPts val="550"/>
        </a:spcBef>
        <a:spcAft>
          <a:spcPct val="0"/>
        </a:spcAft>
        <a:buClr>
          <a:schemeClr val="accent1"/>
        </a:buClr>
        <a:buFont typeface="Verdana" pitchFamily="34" charset="0"/>
        <a:buChar char="◦"/>
        <a:defRPr sz="2800" kern="1200">
          <a:solidFill>
            <a:schemeClr val="tx1"/>
          </a:solidFill>
          <a:latin typeface="+mn-lt"/>
          <a:ea typeface="+mn-ea"/>
          <a:cs typeface="+mn-cs"/>
        </a:defRPr>
      </a:lvl2pPr>
      <a:lvl3pPr marL="885825" indent="-228600" algn="l" rtl="0" fontAlgn="base">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096963" indent="-173038" algn="l" rtl="0" fontAlgn="base">
        <a:spcBef>
          <a:spcPct val="20000"/>
        </a:spcBef>
        <a:spcAft>
          <a:spcPct val="0"/>
        </a:spcAft>
        <a:buClr>
          <a:srgbClr val="C32D2E"/>
        </a:buClr>
        <a:buFont typeface="Wingdings 2" pitchFamily="18" charset="2"/>
        <a:buChar char=""/>
        <a:defRPr sz="2000" kern="1200">
          <a:solidFill>
            <a:schemeClr val="tx1"/>
          </a:solidFill>
          <a:latin typeface="+mn-lt"/>
          <a:ea typeface="+mn-ea"/>
          <a:cs typeface="+mn-cs"/>
        </a:defRPr>
      </a:lvl4pPr>
      <a:lvl5pPr marL="1296988" indent="-182563" algn="l" rtl="0" fontAlgn="base">
        <a:spcBef>
          <a:spcPct val="20000"/>
        </a:spcBef>
        <a:spcAft>
          <a:spcPct val="0"/>
        </a:spcAft>
        <a:buClr>
          <a:srgbClr val="84AA33"/>
        </a:buClr>
        <a:buFont typeface="Wingdings 2" pitchFamily="18" charset="2"/>
        <a:buChar char=""/>
        <a:defRPr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785813"/>
            <a:ext cx="7772400" cy="1357312"/>
          </a:xfrm>
        </p:spPr>
        <p:txBody>
          <a:bodyPr/>
          <a:lstStyle/>
          <a:p>
            <a:pPr fontAlgn="auto">
              <a:spcAft>
                <a:spcPts val="0"/>
              </a:spcAft>
              <a:defRPr/>
            </a:pPr>
            <a:r>
              <a:rPr lang="ru-RU" sz="2200" b="1" dirty="0">
                <a:solidFill>
                  <a:schemeClr val="tx2">
                    <a:satMod val="130000"/>
                  </a:schemeClr>
                </a:solidFill>
              </a:rPr>
              <a:t>Организация конструкторской подготовки производства</a:t>
            </a:r>
            <a:r>
              <a:rPr lang="ru-RU" b="1" dirty="0">
                <a:solidFill>
                  <a:schemeClr val="tx2">
                    <a:satMod val="130000"/>
                  </a:schemeClr>
                </a:solidFill>
              </a:rPr>
              <a:t/>
            </a:r>
            <a:br>
              <a:rPr lang="ru-RU" b="1" dirty="0">
                <a:solidFill>
                  <a:schemeClr val="tx2">
                    <a:satMod val="130000"/>
                  </a:schemeClr>
                </a:solidFill>
              </a:rPr>
            </a:br>
            <a:endParaRPr lang="ru-RU" dirty="0">
              <a:solidFill>
                <a:schemeClr val="tx2">
                  <a:satMod val="130000"/>
                </a:schemeClr>
              </a:solidFill>
            </a:endParaRPr>
          </a:p>
        </p:txBody>
      </p:sp>
      <p:sp>
        <p:nvSpPr>
          <p:cNvPr id="3" name="Подзаголовок 2"/>
          <p:cNvSpPr>
            <a:spLocks noGrp="1"/>
          </p:cNvSpPr>
          <p:nvPr>
            <p:ph type="subTitle" idx="1"/>
          </p:nvPr>
        </p:nvSpPr>
        <p:spPr>
          <a:xfrm>
            <a:off x="1371600" y="2071688"/>
            <a:ext cx="6843713" cy="4357687"/>
          </a:xfrm>
        </p:spPr>
        <p:txBody>
          <a:bodyPr>
            <a:normAutofit/>
          </a:bodyPr>
          <a:lstStyle/>
          <a:p>
            <a:pPr fontAlgn="auto">
              <a:spcAft>
                <a:spcPts val="0"/>
              </a:spcAft>
              <a:buFont typeface="Wingdings 2"/>
              <a:buNone/>
              <a:defRPr/>
            </a:pPr>
            <a:endParaRPr lang="ru-RU" dirty="0"/>
          </a:p>
        </p:txBody>
      </p:sp>
      <p:pic>
        <p:nvPicPr>
          <p:cNvPr id="13315" name="Picture 2"/>
          <p:cNvPicPr>
            <a:picLocks noChangeAspect="1" noChangeArrowheads="1"/>
          </p:cNvPicPr>
          <p:nvPr/>
        </p:nvPicPr>
        <p:blipFill>
          <a:blip r:embed="rId2"/>
          <a:srcRect/>
          <a:stretch>
            <a:fillRect/>
          </a:stretch>
        </p:blipFill>
        <p:spPr bwMode="auto">
          <a:xfrm>
            <a:off x="1500188" y="2143125"/>
            <a:ext cx="6715125" cy="4071938"/>
          </a:xfrm>
          <a:prstGeom prst="rect">
            <a:avLst/>
          </a:prstGeom>
          <a:noFill/>
          <a:ln w="9525">
            <a:noFill/>
            <a:miter lim="800000"/>
            <a:headEnd/>
            <a:tailEnd/>
          </a:ln>
        </p:spPr>
      </p:pic>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011862"/>
          </a:xfrm>
        </p:spPr>
        <p:txBody>
          <a:bodyPr vert="horz" wrap="square" lIns="91440" tIns="45720" rIns="91440" bIns="45720" numCol="1" anchorCtr="0" compatLnSpc="1">
            <a:prstTxWarp prst="textNoShape">
              <a:avLst/>
            </a:prstTxWarp>
            <a:noAutofit/>
          </a:bodyPr>
          <a:lstStyle/>
          <a:p>
            <a:r>
              <a:rPr lang="ru-RU" sz="2000" smtClean="0">
                <a:effectLst>
                  <a:outerShdw blurRad="38100" dist="38100" dir="2700000" algn="tl">
                    <a:srgbClr val="C0C0C0"/>
                  </a:outerShdw>
                </a:effectLst>
              </a:rPr>
              <a:t>Конструктивная унификация представляет собой ограничение разнообразия изготовляемых типоразмеров деталей и узлов конструкций путем заимствования из ранее выпущенных конструкций. Унификация может проводиться как в пределах одного завода, специализированного на выпуске определенной продукции, так и в масштабе всей отрасли в целом.</a:t>
            </a:r>
            <a:r>
              <a:rPr lang="ru-RU" sz="2000" smtClean="0">
                <a:effectLst>
                  <a:outerShdw blurRad="38100" dist="38100" dir="2700000" algn="tl">
                    <a:srgbClr val="C0C0C0"/>
                  </a:outerShdw>
                </a:effectLst>
                <a:latin typeface="Arial" charset="0"/>
              </a:rPr>
              <a:t> </a:t>
            </a:r>
            <a:r>
              <a:rPr lang="ru-RU" sz="2000" smtClean="0">
                <a:effectLst>
                  <a:outerShdw blurRad="38100" dist="38100" dir="2700000" algn="tl">
                    <a:srgbClr val="C0C0C0"/>
                  </a:outerShdw>
                </a:effectLst>
              </a:rPr>
              <a:t>При внутризаводской унификации одна из конструкций выбирается в качестве “базовой” модели, а затем путем присоединения к ней недостающих или, наоборот, изъятия из нее ненужных частей, узлов, деталей создается ряд производных моделей. В этом случае резко сокращается число оригинальных деталей за счет увеличения унифицированных и ранее освоенных производством. Таким путем осуществляется конструктивная преемственность изделий, формируются их конструктивные ряды. Уровень стандартизации и унификации определяется системой коэффициентов: унификации (Ку), повторяемости (Кповт), конструктивной преемственности (Кпр), стандартизации (Кст). Так, для изделия, имеющего следующее распределение деталей (табл 1.1), коэффициенты будут равны:</a:t>
            </a:r>
            <a:br>
              <a:rPr lang="ru-RU" sz="2000" smtClean="0">
                <a:effectLst>
                  <a:outerShdw blurRad="38100" dist="38100" dir="2700000" algn="tl">
                    <a:srgbClr val="C0C0C0"/>
                  </a:outerShdw>
                </a:effectLst>
              </a:rPr>
            </a:br>
            <a:r>
              <a:rPr lang="ru-RU" sz="2000" smtClean="0">
                <a:effectLst>
                  <a:outerShdw blurRad="38100" dist="38100" dir="2700000" algn="tl">
                    <a:srgbClr val="C0C0C0"/>
                  </a:outerShdw>
                </a:effectLst>
              </a:rPr>
              <a:t>Ку=(730+492):1239=0.98; Кповт=2075:1239=1.68</a:t>
            </a:r>
            <a:br>
              <a:rPr lang="ru-RU" sz="2000" smtClean="0">
                <a:effectLst>
                  <a:outerShdw blurRad="38100" dist="38100" dir="2700000" algn="tl">
                    <a:srgbClr val="C0C0C0"/>
                  </a:outerShdw>
                </a:effectLst>
              </a:rPr>
            </a:br>
            <a:r>
              <a:rPr lang="ru-RU" sz="2000" smtClean="0">
                <a:effectLst>
                  <a:outerShdw blurRad="38100" dist="38100" dir="2700000" algn="tl">
                    <a:srgbClr val="C0C0C0"/>
                  </a:outerShdw>
                </a:effectLst>
              </a:rPr>
              <a:t>Кпр=1239:2075=0.59; Кст=823:2075=0.4</a:t>
            </a:r>
          </a:p>
        </p:txBody>
      </p:sp>
    </p:spTree>
  </p:cSld>
  <p:clrMapOvr>
    <a:masterClrMapping/>
  </p:clrMapOvr>
  <p:transition>
    <p:wedg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940425"/>
          </a:xfrm>
        </p:spPr>
        <p:txBody>
          <a:bodyPr/>
          <a:lstStyle/>
          <a:p>
            <a:pPr fontAlgn="auto">
              <a:spcAft>
                <a:spcPts val="0"/>
              </a:spcAft>
              <a:defRPr/>
            </a:pPr>
            <a:endParaRPr lang="ru-RU" dirty="0">
              <a:solidFill>
                <a:schemeClr val="tx2">
                  <a:satMod val="130000"/>
                </a:schemeClr>
              </a:solidFill>
            </a:endParaRPr>
          </a:p>
        </p:txBody>
      </p:sp>
      <p:pic>
        <p:nvPicPr>
          <p:cNvPr id="23554" name="Picture 2" descr="C:\Users\User\Desktop\block2.jpg"/>
          <p:cNvPicPr>
            <a:picLocks noChangeAspect="1" noChangeArrowheads="1"/>
          </p:cNvPicPr>
          <p:nvPr/>
        </p:nvPicPr>
        <p:blipFill>
          <a:blip r:embed="rId2"/>
          <a:srcRect/>
          <a:stretch>
            <a:fillRect/>
          </a:stretch>
        </p:blipFill>
        <p:spPr bwMode="auto">
          <a:xfrm>
            <a:off x="642938" y="642938"/>
            <a:ext cx="7929562" cy="5214937"/>
          </a:xfrm>
          <a:prstGeom prst="rect">
            <a:avLst/>
          </a:prstGeom>
          <a:noFill/>
          <a:ln w="9525">
            <a:noFill/>
            <a:miter lim="800000"/>
            <a:headEnd/>
            <a:tailEnd/>
          </a:ln>
        </p:spPr>
      </p:pic>
    </p:spTree>
  </p:cSld>
  <p:clrMapOvr>
    <a:masterClrMapping/>
  </p:clrMapOvr>
  <p:transition>
    <p:wedg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583237"/>
          </a:xfrm>
        </p:spPr>
        <p:txBody>
          <a:bodyPr>
            <a:normAutofit fontScale="90000"/>
          </a:bodyPr>
          <a:lstStyle/>
          <a:p>
            <a:pPr fontAlgn="auto">
              <a:spcAft>
                <a:spcPts val="0"/>
              </a:spcAft>
              <a:defRPr/>
            </a:pPr>
            <a:r>
              <a:rPr lang="ru-RU" sz="2200" b="1" dirty="0">
                <a:solidFill>
                  <a:schemeClr val="tx2">
                    <a:satMod val="130000"/>
                  </a:schemeClr>
                </a:solidFill>
              </a:rPr>
              <a:t>Технологическая подготовка производства</a:t>
            </a:r>
            <a:r>
              <a:rPr lang="ru-RU" sz="2200" dirty="0">
                <a:solidFill>
                  <a:schemeClr val="tx2">
                    <a:satMod val="130000"/>
                  </a:schemeClr>
                </a:solidFill>
              </a:rPr>
              <a:t/>
            </a:r>
            <a:br>
              <a:rPr lang="ru-RU" sz="2200" dirty="0">
                <a:solidFill>
                  <a:schemeClr val="tx2">
                    <a:satMod val="130000"/>
                  </a:schemeClr>
                </a:solidFill>
              </a:rPr>
            </a:br>
            <a:r>
              <a:rPr lang="ru-RU" sz="2200" dirty="0">
                <a:solidFill>
                  <a:schemeClr val="tx2">
                    <a:satMod val="130000"/>
                  </a:schemeClr>
                </a:solidFill>
              </a:rPr>
              <a:t>Следующей стадией технической подготовки является технологическая подготовка производства. Именно она обеспечивает полную готовность предприятия к выпуску новой продукции с заданным качеством, что, как правило, может быть реализовано на технологическом оборудовании, имеющем высокий технический уровень, обеспечивающий минимальные трудовые и материальные затраты. Технологическая подготовка производства осуществляется в соответствии с требованиями стандартов Единой системы технологической подготовки производства (ЕСТПП, ГОСТ 14.001-73) и предусматривает решение следующих задач:</a:t>
            </a:r>
            <a:br>
              <a:rPr lang="ru-RU" sz="2200" dirty="0">
                <a:solidFill>
                  <a:schemeClr val="tx2">
                    <a:satMod val="130000"/>
                  </a:schemeClr>
                </a:solidFill>
              </a:rPr>
            </a:br>
            <a:r>
              <a:rPr lang="ru-RU" sz="2200" dirty="0">
                <a:solidFill>
                  <a:schemeClr val="tx2">
                    <a:satMod val="130000"/>
                  </a:schemeClr>
                </a:solidFill>
              </a:rPr>
              <a:t>обеспечение высокой технологичности конструкций, что достигается тщательным анализом технологии изготовления каждой детали и технико-экономической оценкой возможных вариантов изготовления;</a:t>
            </a:r>
            <a:r>
              <a:rPr lang="ru-RU" dirty="0">
                <a:solidFill>
                  <a:schemeClr val="tx2">
                    <a:satMod val="130000"/>
                  </a:schemeClr>
                </a:solidFill>
              </a:rPr>
              <a:t/>
            </a:r>
            <a:br>
              <a:rPr lang="ru-RU" dirty="0">
                <a:solidFill>
                  <a:schemeClr val="tx2">
                    <a:satMod val="130000"/>
                  </a:schemeClr>
                </a:solidFill>
              </a:rPr>
            </a:br>
            <a:r>
              <a:rPr lang="ru-RU" dirty="0">
                <a:solidFill>
                  <a:schemeClr val="tx2">
                    <a:satMod val="130000"/>
                  </a:schemeClr>
                </a:solidFill>
              </a:rPr>
              <a:t/>
            </a:r>
            <a:br>
              <a:rPr lang="ru-RU" dirty="0">
                <a:solidFill>
                  <a:schemeClr val="tx2">
                    <a:satMod val="130000"/>
                  </a:schemeClr>
                </a:solidFill>
              </a:rPr>
            </a:br>
            <a:endParaRPr lang="ru-RU" dirty="0">
              <a:solidFill>
                <a:schemeClr val="tx2">
                  <a:satMod val="130000"/>
                </a:schemeClr>
              </a:solidFill>
            </a:endParaRPr>
          </a:p>
        </p:txBody>
      </p:sp>
    </p:spTree>
  </p:cSld>
  <p:clrMapOvr>
    <a:masterClrMapping/>
  </p:clrMapOvr>
  <p:transition>
    <p:wedg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2875"/>
            <a:ext cx="8229600" cy="6000750"/>
          </a:xfrm>
        </p:spPr>
        <p:txBody>
          <a:bodyPr>
            <a:normAutofit fontScale="90000"/>
          </a:bodyPr>
          <a:lstStyle/>
          <a:p>
            <a:pPr fontAlgn="auto">
              <a:spcAft>
                <a:spcPts val="0"/>
              </a:spcAft>
              <a:defRPr/>
            </a:pPr>
            <a:r>
              <a:rPr lang="ru-RU" sz="2100" dirty="0">
                <a:solidFill>
                  <a:schemeClr val="tx2">
                    <a:satMod val="130000"/>
                  </a:schemeClr>
                </a:solidFill>
              </a:rPr>
              <a:t>проектирование технологических процессов, включающее разработку процессов традиционной (основной для данного типа производства) обработки, а также программ для станков с числовым программным управлением, индивидуальных технологических процессов, разработку технических заданий на </a:t>
            </a:r>
            <a:r>
              <a:rPr lang="ru-RU" sz="2100" dirty="0" err="1">
                <a:solidFill>
                  <a:schemeClr val="tx2">
                    <a:satMod val="130000"/>
                  </a:schemeClr>
                </a:solidFill>
              </a:rPr>
              <a:t>спецостнастку</a:t>
            </a:r>
            <a:r>
              <a:rPr lang="ru-RU" sz="2100" dirty="0">
                <a:solidFill>
                  <a:schemeClr val="tx2">
                    <a:satMod val="130000"/>
                  </a:schemeClr>
                </a:solidFill>
              </a:rPr>
              <a:t> и специальное технологическое оборудование (проектирование средств технологического оснащения проводится в порядке, принятой для конструкторской подготовки производства);</a:t>
            </a:r>
            <a:br>
              <a:rPr lang="ru-RU" sz="2100" dirty="0">
                <a:solidFill>
                  <a:schemeClr val="tx2">
                    <a:satMod val="130000"/>
                  </a:schemeClr>
                </a:solidFill>
              </a:rPr>
            </a:br>
            <a:r>
              <a:rPr lang="ru-RU" sz="2100" dirty="0">
                <a:solidFill>
                  <a:schemeClr val="tx2">
                    <a:satMod val="130000"/>
                  </a:schemeClr>
                </a:solidFill>
              </a:rPr>
              <a:t>структурный анализ изделия и на его основе составление межцеховых технологических маршрутов обработки деталей и сборки изделий;</a:t>
            </a:r>
            <a:br>
              <a:rPr lang="ru-RU" sz="2100" dirty="0">
                <a:solidFill>
                  <a:schemeClr val="tx2">
                    <a:satMod val="130000"/>
                  </a:schemeClr>
                </a:solidFill>
              </a:rPr>
            </a:br>
            <a:r>
              <a:rPr lang="ru-RU" sz="2100" dirty="0">
                <a:solidFill>
                  <a:schemeClr val="tx2">
                    <a:satMod val="130000"/>
                  </a:schemeClr>
                </a:solidFill>
              </a:rPr>
              <a:t>технологическую оценку возможностей цехов, основанную на расчете производственных мощностей, пропускной способности и т.д.</a:t>
            </a:r>
            <a:br>
              <a:rPr lang="ru-RU" sz="2100" dirty="0">
                <a:solidFill>
                  <a:schemeClr val="tx2">
                    <a:satMod val="130000"/>
                  </a:schemeClr>
                </a:solidFill>
              </a:rPr>
            </a:br>
            <a:r>
              <a:rPr lang="ru-RU" sz="2100" dirty="0">
                <a:solidFill>
                  <a:schemeClr val="tx2">
                    <a:satMod val="130000"/>
                  </a:schemeClr>
                </a:solidFill>
              </a:rPr>
              <a:t>разработку технологических нормативов трудоемкости, норм расхода материалов, режимов работы оборудования;</a:t>
            </a:r>
            <a:br>
              <a:rPr lang="ru-RU" sz="2100" dirty="0">
                <a:solidFill>
                  <a:schemeClr val="tx2">
                    <a:satMod val="130000"/>
                  </a:schemeClr>
                </a:solidFill>
              </a:rPr>
            </a:br>
            <a:r>
              <a:rPr lang="ru-RU" sz="2100" dirty="0">
                <a:solidFill>
                  <a:schemeClr val="tx2">
                    <a:satMod val="130000"/>
                  </a:schemeClr>
                </a:solidFill>
              </a:rPr>
              <a:t>изготовление средств технологического оснащения;</a:t>
            </a:r>
            <a:br>
              <a:rPr lang="ru-RU" sz="2100" dirty="0">
                <a:solidFill>
                  <a:schemeClr val="tx2">
                    <a:satMod val="130000"/>
                  </a:schemeClr>
                </a:solidFill>
              </a:rPr>
            </a:br>
            <a:r>
              <a:rPr lang="ru-RU" sz="2100" dirty="0">
                <a:solidFill>
                  <a:schemeClr val="tx2">
                    <a:satMod val="130000"/>
                  </a:schemeClr>
                </a:solidFill>
              </a:rPr>
              <a:t>отладку технологического комплекса (производится на установочной серии изделий) - технологического процесса, оснастки и оборудования;</a:t>
            </a:r>
            <a:br>
              <a:rPr lang="ru-RU" sz="2100" dirty="0">
                <a:solidFill>
                  <a:schemeClr val="tx2">
                    <a:satMod val="130000"/>
                  </a:schemeClr>
                </a:solidFill>
              </a:rPr>
            </a:br>
            <a:r>
              <a:rPr lang="ru-RU" sz="2100" dirty="0">
                <a:solidFill>
                  <a:schemeClr val="tx2">
                    <a:satMod val="130000"/>
                  </a:schemeClr>
                </a:solidFill>
              </a:rPr>
              <a:t>разработку форм и методов организации производственного процесса;</a:t>
            </a:r>
            <a:br>
              <a:rPr lang="ru-RU" sz="2100" dirty="0">
                <a:solidFill>
                  <a:schemeClr val="tx2">
                    <a:satMod val="130000"/>
                  </a:schemeClr>
                </a:solidFill>
              </a:rPr>
            </a:br>
            <a:r>
              <a:rPr lang="ru-RU" sz="2100" dirty="0">
                <a:solidFill>
                  <a:schemeClr val="tx2">
                    <a:satMod val="130000"/>
                  </a:schemeClr>
                </a:solidFill>
              </a:rPr>
              <a:t>разработку методов технического контроля.</a:t>
            </a:r>
            <a:r>
              <a:rPr lang="ru-RU" dirty="0">
                <a:solidFill>
                  <a:schemeClr val="tx2">
                    <a:satMod val="130000"/>
                  </a:schemeClr>
                </a:solidFill>
              </a:rPr>
              <a:t/>
            </a:r>
            <a:br>
              <a:rPr lang="ru-RU" dirty="0">
                <a:solidFill>
                  <a:schemeClr val="tx2">
                    <a:satMod val="130000"/>
                  </a:schemeClr>
                </a:solidFill>
              </a:rPr>
            </a:br>
            <a:endParaRPr lang="ru-RU" dirty="0">
              <a:solidFill>
                <a:schemeClr val="tx2">
                  <a:satMod val="130000"/>
                </a:schemeClr>
              </a:solidFill>
            </a:endParaRPr>
          </a:p>
        </p:txBody>
      </p:sp>
    </p:spTree>
  </p:cSld>
  <p:clrMapOvr>
    <a:masterClrMapping/>
  </p:clrMapOvr>
  <p:transition>
    <p:wedg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797550"/>
          </a:xfrm>
        </p:spPr>
        <p:txBody>
          <a:bodyPr>
            <a:normAutofit fontScale="90000"/>
          </a:bodyPr>
          <a:lstStyle/>
          <a:p>
            <a:pPr fontAlgn="auto">
              <a:spcAft>
                <a:spcPts val="0"/>
              </a:spcAft>
              <a:defRPr/>
            </a:pPr>
            <a:r>
              <a:rPr lang="ru-RU" sz="1700" i="1" dirty="0">
                <a:solidFill>
                  <a:schemeClr val="tx2">
                    <a:satMod val="130000"/>
                  </a:schemeClr>
                </a:solidFill>
              </a:rPr>
              <a:t>Система автоматизированного проектирования в конструкторской подготовке</a:t>
            </a:r>
            <a:r>
              <a:rPr lang="ru-RU" sz="1700" dirty="0">
                <a:solidFill>
                  <a:schemeClr val="tx2">
                    <a:satMod val="130000"/>
                  </a:schemeClr>
                </a:solidFill>
              </a:rPr>
              <a:t/>
            </a:r>
            <a:br>
              <a:rPr lang="ru-RU" sz="1700" dirty="0">
                <a:solidFill>
                  <a:schemeClr val="tx2">
                    <a:satMod val="130000"/>
                  </a:schemeClr>
                </a:solidFill>
              </a:rPr>
            </a:br>
            <a:r>
              <a:rPr lang="ru-RU" sz="1700" i="1" dirty="0">
                <a:solidFill>
                  <a:schemeClr val="tx2">
                    <a:satMod val="130000"/>
                  </a:schemeClr>
                </a:solidFill>
              </a:rPr>
              <a:t>                                производства</a:t>
            </a:r>
            <a:r>
              <a:rPr lang="ru-RU" sz="1700" dirty="0">
                <a:solidFill>
                  <a:schemeClr val="tx2">
                    <a:satMod val="130000"/>
                  </a:schemeClr>
                </a:solidFill>
              </a:rPr>
              <a:t>                                </a:t>
            </a:r>
            <a:br>
              <a:rPr lang="ru-RU" sz="1700" dirty="0">
                <a:solidFill>
                  <a:schemeClr val="tx2">
                    <a:satMod val="130000"/>
                  </a:schemeClr>
                </a:solidFill>
              </a:rPr>
            </a:br>
            <a:r>
              <a:rPr lang="ru-RU" sz="1700" dirty="0">
                <a:solidFill>
                  <a:schemeClr val="tx2">
                    <a:satMod val="130000"/>
                  </a:schemeClr>
                </a:solidFill>
              </a:rPr>
              <a:t>Системы автоматизированного проектирования (САПР) в настоящее время полностью</a:t>
            </a:r>
            <a:br>
              <a:rPr lang="ru-RU" sz="1700" dirty="0">
                <a:solidFill>
                  <a:schemeClr val="tx2">
                    <a:satMod val="130000"/>
                  </a:schemeClr>
                </a:solidFill>
              </a:rPr>
            </a:br>
            <a:r>
              <a:rPr lang="ru-RU" sz="1700" dirty="0">
                <a:solidFill>
                  <a:schemeClr val="tx2">
                    <a:satMod val="130000"/>
                  </a:schemeClr>
                </a:solidFill>
              </a:rPr>
              <a:t>себя оправдывают и являются во многих случаях единственно возможными методами</a:t>
            </a:r>
            <a:br>
              <a:rPr lang="ru-RU" sz="1700" dirty="0">
                <a:solidFill>
                  <a:schemeClr val="tx2">
                    <a:satMod val="130000"/>
                  </a:schemeClr>
                </a:solidFill>
              </a:rPr>
            </a:br>
            <a:r>
              <a:rPr lang="ru-RU" sz="1700" dirty="0">
                <a:solidFill>
                  <a:schemeClr val="tx2">
                    <a:satMod val="130000"/>
                  </a:schemeClr>
                </a:solidFill>
              </a:rPr>
              <a:t>при кон­струировании новых видов изделий (например, интегральных микросхем).</a:t>
            </a:r>
            <a:br>
              <a:rPr lang="ru-RU" sz="1700" dirty="0">
                <a:solidFill>
                  <a:schemeClr val="tx2">
                    <a:satMod val="130000"/>
                  </a:schemeClr>
                </a:solidFill>
              </a:rPr>
            </a:br>
            <a:r>
              <a:rPr lang="ru-RU" sz="1700" dirty="0">
                <a:solidFill>
                  <a:schemeClr val="tx2">
                    <a:satMod val="130000"/>
                  </a:schemeClr>
                </a:solidFill>
              </a:rPr>
              <a:t>Под автоматизацией проектирования понимается автома­тизированный</a:t>
            </a:r>
            <a:br>
              <a:rPr lang="ru-RU" sz="1700" dirty="0">
                <a:solidFill>
                  <a:schemeClr val="tx2">
                    <a:satMod val="130000"/>
                  </a:schemeClr>
                </a:solidFill>
              </a:rPr>
            </a:br>
            <a:r>
              <a:rPr lang="ru-RU" sz="1700" dirty="0">
                <a:solidFill>
                  <a:schemeClr val="tx2">
                    <a:satMod val="130000"/>
                  </a:schemeClr>
                </a:solidFill>
              </a:rPr>
              <a:t>конструкторский синтез устройства с выпуском необходимой конструкторской</a:t>
            </a:r>
            <a:br>
              <a:rPr lang="ru-RU" sz="1700" dirty="0">
                <a:solidFill>
                  <a:schemeClr val="tx2">
                    <a:satMod val="130000"/>
                  </a:schemeClr>
                </a:solidFill>
              </a:rPr>
            </a:br>
            <a:r>
              <a:rPr lang="ru-RU" sz="1700" dirty="0">
                <a:solidFill>
                  <a:schemeClr val="tx2">
                    <a:satMod val="130000"/>
                  </a:schemeClr>
                </a:solidFill>
              </a:rPr>
              <a:t>документации (КД).</a:t>
            </a:r>
            <a:br>
              <a:rPr lang="ru-RU" sz="1700" dirty="0">
                <a:solidFill>
                  <a:schemeClr val="tx2">
                    <a:satMod val="130000"/>
                  </a:schemeClr>
                </a:solidFill>
              </a:rPr>
            </a:br>
            <a:r>
              <a:rPr lang="ru-RU" sz="1700" dirty="0">
                <a:solidFill>
                  <a:schemeClr val="tx2">
                    <a:satMod val="130000"/>
                  </a:schemeClr>
                </a:solidFill>
              </a:rPr>
              <a:t>В отличие от проектирования вручную, результаты которо­го во многом</a:t>
            </a:r>
            <a:br>
              <a:rPr lang="ru-RU" sz="1700" dirty="0">
                <a:solidFill>
                  <a:schemeClr val="tx2">
                    <a:satMod val="130000"/>
                  </a:schemeClr>
                </a:solidFill>
              </a:rPr>
            </a:br>
            <a:r>
              <a:rPr lang="ru-RU" sz="1700" dirty="0">
                <a:solidFill>
                  <a:schemeClr val="tx2">
                    <a:satMod val="130000"/>
                  </a:schemeClr>
                </a:solidFill>
              </a:rPr>
              <a:t>определяются инженерной подготовкой конст­рукторов, их производственным</a:t>
            </a:r>
            <a:br>
              <a:rPr lang="ru-RU" sz="1700" dirty="0">
                <a:solidFill>
                  <a:schemeClr val="tx2">
                    <a:satMod val="130000"/>
                  </a:schemeClr>
                </a:solidFill>
              </a:rPr>
            </a:br>
            <a:r>
              <a:rPr lang="ru-RU" sz="1700" dirty="0">
                <a:solidFill>
                  <a:schemeClr val="tx2">
                    <a:satMod val="130000"/>
                  </a:schemeClr>
                </a:solidFill>
              </a:rPr>
              <a:t>опытом, профессиональной интуицией и т. п., автоматизированное проектирование</a:t>
            </a:r>
            <a:br>
              <a:rPr lang="ru-RU" sz="1700" dirty="0">
                <a:solidFill>
                  <a:schemeClr val="tx2">
                    <a:satMod val="130000"/>
                  </a:schemeClr>
                </a:solidFill>
              </a:rPr>
            </a:br>
            <a:r>
              <a:rPr lang="ru-RU" sz="1700" dirty="0">
                <a:solidFill>
                  <a:schemeClr val="tx2">
                    <a:satMod val="130000"/>
                  </a:schemeClr>
                </a:solidFill>
              </a:rPr>
              <a:t>позволяет исключить субъективизм при принятии решений, значи­тельно повысить</a:t>
            </a:r>
            <a:br>
              <a:rPr lang="ru-RU" sz="1700" dirty="0">
                <a:solidFill>
                  <a:schemeClr val="tx2">
                    <a:satMod val="130000"/>
                  </a:schemeClr>
                </a:solidFill>
              </a:rPr>
            </a:br>
            <a:r>
              <a:rPr lang="ru-RU" sz="1700" dirty="0">
                <a:solidFill>
                  <a:schemeClr val="tx2">
                    <a:satMod val="130000"/>
                  </a:schemeClr>
                </a:solidFill>
              </a:rPr>
              <a:t>точность расчетов, выбрать варианты для реализации на основе строгого</a:t>
            </a:r>
            <a:br>
              <a:rPr lang="ru-RU" sz="1700" dirty="0">
                <a:solidFill>
                  <a:schemeClr val="tx2">
                    <a:satMod val="130000"/>
                  </a:schemeClr>
                </a:solidFill>
              </a:rPr>
            </a:br>
            <a:r>
              <a:rPr lang="ru-RU" sz="1700" dirty="0">
                <a:solidFill>
                  <a:schemeClr val="tx2">
                    <a:satMod val="130000"/>
                  </a:schemeClr>
                </a:solidFill>
              </a:rPr>
              <a:t>математического анализа, зна­чительно повысить качество конструкторской</a:t>
            </a:r>
            <a:br>
              <a:rPr lang="ru-RU" sz="1700" dirty="0">
                <a:solidFill>
                  <a:schemeClr val="tx2">
                    <a:satMod val="130000"/>
                  </a:schemeClr>
                </a:solidFill>
              </a:rPr>
            </a:br>
            <a:r>
              <a:rPr lang="ru-RU" sz="1700" dirty="0">
                <a:solidFill>
                  <a:schemeClr val="tx2">
                    <a:satMod val="130000"/>
                  </a:schemeClr>
                </a:solidFill>
              </a:rPr>
              <a:t>документации, повысить производительность труда проектировщиков, сни­зить</a:t>
            </a:r>
            <a:br>
              <a:rPr lang="ru-RU" sz="1700" dirty="0">
                <a:solidFill>
                  <a:schemeClr val="tx2">
                    <a:satMod val="130000"/>
                  </a:schemeClr>
                </a:solidFill>
              </a:rPr>
            </a:br>
            <a:r>
              <a:rPr lang="ru-RU" sz="1700" dirty="0">
                <a:solidFill>
                  <a:schemeClr val="tx2">
                    <a:satMod val="130000"/>
                  </a:schemeClr>
                </a:solidFill>
              </a:rPr>
              <a:t>трудоемкость, существенно сократить сроки конструктор­ской и технологической</a:t>
            </a:r>
            <a:br>
              <a:rPr lang="ru-RU" sz="1700" dirty="0">
                <a:solidFill>
                  <a:schemeClr val="tx2">
                    <a:satMod val="130000"/>
                  </a:schemeClr>
                </a:solidFill>
              </a:rPr>
            </a:br>
            <a:r>
              <a:rPr lang="ru-RU" sz="1700" dirty="0">
                <a:solidFill>
                  <a:schemeClr val="tx2">
                    <a:satMod val="130000"/>
                  </a:schemeClr>
                </a:solidFill>
              </a:rPr>
              <a:t>подготовки производства в цикле СОНТ, эффективнее использовать</a:t>
            </a:r>
            <a:br>
              <a:rPr lang="ru-RU" sz="1700" dirty="0">
                <a:solidFill>
                  <a:schemeClr val="tx2">
                    <a:satMod val="130000"/>
                  </a:schemeClr>
                </a:solidFill>
              </a:rPr>
            </a:br>
            <a:r>
              <a:rPr lang="ru-RU" sz="1700" dirty="0">
                <a:solidFill>
                  <a:schemeClr val="tx2">
                    <a:satMod val="130000"/>
                  </a:schemeClr>
                </a:solidFill>
              </a:rPr>
              <a:t>технологическое оборудо­вание с ЧПУ.</a:t>
            </a:r>
            <a:r>
              <a:rPr lang="ru-RU" dirty="0">
                <a:solidFill>
                  <a:schemeClr val="tx2">
                    <a:satMod val="130000"/>
                  </a:schemeClr>
                </a:solidFill>
              </a:rPr>
              <a:t/>
            </a:r>
            <a:br>
              <a:rPr lang="ru-RU" dirty="0">
                <a:solidFill>
                  <a:schemeClr val="tx2">
                    <a:satMod val="130000"/>
                  </a:schemeClr>
                </a:solidFill>
              </a:rPr>
            </a:br>
            <a:endParaRPr lang="ru-RU" dirty="0">
              <a:solidFill>
                <a:schemeClr val="tx2">
                  <a:satMod val="130000"/>
                </a:schemeClr>
              </a:solidFill>
            </a:endParaRPr>
          </a:p>
        </p:txBody>
      </p:sp>
    </p:spTree>
  </p:cSld>
  <p:clrMapOvr>
    <a:masterClrMapping/>
  </p:clrMapOvr>
  <p:transition>
    <p:wedg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154737"/>
          </a:xfrm>
        </p:spPr>
        <p:txBody>
          <a:bodyPr vert="horz" wrap="square" lIns="91440" tIns="45720" rIns="91440" bIns="45720" numCol="1" anchorCtr="0" compatLnSpc="1">
            <a:prstTxWarp prst="textNoShape">
              <a:avLst/>
            </a:prstTxWarp>
            <a:noAutofit/>
          </a:bodyPr>
          <a:lstStyle/>
          <a:p>
            <a:r>
              <a:rPr lang="ru-RU" sz="1800" b="1" smtClean="0">
                <a:effectLst>
                  <a:outerShdw blurRad="38100" dist="38100" dir="2700000" algn="tl">
                    <a:srgbClr val="C0C0C0"/>
                  </a:outerShdw>
                </a:effectLst>
              </a:rPr>
              <a:t>Управление процессом подготовки производства новой техники</a:t>
            </a:r>
            <a:r>
              <a:rPr lang="ru-RU" sz="1800" smtClean="0">
                <a:effectLst>
                  <a:outerShdw blurRad="38100" dist="38100" dir="2700000" algn="tl">
                    <a:srgbClr val="C0C0C0"/>
                  </a:outerShdw>
                </a:effectLst>
              </a:rPr>
              <a:t>Процесс подготовки производства к выпуску новой техники носит комплексный характер.</a:t>
            </a:r>
            <a:br>
              <a:rPr lang="ru-RU" sz="1800" smtClean="0">
                <a:effectLst>
                  <a:outerShdw blurRad="38100" dist="38100" dir="2700000" algn="tl">
                    <a:srgbClr val="C0C0C0"/>
                  </a:outerShdw>
                </a:effectLst>
              </a:rPr>
            </a:br>
            <a:r>
              <a:rPr lang="ru-RU" sz="1800" smtClean="0">
                <a:effectLst>
                  <a:outerShdw blurRad="38100" dist="38100" dir="2700000" algn="tl">
                    <a:srgbClr val="C0C0C0"/>
                  </a:outerShdw>
                </a:effectLst>
              </a:rPr>
              <a:t>Управление подготовкой производства входит в обязанности функциональных менеджеров. Подготовка производства подразделяется на внутреннюю и внешнюю. Внешнюю подготовку осуществляют НИИ, проектные институты, конструкторских бюро и другие организации, а внутренняя подготовка проводится непосредственно самим предприятием.</a:t>
            </a:r>
            <a:br>
              <a:rPr lang="ru-RU" sz="1800" smtClean="0">
                <a:effectLst>
                  <a:outerShdw blurRad="38100" dist="38100" dir="2700000" algn="tl">
                    <a:srgbClr val="C0C0C0"/>
                  </a:outerShdw>
                </a:effectLst>
              </a:rPr>
            </a:br>
            <a:r>
              <a:rPr lang="ru-RU" sz="1800" smtClean="0">
                <a:effectLst>
                  <a:outerShdw blurRad="38100" dist="38100" dir="2700000" algn="tl">
                    <a:srgbClr val="C0C0C0"/>
                  </a:outerShdw>
                </a:effectLst>
              </a:rPr>
              <a:t>Создание новых конструктивных систем базируется на результатах анализа спроса на объекты новой техники, в которых сформулированы</a:t>
            </a:r>
            <a:r>
              <a:rPr lang="ru-RU" sz="1800" smtClean="0">
                <a:effectLst>
                  <a:outerShdw blurRad="38100" dist="38100" dir="2700000" algn="tl">
                    <a:srgbClr val="C0C0C0"/>
                  </a:outerShdw>
                </a:effectLst>
                <a:latin typeface="Arial" charset="0"/>
              </a:rPr>
              <a:t> </a:t>
            </a:r>
            <a:r>
              <a:rPr lang="ru-RU" sz="1800" smtClean="0">
                <a:effectLst>
                  <a:outerShdw blurRad="38100" dist="38100" dir="2700000" algn="tl">
                    <a:srgbClr val="C0C0C0"/>
                  </a:outerShdw>
                </a:effectLst>
              </a:rPr>
              <a:t>требования потребителей к техническим параметрам изделия, а также их экономичности.</a:t>
            </a:r>
            <a:br>
              <a:rPr lang="ru-RU" sz="1800" smtClean="0">
                <a:effectLst>
                  <a:outerShdw blurRad="38100" dist="38100" dir="2700000" algn="tl">
                    <a:srgbClr val="C0C0C0"/>
                  </a:outerShdw>
                </a:effectLst>
              </a:rPr>
            </a:br>
            <a:r>
              <a:rPr lang="ru-RU" sz="1800" b="1" smtClean="0">
                <a:effectLst>
                  <a:outerShdw blurRad="38100" dist="38100" dir="2700000" algn="tl">
                    <a:srgbClr val="C0C0C0"/>
                  </a:outerShdw>
                </a:effectLst>
              </a:rPr>
              <a:t>Разработка конструкции изделия включает этапы:</a:t>
            </a:r>
            <a:br>
              <a:rPr lang="ru-RU" sz="1800" b="1" smtClean="0">
                <a:effectLst>
                  <a:outerShdw blurRad="38100" dist="38100" dir="2700000" algn="tl">
                    <a:srgbClr val="C0C0C0"/>
                  </a:outerShdw>
                </a:effectLst>
              </a:rPr>
            </a:br>
            <a:r>
              <a:rPr lang="ru-RU" sz="1800" smtClean="0">
                <a:effectLst>
                  <a:outerShdw blurRad="38100" dist="38100" dir="2700000" algn="tl">
                    <a:srgbClr val="C0C0C0"/>
                  </a:outerShdw>
                </a:effectLst>
              </a:rPr>
              <a:t>1) проведения необходимых расчетов;</a:t>
            </a:r>
            <a:br>
              <a:rPr lang="ru-RU" sz="1800" smtClean="0">
                <a:effectLst>
                  <a:outerShdw blurRad="38100" dist="38100" dir="2700000" algn="tl">
                    <a:srgbClr val="C0C0C0"/>
                  </a:outerShdw>
                </a:effectLst>
              </a:rPr>
            </a:br>
            <a:r>
              <a:rPr lang="ru-RU" sz="1800" smtClean="0">
                <a:effectLst>
                  <a:outerShdw blurRad="38100" dist="38100" dir="2700000" algn="tl">
                    <a:srgbClr val="C0C0C0"/>
                  </a:outerShdw>
                </a:effectLst>
              </a:rPr>
              <a:t>2) экспериментальных работ;</a:t>
            </a:r>
            <a:br>
              <a:rPr lang="ru-RU" sz="1800" smtClean="0">
                <a:effectLst>
                  <a:outerShdw blurRad="38100" dist="38100" dir="2700000" algn="tl">
                    <a:srgbClr val="C0C0C0"/>
                  </a:outerShdw>
                </a:effectLst>
              </a:rPr>
            </a:br>
            <a:r>
              <a:rPr lang="ru-RU" sz="1800" smtClean="0">
                <a:effectLst>
                  <a:outerShdw blurRad="38100" dist="38100" dir="2700000" algn="tl">
                    <a:srgbClr val="C0C0C0"/>
                  </a:outerShdw>
                </a:effectLst>
              </a:rPr>
              <a:t>3) проектирования и конструирования;</a:t>
            </a:r>
            <a:br>
              <a:rPr lang="ru-RU" sz="1800" smtClean="0">
                <a:effectLst>
                  <a:outerShdw blurRad="38100" dist="38100" dir="2700000" algn="tl">
                    <a:srgbClr val="C0C0C0"/>
                  </a:outerShdw>
                </a:effectLst>
              </a:rPr>
            </a:br>
            <a:r>
              <a:rPr lang="ru-RU" sz="1800" smtClean="0">
                <a:effectLst>
                  <a:outerShdw blurRad="38100" dist="38100" dir="2700000" algn="tl">
                    <a:srgbClr val="C0C0C0"/>
                  </a:outerShdw>
                </a:effectLst>
              </a:rPr>
              <a:t>4) изготовления опытных образцов;</a:t>
            </a:r>
            <a:br>
              <a:rPr lang="ru-RU" sz="1800" smtClean="0">
                <a:effectLst>
                  <a:outerShdw blurRad="38100" dist="38100" dir="2700000" algn="tl">
                    <a:srgbClr val="C0C0C0"/>
                  </a:outerShdw>
                </a:effectLst>
              </a:rPr>
            </a:br>
            <a:r>
              <a:rPr lang="ru-RU" sz="1800" smtClean="0">
                <a:effectLst>
                  <a:outerShdw blurRad="38100" dist="38100" dir="2700000" algn="tl">
                    <a:srgbClr val="C0C0C0"/>
                  </a:outerShdw>
                </a:effectLst>
              </a:rPr>
              <a:t>5) корректировки конструкторской документации по результатам сдачи приемочной комиссии опытного образца (партии), установочной серии, головной (контрольной) серии.</a:t>
            </a:r>
            <a:br>
              <a:rPr lang="ru-RU" sz="1800" smtClean="0">
                <a:effectLst>
                  <a:outerShdw blurRad="38100" dist="38100" dir="2700000" algn="tl">
                    <a:srgbClr val="C0C0C0"/>
                  </a:outerShdw>
                </a:effectLst>
              </a:rPr>
            </a:br>
            <a:r>
              <a:rPr lang="ru-RU" sz="1800" smtClean="0">
                <a:effectLst>
                  <a:outerShdw blurRad="38100" dist="38100" dir="2700000" algn="tl">
                    <a:srgbClr val="C0C0C0"/>
                  </a:outerShdw>
                </a:effectLst>
              </a:rPr>
              <a:t>После этого разрабатывается технология производства, включающая:</a:t>
            </a:r>
            <a:br>
              <a:rPr lang="ru-RU" sz="1800" smtClean="0">
                <a:effectLst>
                  <a:outerShdw blurRad="38100" dist="38100" dir="2700000" algn="tl">
                    <a:srgbClr val="C0C0C0"/>
                  </a:outerShdw>
                </a:effectLst>
              </a:rPr>
            </a:br>
            <a:r>
              <a:rPr lang="ru-RU" sz="1800" smtClean="0">
                <a:effectLst>
                  <a:outerShdw blurRad="38100" dist="38100" dir="2700000" algn="tl">
                    <a:srgbClr val="C0C0C0"/>
                  </a:outerShdw>
                </a:effectLst>
              </a:rPr>
              <a:t>1) создание документации на технологические процессы;</a:t>
            </a:r>
            <a:br>
              <a:rPr lang="ru-RU" sz="1800" smtClean="0">
                <a:effectLst>
                  <a:outerShdw blurRad="38100" dist="38100" dir="2700000" algn="tl">
                    <a:srgbClr val="C0C0C0"/>
                  </a:outerShdw>
                </a:effectLst>
              </a:rPr>
            </a:br>
            <a:r>
              <a:rPr lang="ru-RU" sz="1800" smtClean="0">
                <a:effectLst>
                  <a:outerShdw blurRad="38100" dist="38100" dir="2700000" algn="tl">
                    <a:srgbClr val="C0C0C0"/>
                  </a:outerShdw>
                </a:effectLst>
              </a:rPr>
              <a:t>2) проектирование и изготовление специального технологического оборудования и оснастки.</a:t>
            </a:r>
          </a:p>
        </p:txBody>
      </p:sp>
    </p:spTree>
  </p:cSld>
  <p:clrMapOvr>
    <a:masterClrMapping/>
  </p:clrMapOvr>
  <p:transition>
    <p:wedg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4313"/>
            <a:ext cx="8229600" cy="5715000"/>
          </a:xfrm>
        </p:spPr>
        <p:txBody>
          <a:bodyPr>
            <a:normAutofit fontScale="90000"/>
          </a:bodyPr>
          <a:lstStyle/>
          <a:p>
            <a:pPr fontAlgn="auto">
              <a:spcAft>
                <a:spcPts val="0"/>
              </a:spcAft>
              <a:defRPr/>
            </a:pPr>
            <a:r>
              <a:rPr lang="ru-RU" sz="2000" b="1" dirty="0" smtClean="0">
                <a:solidFill>
                  <a:schemeClr val="tx2">
                    <a:satMod val="130000"/>
                  </a:schemeClr>
                </a:solidFill>
              </a:rPr>
              <a:t>Следующим этапом является постановка новой техники на производство:</a:t>
            </a:r>
            <a:br>
              <a:rPr lang="ru-RU" sz="2000" b="1" dirty="0" smtClean="0">
                <a:solidFill>
                  <a:schemeClr val="tx2">
                    <a:satMod val="130000"/>
                  </a:schemeClr>
                </a:solidFill>
              </a:rPr>
            </a:br>
            <a:r>
              <a:rPr lang="ru-RU" sz="2000" dirty="0" smtClean="0">
                <a:solidFill>
                  <a:schemeClr val="tx2">
                    <a:satMod val="130000"/>
                  </a:schemeClr>
                </a:solidFill>
              </a:rPr>
              <a:t>1) поставку;</a:t>
            </a:r>
            <a:br>
              <a:rPr lang="ru-RU" sz="2000" dirty="0" smtClean="0">
                <a:solidFill>
                  <a:schemeClr val="tx2">
                    <a:satMod val="130000"/>
                  </a:schemeClr>
                </a:solidFill>
              </a:rPr>
            </a:br>
            <a:r>
              <a:rPr lang="ru-RU" sz="2000" dirty="0" smtClean="0">
                <a:solidFill>
                  <a:schemeClr val="tx2">
                    <a:satMod val="130000"/>
                  </a:schemeClr>
                </a:solidFill>
              </a:rPr>
              <a:t>2) монтаж;</a:t>
            </a:r>
            <a:br>
              <a:rPr lang="ru-RU" sz="2000" dirty="0" smtClean="0">
                <a:solidFill>
                  <a:schemeClr val="tx2">
                    <a:satMod val="130000"/>
                  </a:schemeClr>
                </a:solidFill>
              </a:rPr>
            </a:br>
            <a:r>
              <a:rPr lang="ru-RU" sz="2000" dirty="0" smtClean="0">
                <a:solidFill>
                  <a:schemeClr val="tx2">
                    <a:satMod val="130000"/>
                  </a:schemeClr>
                </a:solidFill>
              </a:rPr>
              <a:t>3) наладку средств технического оснащения производства;</a:t>
            </a:r>
            <a:br>
              <a:rPr lang="ru-RU" sz="2000" dirty="0" smtClean="0">
                <a:solidFill>
                  <a:schemeClr val="tx2">
                    <a:satMod val="130000"/>
                  </a:schemeClr>
                </a:solidFill>
              </a:rPr>
            </a:br>
            <a:r>
              <a:rPr lang="ru-RU" sz="2000" dirty="0" smtClean="0">
                <a:solidFill>
                  <a:schemeClr val="tx2">
                    <a:satMod val="130000"/>
                  </a:schemeClr>
                </a:solidFill>
              </a:rPr>
              <a:t>4) приемочные испытания серийной и массовой продукции.</a:t>
            </a:r>
            <a:br>
              <a:rPr lang="ru-RU" sz="2000" dirty="0" smtClean="0">
                <a:solidFill>
                  <a:schemeClr val="tx2">
                    <a:satMod val="130000"/>
                  </a:schemeClr>
                </a:solidFill>
              </a:rPr>
            </a:br>
            <a:r>
              <a:rPr lang="ru-RU" sz="2000" dirty="0" smtClean="0">
                <a:solidFill>
                  <a:schemeClr val="tx2">
                    <a:satMod val="130000"/>
                  </a:schemeClr>
                </a:solidFill>
              </a:rPr>
              <a:t>Каждая стадия подготовки состоит из следующих работ: научно-исследовательских (теоретических, экспериментальных); расчетных, проектных, экономических. Перечисленные работы могут выполняться как на конкретных стадиях, так и повторяться на нескольких стадиях, отличаясь содержанием. Так, экономические расчеты необходимы на всех стадиях, они выполняются с различной степенью детализации и уточняются.</a:t>
            </a:r>
            <a:br>
              <a:rPr lang="ru-RU" sz="2000" dirty="0" smtClean="0">
                <a:solidFill>
                  <a:schemeClr val="tx2">
                    <a:satMod val="130000"/>
                  </a:schemeClr>
                </a:solidFill>
              </a:rPr>
            </a:br>
            <a:r>
              <a:rPr lang="ru-RU" sz="2000" dirty="0" smtClean="0">
                <a:solidFill>
                  <a:schemeClr val="tx2">
                    <a:satMod val="130000"/>
                  </a:schemeClr>
                </a:solidFill>
              </a:rPr>
              <a:t>Порядок разработки и утверждения технических заданий, испытаний опытных образцов, проведения приемочных испытаний серийной и массовой продукции; функции заказчиков, разработчиков, изготовителей и потребителей новой техники регламентируются соответствующими стандартами и методическими материалами.</a:t>
            </a:r>
            <a:br>
              <a:rPr lang="ru-RU" sz="2000" dirty="0" smtClean="0">
                <a:solidFill>
                  <a:schemeClr val="tx2">
                    <a:satMod val="130000"/>
                  </a:schemeClr>
                </a:solidFill>
              </a:rPr>
            </a:br>
            <a:r>
              <a:rPr lang="ru-RU" sz="2000" b="1" dirty="0" smtClean="0">
                <a:solidFill>
                  <a:schemeClr val="tx2">
                    <a:satMod val="130000"/>
                  </a:schemeClr>
                </a:solidFill>
              </a:rPr>
              <a:t>Структура органов подготовки производства</a:t>
            </a:r>
            <a:r>
              <a:rPr lang="ru-RU" sz="2000" dirty="0" smtClean="0">
                <a:solidFill>
                  <a:schemeClr val="tx2">
                    <a:satMod val="130000"/>
                  </a:schemeClr>
                </a:solidFill>
              </a:rPr>
              <a:t> новых изделий определяется рядом факторов, в числе которых: новизна и сложность, тип производства и частота обновления продукции.</a:t>
            </a:r>
            <a:r>
              <a:rPr lang="ru-RU" dirty="0" smtClean="0">
                <a:solidFill>
                  <a:schemeClr val="tx2">
                    <a:satMod val="130000"/>
                  </a:schemeClr>
                </a:solidFill>
              </a:rPr>
              <a:t/>
            </a:r>
            <a:br>
              <a:rPr lang="ru-RU" dirty="0" smtClean="0">
                <a:solidFill>
                  <a:schemeClr val="tx2">
                    <a:satMod val="130000"/>
                  </a:schemeClr>
                </a:solidFill>
              </a:rPr>
            </a:br>
            <a:endParaRPr lang="ru-RU" dirty="0">
              <a:solidFill>
                <a:schemeClr val="tx2">
                  <a:satMod val="130000"/>
                </a:schemeClr>
              </a:solidFill>
            </a:endParaRPr>
          </a:p>
        </p:txBody>
      </p:sp>
    </p:spTree>
  </p:cSld>
  <p:clrMapOvr>
    <a:masterClrMapping/>
  </p:clrMapOvr>
  <p:transition>
    <p:wedg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28625"/>
            <a:ext cx="7772400" cy="5340350"/>
          </a:xfrm>
        </p:spPr>
        <p:txBody>
          <a:bodyPr>
            <a:noAutofit/>
          </a:bodyPr>
          <a:lstStyle/>
          <a:p>
            <a:pPr fontAlgn="auto">
              <a:spcAft>
                <a:spcPts val="0"/>
              </a:spcAft>
              <a:defRPr/>
            </a:pPr>
            <a:r>
              <a:rPr lang="ru-RU" sz="1100" b="0" dirty="0" smtClean="0">
                <a:solidFill>
                  <a:schemeClr val="tx2">
                    <a:satMod val="130000"/>
                  </a:schemeClr>
                </a:solidFill>
              </a:rPr>
              <a:t>Для удобства учета и пользования всем чертежам присва­ивается индекс.</a:t>
            </a:r>
            <a:br>
              <a:rPr lang="ru-RU" sz="1100" b="0" dirty="0" smtClean="0">
                <a:solidFill>
                  <a:schemeClr val="tx2">
                    <a:satMod val="130000"/>
                  </a:schemeClr>
                </a:solidFill>
              </a:rPr>
            </a:br>
            <a:r>
              <a:rPr lang="ru-RU" sz="1100" b="0" dirty="0" smtClean="0">
                <a:solidFill>
                  <a:schemeClr val="tx2">
                    <a:satMod val="130000"/>
                  </a:schemeClr>
                </a:solidFill>
              </a:rPr>
              <a:t>Индексация чертежей - это условное обозна­чение, обычно цифровое. В</a:t>
            </a:r>
            <a:br>
              <a:rPr lang="ru-RU" sz="1100" b="0" dirty="0" smtClean="0">
                <a:solidFill>
                  <a:schemeClr val="tx2">
                    <a:satMod val="130000"/>
                  </a:schemeClr>
                </a:solidFill>
              </a:rPr>
            </a:br>
            <a:r>
              <a:rPr lang="ru-RU" sz="1100" b="0" dirty="0" smtClean="0">
                <a:solidFill>
                  <a:schemeClr val="tx2">
                    <a:satMod val="130000"/>
                  </a:schemeClr>
                </a:solidFill>
              </a:rPr>
              <a:t>соответствии с </a:t>
            </a:r>
            <a:r>
              <a:rPr lang="ru-RU" sz="1100" b="0" dirty="0" err="1" smtClean="0">
                <a:solidFill>
                  <a:schemeClr val="tx2">
                    <a:satMod val="130000"/>
                  </a:schemeClr>
                </a:solidFill>
              </a:rPr>
              <a:t>ГОСТом</a:t>
            </a:r>
            <a:r>
              <a:rPr lang="ru-RU" sz="1100" b="0" dirty="0" smtClean="0">
                <a:solidFill>
                  <a:schemeClr val="tx2">
                    <a:satMod val="130000"/>
                  </a:schemeClr>
                </a:solidFill>
              </a:rPr>
              <a:t>, как пра­вило, используется единая обезличенная система</a:t>
            </a:r>
            <a:br>
              <a:rPr lang="ru-RU" sz="1100" b="0" dirty="0" smtClean="0">
                <a:solidFill>
                  <a:schemeClr val="tx2">
                    <a:satMod val="130000"/>
                  </a:schemeClr>
                </a:solidFill>
              </a:rPr>
            </a:br>
            <a:r>
              <a:rPr lang="ru-RU" sz="1100" b="0" dirty="0" smtClean="0">
                <a:solidFill>
                  <a:schemeClr val="tx2">
                    <a:satMod val="130000"/>
                  </a:schemeClr>
                </a:solidFill>
              </a:rPr>
              <a:t>индексации, основанная на десятичной классификации всех чертежей из­делий и</a:t>
            </a:r>
            <a:br>
              <a:rPr lang="ru-RU" sz="1100" b="0" dirty="0" smtClean="0">
                <a:solidFill>
                  <a:schemeClr val="tx2">
                    <a:satMod val="130000"/>
                  </a:schemeClr>
                </a:solidFill>
              </a:rPr>
            </a:br>
            <a:r>
              <a:rPr lang="ru-RU" sz="1100" b="0" dirty="0" smtClean="0">
                <a:solidFill>
                  <a:schemeClr val="tx2">
                    <a:satMod val="130000"/>
                  </a:schemeClr>
                </a:solidFill>
              </a:rPr>
              <a:t>их частей (от 0 до 9). Все чертежи деталей, узлов, бло­ков, изделий делятся</a:t>
            </a:r>
            <a:br>
              <a:rPr lang="ru-RU" sz="1100" b="0" dirty="0" smtClean="0">
                <a:solidFill>
                  <a:schemeClr val="tx2">
                    <a:satMod val="130000"/>
                  </a:schemeClr>
                </a:solidFill>
              </a:rPr>
            </a:br>
            <a:r>
              <a:rPr lang="ru-RU" sz="1100" b="0" dirty="0" smtClean="0">
                <a:solidFill>
                  <a:schemeClr val="tx2">
                    <a:satMod val="130000"/>
                  </a:schemeClr>
                </a:solidFill>
              </a:rPr>
              <a:t>на 10 классов, классы на 10 подклассов, подклассы на 10 групп, группы на 10</a:t>
            </a:r>
            <a:br>
              <a:rPr lang="ru-RU" sz="1100" b="0" dirty="0" smtClean="0">
                <a:solidFill>
                  <a:schemeClr val="tx2">
                    <a:satMod val="130000"/>
                  </a:schemeClr>
                </a:solidFill>
              </a:rPr>
            </a:br>
            <a:r>
              <a:rPr lang="ru-RU" sz="1100" b="0" dirty="0" smtClean="0">
                <a:solidFill>
                  <a:schemeClr val="tx2">
                    <a:satMod val="130000"/>
                  </a:schemeClr>
                </a:solidFill>
              </a:rPr>
              <a:t>подгрупп, подгруппы на виды деталей.</a:t>
            </a:r>
            <a:br>
              <a:rPr lang="ru-RU" sz="1100" b="0" dirty="0" smtClean="0">
                <a:solidFill>
                  <a:schemeClr val="tx2">
                    <a:satMod val="130000"/>
                  </a:schemeClr>
                </a:solidFill>
              </a:rPr>
            </a:br>
            <a:r>
              <a:rPr lang="ru-RU" sz="1100" b="0" dirty="0" smtClean="0">
                <a:solidFill>
                  <a:schemeClr val="tx2">
                    <a:satMod val="130000"/>
                  </a:schemeClr>
                </a:solidFill>
              </a:rPr>
              <a:t>Индекс чертежа состоит из различительного индекса </a:t>
            </a:r>
            <a:r>
              <a:rPr lang="ru-RU" sz="1100" b="0" dirty="0" err="1" smtClean="0">
                <a:solidFill>
                  <a:schemeClr val="tx2">
                    <a:satMod val="130000"/>
                  </a:schemeClr>
                </a:solidFill>
              </a:rPr>
              <a:t>пред-приятия</a:t>
            </a:r>
            <a:r>
              <a:rPr lang="ru-RU" sz="1100" b="0" dirty="0" smtClean="0">
                <a:solidFill>
                  <a:schemeClr val="tx2">
                    <a:satMod val="130000"/>
                  </a:schemeClr>
                </a:solidFill>
              </a:rPr>
              <a:t>,</a:t>
            </a:r>
            <a:br>
              <a:rPr lang="ru-RU" sz="1100" b="0" dirty="0" smtClean="0">
                <a:solidFill>
                  <a:schemeClr val="tx2">
                    <a:satMod val="130000"/>
                  </a:schemeClr>
                </a:solidFill>
              </a:rPr>
            </a:br>
            <a:r>
              <a:rPr lang="ru-RU" sz="1100" b="0" dirty="0" smtClean="0">
                <a:solidFill>
                  <a:schemeClr val="tx2">
                    <a:satMod val="130000"/>
                  </a:schemeClr>
                </a:solidFill>
              </a:rPr>
              <a:t>классификационной характеристики изделия, </a:t>
            </a:r>
            <a:r>
              <a:rPr lang="ru-RU" sz="1100" b="0" dirty="0" err="1" smtClean="0">
                <a:solidFill>
                  <a:schemeClr val="tx2">
                    <a:satMod val="130000"/>
                  </a:schemeClr>
                </a:solidFill>
              </a:rPr>
              <a:t>поряд-кового</a:t>
            </a:r>
            <a:r>
              <a:rPr lang="ru-RU" sz="1100" b="0" dirty="0" smtClean="0">
                <a:solidFill>
                  <a:schemeClr val="tx2">
                    <a:satMod val="130000"/>
                  </a:schemeClr>
                </a:solidFill>
              </a:rPr>
              <a:t> регистрационного</a:t>
            </a:r>
            <a:r>
              <a:rPr lang="ru-RU" sz="1000" b="0" dirty="0" smtClean="0">
                <a:solidFill>
                  <a:schemeClr val="tx2">
                    <a:satMod val="130000"/>
                  </a:schemeClr>
                </a:solidFill>
              </a:rPr>
              <a:t/>
            </a:r>
            <a:br>
              <a:rPr lang="ru-RU" sz="1000" b="0" dirty="0" smtClean="0">
                <a:solidFill>
                  <a:schemeClr val="tx2">
                    <a:satMod val="130000"/>
                  </a:schemeClr>
                </a:solidFill>
              </a:rPr>
            </a:br>
            <a:r>
              <a:rPr lang="ru-RU" sz="1000" b="0" dirty="0" smtClean="0">
                <a:solidFill>
                  <a:schemeClr val="tx2">
                    <a:satMod val="130000"/>
                  </a:schemeClr>
                </a:solidFill>
              </a:rPr>
              <a:t/>
            </a:r>
            <a:br>
              <a:rPr lang="ru-RU" sz="1000" b="0" dirty="0" smtClean="0">
                <a:solidFill>
                  <a:schemeClr val="tx2">
                    <a:satMod val="130000"/>
                  </a:schemeClr>
                </a:solidFill>
              </a:rPr>
            </a:br>
            <a:r>
              <a:rPr lang="ru-RU" sz="1700" b="0" dirty="0" smtClean="0">
                <a:solidFill>
                  <a:schemeClr val="tx2">
                    <a:satMod val="130000"/>
                  </a:schemeClr>
                </a:solidFill>
              </a:rPr>
              <a:t/>
            </a:r>
            <a:br>
              <a:rPr lang="ru-RU" sz="1700" b="0" dirty="0" smtClean="0">
                <a:solidFill>
                  <a:schemeClr val="tx2">
                    <a:satMod val="130000"/>
                  </a:schemeClr>
                </a:solidFill>
              </a:rPr>
            </a:br>
            <a:endParaRPr lang="ru-RU" sz="1700" b="0" dirty="0">
              <a:solidFill>
                <a:schemeClr val="tx2">
                  <a:satMod val="130000"/>
                </a:schemeClr>
              </a:solidFill>
            </a:endParaRPr>
          </a:p>
        </p:txBody>
      </p:sp>
    </p:spTree>
  </p:cSld>
  <p:clrMapOvr>
    <a:masterClrMapping/>
  </p:clrMapOvr>
  <p:transition>
    <p:wedg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083300"/>
          </a:xfrm>
        </p:spPr>
        <p:txBody>
          <a:bodyPr/>
          <a:lstStyle/>
          <a:p>
            <a:pPr fontAlgn="auto">
              <a:spcAft>
                <a:spcPts val="0"/>
              </a:spcAft>
              <a:defRPr/>
            </a:pPr>
            <a:endParaRPr lang="ru-RU" dirty="0">
              <a:solidFill>
                <a:schemeClr val="tx2">
                  <a:satMod val="130000"/>
                </a:schemeClr>
              </a:solidFill>
            </a:endParaRPr>
          </a:p>
        </p:txBody>
      </p:sp>
      <p:pic>
        <p:nvPicPr>
          <p:cNvPr id="30722" name="Picture 2" descr="C:\Users\User\Desktop\1307113244_1.png"/>
          <p:cNvPicPr>
            <a:picLocks noChangeAspect="1" noChangeArrowheads="1"/>
          </p:cNvPicPr>
          <p:nvPr/>
        </p:nvPicPr>
        <p:blipFill>
          <a:blip r:embed="rId2"/>
          <a:srcRect/>
          <a:stretch>
            <a:fillRect/>
          </a:stretch>
        </p:blipFill>
        <p:spPr bwMode="auto">
          <a:xfrm>
            <a:off x="857250" y="500063"/>
            <a:ext cx="7358063" cy="5286375"/>
          </a:xfrm>
          <a:prstGeom prst="rect">
            <a:avLst/>
          </a:prstGeom>
          <a:noFill/>
          <a:ln w="9525">
            <a:noFill/>
            <a:miter lim="800000"/>
            <a:headEnd/>
            <a:tailEnd/>
          </a:ln>
        </p:spPr>
      </p:pic>
    </p:spTree>
  </p:cSld>
  <p:clrMapOvr>
    <a:masterClrMapping/>
  </p:clrMapOvr>
  <p:transition>
    <p:wedg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011862"/>
          </a:xfrm>
        </p:spPr>
        <p:txBody>
          <a:bodyPr vert="horz" wrap="square" lIns="91440" tIns="45720" rIns="91440" bIns="45720" numCol="1" anchorCtr="0" compatLnSpc="1">
            <a:prstTxWarp prst="textNoShape">
              <a:avLst/>
            </a:prstTxWarp>
          </a:bodyPr>
          <a:lstStyle/>
          <a:p>
            <a:r>
              <a:rPr lang="ru-RU" sz="1800" smtClean="0">
                <a:effectLst>
                  <a:outerShdw blurRad="38100" dist="38100" dir="2700000" algn="tl">
                    <a:srgbClr val="C0C0C0"/>
                  </a:outerShdw>
                </a:effectLst>
              </a:rPr>
              <a:t>Хранение, учет и дублирование чертежей и другой техни­ческой документации на</a:t>
            </a:r>
            <a:br>
              <a:rPr lang="ru-RU" sz="1800" smtClean="0">
                <a:effectLst>
                  <a:outerShdw blurRad="38100" dist="38100" dir="2700000" algn="tl">
                    <a:srgbClr val="C0C0C0"/>
                  </a:outerShdw>
                </a:effectLst>
              </a:rPr>
            </a:br>
            <a:r>
              <a:rPr lang="ru-RU" sz="1800" smtClean="0">
                <a:effectLst>
                  <a:outerShdw blurRad="38100" dist="38100" dir="2700000" algn="tl">
                    <a:srgbClr val="C0C0C0"/>
                  </a:outerShdw>
                </a:effectLst>
              </a:rPr>
              <a:t>заводе осуществляются в соответ­ствии с "Правилами учета и хранения" в отделе</a:t>
            </a:r>
            <a:br>
              <a:rPr lang="ru-RU" sz="1800" smtClean="0">
                <a:effectLst>
                  <a:outerShdw blurRad="38100" dist="38100" dir="2700000" algn="tl">
                    <a:srgbClr val="C0C0C0"/>
                  </a:outerShdw>
                </a:effectLst>
              </a:rPr>
            </a:br>
            <a:r>
              <a:rPr lang="ru-RU" sz="1800" smtClean="0">
                <a:effectLst>
                  <a:outerShdw blurRad="38100" dist="38100" dir="2700000" algn="tl">
                    <a:srgbClr val="C0C0C0"/>
                  </a:outerShdw>
                </a:effectLst>
              </a:rPr>
              <a:t>технической документации. В этот отдел входят: бюро подлинников и дуб­ликатов</a:t>
            </a:r>
            <a:br>
              <a:rPr lang="ru-RU" sz="1800" smtClean="0">
                <a:effectLst>
                  <a:outerShdw blurRad="38100" dist="38100" dir="2700000" algn="tl">
                    <a:srgbClr val="C0C0C0"/>
                  </a:outerShdw>
                </a:effectLst>
              </a:rPr>
            </a:br>
            <a:r>
              <a:rPr lang="ru-RU" sz="1800" smtClean="0">
                <a:effectLst>
                  <a:outerShdw blurRad="38100" dist="38100" dir="2700000" algn="tl">
                    <a:srgbClr val="C0C0C0"/>
                  </a:outerShdw>
                </a:effectLst>
              </a:rPr>
              <a:t>(архив), где хранятся названные документы поформатно в порядке возрастания</a:t>
            </a:r>
            <a:br>
              <a:rPr lang="ru-RU" sz="1800" smtClean="0">
                <a:effectLst>
                  <a:outerShdw blurRad="38100" dist="38100" dir="2700000" algn="tl">
                    <a:srgbClr val="C0C0C0"/>
                  </a:outerShdw>
                </a:effectLst>
              </a:rPr>
            </a:br>
            <a:r>
              <a:rPr lang="ru-RU" sz="1800" smtClean="0">
                <a:effectLst>
                  <a:outerShdw blurRad="38100" dist="38100" dir="2700000" algn="tl">
                    <a:srgbClr val="C0C0C0"/>
                  </a:outerShdw>
                </a:effectLst>
              </a:rPr>
              <a:t>номеров и выдаются только для из­готовления копий и дубликатов, внесения</a:t>
            </a:r>
            <a:br>
              <a:rPr lang="ru-RU" sz="1800" smtClean="0">
                <a:effectLst>
                  <a:outerShdw blurRad="38100" dist="38100" dir="2700000" algn="tl">
                    <a:srgbClr val="C0C0C0"/>
                  </a:outerShdw>
                </a:effectLst>
              </a:rPr>
            </a:br>
            <a:r>
              <a:rPr lang="ru-RU" sz="1800" smtClean="0">
                <a:effectLst>
                  <a:outerShdw blurRad="38100" dist="38100" dir="2700000" algn="tl">
                    <a:srgbClr val="C0C0C0"/>
                  </a:outerShdw>
                </a:effectLst>
              </a:rPr>
              <a:t>изменений и для восстановления при их износе; бюро копий, осуществляющее</a:t>
            </a:r>
            <a:br>
              <a:rPr lang="ru-RU" sz="1800" smtClean="0">
                <a:effectLst>
                  <a:outerShdw blurRad="38100" dist="38100" dir="2700000" algn="tl">
                    <a:srgbClr val="C0C0C0"/>
                  </a:outerShdw>
                </a:effectLst>
              </a:rPr>
            </a:br>
            <a:r>
              <a:rPr lang="ru-RU" sz="1800" smtClean="0">
                <a:effectLst>
                  <a:outerShdw blurRad="38100" dist="38100" dir="2700000" algn="tl">
                    <a:srgbClr val="C0C0C0"/>
                  </a:outerShdw>
                </a:effectLst>
              </a:rPr>
              <a:t>прием, регистрацию, выдачу, а также учет состояния и движе­ния копий</a:t>
            </a:r>
            <a:br>
              <a:rPr lang="ru-RU" sz="1800" smtClean="0">
                <a:effectLst>
                  <a:outerShdw blurRad="38100" dist="38100" dir="2700000" algn="tl">
                    <a:srgbClr val="C0C0C0"/>
                  </a:outerShdw>
                </a:effectLst>
              </a:rPr>
            </a:br>
            <a:r>
              <a:rPr lang="ru-RU" sz="1800" smtClean="0">
                <a:effectLst>
                  <a:outerShdw blurRad="38100" dist="38100" dir="2700000" algn="tl">
                    <a:srgbClr val="C0C0C0"/>
                  </a:outerShdw>
                </a:effectLst>
              </a:rPr>
              <a:t>документов, учет применяемости документов; бюро внесения изменений в</a:t>
            </a:r>
            <a:br>
              <a:rPr lang="ru-RU" sz="1800" smtClean="0">
                <a:effectLst>
                  <a:outerShdw blurRad="38100" dist="38100" dir="2700000" algn="tl">
                    <a:srgbClr val="C0C0C0"/>
                  </a:outerShdw>
                </a:effectLst>
              </a:rPr>
            </a:br>
            <a:r>
              <a:rPr lang="ru-RU" sz="1800" smtClean="0">
                <a:effectLst>
                  <a:outerShdw blurRad="38100" dist="38100" dir="2700000" algn="tl">
                    <a:srgbClr val="C0C0C0"/>
                  </a:outerShdw>
                </a:effectLst>
              </a:rPr>
              <a:t>документацию, осуществляющее изме­нения в конструкторской документации и учет</a:t>
            </a:r>
            <a:br>
              <a:rPr lang="ru-RU" sz="1800" smtClean="0">
                <a:effectLst>
                  <a:outerShdw blurRad="38100" dist="38100" dir="2700000" algn="tl">
                    <a:srgbClr val="C0C0C0"/>
                  </a:outerShdw>
                </a:effectLst>
              </a:rPr>
            </a:br>
            <a:r>
              <a:rPr lang="ru-RU" sz="1800" smtClean="0">
                <a:effectLst>
                  <a:outerShdw blurRad="38100" dist="38100" dir="2700000" algn="tl">
                    <a:srgbClr val="C0C0C0"/>
                  </a:outerShdw>
                </a:effectLst>
              </a:rPr>
              <a:t>внесения изме­нений; цех размножения документов, где размножаются,</a:t>
            </a:r>
            <a:br>
              <a:rPr lang="ru-RU" sz="1800" smtClean="0">
                <a:effectLst>
                  <a:outerShdw blurRad="38100" dist="38100" dir="2700000" algn="tl">
                    <a:srgbClr val="C0C0C0"/>
                  </a:outerShdw>
                </a:effectLst>
              </a:rPr>
            </a:br>
            <a:r>
              <a:rPr lang="ru-RU" sz="1800" smtClean="0">
                <a:effectLst>
                  <a:outerShdw blurRad="38100" dist="38100" dir="2700000" algn="tl">
                    <a:srgbClr val="C0C0C0"/>
                  </a:outerShdw>
                </a:effectLst>
              </a:rPr>
              <a:t>бро­шюруются и переплетаются конструкторские документы; бюро комплектации,</a:t>
            </a:r>
            <a:br>
              <a:rPr lang="ru-RU" sz="1800" smtClean="0">
                <a:effectLst>
                  <a:outerShdw blurRad="38100" dist="38100" dir="2700000" algn="tl">
                    <a:srgbClr val="C0C0C0"/>
                  </a:outerShdw>
                </a:effectLst>
              </a:rPr>
            </a:br>
            <a:r>
              <a:rPr lang="ru-RU" sz="1800" smtClean="0">
                <a:effectLst>
                  <a:outerShdw blurRad="38100" dist="38100" dir="2700000" algn="tl">
                    <a:srgbClr val="C0C0C0"/>
                  </a:outerShdw>
                </a:effectLst>
              </a:rPr>
              <a:t>где комплектуются документы после их размно­жения.</a:t>
            </a:r>
            <a:br>
              <a:rPr lang="ru-RU" sz="1800" smtClean="0">
                <a:effectLst>
                  <a:outerShdw blurRad="38100" dist="38100" dir="2700000" algn="tl">
                    <a:srgbClr val="C0C0C0"/>
                  </a:outerShdw>
                </a:effectLst>
              </a:rPr>
            </a:br>
            <a:endParaRPr lang="ru-RU" sz="1800" smtClean="0">
              <a:effectLst>
                <a:outerShdw blurRad="38100" dist="38100" dir="2700000" algn="tl">
                  <a:srgbClr val="C0C0C0"/>
                </a:outerShdw>
              </a:effectLst>
            </a:endParaRPr>
          </a:p>
        </p:txBody>
      </p:sp>
    </p:spTree>
  </p:cSld>
  <p:clrMapOvr>
    <a:masterClrMapping/>
  </p:clrMapOvr>
  <p:transition>
    <p:wedg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428625"/>
            <a:ext cx="7772400" cy="5715000"/>
          </a:xfrm>
        </p:spPr>
        <p:txBody>
          <a:bodyPr>
            <a:noAutofit/>
          </a:bodyPr>
          <a:lstStyle/>
          <a:p>
            <a:pPr fontAlgn="auto">
              <a:spcAft>
                <a:spcPts val="0"/>
              </a:spcAft>
              <a:defRPr/>
            </a:pPr>
            <a:r>
              <a:rPr lang="ru-RU" sz="1600" dirty="0">
                <a:solidFill>
                  <a:schemeClr val="tx2">
                    <a:satMod val="130000"/>
                  </a:schemeClr>
                </a:solidFill>
              </a:rPr>
              <a:t>Организация конструкторской подготовки производства </a:t>
            </a:r>
            <a:r>
              <a:rPr lang="ru-RU" sz="1600" i="1" dirty="0">
                <a:solidFill>
                  <a:schemeClr val="tx2">
                    <a:satMod val="130000"/>
                  </a:schemeClr>
                </a:solidFill>
              </a:rPr>
              <a:t>Основные задачи, стадии и этапы проектно-конструкторской подготовки</a:t>
            </a:r>
            <a:r>
              <a:rPr lang="ru-RU" sz="1600" dirty="0">
                <a:solidFill>
                  <a:schemeClr val="tx2">
                    <a:satMod val="130000"/>
                  </a:schemeClr>
                </a:solidFill>
              </a:rPr>
              <a:t> Основной задачей проектно-конструкторской подготовки производства является создание комплекта чертежной доку­ментации для изготовления и испытания макетов, опытных образцов (опытной партии), установочной серии и докумен­тации для установившегося серийного или массового произ­водства новых изделий в соответствии с требованиями техничес­кого задания. Содержание и порядок выполнения работ на этой стадии системы СОНТ регламентируются </a:t>
            </a:r>
            <a:r>
              <a:rPr lang="ru-RU" sz="1600" dirty="0" err="1">
                <a:solidFill>
                  <a:schemeClr val="tx2">
                    <a:satMod val="130000"/>
                  </a:schemeClr>
                </a:solidFill>
              </a:rPr>
              <a:t>ГОСТами</a:t>
            </a:r>
            <a:r>
              <a:rPr lang="ru-RU" sz="1600" dirty="0">
                <a:solidFill>
                  <a:schemeClr val="tx2">
                    <a:satMod val="130000"/>
                  </a:schemeClr>
                </a:solidFill>
              </a:rPr>
              <a:t> в единой системе конструкторской документации (ЕСКД). ГОСТ определяет сле­дующие стадии конструкторской подготовки производства (КПП): техническое задание, техническое предложение, эскиз­ный проект, технический проект и рабочий проект. Техническое задание является исходным документом, на основе которого осуществляется вся работа по проектирова­нию нового изделия. Оно разрабатывается на проектирование нового изделия либо предприятием- изготовителем продук­ции и согласуется с заказчиком (основным потребителем), либо заказчиком. Утверждается ведущим министерством (к профилю которого относится разрабатываемое изделие).</a:t>
            </a:r>
          </a:p>
        </p:txBody>
      </p:sp>
    </p:spTree>
  </p:cSld>
  <p:clrMapOvr>
    <a:masterClrMapping/>
  </p:clrMapOvr>
  <p:transition>
    <p:wedg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154737"/>
          </a:xfrm>
        </p:spPr>
        <p:txBody>
          <a:bodyPr/>
          <a:lstStyle/>
          <a:p>
            <a:pPr fontAlgn="auto">
              <a:spcAft>
                <a:spcPts val="0"/>
              </a:spcAft>
              <a:defRPr/>
            </a:pPr>
            <a:r>
              <a:rPr lang="ru-RU" sz="2000" dirty="0" smtClean="0">
                <a:solidFill>
                  <a:schemeClr val="tx2">
                    <a:satMod val="130000"/>
                  </a:schemeClr>
                </a:solidFill>
              </a:rPr>
              <a:t>Автоматизированная система конструирования использу­ется на этапах</a:t>
            </a:r>
            <a:br>
              <a:rPr lang="ru-RU" sz="2000" dirty="0" smtClean="0">
                <a:solidFill>
                  <a:schemeClr val="tx2">
                    <a:satMod val="130000"/>
                  </a:schemeClr>
                </a:solidFill>
              </a:rPr>
            </a:br>
            <a:r>
              <a:rPr lang="ru-RU" sz="2000" dirty="0" smtClean="0">
                <a:solidFill>
                  <a:schemeClr val="tx2">
                    <a:satMod val="130000"/>
                  </a:schemeClr>
                </a:solidFill>
              </a:rPr>
              <a:t>технического и рабочего проектирования для проведения уточненных расчетов по</a:t>
            </a:r>
            <a:br>
              <a:rPr lang="ru-RU" sz="2000" dirty="0" smtClean="0">
                <a:solidFill>
                  <a:schemeClr val="tx2">
                    <a:satMod val="130000"/>
                  </a:schemeClr>
                </a:solidFill>
              </a:rPr>
            </a:br>
            <a:r>
              <a:rPr lang="ru-RU" sz="2000" dirty="0" smtClean="0">
                <a:solidFill>
                  <a:schemeClr val="tx2">
                    <a:satMod val="130000"/>
                  </a:schemeClr>
                </a:solidFill>
              </a:rPr>
              <a:t>всему изделию и отдель­ным его элементам, а также изготовления</a:t>
            </a:r>
            <a:br>
              <a:rPr lang="ru-RU" sz="2000" dirty="0" smtClean="0">
                <a:solidFill>
                  <a:schemeClr val="tx2">
                    <a:satMod val="130000"/>
                  </a:schemeClr>
                </a:solidFill>
              </a:rPr>
            </a:br>
            <a:r>
              <a:rPr lang="ru-RU" sz="2000" dirty="0" smtClean="0">
                <a:solidFill>
                  <a:schemeClr val="tx2">
                    <a:satMod val="130000"/>
                  </a:schemeClr>
                </a:solidFill>
              </a:rPr>
              <a:t>конструкторской до­кументации</a:t>
            </a:r>
            <a:endParaRPr lang="ru-RU" sz="2000" dirty="0">
              <a:solidFill>
                <a:schemeClr val="tx2">
                  <a:satMod val="130000"/>
                </a:schemeClr>
              </a:solidFill>
            </a:endParaRPr>
          </a:p>
        </p:txBody>
      </p:sp>
    </p:spTree>
  </p:cSld>
  <p:clrMapOvr>
    <a:masterClrMapping/>
  </p:clrMapOvr>
  <p:transition>
    <p:wedg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868987"/>
          </a:xfrm>
        </p:spPr>
        <p:txBody>
          <a:bodyPr vert="horz" wrap="square" lIns="91440" tIns="45720" rIns="91440" bIns="45720" numCol="1" anchorCtr="0" compatLnSpc="1">
            <a:prstTxWarp prst="textNoShape">
              <a:avLst/>
            </a:prstTxWarp>
          </a:bodyPr>
          <a:lstStyle/>
          <a:p>
            <a:r>
              <a:rPr lang="ru-RU" sz="2000" smtClean="0">
                <a:effectLst>
                  <a:outerShdw blurRad="38100" dist="38100" dir="2700000" algn="tl">
                    <a:srgbClr val="C0C0C0"/>
                  </a:outerShdw>
                </a:effectLst>
              </a:rPr>
              <a:t>В техническом задании определяется назначение будущего изделия, тщательно обосновываются его технические и эксплуатационные параметры и характеристики: производительность, габариты, скорость, надежность, долговечность и другие показатели, обусловленные характером работы будущего изделия. В нем также содержатся сведения о характере про­изводства, условиях транспортировки, хранения и ремонта; рекомендации по выполнению необходимых стадий разработ­ки конструкторской документации и ее составу; технико- эко­номическое обоснование и другие требования. Разработка технического задания базируется на основе выполненных научно- исследовательских и опытно-конструк­торских работ, результатов изучения патентной информации маркетинговых исследований, анализа существующих анало­гичных моделей и условий их эксплуатации.</a:t>
            </a:r>
          </a:p>
        </p:txBody>
      </p:sp>
    </p:spTree>
  </p:cSld>
  <p:clrMapOvr>
    <a:masterClrMapping/>
  </p:clrMapOvr>
  <p:transition>
    <p:wedg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154737"/>
          </a:xfrm>
        </p:spPr>
        <p:txBody>
          <a:bodyPr vert="horz" wrap="square" lIns="91440" tIns="45720" rIns="91440" bIns="45720" numCol="1" anchorCtr="0" compatLnSpc="1">
            <a:prstTxWarp prst="textNoShape">
              <a:avLst/>
            </a:prstTxWarp>
          </a:bodyPr>
          <a:lstStyle/>
          <a:p>
            <a:r>
              <a:rPr lang="ru-RU" sz="2000" smtClean="0">
                <a:effectLst>
                  <a:outerShdw blurRad="38100" dist="38100" dir="2700000" algn="tl">
                    <a:srgbClr val="C0C0C0"/>
                  </a:outerShdw>
                </a:effectLst>
              </a:rPr>
              <a:t>В техническом задании определяется назначение будущего изделия, тщательно обосновываются его технические и эксплуатационные параметры и характеристики: производительность, габариты, скорость, надежность, долговечность и другие показатели, обусловленные характером работы будущего изделия. В нем также содержатся сведения о характере про­изводства, условиях транспортировки, хранения и ремонта; рекомендации по выполнению необходимых стадий разработ­ки конструкторской документации и ее составу; технико- экономическое обоснование и другие требования. Разработка технического задания базируется на основе выполненных научно- исследовательских и опытно-конструк­торских работ, результатов изучения патентной информации маркетинговых исследований, анализа существующих анало­гичных моделей и условий их эксплуатации.</a:t>
            </a:r>
          </a:p>
        </p:txBody>
      </p:sp>
    </p:spTree>
  </p:cSld>
  <p:clrMapOvr>
    <a:masterClrMapping/>
  </p:clrMapOvr>
  <p:transition>
    <p:wedg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797550"/>
          </a:xfrm>
        </p:spPr>
        <p:txBody>
          <a:bodyPr vert="horz" wrap="square" lIns="91440" tIns="45720" rIns="91440" bIns="45720" numCol="1" anchorCtr="0" compatLnSpc="1">
            <a:prstTxWarp prst="textNoShape">
              <a:avLst/>
            </a:prstTxWarp>
            <a:noAutofit/>
          </a:bodyPr>
          <a:lstStyle/>
          <a:p>
            <a:r>
              <a:rPr lang="ru-RU" sz="2000" i="1" smtClean="0">
                <a:effectLst>
                  <a:outerShdw blurRad="38100" dist="38100" dir="2700000" algn="tl">
                    <a:srgbClr val="C0C0C0"/>
                  </a:outerShdw>
                </a:effectLst>
              </a:rPr>
              <a:t>Стандартизация и унификация в конструкторской подготовке производства</a:t>
            </a:r>
            <a:r>
              <a:rPr lang="ru-RU" sz="2000" smtClean="0">
                <a:effectLst>
                  <a:outerShdw blurRad="38100" dist="38100" dir="2700000" algn="tl">
                    <a:srgbClr val="C0C0C0"/>
                  </a:outerShdw>
                </a:effectLst>
              </a:rPr>
              <a:t> Важнейшей особенностью современной организации конструкторской подготовки производства является широкое ис­пользование стандартизации, которая позволяет избежать необоснованного многообразия в качестве, типах и конструк­циях изделий, в формах и размерах деталей и заготовок, в профилях и марках материалов, в технологических процессах и организационных методах. Стандартизация является одним из эффективных средств ускорения научно- технического прогресса, повышения эффективности производства и роста производительности труда конструкторов, сокращения цикла СОНТ. Конструкторская унификация - это комплекс мероприятий, обеспечивающих устранение необоснованного многообразия изделий одного назначения и разнотипности их составных ча­стей и деталей, приведение к возможному единообразию спо­собов их изготовления, сборки и испытания. Унификация яв­ляется базой агрегатирования, т. е. создания изделий путем их компоновки из ограниченного числа унифицированных эле­ментов, и конструкционной преемственности. Унификация дополняет стандартизацию, это своего рода конструкторская стандартизация.</a:t>
            </a:r>
          </a:p>
        </p:txBody>
      </p:sp>
    </p:spTree>
  </p:cSld>
  <p:clrMapOvr>
    <a:masterClrMapping/>
  </p:clrMapOvr>
  <p:transition>
    <p:wedg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726112"/>
          </a:xfrm>
        </p:spPr>
        <p:txBody>
          <a:bodyPr vert="horz" wrap="square" lIns="91440" tIns="45720" rIns="91440" bIns="45720" numCol="1" anchorCtr="0" compatLnSpc="1">
            <a:prstTxWarp prst="textNoShape">
              <a:avLst/>
            </a:prstTxWarp>
          </a:bodyPr>
          <a:lstStyle/>
          <a:p>
            <a:r>
              <a:rPr lang="ru-RU" sz="2000" smtClean="0">
                <a:effectLst>
                  <a:outerShdw blurRad="38100" dist="38100" dir="2700000" algn="tl">
                    <a:srgbClr val="C0C0C0"/>
                  </a:outerShdw>
                </a:effectLst>
              </a:rPr>
              <a:t>В зависимости от сложности, объема и характера работ в прове дении научных исследований и выполнении опытно-конструкторских разработок могут участвовать несколько организаций. В та ком случае назначается организация — головной исполнитель, которая координирует работу организаций — соисполнителей, согласовывает планы работ, программу постановки на производство нового изделия и его агрегатов. Если работа заканчивается изготовлением установочной серии и подготовкой производства к серийному выпуску, ОКР выполняется по форме «А». При завершении работы выпуском опытного образца ОКР проводится по форме «Б».</a:t>
            </a:r>
            <a:br>
              <a:rPr lang="ru-RU" sz="2000" smtClean="0">
                <a:effectLst>
                  <a:outerShdw blurRad="38100" dist="38100" dir="2700000" algn="tl">
                    <a:srgbClr val="C0C0C0"/>
                  </a:outerShdw>
                </a:effectLst>
              </a:rPr>
            </a:br>
            <a:r>
              <a:rPr lang="ru-RU" sz="2000" smtClean="0">
                <a:effectLst>
                  <a:outerShdw blurRad="38100" dist="38100" dir="2700000" algn="tl">
                    <a:srgbClr val="C0C0C0"/>
                  </a:outerShdw>
                </a:effectLst>
              </a:rPr>
              <a:t>Проведение ОКР по форме «А» предполагает наличие должности конструктора проекта, который руководит работой на всех стадиях, включая постановку продукции на производство. Вводятся должности заместителей главного конструктора по технологии, на которые назначаются представители от организации-разработчика и от предприятия-производителя, а также заместителя главного конструктора по освоению — от предприятия-производителя.</a:t>
            </a:r>
            <a:r>
              <a:rPr lang="ru-RU" sz="3900" smtClean="0">
                <a:effectLst>
                  <a:outerShdw blurRad="38100" dist="38100" dir="2700000" algn="tl">
                    <a:srgbClr val="C0C0C0"/>
                  </a:outerShdw>
                </a:effectLst>
              </a:rPr>
              <a:t/>
            </a:r>
            <a:br>
              <a:rPr lang="ru-RU" sz="3900" smtClean="0">
                <a:effectLst>
                  <a:outerShdw blurRad="38100" dist="38100" dir="2700000" algn="tl">
                    <a:srgbClr val="C0C0C0"/>
                  </a:outerShdw>
                </a:effectLst>
              </a:rPr>
            </a:br>
            <a:endParaRPr lang="ru-RU" sz="3900" smtClean="0">
              <a:effectLst>
                <a:outerShdw blurRad="38100" dist="38100" dir="2700000" algn="tl">
                  <a:srgbClr val="C0C0C0"/>
                </a:outerShdw>
              </a:effectLst>
            </a:endParaRPr>
          </a:p>
        </p:txBody>
      </p:sp>
    </p:spTree>
  </p:cSld>
  <p:clrMapOvr>
    <a:masterClrMapping/>
  </p:clrMapOvr>
  <p:transition>
    <p:wedg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726112"/>
          </a:xfrm>
        </p:spPr>
        <p:txBody>
          <a:bodyPr/>
          <a:lstStyle/>
          <a:p>
            <a:pPr fontAlgn="auto">
              <a:spcAft>
                <a:spcPts val="0"/>
              </a:spcAft>
              <a:defRPr/>
            </a:pPr>
            <a:endParaRPr lang="ru-RU" dirty="0">
              <a:solidFill>
                <a:schemeClr val="tx2">
                  <a:satMod val="130000"/>
                </a:schemeClr>
              </a:solidFill>
            </a:endParaRPr>
          </a:p>
        </p:txBody>
      </p:sp>
      <p:pic>
        <p:nvPicPr>
          <p:cNvPr id="19458" name="Picture 2"/>
          <p:cNvPicPr>
            <a:picLocks noChangeAspect="1" noChangeArrowheads="1"/>
          </p:cNvPicPr>
          <p:nvPr/>
        </p:nvPicPr>
        <p:blipFill>
          <a:blip r:embed="rId2"/>
          <a:srcRect/>
          <a:stretch>
            <a:fillRect/>
          </a:stretch>
        </p:blipFill>
        <p:spPr bwMode="auto">
          <a:xfrm>
            <a:off x="214313" y="285750"/>
            <a:ext cx="8786812" cy="6357938"/>
          </a:xfrm>
          <a:prstGeom prst="rect">
            <a:avLst/>
          </a:prstGeom>
          <a:noFill/>
          <a:ln w="9525">
            <a:noFill/>
            <a:miter lim="800000"/>
            <a:headEnd/>
            <a:tailEnd/>
          </a:ln>
        </p:spPr>
      </p:pic>
    </p:spTree>
  </p:cSld>
  <p:clrMapOvr>
    <a:masterClrMapping/>
  </p:clrMapOvr>
  <p:transition>
    <p:wedg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85750"/>
            <a:ext cx="8229600" cy="5929313"/>
          </a:xfrm>
        </p:spPr>
        <p:txBody>
          <a:bodyPr vert="horz" wrap="square" lIns="91440" tIns="45720" rIns="91440" bIns="45720" numCol="1" anchorCtr="0" compatLnSpc="1">
            <a:prstTxWarp prst="textNoShape">
              <a:avLst/>
            </a:prstTxWarp>
          </a:bodyPr>
          <a:lstStyle/>
          <a:p>
            <a:r>
              <a:rPr lang="ru-RU" sz="1700" smtClean="0">
                <a:effectLst>
                  <a:outerShdw blurRad="38100" dist="38100" dir="2700000" algn="tl">
                    <a:srgbClr val="C0C0C0"/>
                  </a:outerShdw>
                </a:effectLst>
              </a:rPr>
              <a:t>Выполнение опытно-конструкторских работ по форме «А» требует применения новой системы организации планирования. Необходимо организовать переход к сквозному планированию всех стадий ОКР, включая постановку нового изделия на производство, разработать единый план работ, соответствующие формы плановых документов и показателей. Эффективным вариантом планирования является программно-целевое планирование.</a:t>
            </a:r>
            <a:br>
              <a:rPr lang="ru-RU" sz="1700" smtClean="0">
                <a:effectLst>
                  <a:outerShdw blurRad="38100" dist="38100" dir="2700000" algn="tl">
                    <a:srgbClr val="C0C0C0"/>
                  </a:outerShdw>
                </a:effectLst>
              </a:rPr>
            </a:br>
            <a:r>
              <a:rPr lang="ru-RU" sz="1700" smtClean="0">
                <a:effectLst>
                  <a:outerShdw blurRad="38100" dist="38100" dir="2700000" algn="tl">
                    <a:srgbClr val="C0C0C0"/>
                  </a:outerShdw>
                </a:effectLst>
              </a:rPr>
              <a:t>Основанием для выполнения опытно-конструкторских работ на предприятиях служат целевые комплексные программы и тематический план предприятия. Исходным документом для выполнения ОКР является договор с организацией (предприятием) — заказчиком на разработку и освоение нового изделия. В отраслевых стандартах и руководящих документах приводятся содержание и порядок выполнения опытно-конструкторских работ с учетом отраслевых особенностей.</a:t>
            </a:r>
            <a:br>
              <a:rPr lang="ru-RU" sz="1700" smtClean="0">
                <a:effectLst>
                  <a:outerShdw blurRad="38100" dist="38100" dir="2700000" algn="tl">
                    <a:srgbClr val="C0C0C0"/>
                  </a:outerShdw>
                </a:effectLst>
              </a:rPr>
            </a:br>
            <a:r>
              <a:rPr lang="ru-RU" sz="1700" smtClean="0">
                <a:effectLst>
                  <a:outerShdw blurRad="38100" dist="38100" dir="2700000" algn="tl">
                    <a:srgbClr val="C0C0C0"/>
                  </a:outerShdw>
                </a:effectLst>
              </a:rPr>
              <a:t>Конструкторская подготовка производства представляет со бой совокупность процессов и работ, направленных на разработку конструкторской документации для серийного изготовления новых и совершенствования выпускаемых изделий. Конструкторская подготовка выполняется в соответствии с Единой системой конструкторской документации (ЕСКД), как правило, после проведения опытно-конструкторских работ.</a:t>
            </a:r>
            <a:r>
              <a:rPr lang="ru-RU" sz="3900" smtClean="0">
                <a:effectLst>
                  <a:outerShdw blurRad="38100" dist="38100" dir="2700000" algn="tl">
                    <a:srgbClr val="C0C0C0"/>
                  </a:outerShdw>
                </a:effectLst>
              </a:rPr>
              <a:t/>
            </a:r>
            <a:br>
              <a:rPr lang="ru-RU" sz="3900" smtClean="0">
                <a:effectLst>
                  <a:outerShdw blurRad="38100" dist="38100" dir="2700000" algn="tl">
                    <a:srgbClr val="C0C0C0"/>
                  </a:outerShdw>
                </a:effectLst>
              </a:rPr>
            </a:br>
            <a:endParaRPr lang="ru-RU" sz="3900" smtClean="0">
              <a:effectLst>
                <a:outerShdw blurRad="38100" dist="38100" dir="2700000" algn="tl">
                  <a:srgbClr val="C0C0C0"/>
                </a:outerShdw>
              </a:effectLst>
            </a:endParaRPr>
          </a:p>
        </p:txBody>
      </p:sp>
    </p:spTree>
  </p:cSld>
  <p:clrMapOvr>
    <a:masterClrMapping/>
  </p:clrMapOvr>
  <p:transition>
    <p:wedg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797550"/>
          </a:xfrm>
        </p:spPr>
        <p:txBody>
          <a:bodyPr/>
          <a:lstStyle/>
          <a:p>
            <a:pPr fontAlgn="auto">
              <a:spcAft>
                <a:spcPts val="0"/>
              </a:spcAft>
              <a:defRPr/>
            </a:pPr>
            <a:endParaRPr lang="ru-RU" dirty="0">
              <a:solidFill>
                <a:schemeClr val="tx2">
                  <a:satMod val="130000"/>
                </a:schemeClr>
              </a:solidFill>
            </a:endParaRPr>
          </a:p>
        </p:txBody>
      </p:sp>
      <p:pic>
        <p:nvPicPr>
          <p:cNvPr id="21506" name="Picture 2"/>
          <p:cNvPicPr>
            <a:picLocks noChangeAspect="1" noChangeArrowheads="1"/>
          </p:cNvPicPr>
          <p:nvPr/>
        </p:nvPicPr>
        <p:blipFill>
          <a:blip r:embed="rId2"/>
          <a:srcRect/>
          <a:stretch>
            <a:fillRect/>
          </a:stretch>
        </p:blipFill>
        <p:spPr bwMode="auto">
          <a:xfrm>
            <a:off x="642938" y="285750"/>
            <a:ext cx="8001000" cy="5643563"/>
          </a:xfrm>
          <a:prstGeom prst="rect">
            <a:avLst/>
          </a:prstGeom>
          <a:noFill/>
          <a:ln w="9525">
            <a:noFill/>
            <a:miter lim="800000"/>
            <a:headEnd/>
            <a:tailEnd/>
          </a:ln>
        </p:spPr>
      </p:pic>
    </p:spTree>
  </p:cSld>
  <p:clrMapOvr>
    <a:masterClrMapping/>
  </p:clrMapOvr>
  <p:transition>
    <p:wedge/>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157</TotalTime>
  <Words>1583</Words>
  <Application>Microsoft Office PowerPoint</Application>
  <PresentationFormat>Экран (4:3)</PresentationFormat>
  <Paragraphs>16</Paragraphs>
  <Slides>20</Slides>
  <Notes>0</Notes>
  <HiddenSlides>0</HiddenSlides>
  <MMClips>0</MMClips>
  <ScaleCrop>false</ScaleCrop>
  <HeadingPairs>
    <vt:vector size="6" baseType="variant">
      <vt:variant>
        <vt:lpstr>Использованные шрифты</vt:lpstr>
      </vt:variant>
      <vt:variant>
        <vt:i4>6</vt:i4>
      </vt:variant>
      <vt:variant>
        <vt:lpstr>Шаблон оформления</vt:lpstr>
      </vt:variant>
      <vt:variant>
        <vt:i4>7</vt:i4>
      </vt:variant>
      <vt:variant>
        <vt:lpstr>Заголовки слайдов</vt:lpstr>
      </vt:variant>
      <vt:variant>
        <vt:i4>20</vt:i4>
      </vt:variant>
    </vt:vector>
  </HeadingPairs>
  <TitlesOfParts>
    <vt:vector size="33" baseType="lpstr">
      <vt:lpstr>Corbel</vt:lpstr>
      <vt:lpstr>Arial</vt:lpstr>
      <vt:lpstr>Wingdings 2</vt:lpstr>
      <vt:lpstr>Verdana</vt:lpstr>
      <vt:lpstr>Calibri</vt:lpstr>
      <vt:lpstr>Gill Sans MT</vt:lpstr>
      <vt:lpstr>Солнцестояние</vt:lpstr>
      <vt:lpstr>Солнцестояние</vt:lpstr>
      <vt:lpstr>Солнцестояние</vt:lpstr>
      <vt:lpstr>Солнцестояние</vt:lpstr>
      <vt:lpstr>Солнцестояние</vt:lpstr>
      <vt:lpstr>Солнцестояние</vt:lpstr>
      <vt:lpstr>Солнцестояние</vt:lpstr>
      <vt:lpstr>Организация конструкторской подготовки производства </vt:lpstr>
      <vt:lpstr>Организация конструкторской подготовки производства Основные задачи, стадии и этапы проектно-конструкторской подготовки Основной задачей проектно-конструкторской подготовки производства является создание комплекта чертежной доку­ментации для изготовления и испытания макетов, опытных образцов (опытной партии), установочной серии и докумен­тации для установившегося серийного или массового произ­водства новых изделий в соответствии с требованиями техничес­кого задания. Содержание и порядок выполнения работ на этой стадии системы СОНТ регламентируются ГОСТами в единой системе конструкторской документации (ЕСКД). ГОСТ определяет сле­дующие стадии конструкторской подготовки производства (КПП): техническое задание, техническое предложение, эскиз­ный проект, технический проект и рабочий проект. Техническое задание является исходным документом, на основе которого осуществляется вся работа по проектирова­нию нового изделия. Оно разрабатывается на проектирование нового изделия либо предприятием- изготовителем продук­ции и согласуется с заказчиком (основным потребителем), либо заказчиком. Утверждается ведущим министерством (к профилю которого относится разрабатываемое изделие).</vt:lpstr>
      <vt:lpstr>В техническом задании определяется назначение будущего изделия, тщательно обосновываются его технические и эксплуатационные параметры и характеристики: производительность, габариты, скорость, надежность, долговечность и другие показатели, обусловленные характером работы будущего изделия. В нем также содержатся сведения о характере про­изводства, условиях транспортировки, хранения и ремонта; рекомендации по выполнению необходимых стадий разработ­ки конструкторской документации и ее составу; технико- эко­номическое обоснование и другие требования. Разработка технического задания базируется на основе выполненных научно- исследовательских и опытно-конструк­торских работ, результатов изучения патентной информации маркетинговых исследований, анализа существующих анало­гичных моделей и условий их эксплуатации.</vt:lpstr>
      <vt:lpstr>В техническом задании определяется назначение будущего изделия, тщательно обосновываются его технические и эксплуатационные параметры и характеристики: производительность, габариты, скорость, надежность, долговечность и другие показатели, обусловленные характером работы будущего изделия. В нем также содержатся сведения о характере про­изводства, условиях транспортировки, хранения и ремонта; рекомендации по выполнению необходимых стадий разработ­ки конструкторской документации и ее составу; технико- экономическое обоснование и другие требования. Разработка технического задания базируется на основе выполненных научно- исследовательских и опытно-конструк­торских работ, результатов изучения патентной информации маркетинговых исследований, анализа существующих анало­гичных моделей и условий их эксплуатации.</vt:lpstr>
      <vt:lpstr>Стандартизация и унификация в конструкторской подготовке производства Важнейшей особенностью современной организации конструкторской подготовки производства является широкое ис­пользование стандартизации, которая позволяет избежать необоснованного многообразия в качестве, типах и конструк­циях изделий, в формах и размерах деталей и заготовок, в профилях и марках материалов, в технологических процессах и организационных методах. Стандартизация является одним из эффективных средств ускорения научно- технического прогресса, повышения эффективности производства и роста производительности труда конструкторов, сокращения цикла СОНТ. Конструкторская унификация - это комплекс мероприятий, обеспечивающих устранение необоснованного многообразия изделий одного назначения и разнотипности их составных ча­стей и деталей, приведение к возможному единообразию спо­собов их изготовления, сборки и испытания. Унификация яв­ляется базой агрегатирования, т. е. создания изделий путем их компоновки из ограниченного числа унифицированных эле­ментов, и конструкционной преемственности. Унификация дополняет стандартизацию, это своего рода конструкторская стандартизация.</vt:lpstr>
      <vt:lpstr>В зависимости от сложности, объема и характера работ в прове дении научных исследований и выполнении опытно-конструкторских разработок могут участвовать несколько организаций. В та ком случае назначается организация — головной исполнитель, которая координирует работу организаций — соисполнителей, согласовывает планы работ, программу постановки на производство нового изделия и его агрегатов. Если работа заканчивается изготовлением установочной серии и подготовкой производства к серийному выпуску, ОКР выполняется по форме «А». При завершении работы выпуском опытного образца ОКР проводится по форме «Б». Проведение ОКР по форме «А» предполагает наличие должности конструктора проекта, который руководит работой на всех стадиях, включая постановку продукции на производство. Вводятся должности заместителей главного конструктора по технологии, на которые назначаются представители от организации-разработчика и от предприятия-производителя, а также заместителя главного конструктора по освоению — от предприятия-производителя. </vt:lpstr>
      <vt:lpstr>Слайд 7</vt:lpstr>
      <vt:lpstr>Выполнение опытно-конструкторских работ по форме «А» требует применения новой системы организации планирования. Необходимо организовать переход к сквозному планированию всех стадий ОКР, включая постановку нового изделия на производство, разработать единый план работ, соответствующие формы плановых документов и показателей. Эффективным вариантом планирования является программно-целевое планирование. Основанием для выполнения опытно-конструкторских работ на предприятиях служат целевые комплексные программы и тематический план предприятия. Исходным документом для выполнения ОКР является договор с организацией (предприятием) — заказчиком на разработку и освоение нового изделия. В отраслевых стандартах и руководящих документах приводятся содержание и порядок выполнения опытно-конструкторских работ с учетом отраслевых особенностей. Конструкторская подготовка производства представляет со бой совокупность процессов и работ, направленных на разработку конструкторской документации для серийного изготовления новых и совершенствования выпускаемых изделий. Конструкторская подготовка выполняется в соответствии с Единой системой конструкторской документации (ЕСКД), как правило, после проведения опытно-конструкторских работ. </vt:lpstr>
      <vt:lpstr>Слайд 9</vt:lpstr>
      <vt:lpstr>Конструктивная унификация представляет собой ограничение разнообразия изготовляемых типоразмеров деталей и узлов конструкций путем заимствования из ранее выпущенных конструкций. Унификация может проводиться как в пределах одного завода, специализированного на выпуске определенной продукции, так и в масштабе всей отрасли в целом. При внутризаводской унификации одна из конструкций выбирается в качестве “базовой” модели, а затем путем присоединения к ней недостающих или, наоборот, изъятия из нее ненужных частей, узлов, деталей создается ряд производных моделей. В этом случае резко сокращается число оригинальных деталей за счет увеличения унифицированных и ранее освоенных производством. Таким путем осуществляется конструктивная преемственность изделий, формируются их конструктивные ряды. Уровень стандартизации и унификации определяется системой коэффициентов: унификации (Ку), повторяемости (Кповт), конструктивной преемственности (Кпр), стандартизации (Кст). Так, для изделия, имеющего следующее распределение деталей (табл 1.1), коэффициенты будут равны: Ку=(730+492):1239=0.98; Кповт=2075:1239=1.68 Кпр=1239:2075=0.59; Кст=823:2075=0.4</vt:lpstr>
      <vt:lpstr>Слайд 11</vt:lpstr>
      <vt:lpstr>Технологическая подготовка производства Следующей стадией технической подготовки является технологическая подготовка производства. Именно она обеспечивает полную готовность предприятия к выпуску новой продукции с заданным качеством, что, как правило, может быть реализовано на технологическом оборудовании, имеющем высокий технический уровень, обеспечивающий минимальные трудовые и материальные затраты. Технологическая подготовка производства осуществляется в соответствии с требованиями стандартов Единой системы технологической подготовки производства (ЕСТПП, ГОСТ 14.001-73) и предусматривает решение следующих задач: обеспечение высокой технологичности конструкций, что достигается тщательным анализом технологии изготовления каждой детали и технико-экономической оценкой возможных вариантов изготовления;  </vt:lpstr>
      <vt:lpstr>проектирование технологических процессов, включающее разработку процессов традиционной (основной для данного типа производства) обработки, а также программ для станков с числовым программным управлением, индивидуальных технологических процессов, разработку технических заданий на спецостнастку и специальное технологическое оборудование (проектирование средств технологического оснащения проводится в порядке, принятой для конструкторской подготовки производства); структурный анализ изделия и на его основе составление межцеховых технологических маршрутов обработки деталей и сборки изделий; технологическую оценку возможностей цехов, основанную на расчете производственных мощностей, пропускной способности и т.д. разработку технологических нормативов трудоемкости, норм расхода материалов, режимов работы оборудования; изготовление средств технологического оснащения; отладку технологического комплекса (производится на установочной серии изделий) - технологического процесса, оснастки и оборудования; разработку форм и методов организации производственного процесса; разработку методов технического контроля. </vt:lpstr>
      <vt:lpstr>Система автоматизированного проектирования в конструкторской подготовке                                 производства                                 Системы автоматизированного проектирования (САПР) в настоящее время полностью себя оправдывают и являются во многих случаях единственно возможными методами при кон­струировании новых видов изделий (например, интегральных микросхем). Под автоматизацией проектирования понимается автома­тизированный конструкторский синтез устройства с выпуском необходимой конструкторской документации (КД). В отличие от проектирования вручную, результаты которо­го во многом определяются инженерной подготовкой конст­рукторов, их производственным опытом, профессиональной интуицией и т. п., автоматизированное проектирование позволяет исключить субъективизм при принятии решений, значи­тельно повысить точность расчетов, выбрать варианты для реализации на основе строгого математического анализа, зна­чительно повысить качество конструкторской документации, повысить производительность труда проектировщиков, сни­зить трудоемкость, существенно сократить сроки конструктор­ской и технологической подготовки производства в цикле СОНТ, эффективнее использовать технологическое оборудо­вание с ЧПУ. </vt:lpstr>
      <vt:lpstr>Управление процессом подготовки производства новой техникиПроцесс подготовки производства к выпуску новой техники носит комплексный характер. Управление подготовкой производства входит в обязанности функциональных менеджеров. Подготовка производства подразделяется на внутреннюю и внешнюю. Внешнюю подготовку осуществляют НИИ, проектные институты, конструкторских бюро и другие организации, а внутренняя подготовка проводится непосредственно самим предприятием. Создание новых конструктивных систем базируется на результатах анализа спроса на объекты новой техники, в которых сформулированы требования потребителей к техническим параметрам изделия, а также их экономичности. Разработка конструкции изделия включает этапы: 1) проведения необходимых расчетов; 2) экспериментальных работ; 3) проектирования и конструирования; 4) изготовления опытных образцов; 5) корректировки конструкторской документации по результатам сдачи приемочной комиссии опытного образца (партии), установочной серии, головной (контрольной) серии. После этого разрабатывается технология производства, включающая: 1) создание документации на технологические процессы; 2) проектирование и изготовление специального технологического оборудования и оснастки.</vt:lpstr>
      <vt:lpstr>Следующим этапом является постановка новой техники на производство: 1) поставку; 2) монтаж; 3) наладку средств технического оснащения производства; 4) приемочные испытания серийной и массовой продукции. Каждая стадия подготовки состоит из следующих работ: научно-исследовательских (теоретических, экспериментальных); расчетных, проектных, экономических. Перечисленные работы могут выполняться как на конкретных стадиях, так и повторяться на нескольких стадиях, отличаясь содержанием. Так, экономические расчеты необходимы на всех стадиях, они выполняются с различной степенью детализации и уточняются. Порядок разработки и утверждения технических заданий, испытаний опытных образцов, проведения приемочных испытаний серийной и массовой продукции; функции заказчиков, разработчиков, изготовителей и потребителей новой техники регламентируются соответствующими стандартами и методическими материалами. Структура органов подготовки производства новых изделий определяется рядом факторов, в числе которых: новизна и сложность, тип производства и частота обновления продукции. </vt:lpstr>
      <vt:lpstr>ДЛЯ УДОБСТВА УЧЕТА И ПОЛЬЗОВАНИЯ ВСЕМ ЧЕРТЕЖАМ ПРИСВА­ИВАЕТСЯ ИНДЕКС. ИНДЕКСАЦИЯ ЧЕРТЕЖЕЙ - ЭТО УСЛОВНОЕ ОБОЗНА­ЧЕНИЕ, ОБЫЧНО ЦИФРОВОЕ. В СООТВЕТСТВИИ С ГОСТОМ, КАК ПРА­ВИЛО, ИСПОЛЬЗУЕТСЯ ЕДИНАЯ ОБЕЗЛИЧЕННАЯ СИСТЕМА ИНДЕКСАЦИИ, ОСНОВАННАЯ НА ДЕСЯТИЧНОЙ КЛАССИФИКАЦИИ ВСЕХ ЧЕРТЕЖЕЙ ИЗ­ДЕЛИЙ И ИХ ЧАСТЕЙ (ОТ 0 ДО 9). ВСЕ ЧЕРТЕЖИ ДЕТАЛЕЙ, УЗЛОВ, БЛО­КОВ, ИЗДЕЛИЙ ДЕЛЯТСЯ НА 10 КЛАССОВ, КЛАССЫ НА 10 ПОДКЛАССОВ, ПОДКЛАССЫ НА 10 ГРУПП, ГРУППЫ НА 10 ПОДГРУПП, ПОДГРУППЫ НА ВИДЫ ДЕТАЛЕЙ. ИНДЕКС ЧЕРТЕЖА СОСТОИТ ИЗ РАЗЛИЧИТЕЛЬНОГО ИНДЕКСА ПРЕД-ПРИЯТИЯ, КЛАССИФИКАЦИОННОЙ ХАРАКТЕРИСТИКИ ИЗДЕЛИЯ, ПОРЯД-КОВОГО РЕГИСТРАЦИОННОГО   </vt:lpstr>
      <vt:lpstr>Слайд 18</vt:lpstr>
      <vt:lpstr>Хранение, учет и дублирование чертежей и другой техни­ческой документации на заводе осуществляются в соответ­ствии с "Правилами учета и хранения" в отделе технической документации. В этот отдел входят: бюро подлинников и дуб­ликатов (архив), где хранятся названные документы поформатно в порядке возрастания номеров и выдаются только для из­готовления копий и дубликатов, внесения изменений и для восстановления при их износе; бюро копий, осуществляющее прием, регистрацию, выдачу, а также учет состояния и движе­ния копий документов, учет применяемости документов; бюро внесения изменений в документацию, осуществляющее изме­нения в конструкторской документации и учет внесения изме­нений; цех размножения документов, где размножаются, бро­шюруются и переплетаются конструкторские документы; бюро комплектации, где комплектуются документы после их размно­жения. </vt:lpstr>
      <vt:lpstr>Автоматизированная система конструирования использу­ется на этапах технического и рабочего проектирования для проведения уточненных расчетов по всему изделию и отдель­ным его элементам, а также изготовления конструкторской до­кументации</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Организация конструкторской подготовки производства</dc:title>
  <dc:creator>User</dc:creator>
  <cp:lastModifiedBy>Айжан</cp:lastModifiedBy>
  <cp:revision>17</cp:revision>
  <dcterms:created xsi:type="dcterms:W3CDTF">2011-11-13T12:08:57Z</dcterms:created>
  <dcterms:modified xsi:type="dcterms:W3CDTF">2011-12-26T05:04:18Z</dcterms:modified>
</cp:coreProperties>
</file>