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000" autoAdjust="0"/>
  </p:normalViewPr>
  <p:slideViewPr>
    <p:cSldViewPr>
      <p:cViewPr>
        <p:scale>
          <a:sx n="62" d="100"/>
          <a:sy n="62" d="100"/>
        </p:scale>
        <p:origin x="-726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AB21E-7DE0-41C9-9878-C47700248A12}" type="datetimeFigureOut">
              <a:rPr lang="ru-RU"/>
              <a:pPr>
                <a:defRPr/>
              </a:pPr>
              <a:t>01.06.2011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B3AF3-B71E-4A4D-B987-F3D7519216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149F1-039D-47AE-8BF3-80CA768EFEEC}" type="datetimeFigureOut">
              <a:rPr lang="ru-RU"/>
              <a:pPr>
                <a:defRPr/>
              </a:pPr>
              <a:t>01.06.2011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EB60A-A2B6-4BBB-B20F-E5AE924930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B025B-BF4C-4112-92A5-F812BF07B922}" type="datetimeFigureOut">
              <a:rPr lang="ru-RU"/>
              <a:pPr>
                <a:defRPr/>
              </a:pPr>
              <a:t>01.06.2011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97088-64EA-463C-9ACD-8951C2D8E0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30F25-CC8D-49C5-816C-ECED598A9AE1}" type="datetimeFigureOut">
              <a:rPr lang="ru-RU"/>
              <a:pPr>
                <a:defRPr/>
              </a:pPr>
              <a:t>01.06.2011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262F6-B1C6-4F9A-BADB-E424C36A12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11F309-56FD-46B9-ACF4-1C30A94653AC}" type="datetimeFigureOut">
              <a:rPr lang="ru-RU"/>
              <a:pPr>
                <a:defRPr/>
              </a:pPr>
              <a:t>01.06.2011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4963A-1D78-4F11-9665-0BB326F9F2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015B4-68B0-4521-8CF0-5D42666353DA}" type="datetimeFigureOut">
              <a:rPr lang="ru-RU"/>
              <a:pPr>
                <a:defRPr/>
              </a:pPr>
              <a:t>01.06.2011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9D47B-8095-43B2-A898-1C02132506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46F73-3497-4365-A58F-638CD1BDA124}" type="datetimeFigureOut">
              <a:rPr lang="ru-RU"/>
              <a:pPr>
                <a:defRPr/>
              </a:pPr>
              <a:t>01.06.2011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03910-1CDA-49F0-9539-D41882863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A7F86-2125-4948-BEC5-5D5B671A13D4}" type="datetimeFigureOut">
              <a:rPr lang="ru-RU"/>
              <a:pPr>
                <a:defRPr/>
              </a:pPr>
              <a:t>01.06.2011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E95B6-5D3F-4910-977B-64C4D9D3B9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434BC-F144-4198-AB9C-7B38DA253103}" type="datetimeFigureOut">
              <a:rPr lang="ru-RU"/>
              <a:pPr>
                <a:defRPr/>
              </a:pPr>
              <a:t>01.06.2011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622B8-2385-4047-A883-1C23966B13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1339D-45CE-41B6-AEB8-2AED69D0E6C9}" type="datetimeFigureOut">
              <a:rPr lang="ru-RU"/>
              <a:pPr>
                <a:defRPr/>
              </a:pPr>
              <a:t>01.06.2011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7D85A-F11B-4BA1-A373-20E06BBACD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1AD51-0F4D-479B-900E-99F59D096F75}" type="datetimeFigureOut">
              <a:rPr lang="ru-RU"/>
              <a:pPr>
                <a:defRPr/>
              </a:pPr>
              <a:t>01.06.2011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5FF4E-54F6-4349-8C60-B785CAD649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2C1B004-2608-41B2-95F0-693B40D51B60}" type="datetimeFigureOut">
              <a:rPr lang="ru-RU"/>
              <a:pPr>
                <a:defRPr/>
              </a:pPr>
              <a:t>01.06.2011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B91AFDA-6513-4C9F-81CB-3800B7CD67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D:\НОУТ\Мои рисунки\В порядке!\a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5400"/>
            <a:ext cx="914400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428625"/>
            <a:ext cx="7772400" cy="1470025"/>
          </a:xfrm>
        </p:spPr>
        <p:txBody>
          <a:bodyPr>
            <a:normAutofit/>
          </a:bodyPr>
          <a:lstStyle/>
          <a:p>
            <a:pPr algn="l"/>
            <a:r>
              <a:rPr lang="ru-RU" sz="4000" smtClean="0">
                <a:solidFill>
                  <a:srgbClr val="FF0000"/>
                </a:solidFill>
              </a:rPr>
              <a:t>Тема 1</a:t>
            </a:r>
            <a:br>
              <a:rPr lang="ru-RU" sz="4000" smtClean="0">
                <a:solidFill>
                  <a:srgbClr val="FF0000"/>
                </a:solidFill>
              </a:rPr>
            </a:br>
            <a:r>
              <a:rPr lang="ru-RU" sz="4000" smtClean="0">
                <a:solidFill>
                  <a:srgbClr val="FF0000"/>
                </a:solidFill>
              </a:rPr>
              <a:t>     </a:t>
            </a:r>
            <a:r>
              <a:rPr lang="ru-RU" sz="4000" smtClean="0">
                <a:solidFill>
                  <a:srgbClr val="FFFF00"/>
                </a:solidFill>
              </a:rPr>
              <a:t>«Энергетика в системе народного хозяйства».</a:t>
            </a:r>
          </a:p>
        </p:txBody>
      </p:sp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3357563" y="5143500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0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6000">
              <a:srgbClr val="FFFF00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3"/>
          <p:cNvSpPr>
            <a:spLocks noChangeArrowheads="1"/>
          </p:cNvSpPr>
          <p:nvPr/>
        </p:nvSpPr>
        <p:spPr bwMode="auto">
          <a:xfrm>
            <a:off x="357188" y="285750"/>
            <a:ext cx="614362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По словам Д.Турганова, сдерживающими факторами развития электроэнергетики являются высокая изношенность электрооборудования, линий электропередачи, распределительных сетей, а также слабая инвестиционная политика и недостаточная развитость рынка электроэнергии и мощности. До 2015 года энергетики ожидают свыше 1 триллиона тенге инвестиционных вливаний. </a:t>
            </a:r>
          </a:p>
        </p:txBody>
      </p:sp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5" y="0"/>
            <a:ext cx="4714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D:\НОУТ\Мои рисунки\В порядке!\2Black_wallpaper_series-1440x11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357188"/>
            <a:ext cx="7772400" cy="1470025"/>
          </a:xfrm>
        </p:spPr>
        <p:txBody>
          <a:bodyPr/>
          <a:lstStyle/>
          <a:p>
            <a:r>
              <a:rPr lang="ru-RU" sz="3200" smtClean="0">
                <a:solidFill>
                  <a:srgbClr val="C00000"/>
                </a:solidFill>
              </a:rPr>
              <a:t>Приведение некоторых  других данных: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25" y="1928813"/>
            <a:ext cx="6400800" cy="1752600"/>
          </a:xfrm>
        </p:spPr>
        <p:txBody>
          <a:bodyPr/>
          <a:lstStyle/>
          <a:p>
            <a:pPr algn="l"/>
            <a:r>
              <a:rPr lang="ru-RU" sz="2400" smtClean="0">
                <a:solidFill>
                  <a:srgbClr val="FFFF00"/>
                </a:solidFill>
              </a:rPr>
              <a:t>По заявлению председателя Агентства РК по регулированию естественных монополий Нурлана  Алдабергенова, введение предельных тарифов на электроэнергию должно привлечь в этом году инвестиций в размере 85 млрд. тенге, в то время как в 2009 году они составляли около 65 млрд. тенге. При этом в нынешнем году большая часть средств (около 62 млрд. тенге) ожидается в сфере энергораспределительных компаний.</a:t>
            </a:r>
          </a:p>
          <a:p>
            <a:pPr algn="l"/>
            <a:r>
              <a:rPr lang="ru-RU" sz="2400" smtClean="0">
                <a:solidFill>
                  <a:srgbClr val="FFFF00"/>
                </a:solidFill>
              </a:rPr>
              <a:t> </a:t>
            </a:r>
          </a:p>
          <a:p>
            <a:pPr algn="l"/>
            <a:endParaRPr lang="ru-RU" sz="240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D:\НОУТ\Мои рисунки\В порядке!\Black_vista_hq_wallpaper_stockwallpapers.blogspot.com 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500" y="214313"/>
            <a:ext cx="7772400" cy="1470025"/>
          </a:xfrm>
        </p:spPr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>
                    <a:lumMod val="65000"/>
                  </a:schemeClr>
                </a:solidFill>
              </a:rPr>
              <a:t>О ситуации с оборудованием и кадрами:</a:t>
            </a:r>
            <a:endParaRPr lang="ru-RU" sz="32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357313"/>
            <a:ext cx="4572000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Председатель Казахстанской электроэнергетической ассоциации </a:t>
            </a:r>
            <a:r>
              <a:rPr lang="ru-RU" sz="2400" b="1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Шаймерден</a:t>
            </a:r>
            <a:r>
              <a:rPr lang="ru-RU" sz="2400" b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ru-RU" sz="2400" b="1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Уразалинов</a:t>
            </a:r>
            <a:r>
              <a:rPr lang="ru-RU" sz="2400" b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поднял вопросы износа энергетического оборудования, недостатка квалифицированных кадров, «потери» ремонтных и строительно-монтажных предприятий, а также </a:t>
            </a:r>
            <a:r>
              <a:rPr lang="ru-RU" sz="2400" b="1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невостребованности</a:t>
            </a:r>
            <a:r>
              <a:rPr lang="ru-RU" sz="2400" b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научного потенциала.</a:t>
            </a:r>
          </a:p>
        </p:txBody>
      </p:sp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5" y="1571625"/>
            <a:ext cx="4714875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50" y="2357438"/>
            <a:ext cx="7772400" cy="14700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окончании выступлений была принята резолюция совещания с предложениями участников.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Вот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наиболее существенные из них:</a:t>
            </a:r>
            <a:b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5" y="0"/>
            <a:ext cx="1785938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D:\НОУТ\Мои рисунки\В порядке!\1176465498_black_1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428625"/>
            <a:ext cx="8229600" cy="5500688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одобрить Отраслевую программу развития электроэнергетической отрасли Республики Казахстан на 2010 – 2014 годы;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рассмотреть вопросы повышения эффективного управления энергетической отраслью;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рассмотреть вопросы обоснованности введения института отраслевых регуляторов и восстановления функций отраслевого министерства;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реализовать подготовленные предложения законодательного и организационного характера, направленные на расширение прав и полномочий, придание законченности функциям, изменение структуры аппарата управления </a:t>
            </a:r>
            <a:r>
              <a:rPr lang="ru-RU" sz="1600" b="1" dirty="0" err="1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Госэнергонадзора</a:t>
            </a:r>
            <a:r>
              <a:rPr lang="ru-RU" sz="1600" b="1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создать при Комитете </a:t>
            </a:r>
            <a:r>
              <a:rPr lang="ru-RU" sz="1600" b="1" dirty="0" err="1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Госэнергонадзора</a:t>
            </a:r>
            <a:r>
              <a:rPr lang="ru-RU" sz="1600" b="1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постоянно действующий Технический совет по вопросам нормативно-технической документации;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разработать и принять новую редакцию Закона «Об энергосбережении» для последующей реализации во всех сферах общества; определить государственную систему управления энергосбережением;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электроэнергетическим компаниям обеспечить подготовку инженерных и рабочих кадров для собственных нужд на договорной основе с учебными заведениями в соответствии с Трудовым кодексом РК;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создать республиканский учебный центр по подготовке и повышению квалификации ИТР и рабочих кадров, действующий на постоянной основе;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внедрить научно-технические достижения по энергосбережению и нетрадиционным источникам энергии; разработать и принять нормативный документ по внедрению передовых технологий на предприятиях.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chemeClr val="bg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600" b="1" dirty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D:\НОУТ\Мои рисунки\СОТКА\Универ\Экскурсия\На отчет\SDC101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813" y="214313"/>
            <a:ext cx="7772400" cy="1470025"/>
          </a:xfrm>
        </p:spPr>
        <p:txBody>
          <a:bodyPr/>
          <a:lstStyle/>
          <a:p>
            <a:r>
              <a:rPr lang="ru-RU" smtClean="0"/>
              <a:t>Данные по казахстану: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8" y="1428750"/>
            <a:ext cx="8143875" cy="4857750"/>
          </a:xfrm>
        </p:spPr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В настоящее время в отраслях экономики РК в эксплуатации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Ha</a:t>
            </a:r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</a:rPr>
              <a:t>ходится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более 700 электростанций суммарной мощностью - 18,5 млн. кВт,  1,1 кВт на душу населения, а в США этот показатель составляет 3,2 * Ныне вырабатывается около 64 млрд. кВт/ч. электроэнергии из Ч долю пылеугольных электростанций приходится около 79%,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</a:rPr>
              <a:t>газонасосных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- 12-13%, гидроэлектростанций - 6-7%. В 2002 г. из общего количества электростанций республики 44% составляли электростанции, находящиеся при промышленных предприятиях, 25%-при сельскохозяйственных, 5,6%- при транспортных предприятиях, 1,6%- при коммунальных хозяйствах, кроме того 14% -автономные (дизельные) электростанции.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7772400" cy="1470025"/>
          </a:xfrm>
        </p:spPr>
        <p:txBody>
          <a:bodyPr/>
          <a:lstStyle/>
          <a:p>
            <a:pPr algn="l"/>
            <a:r>
              <a:rPr lang="ru-RU" smtClean="0"/>
              <a:t>Протяжённость лэп по КАЗАХСТАНУ: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500188"/>
            <a:ext cx="6000750" cy="3500437"/>
          </a:xfrm>
        </p:spPr>
        <p:txBody>
          <a:bodyPr/>
          <a:lstStyle/>
          <a:p>
            <a:r>
              <a:rPr lang="ru-RU" sz="2800" smtClean="0">
                <a:solidFill>
                  <a:srgbClr val="0070C0"/>
                </a:solidFill>
              </a:rPr>
              <a:t>Общая протяженность линии всех напряжений составляет около 460 тыс. км. Действует первая очередь межгосударственной широтной магистрали Сибирь-Казахстан-Урал протяженностью 1900 км и ведется ее развитие в южном направлении для связи Северного Казахстана с Южным, с выходом на сети стран Средней и Центральной Азии.</a:t>
            </a:r>
          </a:p>
          <a:p>
            <a:r>
              <a:rPr lang="ru-RU" sz="2800" smtClean="0">
                <a:solidFill>
                  <a:srgbClr val="0070C0"/>
                </a:solidFill>
              </a:rPr>
              <a:t> </a:t>
            </a:r>
          </a:p>
        </p:txBody>
      </p:sp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0" y="0"/>
            <a:ext cx="285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" y="2071688"/>
            <a:ext cx="7772400" cy="14700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Одной из главных компаний приёма и распределения электроэнергии является </a:t>
            </a:r>
            <a:r>
              <a:rPr lang="ru-RU" dirty="0"/>
              <a:t>НЭС </a:t>
            </a:r>
            <a:br>
              <a:rPr lang="ru-RU" dirty="0"/>
            </a:br>
            <a:r>
              <a:rPr lang="ru-RU" dirty="0"/>
              <a:t>«</a:t>
            </a:r>
            <a:r>
              <a:rPr lang="ru-RU" dirty="0" err="1"/>
              <a:t>Казахстанэнерго</a:t>
            </a:r>
            <a:r>
              <a:rPr lang="ru-RU" dirty="0"/>
              <a:t>» </a:t>
            </a:r>
            <a:r>
              <a:rPr lang="ru-RU" dirty="0" smtClean="0"/>
              <a:t>была преобразована 1996году </a:t>
            </a:r>
            <a:r>
              <a:rPr lang="ru-RU" dirty="0"/>
              <a:t>в ОАО «Казахстанская компания по управлению электрическими сетями - « </a:t>
            </a:r>
            <a:r>
              <a:rPr lang="en-US" dirty="0"/>
              <a:t>KEGOC</a:t>
            </a:r>
            <a:r>
              <a:rPr lang="ru-RU" dirty="0"/>
              <a:t> ».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3" descr="D:\НОУТ\Мои рисунки\СОТКА\Универ\Экскурсия\На отчет\SDC100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500" y="214313"/>
            <a:ext cx="7772400" cy="1470025"/>
          </a:xfrm>
        </p:spPr>
        <p:txBody>
          <a:bodyPr/>
          <a:lstStyle/>
          <a:p>
            <a:r>
              <a:rPr lang="ru-RU" sz="2000" b="1" smtClean="0"/>
              <a:t>ОАО « </a:t>
            </a:r>
            <a:r>
              <a:rPr lang="en-US" sz="2000" b="1" smtClean="0"/>
              <a:t>KEGOC</a:t>
            </a:r>
            <a:r>
              <a:rPr lang="ru-RU" sz="2000" b="1" smtClean="0"/>
              <a:t> » разработал программу развития электроэнергетики республики по трем главным направлениям:</a:t>
            </a:r>
            <a:br>
              <a:rPr lang="ru-RU" sz="2000" b="1" smtClean="0"/>
            </a:br>
            <a:endParaRPr lang="ru-RU" sz="2000" b="1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50" y="1357313"/>
            <a:ext cx="8643938" cy="4643437"/>
          </a:xfrm>
        </p:spPr>
        <p:txBody>
          <a:bodyPr rtlCol="0">
            <a:normAutofit lnSpcReduction="10000"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Так как большинство электростанции Казахстана построены 25-45 лет назад, высок их моральный и физический износ. Износ основного оборудования ТЭЦ составляет 51 %, а использование установленной мощности снизилось до 50%, необходима замена генерирующего оборудования. В период до 2010 г. необходимо заменить 120 турбогенераторов, для чего потребуется 200-300 млн. долл. в год.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5" y="571500"/>
            <a:ext cx="8001000" cy="5715000"/>
          </a:xfrm>
        </p:spPr>
        <p:txBody>
          <a:bodyPr rtlCol="0">
            <a:normAutofit fontScale="85000" lnSpcReduction="20000"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Ввод новых генерирующих мощностей будет проходить в два этапа.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Первый - на ранее начатом строительстве электростанций нужно установить очередные турбогенераторы с минимальным </a:t>
            </a:r>
            <a:r>
              <a:rPr lang="ru-RU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капвложением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что даст прирост генерирующих мощностей. Это </a:t>
            </a:r>
            <a:r>
              <a:rPr lang="ru-RU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Екибастузский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ГРЭС-2, Карагандинский ТЭЦ-2 и 3, ТЭЦ-2 в г.Астане.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Второй - нужно построить новые электростанции. Это первый модуль Южно-Казахстанской ГРЭС, </a:t>
            </a:r>
            <a:r>
              <a:rPr lang="ru-RU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Майнакская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ГРЭС на </a:t>
            </a:r>
            <a:r>
              <a:rPr lang="ru-RU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Чарын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Кербулакская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ГРЭС на р.Или (</a:t>
            </a:r>
            <a:r>
              <a:rPr lang="ru-RU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Алматинская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Семипалатинская ГЭС на </a:t>
            </a:r>
            <a:r>
              <a:rPr lang="ru-RU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р.Ертыс</a:t>
            </a:r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D:\НОУТ\Мои рисунки\СОТКА\Универ\Экскурсия\На отчет\SDC101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357188"/>
            <a:ext cx="8229600" cy="1785937"/>
          </a:xfrm>
        </p:spPr>
        <p:txBody>
          <a:bodyPr>
            <a:normAutofit/>
          </a:bodyPr>
          <a:lstStyle/>
          <a:p>
            <a:pPr algn="l"/>
            <a:r>
              <a:rPr lang="ru-RU" sz="2800" b="1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i="1" smtClean="0">
                <a:solidFill>
                  <a:srgbClr val="10253F"/>
                </a:solidFill>
              </a:rPr>
              <a:t>1 Сущность электрификации народного хозяйства.</a:t>
            </a:r>
            <a:br>
              <a:rPr lang="ru-RU" sz="2000" i="1" smtClean="0">
                <a:solidFill>
                  <a:srgbClr val="10253F"/>
                </a:solidFill>
              </a:rPr>
            </a:br>
            <a:r>
              <a:rPr lang="ru-RU" sz="2000" i="1" smtClean="0">
                <a:solidFill>
                  <a:srgbClr val="10253F"/>
                </a:solidFill>
              </a:rPr>
              <a:t>	2 Электрификация и создание материально технической базы Республики Казахстан.</a:t>
            </a:r>
            <a:r>
              <a:rPr lang="ru-RU" sz="2000" smtClean="0"/>
              <a:t/>
            </a:r>
            <a:br>
              <a:rPr lang="ru-RU" sz="2000" smtClean="0"/>
            </a:br>
            <a:endParaRPr lang="ru-RU" sz="20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C:\Users\Серега\Desktop\Казахста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75" y="285750"/>
            <a:ext cx="7772400" cy="1470025"/>
          </a:xfrm>
        </p:spPr>
        <p:txBody>
          <a:bodyPr/>
          <a:lstStyle/>
          <a:p>
            <a:r>
              <a:rPr lang="ru-RU" smtClean="0">
                <a:solidFill>
                  <a:srgbClr val="FF0000"/>
                </a:solidFill>
              </a:rPr>
              <a:t>Потенциал энергоресурсов Казахстана!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8" y="1857375"/>
            <a:ext cx="7858125" cy="1752600"/>
          </a:xfrm>
        </p:spPr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>
                <a:solidFill>
                  <a:schemeClr val="bg2">
                    <a:lumMod val="10000"/>
                  </a:schemeClr>
                </a:solidFill>
              </a:rPr>
              <a:t>Казахстан располагает достаточным и легкодоступным для освоения "Традиционных источников энергии, таких как ветровая и солнечная энергия. На границе с Китаем </a:t>
            </a:r>
            <a:r>
              <a:rPr lang="ru-RU" sz="2400" b="1" dirty="0" err="1">
                <a:solidFill>
                  <a:schemeClr val="bg2">
                    <a:lumMod val="10000"/>
                  </a:schemeClr>
                </a:solidFill>
              </a:rPr>
              <a:t>Джунгарские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</a:rPr>
              <a:t>воротаФ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</a:rPr>
              <a:t>с устойчивыми и очень сильными ветрами. В этом районе совместно с иностранной фирмой рас- </a:t>
            </a:r>
            <a:r>
              <a:rPr lang="ru-RU" sz="2400" b="1" dirty="0" err="1">
                <a:solidFill>
                  <a:schemeClr val="bg2">
                    <a:lumMod val="10000"/>
                  </a:schemeClr>
                </a:solidFill>
              </a:rPr>
              <a:t>вок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</a:rPr>
              <a:t> '</a:t>
            </a:r>
            <a:r>
              <a:rPr lang="ru-RU" sz="2400" b="1" dirty="0" err="1">
                <a:solidFill>
                  <a:schemeClr val="bg2">
                    <a:lumMod val="10000"/>
                  </a:schemeClr>
                </a:solidFill>
              </a:rPr>
              <a:t>ЗИвается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</a:rPr>
              <a:t> вопрос по сооружению ветровых </a:t>
            </a:r>
            <a:r>
              <a:rPr lang="ru-RU" sz="2400" b="1">
                <a:solidFill>
                  <a:schemeClr val="bg2">
                    <a:lumMod val="10000"/>
                  </a:schemeClr>
                </a:solidFill>
              </a:rPr>
              <a:t>энергетических </a:t>
            </a:r>
            <a:r>
              <a:rPr lang="ru-RU" sz="2400" b="1" smtClean="0">
                <a:solidFill>
                  <a:schemeClr val="bg2">
                    <a:lumMod val="10000"/>
                  </a:schemeClr>
                </a:solidFill>
              </a:rPr>
              <a:t>установок  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</a:rPr>
              <a:t>На Востоке и </a:t>
            </a:r>
            <a:r>
              <a:rPr lang="ru-RU" sz="2400" b="1" dirty="0" err="1">
                <a:solidFill>
                  <a:schemeClr val="bg2">
                    <a:lumMod val="10000"/>
                  </a:schemeClr>
                </a:solidFill>
              </a:rPr>
              <a:t>Юго-Востоке</a:t>
            </a:r>
            <a:r>
              <a:rPr lang="ru-RU" sz="2400" b="1" dirty="0">
                <a:solidFill>
                  <a:schemeClr val="bg2">
                    <a:lumMod val="10000"/>
                  </a:schemeClr>
                </a:solidFill>
              </a:rPr>
              <a:t> имеются гидроресурсы, технический, потенциал К0Т0РЫХ составляет 62 млрд.кВт-ч в год, а используется сей- с всего 11% потенциала.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D:\НОУТ\Мои рисунки\приколи\797780_i-tyi-svobod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50" y="2357438"/>
            <a:ext cx="7772400" cy="1470025"/>
          </a:xfrm>
        </p:spPr>
        <p:txBody>
          <a:bodyPr/>
          <a:lstStyle/>
          <a:p>
            <a:r>
              <a:rPr lang="ru-RU" sz="5400" smtClean="0">
                <a:solidFill>
                  <a:srgbClr val="FF0000"/>
                </a:solidFill>
              </a:rPr>
              <a:t>Спасибо за внимание!!!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00375" y="500063"/>
            <a:ext cx="3143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>
                <a:solidFill>
                  <a:srgbClr val="FF0000"/>
                </a:solidFill>
                <a:latin typeface="Calibri" pitchFamily="34" charset="0"/>
              </a:rPr>
              <a:t>The end.</a:t>
            </a:r>
            <a:endParaRPr lang="ru-RU" sz="320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8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D:\НОУТ\Мои рисунки\СОТКА\Универ\Экскурсия\На отчет\SDC101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214313"/>
            <a:ext cx="8229600" cy="4525962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800" b="1" smtClean="0">
                <a:solidFill>
                  <a:srgbClr val="FFFF00"/>
                </a:solidFill>
                <a:ea typeface="Aharoni"/>
                <a:cs typeface="Aharoni"/>
              </a:rPr>
              <a:t>Энергетика - важнейшая отрасль народного хозяйства страны. Она охватывает все отраслевые системы топливно-энергетического комплекса (ТЭК): электроэнергетическую, углеснабжающую, нефтеснабжающую, газоснабжающую. Ее продукция является стратегической и используется всеми отраслями народного хозяйства. Энергетика определяет судьбу экономического, социального и политического развития государства. </a:t>
            </a:r>
          </a:p>
          <a:p>
            <a:pPr>
              <a:lnSpc>
                <a:spcPct val="80000"/>
              </a:lnSpc>
            </a:pPr>
            <a:endParaRPr lang="ru-RU" sz="1500" b="1" smtClean="0">
              <a:solidFill>
                <a:srgbClr val="FFFF00"/>
              </a:solidFill>
              <a:ea typeface="Aharoni"/>
              <a:cs typeface="Aharon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5" descr="D:\НОУТ\Мои рисунки\В порядке!\3d_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63" y="428625"/>
            <a:ext cx="6400800" cy="3929063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Кризис, охвативший всю экономику страны, в том числе и топливно-энергетический комплекс, явился стимулом для кардинальных преобразований в этом секторе народного хозяйства и определил необходимость разработки и реализации новой энергетической политики.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600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63" y="0"/>
            <a:ext cx="7772400" cy="1428750"/>
          </a:xfrm>
        </p:spPr>
        <p:txBody>
          <a:bodyPr/>
          <a:lstStyle/>
          <a:p>
            <a:pPr algn="l"/>
            <a:r>
              <a:rPr lang="ru-RU" sz="2400" b="1" smtClean="0"/>
              <a:t>Концепция новой энергетической политики по выходу ТЭК из кризиса определяет следующие задачи : </a:t>
            </a:r>
            <a:br>
              <a:rPr lang="ru-RU" sz="2400" b="1" smtClean="0"/>
            </a:br>
            <a:r>
              <a:rPr lang="ru-RU" sz="2400" b="1" smtClean="0"/>
              <a:t/>
            </a:r>
            <a:br>
              <a:rPr lang="ru-RU" sz="2400" b="1" smtClean="0"/>
            </a:br>
            <a:endParaRPr lang="ru-RU" sz="2400" b="1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8" y="1000125"/>
            <a:ext cx="8501062" cy="5857875"/>
          </a:xfrm>
        </p:spPr>
        <p:txBody>
          <a:bodyPr>
            <a:normAutofit/>
          </a:bodyPr>
          <a:lstStyle/>
          <a:p>
            <a:pPr algn="l">
              <a:lnSpc>
                <a:spcPct val="80000"/>
              </a:lnSpc>
            </a:pPr>
            <a:r>
              <a:rPr lang="ru-RU" sz="2500" smtClean="0">
                <a:solidFill>
                  <a:srgbClr val="FFFF00"/>
                </a:solidFill>
                <a:ea typeface="Aparajita"/>
                <a:cs typeface="Aparajita"/>
              </a:rPr>
              <a:t>- формирование и надежное обеспечение разумных энергетических потребностей общества; </a:t>
            </a:r>
          </a:p>
          <a:p>
            <a:pPr algn="l">
              <a:lnSpc>
                <a:spcPct val="80000"/>
              </a:lnSpc>
            </a:pPr>
            <a:r>
              <a:rPr lang="ru-RU" sz="2500" smtClean="0">
                <a:solidFill>
                  <a:srgbClr val="FFFF00"/>
                </a:solidFill>
                <a:ea typeface="Aparajita"/>
                <a:cs typeface="Aparajita"/>
              </a:rPr>
              <a:t>- повышение эффективности энергетического производства и рациональное использование  энергии; </a:t>
            </a:r>
          </a:p>
          <a:p>
            <a:pPr algn="l">
              <a:lnSpc>
                <a:spcPct val="80000"/>
              </a:lnSpc>
            </a:pPr>
            <a:r>
              <a:rPr lang="ru-RU" sz="2500" smtClean="0">
                <a:solidFill>
                  <a:srgbClr val="FFFF00"/>
                </a:solidFill>
                <a:ea typeface="Aparajita"/>
                <a:cs typeface="Aparajita"/>
              </a:rPr>
              <a:t>- создание условий для комплексного развития энергодефицитных и энергоизбыточных регионов Казахстана; </a:t>
            </a:r>
          </a:p>
          <a:p>
            <a:pPr algn="l">
              <a:lnSpc>
                <a:spcPct val="80000"/>
              </a:lnSpc>
            </a:pPr>
            <a:r>
              <a:rPr lang="ru-RU" sz="2500" smtClean="0">
                <a:solidFill>
                  <a:srgbClr val="FFFF00"/>
                </a:solidFill>
                <a:ea typeface="Aparajita"/>
                <a:cs typeface="Aparajita"/>
              </a:rPr>
              <a:t>- поддержание на достаточном уровне и совершенствование структуры экспортного потенциала. </a:t>
            </a:r>
          </a:p>
          <a:p>
            <a:pPr algn="l">
              <a:lnSpc>
                <a:spcPct val="80000"/>
              </a:lnSpc>
            </a:pPr>
            <a:r>
              <a:rPr lang="ru-RU" sz="2500" smtClean="0">
                <a:solidFill>
                  <a:srgbClr val="FFFF00"/>
                </a:solidFill>
                <a:ea typeface="Aparajita"/>
                <a:cs typeface="Aparajita"/>
              </a:rPr>
              <a:t>Принципиальное отличие разработанной концепции новой энергетической политики от прежних директивных энергетических программ состоит в том, что главный упор в ней сделан не на объемные показатели энергопроизводства и энергопотребления и выделенные для этого средства, а на формирование стратегических направлений развития энергетики и соответствующих мероприятий по их реализации.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D:\НОУТ\Мои рисунки\В порядке!\carbonesqu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63" y="214313"/>
            <a:ext cx="7772400" cy="1285875"/>
          </a:xfrm>
        </p:spPr>
        <p:txBody>
          <a:bodyPr/>
          <a:lstStyle/>
          <a:p>
            <a:r>
              <a:rPr lang="ru-RU" sz="2800" smtClean="0">
                <a:solidFill>
                  <a:schemeClr val="bg1"/>
                </a:solidFill>
              </a:rPr>
              <a:t>Стратегическими направлениями являются: </a:t>
            </a:r>
            <a:br>
              <a:rPr lang="ru-RU" sz="2800" smtClean="0">
                <a:solidFill>
                  <a:schemeClr val="bg1"/>
                </a:solidFill>
              </a:rPr>
            </a:br>
            <a:endParaRPr lang="ru-RU" sz="2800" smtClean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63" y="1071563"/>
            <a:ext cx="8001000" cy="5357812"/>
          </a:xfrm>
        </p:spPr>
        <p:txBody>
          <a:bodyPr rtlCol="0">
            <a:normAutofit fontScale="70000" lnSpcReduction="20000"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/>
              <a:t>- </a:t>
            </a:r>
            <a:r>
              <a:rPr lang="ru-RU" b="1" i="1" dirty="0"/>
              <a:t>уменьшение энергоемкости валового национального продукта; 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/>
              <a:t>- социальная переориентация ТЭК на приоритетное энергоснабжение населения, сельского хозяйства и коммунально-бытовой сферы; 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/>
              <a:t>- обеспечение потребности </a:t>
            </a:r>
            <a:r>
              <a:rPr lang="ru-RU" b="1" i="1" dirty="0" err="1"/>
              <a:t>энергопроизводителей</a:t>
            </a:r>
            <a:r>
              <a:rPr lang="ru-RU" b="1" i="1" dirty="0"/>
              <a:t> и </a:t>
            </a:r>
            <a:r>
              <a:rPr lang="ru-RU" b="1" i="1" dirty="0" err="1"/>
              <a:t>энергопотребителей</a:t>
            </a:r>
            <a:r>
              <a:rPr lang="ru-RU" b="1" i="1" dirty="0"/>
              <a:t> при эффективном использовании топливно-энергетических ресурсов; 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/>
              <a:t>- диверсификация видов используемой энергии и структуры </a:t>
            </a:r>
            <a:r>
              <a:rPr lang="ru-RU" b="1" i="1" dirty="0" err="1"/>
              <a:t>энергоисточников</a:t>
            </a:r>
            <a:r>
              <a:rPr lang="ru-RU" b="1" i="1" dirty="0"/>
              <a:t>, обеспечивающих демонополизацию </a:t>
            </a:r>
            <a:r>
              <a:rPr lang="ru-RU" b="1" i="1" dirty="0" err="1"/>
              <a:t>энергопроизводства</a:t>
            </a:r>
            <a:r>
              <a:rPr lang="ru-RU" b="1" i="1" dirty="0"/>
              <a:t>; 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/>
              <a:t>- структурная перестройка энергетики с ориентацией отрасли на использование газа и углубление переработки природных энергоресурсов; 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/>
              <a:t>- стабилизация и снижение объемов выброса в атмосферу вредных веществ и активное сбережение топливных и энергетических ресурсов. 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63" y="357188"/>
            <a:ext cx="7929562" cy="5072062"/>
          </a:xfrm>
        </p:spPr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25 августа в Астане состоялось </a:t>
            </a:r>
            <a:r>
              <a:rPr 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VI</a:t>
            </a:r>
            <a:r>
              <a:rPr lang="ru-RU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республиканское совещание энергетиков Казахстана на тему «Роль электроэнергетики в реализации Программы по форсированному индустриально-инновационному развитию Республики Казахстан» (ФИИР).Одним из важнейших мероприятий, способствующих взаимодействию министерств и ведомств, предприятий – потребителей энергии, фирм – поставщиков оборудования для энергетических служб, являются ежегодно проводимые форумы главных энергетиков промышленных предприятий.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D:\НОУТ\Мои рисунки\В порядке!\elysia_w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63" y="214313"/>
            <a:ext cx="7772400" cy="1470025"/>
          </a:xfrm>
        </p:spPr>
        <p:txBody>
          <a:bodyPr/>
          <a:lstStyle/>
          <a:p>
            <a:r>
              <a:rPr lang="ru-RU" smtClean="0"/>
              <a:t>О перспективе: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000250"/>
            <a:ext cx="6400800" cy="1752600"/>
          </a:xfrm>
        </p:spPr>
        <p:txBody>
          <a:bodyPr/>
          <a:lstStyle/>
          <a:p>
            <a:r>
              <a:rPr lang="ru-RU" sz="2000" b="1" smtClean="0">
                <a:solidFill>
                  <a:srgbClr val="00B0F0"/>
                </a:solidFill>
              </a:rPr>
              <a:t>Совещание проходило под руководством нового министерства, объединившего промышленность, энергетику и новые технологии. С одной стороны, удивляет, что в такой энергетически развитой стране, как Казахстан, не стало Министерства энергетики. С другой – большая доля оптимизма заключается в том, что промышленная энергетика будет под опекой властных структур. Ведь раньше работа энергетических служб предприятий была пущена на самотек. И можно надеяться, что энергобезопасность страны и обеспечение теплом и электричеством отечественного потребителя будут на высоте.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500" y="285750"/>
            <a:ext cx="7772400" cy="1470025"/>
          </a:xfrm>
        </p:spPr>
        <p:txBody>
          <a:bodyPr/>
          <a:lstStyle/>
          <a:p>
            <a:r>
              <a:rPr lang="ru-RU" sz="3200" smtClean="0">
                <a:solidFill>
                  <a:srgbClr val="C00000"/>
                </a:solidFill>
              </a:rPr>
              <a:t>Планы на ближайшее будущие энергетики Казахстана: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1857375"/>
            <a:ext cx="6400800" cy="1752600"/>
          </a:xfrm>
        </p:spPr>
        <p:txBody>
          <a:bodyPr/>
          <a:lstStyle/>
          <a:p>
            <a:pPr algn="l"/>
            <a:r>
              <a:rPr lang="ru-RU" sz="2400" b="1" smtClean="0">
                <a:solidFill>
                  <a:srgbClr val="002060"/>
                </a:solidFill>
              </a:rPr>
              <a:t>Как заметил вице-министр МИНТ Дуйсенбай Турганов, министерство уже наметило основные цели до 2014 года, в том числе доведение выработки электроэнергии до 97,9 млрд. кВт∙ч при прогнозном потреблении 96,8 млрд. кВт∙ч. Планируется внедрение проектов 13 новых генерирующих мощностей, а также модернизация и расширение действующих. Среди основных задач отрасли – подача электроэнергии только от собственных электростанций.</a:t>
            </a:r>
          </a:p>
          <a:p>
            <a:pPr algn="l"/>
            <a:endParaRPr lang="ru-RU" sz="2400" b="1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1070</Words>
  <Application>Microsoft Office PowerPoint</Application>
  <PresentationFormat>Экран (4:3)</PresentationFormat>
  <Paragraphs>56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Calibri</vt:lpstr>
      <vt:lpstr>Arial</vt:lpstr>
      <vt:lpstr>Times New Roman</vt:lpstr>
      <vt:lpstr>Aharoni</vt:lpstr>
      <vt:lpstr>Aparajita</vt:lpstr>
      <vt:lpstr>Тема Office</vt:lpstr>
      <vt:lpstr>Тема 1      «Энергетика в системе народного хозяйства».</vt:lpstr>
      <vt:lpstr>  1 Сущность электрификации народного хозяйства.  2 Электрификация и создание материально технической базы Республики Казахстан. </vt:lpstr>
      <vt:lpstr>Слайд 3</vt:lpstr>
      <vt:lpstr>Слайд 4</vt:lpstr>
      <vt:lpstr>Концепция новой энергетической политики по выходу ТЭК из кризиса определяет следующие задачи :   </vt:lpstr>
      <vt:lpstr>Стратегическими направлениями являются:  </vt:lpstr>
      <vt:lpstr>Слайд 7</vt:lpstr>
      <vt:lpstr>О перспективе:</vt:lpstr>
      <vt:lpstr>Планы на ближайшее будущие энергетики Казахстана:</vt:lpstr>
      <vt:lpstr>Слайд 10</vt:lpstr>
      <vt:lpstr>Приведение некоторых  других данных:</vt:lpstr>
      <vt:lpstr>О ситуации с оборудованием и кадрами:</vt:lpstr>
      <vt:lpstr>По окончании выступлений была принята резолюция совещания с предложениями участников.   Вот наиболее существенные из них: </vt:lpstr>
      <vt:lpstr>Слайд 14</vt:lpstr>
      <vt:lpstr>Данные по казахстану:</vt:lpstr>
      <vt:lpstr>Протяжённость лэп по КАЗАХСТАНУ:</vt:lpstr>
      <vt:lpstr>Одной из главных компаний приёма и распределения электроэнергии является НЭС  «Казахстанэнерго» была преобразована 1996году в ОАО «Казахстанская компания по управлению электрическими сетями - « KEGOC ». </vt:lpstr>
      <vt:lpstr>ОАО « KEGOC » разработал программу развития электроэнергетики республики по трем главным направлениям: </vt:lpstr>
      <vt:lpstr>Слайд 19</vt:lpstr>
      <vt:lpstr>Потенциал энергоресурсов Казахстана!</vt:lpstr>
      <vt:lpstr>Спасибо за внимание!!!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Энергетика в системе народного</dc:title>
  <dc:creator>Серега</dc:creator>
  <cp:lastModifiedBy>Айжан</cp:lastModifiedBy>
  <cp:revision>40</cp:revision>
  <dcterms:created xsi:type="dcterms:W3CDTF">2011-02-13T15:10:12Z</dcterms:created>
  <dcterms:modified xsi:type="dcterms:W3CDTF">2011-06-01T09:20:09Z</dcterms:modified>
</cp:coreProperties>
</file>