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623CF-DB97-4F67-A8CA-98DAFA21BF6D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B8269-9589-49A0-9AB2-AC58AE2E5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E8E69-EF9C-4F3D-9CEA-92FCF26F37A3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9A256-D154-491B-82E1-B45008E27F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70F23-9BD0-4981-A0E8-A34AEFCA9A0B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A0CD6-3951-4FFB-921F-EF500800F2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5046E-4480-4020-8D3F-6164E252B26D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45C17-BE35-4568-8163-E2DEE054D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D9628-722E-487E-9063-A1AAD310807E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77B1A-ABE0-4FE7-A96E-93E784D37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D8288-969C-4580-A8DC-8E09144897C0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2BEC5-741C-419A-9AE3-0A098F59EC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E3D1E-B727-4589-93D2-13F61B02D14A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919A5-D0D2-4138-8509-6D13D94BA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E836C-FA8A-465C-87CF-7EDCAA090DC4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CCC8E-C289-4F18-92B6-69E99DFEB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E71EC-C1BF-4777-AB62-C39A2277F5C7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338F2-3CD2-4AD8-A486-795059F04A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438DE-4EF8-4C48-AB26-0B18A80E1AA4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FEA06-7CE1-4D75-AAC7-9833A14AB7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3B283-6CA9-4B51-9040-9371776AF7CA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3CB50-1C6D-410E-ABA8-031148549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F86CC1-00B3-4ED8-8325-22C3202153C5}" type="datetimeFigureOut">
              <a:rPr lang="ru-RU"/>
              <a:pPr>
                <a:defRPr/>
              </a:pPr>
              <a:t>01.06.2011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8E8D8C-05FF-4849-A6CF-350D8737E5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4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4" y="912790"/>
            <a:ext cx="8229601" cy="3757627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dirty="0" smtClean="0"/>
              <a:t>Основные и текущие активы</a:t>
            </a:r>
            <a:endParaRPr lang="ru-RU" sz="7200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5429250" y="5214938"/>
            <a:ext cx="3500438" cy="1071562"/>
          </a:xfrm>
        </p:spPr>
        <p:txBody>
          <a:bodyPr/>
          <a:lstStyle/>
          <a:p>
            <a:pPr algn="r"/>
            <a:r>
              <a:rPr lang="ru-RU" sz="1800" smtClean="0">
                <a:latin typeface="Arial" charset="0"/>
              </a:rPr>
              <a:t>Тема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579756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dirty="0" smtClean="0"/>
              <a:t>Экономическая сущность основных </a:t>
            </a:r>
            <a:r>
              <a:rPr lang="ru-RU" sz="3100" dirty="0" err="1" smtClean="0"/>
              <a:t>активов,состоит</a:t>
            </a:r>
            <a:r>
              <a:rPr lang="ru-RU" sz="3100" dirty="0" smtClean="0"/>
              <a:t> в том, что они материально-вещественные ценности </a:t>
            </a:r>
            <a:r>
              <a:rPr lang="ru-RU" sz="3100" u="sng" dirty="0" smtClean="0">
                <a:solidFill>
                  <a:schemeClr val="accent1">
                    <a:lumMod val="75000"/>
                  </a:schemeClr>
                </a:solidFill>
              </a:rPr>
              <a:t>многократно</a:t>
            </a:r>
            <a:r>
              <a:rPr lang="ru-RU" sz="3100" u="sng" dirty="0" smtClean="0"/>
              <a:t> </a:t>
            </a:r>
            <a:r>
              <a:rPr lang="ru-RU" sz="3100" dirty="0" smtClean="0"/>
              <a:t>используются в производственном процессе в качестве средств труда в ряде циклов обращения и их стоимость частями постепенно переносится на создаваемый продукт.</a:t>
            </a:r>
            <a:br>
              <a:rPr lang="ru-RU" sz="3100" dirty="0" smtClean="0"/>
            </a:br>
            <a:r>
              <a:rPr lang="ru-RU" sz="3100" dirty="0" smtClean="0"/>
              <a:t>Основные средства – это материальные активы, действующие в течение длительного периода времени (более одного года), как в сфере материального производства, так и в непроизводственной сфере.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Формы стоимостной оценки основных средств следующие:</a:t>
            </a:r>
            <a:endParaRPr lang="ru-RU" sz="3600" dirty="0"/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457200" y="3000375"/>
            <a:ext cx="8229600" cy="3125788"/>
          </a:xfrm>
        </p:spPr>
        <p:txBody>
          <a:bodyPr/>
          <a:lstStyle/>
          <a:p>
            <a:r>
              <a:rPr lang="ru-RU" sz="2400" smtClean="0"/>
              <a:t>Первоначальная</a:t>
            </a:r>
          </a:p>
          <a:p>
            <a:r>
              <a:rPr lang="ru-RU" sz="2400" smtClean="0"/>
              <a:t>Текущая</a:t>
            </a:r>
          </a:p>
          <a:p>
            <a:r>
              <a:rPr lang="ru-RU" sz="2400" smtClean="0"/>
              <a:t>Балансовая</a:t>
            </a:r>
          </a:p>
          <a:p>
            <a:r>
              <a:rPr lang="ru-RU" sz="2400" smtClean="0"/>
              <a:t>Стоимость реализации</a:t>
            </a:r>
          </a:p>
          <a:p>
            <a:r>
              <a:rPr lang="ru-RU" sz="2400" smtClean="0"/>
              <a:t>Ликвидационная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Первоначальная стоимость </a:t>
            </a:r>
            <a:r>
              <a:rPr lang="ru-RU" sz="3200" dirty="0" smtClean="0"/>
              <a:t>– это стоимость фактически произведенных затрат по возведению или приобретению основных средств, включая уплаченные невозмещаемые налоги и сборы, а также затраты по доставке, монтажу, установке, пуску в эксплуатацию и любые другие расходы, непосредственно связанные с приведением актива в рабочее состояние для его использования по назначению.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408305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Текущая стоимость </a:t>
            </a:r>
            <a:r>
              <a:rPr lang="ru-RU" sz="3200" dirty="0" smtClean="0"/>
              <a:t>– это стоимость основных средств по действующим рыночным ценам на определенную дату.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496"/>
            <a:ext cx="82296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Балансовая стоимость </a:t>
            </a:r>
            <a:r>
              <a:rPr lang="ru-RU" sz="3200" dirty="0" smtClean="0"/>
              <a:t>– это первоначальная или текущая стоимость основных средств за вычетом накопленной амортизации, по которой актив отражается в учете и отчетности.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71612"/>
            <a:ext cx="8229600" cy="386874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Стоимость реализации </a:t>
            </a:r>
            <a:r>
              <a:rPr lang="ru-RU" sz="3200" dirty="0" smtClean="0"/>
              <a:t>– это стоимость, по которой возможен обмен основных средств между хорошо осведомленными и готовыми к проведению сделки независимыми сторонами.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43688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Ликвидационная стоимость </a:t>
            </a:r>
            <a:r>
              <a:rPr lang="ru-RU" sz="3200" dirty="0" smtClean="0"/>
              <a:t>– предполагаемая стоимость запасных частей, лома, отходов, возникающих при ликвидации основных средств в конце срока полезной службы за вычетом ожидаемых запасов по выбытию.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Функционируют основные средства в течении срока их службы, после чего они выбывают из оборота. Это вызывает необходимость обновления, замены или модернизации. Выбытие основных средств возможно по разным причинам, в том числе из-за полного износа или невозможности продолжения эксплуатации, путем продажи, передачи в аренду, передачи в качестве учредительного взноса в уставный капитал коммерческой организации, безвозмездной передачи.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451168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Постоянно накапливаемый в стоимостном денежном выражении износ основных средств для последующего использования на воспроизводство стоимости активов называется </a:t>
            </a:r>
            <a:r>
              <a:rPr lang="ru-RU" sz="3200" dirty="0" smtClean="0">
                <a:solidFill>
                  <a:srgbClr val="FF0000"/>
                </a:solidFill>
              </a:rPr>
              <a:t>амортизацией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Амортизация начисляется путем применения </a:t>
            </a:r>
            <a:r>
              <a:rPr lang="ru-RU" sz="3600" dirty="0" smtClean="0"/>
              <a:t>различных</a:t>
            </a:r>
            <a:r>
              <a:rPr lang="ru-RU" sz="3200" dirty="0" smtClean="0"/>
              <a:t> методов: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2000250"/>
            <a:ext cx="8229600" cy="4572000"/>
          </a:xfrm>
        </p:spPr>
        <p:txBody>
          <a:bodyPr>
            <a:normAutofit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dirty="0" smtClean="0"/>
              <a:t>1) равномерного (прямолинейного) списания стоимости;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dirty="0" smtClean="0"/>
              <a:t>2) списание стоимости пропорционально объему выполненных работ (производственный метод);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dirty="0" smtClean="0"/>
              <a:t>3) ускоренного списания: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4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4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     К различным видам основных средств допускается применение различных методов начисления амортизации. При этом, к одному виду основных средств следует применять не более одного метода.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4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Текущие активы.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В соответствии с МСБУ, </a:t>
            </a:r>
            <a:r>
              <a:rPr lang="ru-RU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актив – 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это ресурс, контролируемый предприятием, полученный в результате прошлых событий, от которого ожидается поступление будущих экономических выгод. Будущие экономические выгоды, заключенные в активе – это потенциальные выгоды в виде денежных средств или в виде других выгод, которые будут получены в будущем в результате использования актива. Актив признается в балансе, если можно достоверно определить (оценить) его стоимость.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494031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Начисляемая амортизация зависит от достаточно стабильных (по крайней мере, для годичной периодичности) величин среднегодовой стоимости основных средств и норм амортизационных отчислений, утвержденных законодательными (нормативными) актами.</a:t>
            </a:r>
            <a:br>
              <a:rPr lang="ru-RU" sz="2800" dirty="0" smtClean="0"/>
            </a:br>
            <a:r>
              <a:rPr lang="ru-RU" sz="2800" dirty="0" smtClean="0"/>
              <a:t>По основным средствам, по которым амортизация не начисляется, износ рассчитывается исходя из стоимости основных фондов и нормативного времени нахождения их в эксплуатации.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654164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Износ основных средств определяется по всем видам основных фондов за исключением: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>
          <a:xfrm>
            <a:off x="500063" y="2571750"/>
            <a:ext cx="8229600" cy="3983038"/>
          </a:xfrm>
        </p:spPr>
        <p:txBody>
          <a:bodyPr/>
          <a:lstStyle/>
          <a:p>
            <a:r>
              <a:rPr lang="ru-RU" sz="2600" smtClean="0"/>
              <a:t>библиотечных фондов;</a:t>
            </a:r>
          </a:p>
          <a:p>
            <a:r>
              <a:rPr lang="ru-RU" sz="2600" smtClean="0"/>
              <a:t>продуктивного скота, волов, буйволов;</a:t>
            </a:r>
          </a:p>
          <a:p>
            <a:r>
              <a:rPr lang="ru-RU" sz="2600" smtClean="0"/>
              <a:t>многолетних насаждений, не достигших эксплуатационного возраста;</a:t>
            </a:r>
          </a:p>
          <a:p>
            <a:r>
              <a:rPr lang="ru-RU" sz="2600" smtClean="0"/>
              <a:t>фондам, переведенным в установленном порядке на консервацию;</a:t>
            </a:r>
          </a:p>
          <a:p>
            <a:r>
              <a:rPr lang="ru-RU" sz="2600" smtClean="0"/>
              <a:t>музейных и художественных ценностей и т.д.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011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 срокам своего полезного использования для получения экономической выгоды активы можно подразделить на: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5362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286250"/>
            <a:ext cx="4038600" cy="1839913"/>
          </a:xfrm>
        </p:spPr>
        <p:txBody>
          <a:bodyPr/>
          <a:lstStyle/>
          <a:p>
            <a:r>
              <a:rPr lang="ru-RU" sz="3200" smtClean="0"/>
              <a:t>долгосрочные (более одного года)</a:t>
            </a:r>
          </a:p>
          <a:p>
            <a:endParaRPr lang="ru-RU" smtClean="0"/>
          </a:p>
        </p:txBody>
      </p:sp>
      <p:sp>
        <p:nvSpPr>
          <p:cNvPr id="15363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357688"/>
            <a:ext cx="4038600" cy="1768475"/>
          </a:xfrm>
        </p:spPr>
        <p:txBody>
          <a:bodyPr/>
          <a:lstStyle/>
          <a:p>
            <a:r>
              <a:rPr lang="ru-RU" sz="3200" smtClean="0"/>
              <a:t>текущие или краткосрочные (до одного года)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229600" cy="142876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/>
              <a:t>«Представление финансовой отчетности» актив должен классифицироваться как краткосрочный (текущий) актив, если: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2357438"/>
            <a:ext cx="8229600" cy="4071937"/>
          </a:xfrm>
        </p:spPr>
        <p:txBody>
          <a:bodyPr>
            <a:normAutofit fontScale="85000"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400" dirty="0" smtClean="0"/>
              <a:t>его предполагается реализовать или держать для продажи или использования в нормальных условиях операционного цикла компании; или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400" dirty="0" smtClean="0"/>
              <a:t>он содержится главным образом в коммерческих (торговых) целях;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400" dirty="0" smtClean="0"/>
              <a:t>его предполагается реализовать в течение 12 месяцев с отчетной даты;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2400" dirty="0" smtClean="0"/>
              <a:t>он является активом в виде денежных средств или их эквивалентов.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400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2600" dirty="0" smtClean="0"/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Все прочие 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активы должны классифицироваться как </a:t>
            </a:r>
            <a:r>
              <a:rPr lang="ru-RU" i="1" u="sng" dirty="0" smtClean="0">
                <a:solidFill>
                  <a:schemeClr val="accent1">
                    <a:lumMod val="75000"/>
                  </a:schemeClr>
                </a:solidFill>
              </a:rPr>
              <a:t>долгосрочные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 текущим активам относятся следующие статьи: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товарно-материальные запасы независимо от срока их переработки и реализации;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расходы будущих периодов, которые могут быть списаны в течение одного года от отчетной даты;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денежные средства (денежные средства, на использование которых наложены ограничения, включаются в текущие активы, если ограничения будут сняты в течение одного года);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краткосрочные финансовые инвестиции с указанием их текущей стоимости, если она отличается от их балансовой стоимости;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авансовые платежи за покупку текущих активов;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текущие счета к получению;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краткосрочные векселя полученные;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прочая краткосрочная дебиторская задолженность.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229600" cy="272573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Текущие активы обычно представлены в бухгалтерском балансе в порядке убывания ликвидности: 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357188" y="3429000"/>
            <a:ext cx="8229600" cy="3240088"/>
          </a:xfrm>
        </p:spPr>
        <p:txBody>
          <a:bodyPr/>
          <a:lstStyle/>
          <a:p>
            <a:r>
              <a:rPr lang="ru-RU" sz="2400" smtClean="0"/>
              <a:t>Денежные средства </a:t>
            </a:r>
          </a:p>
          <a:p>
            <a:r>
              <a:rPr lang="ru-RU" sz="2400" smtClean="0"/>
              <a:t>Краткосрочные инвестиции </a:t>
            </a:r>
          </a:p>
          <a:p>
            <a:r>
              <a:rPr lang="ru-RU" sz="2400" smtClean="0"/>
              <a:t>Дебиторская задолженность </a:t>
            </a:r>
          </a:p>
          <a:p>
            <a:r>
              <a:rPr lang="ru-RU" sz="2400" smtClean="0"/>
              <a:t>ТМЗ </a:t>
            </a:r>
          </a:p>
          <a:p>
            <a:r>
              <a:rPr lang="ru-RU" sz="2400" smtClean="0"/>
              <a:t>Оплаченные авансом расходы. 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594044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/>
              <a:t>Денежные средства отражаются по номинальной стоимости, краткосрочные инвестиции — по рыночной стоимости или по наименьшей из двух оценок: себестоимости или рыночной стоимости, дебиторская задолженность — по оцененной сумме ожидаемого возмещения (начальная стоимость за минусом корректировок на сомнительные долги, денежных скидок, возврата проданных товаров); ТМЗ — по себестоимости или по наименьшему из значений рыночной стоимости и себестоимости; оплаченные авансом расходы отражаются по себестоимости.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Основные активы.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Денежные средства, авансированные для приобретения основных активов называются основными средствами. Основные активы (средства) являются материально-технической основой производства на любом предприятии. В условиях рыночной экономики первоначальное формирование основных активов, их функционирование и расширенное воспроизводство осуществляется при непосредственном участии финансов. 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407196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/>
              <a:t>В момент приобретения основных активов и принятия их на баланс предприятия величина основных средств количественно совпадает со стоимостью основных активов. В дальнейшем по мере участия основных активов в производственном процессе их стоимость раздваивается: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643438"/>
            <a:ext cx="4038600" cy="1482725"/>
          </a:xfrm>
        </p:spPr>
        <p:txBody>
          <a:bodyPr>
            <a:normAutofit fontScale="92500"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одна ее часть, равная износу, относится на готовую продукцию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4643438"/>
            <a:ext cx="4038600" cy="1482725"/>
          </a:xfrm>
        </p:spPr>
        <p:txBody>
          <a:bodyPr>
            <a:normAutofit fontScale="92500"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dirty="0" smtClean="0"/>
              <a:t>другая – выражает остаточную стоимость действующих основных активов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46</TotalTime>
  <Words>334</Words>
  <PresentationFormat>Экран (4:3)</PresentationFormat>
  <Paragraphs>44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Times New Roman</vt:lpstr>
      <vt:lpstr>Arial</vt:lpstr>
      <vt:lpstr>Wingdings 2</vt:lpstr>
      <vt:lpstr>Wingdings</vt:lpstr>
      <vt:lpstr>Wingdings 3</vt:lpstr>
      <vt:lpstr>Calibri</vt:lpstr>
      <vt:lpstr>Апекс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и текущие активы</dc:title>
  <cp:lastModifiedBy>Айжан</cp:lastModifiedBy>
  <cp:revision>9</cp:revision>
  <dcterms:modified xsi:type="dcterms:W3CDTF">2011-06-01T08:57:04Z</dcterms:modified>
</cp:coreProperties>
</file>