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9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A8E3-A5F3-444A-B958-EFD574BFC4DA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93846-615F-4F97-BEC1-BDAF8E1C9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155C-C11B-4FB3-AACA-69512C81B0E8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691DB-8472-462B-9C32-88BE26672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7EEA-350D-4087-85FC-9940424296D0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24699-364E-4634-9D13-73F43DD6A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55EDB-5D46-4B06-8227-C59815825A69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57B03-9A1A-4116-954D-F2B816E46D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51F24-C163-46EF-BFFF-9320D0164C58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B9F79-1223-4C4F-8352-427F46611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ADE7B-BD04-4179-9656-F4DD703F0ED5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7CF5E-29C9-48D3-9EDF-176C353C4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EBFD3-6506-40F7-825F-CDFABD0EA8D5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39A94-B46E-469A-98B6-969B810E17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01CBC-9D60-4F33-88A1-11814B41CB5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DA0F-C0AB-434B-8EC6-B51FC02E6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1262C-750C-4E5C-9F56-E431E88B26B8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1EB82-61AF-454E-8039-002238D7D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0683E-5D2E-473F-AB76-A5DE1FB48889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4A3E9-EC29-4C81-8F58-B0D7DDB83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EFB32-6892-421D-86F7-79958427AD7E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4910-ACB9-4EBB-86AF-508505A8B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CE39DC1-5056-4D71-8541-1E049EA1ED31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6A56898-D197-4DFD-A0F1-4E8E28F16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7A00"/>
            </a:gs>
            <a:gs pos="45000">
              <a:srgbClr val="FF7A00"/>
            </a:gs>
            <a:gs pos="70000">
              <a:srgbClr val="FF0300"/>
            </a:gs>
            <a:gs pos="75999">
              <a:srgbClr val="FFF2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42938" y="1000125"/>
            <a:ext cx="7772400" cy="4071938"/>
          </a:xfrm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Complex"/>
                <a:ea typeface="Complex"/>
                <a:cs typeface="Complex"/>
              </a:rPr>
              <a:t>Тема 8. Экономика управленческих решений энергохозяйства промышленных предприятий.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29354"/>
          </a:xfrm>
        </p:spPr>
        <p:txBody>
          <a:bodyPr rtlCol="0">
            <a:normAutofit lnSpcReduction="10000"/>
            <a:scene3d>
              <a:camera prst="orthographicFront"/>
              <a:lightRig rig="flat" dir="tl"/>
            </a:scene3d>
            <a:sp3d contourW="19050" prstMaterial="clear"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На промышленном предприятии </a:t>
            </a:r>
            <a:r>
              <a:rPr lang="ru-RU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должен быть организован анализ технико-экономических показателей работы электрохозяйства и его структурных подразделений для оценки состояния отдельных элементов и всей системы электроснабжения, режимов их работы, соответствия нормируемых и фактических показателей функционирования электрохозяйства, эффективности проводимых организационно-технических мероприятий.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1436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На </a:t>
            </a:r>
            <a:r>
              <a:rPr lang="ru-RU" dirty="0"/>
              <a:t>основании анализа должны разрабатываться и выполняться мероприятия по повышению надежности, экономичности и безопасности электроснабжения организации и его структурных подразделений.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Так же на промпредприятии </a:t>
            </a:r>
            <a:r>
              <a:rPr lang="ru-RU" dirty="0"/>
              <a:t>должна быть разработана и действовать система стимулирования работы </a:t>
            </a:r>
            <a:r>
              <a:rPr lang="ru-RU" dirty="0" smtClean="0"/>
              <a:t>персонала за экономию электроэнергии, </a:t>
            </a:r>
            <a:r>
              <a:rPr lang="ru-RU" dirty="0"/>
              <a:t>по повышению эффективности функционирования </a:t>
            </a:r>
            <a:r>
              <a:rPr lang="ru-RU" dirty="0" smtClean="0"/>
              <a:t>электрохозяйства, включая </a:t>
            </a:r>
            <a:r>
              <a:rPr lang="ru-RU" dirty="0"/>
              <a:t>систему подготовки и переподготовки персонала.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01080" cy="250033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Организационная структура и схема управления энергохозяйством.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376873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Структура </a:t>
            </a:r>
            <a:r>
              <a:rPr lang="ru-RU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энергохозяйства зависит от размеров предприятия и форм его энергоснабжения.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Различают три варианта энергоснабжения предприятия.</a:t>
            </a:r>
            <a:endParaRPr lang="ru-RU" b="1" dirty="0">
              <a:ln w="12700">
                <a:solidFill>
                  <a:srgbClr val="00206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электроснабжения: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8472488" cy="5072063"/>
          </a:xfrm>
        </p:spPr>
        <p:txBody>
          <a:bodyPr rtlCol="0">
            <a:normAutofit fontScale="92500" lnSpcReduction="20000"/>
          </a:bodyPr>
          <a:lstStyle/>
          <a:p>
            <a:pPr marL="571500" indent="-571500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ru-RU" dirty="0">
                <a:solidFill>
                  <a:srgbClr val="00B0F0"/>
                </a:solidFill>
              </a:rPr>
              <a:t>В</a:t>
            </a:r>
            <a:r>
              <a:rPr lang="ru-RU" dirty="0" smtClean="0">
                <a:solidFill>
                  <a:srgbClr val="00B0F0"/>
                </a:solidFill>
              </a:rPr>
              <a:t>нутреннее </a:t>
            </a:r>
            <a:r>
              <a:rPr lang="ru-RU" dirty="0">
                <a:solidFill>
                  <a:srgbClr val="00B0F0"/>
                </a:solidFill>
              </a:rPr>
              <a:t>энергоснабжение, т.е. </a:t>
            </a:r>
            <a:r>
              <a:rPr lang="ru-RU" dirty="0" err="1" smtClean="0">
                <a:solidFill>
                  <a:srgbClr val="00B0F0"/>
                </a:solidFill>
              </a:rPr>
              <a:t>самообеспечение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>
                <a:solidFill>
                  <a:srgbClr val="00B0F0"/>
                </a:solidFill>
              </a:rPr>
              <a:t>потребностей предприятия, характерно для крупных предприятий</a:t>
            </a:r>
            <a:r>
              <a:rPr lang="ru-RU" dirty="0" smtClean="0">
                <a:solidFill>
                  <a:srgbClr val="00B0F0"/>
                </a:solidFill>
              </a:rPr>
              <a:t>;</a:t>
            </a:r>
          </a:p>
          <a:p>
            <a:pPr marL="571500" indent="-571500" fontAlgn="auto">
              <a:spcAft>
                <a:spcPts val="0"/>
              </a:spcAft>
              <a:buFont typeface="+mj-lt"/>
              <a:buAutoNum type="romanUcPeriod"/>
              <a:defRPr/>
            </a:pPr>
            <a:endParaRPr lang="ru-RU" dirty="0"/>
          </a:p>
          <a:p>
            <a:pPr marL="571500" indent="-571500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ru-RU" dirty="0" smtClean="0">
                <a:solidFill>
                  <a:srgbClr val="92D050"/>
                </a:solidFill>
              </a:rPr>
              <a:t>Внешнее </a:t>
            </a:r>
            <a:r>
              <a:rPr lang="ru-RU" dirty="0">
                <a:solidFill>
                  <a:srgbClr val="92D050"/>
                </a:solidFill>
              </a:rPr>
              <a:t>энергоснабжение, когда все виды </a:t>
            </a:r>
            <a:r>
              <a:rPr lang="ru-RU" dirty="0" smtClean="0">
                <a:solidFill>
                  <a:srgbClr val="92D050"/>
                </a:solidFill>
              </a:rPr>
              <a:t>энергию предприятие получает </a:t>
            </a:r>
            <a:r>
              <a:rPr lang="ru-RU" dirty="0">
                <a:solidFill>
                  <a:srgbClr val="92D050"/>
                </a:solidFill>
              </a:rPr>
              <a:t>со стороны</a:t>
            </a:r>
            <a:r>
              <a:rPr lang="ru-RU" dirty="0" smtClean="0">
                <a:solidFill>
                  <a:srgbClr val="92D050"/>
                </a:solidFill>
              </a:rPr>
              <a:t>;</a:t>
            </a:r>
          </a:p>
          <a:p>
            <a:pPr marL="571500" indent="-571500" fontAlgn="auto">
              <a:spcAft>
                <a:spcPts val="0"/>
              </a:spcAft>
              <a:buFont typeface="+mj-lt"/>
              <a:buAutoNum type="romanUcPeriod"/>
              <a:defRPr/>
            </a:pPr>
            <a:endParaRPr lang="ru-RU" dirty="0"/>
          </a:p>
          <a:p>
            <a:pPr marL="571500" indent="-571500" fontAlgn="auto">
              <a:spcAft>
                <a:spcPts val="0"/>
              </a:spcAft>
              <a:buFont typeface="+mj-lt"/>
              <a:buAutoNum type="romanUcPeriod"/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омбинированное энергоснабжение, когда предприятие вырабатывает энергию  у себя, а дефицит устраняется за счет энергообеспечения от централизованного источника.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2297106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Энергохозяйство крупного</a:t>
            </a:r>
            <a:br>
              <a:rPr lang="ru-RU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b="1" spc="300" dirty="0" smtClean="0">
                <a:ln w="11430" cmpd="sng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предприятия состоит из следующих подразделений:</a:t>
            </a:r>
            <a: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/>
            </a:r>
            <a:br>
              <a:rPr lang="ru-RU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</a:br>
            <a:endParaRPr lang="ru-RU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41153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mtClean="0"/>
              <a:t>электрические и тепловые станции;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электросиловые (трансформаторные, генераторные) подстанции;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теплосиловое хозяйство (котельные, компрессорные станции, системы водоснабжения);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285750" y="642938"/>
            <a:ext cx="8643938" cy="6215062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endParaRPr lang="ru-RU" smtClean="0"/>
          </a:p>
          <a:p>
            <a:pPr>
              <a:buFont typeface="Wingdings" pitchFamily="2" charset="2"/>
              <a:buChar char="q"/>
            </a:pPr>
            <a:r>
              <a:rPr lang="ru-RU" smtClean="0"/>
              <a:t>газовые станции (газогенераторная кислородная станция, газовые сети);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электромеханическое хозяйство (элсктрорсмоитные цеха);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слаботочное хозяйство (телефонная сеть, радиосвязь).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reflection blurRad="6350" stA="55000" endA="50" endPos="85000" dir="5400000" sy="-100000" algn="bl" rotWithShape="0"/>
                </a:effectLst>
              </a:rPr>
              <a:t>Схема управления:</a:t>
            </a:r>
            <a:endParaRPr lang="ru-RU" sz="5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reflection blurRad="6350" stA="55000" endA="50" endPos="85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70C0"/>
                </a:solidFill>
              </a:rPr>
              <a:t>На крупных предприятиях все энергохозяйство возглавляет </a:t>
            </a:r>
            <a:r>
              <a:rPr lang="ru-RU" b="1" dirty="0" smtClean="0">
                <a:solidFill>
                  <a:srgbClr val="C00000"/>
                </a:solidFill>
              </a:rPr>
              <a:t>главный энергетик</a:t>
            </a:r>
            <a:r>
              <a:rPr lang="ru-RU" b="1" dirty="0" smtClean="0">
                <a:solidFill>
                  <a:srgbClr val="0070C0"/>
                </a:solidFill>
              </a:rPr>
              <a:t>, </a:t>
            </a:r>
            <a:r>
              <a:rPr lang="ru-RU" dirty="0" smtClean="0">
                <a:solidFill>
                  <a:srgbClr val="0070C0"/>
                </a:solidFill>
              </a:rPr>
              <a:t>подчиняющийся </a:t>
            </a:r>
            <a:r>
              <a:rPr lang="ru-RU" b="1" dirty="0" smtClean="0">
                <a:solidFill>
                  <a:srgbClr val="C00000"/>
                </a:solidFill>
              </a:rPr>
              <a:t>главному инженеру.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В его подчинении находятся все энергетические подразделения, а также функциональный отдел главного энергетика, который осуществляет оперативное руководство энергетическим хозяйством, планирование, оперативное регулирование и контроль энергоснабжения предприятия. 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2714625"/>
            <a:ext cx="4040188" cy="639763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Отдел гл. энергетика(бюро -службы)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50" y="3929063"/>
            <a:ext cx="4040188" cy="278606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Планово-предупредительного ремонта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Плановое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Энергетическое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Энергетическая лаборатория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14938" y="2786063"/>
            <a:ext cx="3000375" cy="531812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Ц</a:t>
            </a:r>
            <a:r>
              <a:rPr lang="ru-RU" dirty="0" smtClean="0"/>
              <a:t>еха предприятия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7750" y="3929063"/>
            <a:ext cx="3856038" cy="25717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Паросиловой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Газовый цех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Цех электроснабжения</a:t>
            </a:r>
          </a:p>
          <a:p>
            <a:pPr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Электроремонтный и контрольно-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измерительный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214813" y="928688"/>
            <a:ext cx="928687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0350043">
            <a:off x="5967413" y="1992313"/>
            <a:ext cx="901700" cy="784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510363">
            <a:off x="2403475" y="2008188"/>
            <a:ext cx="877888" cy="746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500188" y="3429000"/>
            <a:ext cx="928687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6143625" y="3429000"/>
            <a:ext cx="928688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1500166" y="1142984"/>
            <a:ext cx="642942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3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Главный энергетик</a:t>
            </a:r>
            <a:endParaRPr lang="ru-RU" sz="5400" b="1" dirty="0">
              <a:ln w="18000">
                <a:solidFill>
                  <a:schemeClr val="accent3">
                    <a:lumMod val="60000"/>
                    <a:lumOff val="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28794" y="0"/>
            <a:ext cx="55875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Главный инженер</a:t>
            </a:r>
            <a:endParaRPr lang="ru-RU" sz="5400" b="1" dirty="0">
              <a:ln w="18000">
                <a:solidFill>
                  <a:srgbClr val="7030A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25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Отдел </a:t>
            </a:r>
            <a:r>
              <a:rPr lang="ru-RU" dirty="0"/>
              <a:t>главного энергетика состоит из следующих бюро (служб):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0544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а</a:t>
            </a:r>
            <a:r>
              <a:rPr lang="ru-RU" dirty="0"/>
              <a:t>) </a:t>
            </a:r>
            <a:r>
              <a:rPr lang="ru-RU" dirty="0" err="1"/>
              <a:t>планово-предупредитслыюго</a:t>
            </a:r>
            <a:r>
              <a:rPr lang="ru-RU" dirty="0"/>
              <a:t> ремонта. Выполняет </a:t>
            </a:r>
            <a:r>
              <a:rPr lang="ru-RU" dirty="0" err="1"/>
              <a:t>работыпоплапово</a:t>
            </a:r>
            <a:r>
              <a:rPr lang="ru-RU" dirty="0"/>
              <a:t>- </a:t>
            </a:r>
            <a:r>
              <a:rPr lang="ru-RU" dirty="0" err="1"/>
              <a:t>преду</a:t>
            </a:r>
            <a:r>
              <a:rPr lang="ru-RU" dirty="0"/>
              <a:t> </a:t>
            </a:r>
            <a:r>
              <a:rPr lang="ru-RU" dirty="0" err="1"/>
              <a:t>предитслыюму</a:t>
            </a:r>
            <a:r>
              <a:rPr lang="ru-RU" dirty="0"/>
              <a:t> ремонту оборудования</a:t>
            </a:r>
            <a:r>
              <a:rPr lang="ru-RU" dirty="0" smtClean="0"/>
              <a:t>,</a:t>
            </a:r>
            <a:r>
              <a:rPr lang="ru-RU" dirty="0"/>
              <a:t> контролирует техническое состояние энергохозяйства, пра­вильность эксплуатации энергетического оборудования, разрабатывает мероприятия по экономии топлива и энергии;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20716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б</a:t>
            </a:r>
            <a:r>
              <a:rPr lang="ru-RU" dirty="0"/>
              <a:t>)	плановое. Его основные функции: </a:t>
            </a:r>
            <a:r>
              <a:rPr lang="ru-RU" dirty="0" smtClean="0"/>
              <a:t>учет и контроль потребления </a:t>
            </a:r>
            <a:r>
              <a:rPr lang="ru-RU" dirty="0"/>
              <a:t>электроэнергии, планирование энергоснабжения;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3" y="3500438"/>
            <a:ext cx="8215312" cy="20621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60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 в)  энергетическое. Занимается      нормированием расхода энергетических ресурсов, составлением энергетических</a:t>
            </a:r>
            <a:br>
              <a:rPr lang="ru-RU" sz="3200" dirty="0"/>
            </a:br>
            <a:r>
              <a:rPr lang="ru-RU" sz="3200" dirty="0"/>
              <a:t>балансов;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Рассматриваемые вопросы: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501090" cy="3643338"/>
          </a:xfr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1. Цели и функции управления в энергетике.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chemeClr val="bg1"/>
              </a:solidFill>
              <a:latin typeface="Arial Black" pitchFamily="34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2. Организационная структура и схема управления энергохозяйством.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857250"/>
            <a:ext cx="8229600" cy="22574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г</a:t>
            </a:r>
            <a:r>
              <a:rPr lang="ru-RU" dirty="0"/>
              <a:t>)	энергетическая лаборатория. Выполняет </a:t>
            </a:r>
            <a:r>
              <a:rPr lang="ru-RU" dirty="0" smtClean="0"/>
              <a:t>текущее обслуживание</a:t>
            </a:r>
            <a:r>
              <a:rPr lang="ru-RU" dirty="0"/>
              <a:t>, проверку и ремонт </a:t>
            </a:r>
            <a:r>
              <a:rPr lang="ru-RU" dirty="0" err="1" smtClean="0"/>
              <a:t>контрольно-измсрителыюй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аппаратуры и приборов.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87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Главному </a:t>
            </a:r>
            <a:r>
              <a:rPr lang="ru-RU" dirty="0"/>
              <a:t>энергетику подчиняются следующие цеха: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229600" cy="482917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/>
              <a:t>паросиловой цех. Отвечает за бесперебойное функционирование энергетических установок (котельных, компрессорных, насосных станций), сетей теплоснабжения и других энергоносителей;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газовый </a:t>
            </a:r>
            <a:r>
              <a:rPr lang="ru-RU" dirty="0"/>
              <a:t>цех. Отвечает за работу кислородной станции и состояние газопроводной сети;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14375"/>
            <a:ext cx="8229600" cy="51260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/>
              <a:t>цех электроснабжения. В его состав входят заводская подстанция, сети, трансформаторные и преобразовательные установки;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электроремонтный, </a:t>
            </a:r>
            <a:r>
              <a:rPr lang="ru-RU" dirty="0"/>
              <a:t>цех контрольно-измерительных приборов обеспечивают техническое обслуживание и ремонт энергетического оборудования, электроаппаратуры,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Цели и функции управления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Функция управления </a:t>
            </a:r>
            <a:r>
              <a:rPr lang="ru-RU" dirty="0" smtClean="0"/>
              <a:t>– это особый вид работ, однородных по своему назначению и обеспечивающих функционирование системы управления, выполнение всех этапов управленческого цикла подготовки, принятие и осуществление управляющего решения для достижения поставленной цели, а именно: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929687" cy="6643687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1. руководство работами во всех фазах цикла.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2. организацию информации, циркулирующей по всему циклу;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3. учет, т.е. сбор сведений о состоянии управляемого объекта;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4. анализ учетной информации как одно из условий подготовки управленческого решения;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00000"/>
                </a:solidFill>
              </a:rPr>
              <a:t>5. </a:t>
            </a:r>
            <a:r>
              <a:rPr lang="ru-RU" dirty="0">
                <a:solidFill>
                  <a:srgbClr val="C00000"/>
                </a:solidFill>
              </a:rPr>
              <a:t>н</a:t>
            </a:r>
            <a:r>
              <a:rPr lang="ru-RU" dirty="0" smtClean="0">
                <a:solidFill>
                  <a:srgbClr val="C00000"/>
                </a:solidFill>
              </a:rPr>
              <a:t>ормирование различных показателей, выработка их эталонных значений для сравнения при анализе и для последующего планирования,  а так же отбор решений критериев для выбора оптимального управленческого решения;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214313" y="285750"/>
            <a:ext cx="8501062" cy="60721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solidFill>
                  <a:srgbClr val="C00000"/>
                </a:solidFill>
              </a:rPr>
              <a:t>6. планирование как акт реализации принятого решения, включая организацию его выполнения;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C00000"/>
                </a:solidFill>
              </a:rPr>
              <a:t>7. контроль исполнения и регулирование процесса осуществления управленческого решения – завершения одного  цикла управления и начало другого;</a:t>
            </a:r>
          </a:p>
          <a:p>
            <a:pPr>
              <a:buFont typeface="Arial" charset="0"/>
              <a:buNone/>
            </a:pPr>
            <a:r>
              <a:rPr lang="ru-RU" smtClean="0">
                <a:solidFill>
                  <a:srgbClr val="C00000"/>
                </a:solidFill>
              </a:rPr>
              <a:t>8. учет, т.е. сбор сведений  о новом состоянии управляемого объекта после осуществления управленческого решения и т.д. 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286412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</a:t>
            </a:r>
            <a:r>
              <a:rPr lang="ru-RU" sz="40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Система </a:t>
            </a:r>
            <a:r>
              <a:rPr lang="ru-RU" sz="4000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управления электрохозяйством </a:t>
            </a:r>
            <a:r>
              <a:rPr lang="ru-RU" sz="40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потребителя </a:t>
            </a:r>
            <a:r>
              <a:rPr lang="ru-RU" sz="4000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электрической энергии является составной частью </a:t>
            </a:r>
            <a:r>
              <a:rPr lang="ru-RU" sz="40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экономики управления </a:t>
            </a:r>
            <a:r>
              <a:rPr lang="ru-RU" sz="4000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энергохозяйством, интегрированной в систему управления </a:t>
            </a:r>
            <a:r>
              <a:rPr lang="ru-RU" sz="40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потребителя </a:t>
            </a:r>
            <a:r>
              <a:rPr lang="ru-RU" sz="4000" b="1" dirty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</a:rPr>
              <a:t>в целом, и должна обеспечивать: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97538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оперативное развитие схемы электроснабжения </a:t>
            </a:r>
            <a:r>
              <a:rPr lang="ru-RU" dirty="0" smtClean="0"/>
              <a:t>потребителя </a:t>
            </a:r>
            <a:r>
              <a:rPr lang="ru-RU" dirty="0"/>
              <a:t>для удовлетворения его потребностей в электроэнергии;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эффективную работу электрохозяйства путем совершенствования энергетического производства и осуществления мероприятий по энергосбережению;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повышение надежности, безопасности и безаварийной работы оборудования;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обновление основных производственных фондов путем технического перевооружения и реконструкции электрохозяйства, модернизации оборудования;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115300" cy="585787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внедрение и освоение новой техники, технологии эксплуатации и ремонта, эффективных и безопасных методов организации производства и труда;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повышение квалификации персонала, распространение передовых методов труда и экономических знаний, развитие рационализации и изобретательства;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оперативно-диспетчерское управление электрохозяйством, в том числе собственными источниками электрической энергии, согласованное с </a:t>
            </a:r>
            <a:r>
              <a:rPr lang="ru-RU" dirty="0" err="1"/>
              <a:t>энергоснабжающей</a:t>
            </a:r>
            <a:r>
              <a:rPr lang="ru-RU" dirty="0"/>
              <a:t> организацией;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500063"/>
            <a:ext cx="8229600" cy="4525962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контроль над техническим состоянием собственных электроустановок и эксплуатацией собственных источников электрической энергии, работающих автономно (не являющихся </a:t>
            </a:r>
            <a:r>
              <a:rPr lang="ru-RU" dirty="0" err="1" smtClean="0"/>
              <a:t>блок-станциями</a:t>
            </a:r>
            <a:r>
              <a:rPr lang="ru-RU" dirty="0" smtClean="0"/>
              <a:t>);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/>
              <a:t>контроль над соблюдением организацией заданных ей </a:t>
            </a:r>
            <a:r>
              <a:rPr lang="ru-RU" dirty="0" err="1"/>
              <a:t>энергоснабжающей</a:t>
            </a:r>
            <a:r>
              <a:rPr lang="ru-RU" dirty="0"/>
              <a:t> организацией режимов работы и лимитов энергопотребления.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241</TotalTime>
  <Words>543</Words>
  <Application>Microsoft Office PowerPoint</Application>
  <PresentationFormat>Экран (4:3)</PresentationFormat>
  <Paragraphs>61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Calibri</vt:lpstr>
      <vt:lpstr>Arial</vt:lpstr>
      <vt:lpstr>Complex</vt:lpstr>
      <vt:lpstr>Arial Black</vt:lpstr>
      <vt:lpstr>Wingdings</vt:lpstr>
      <vt:lpstr>Courier New</vt:lpstr>
      <vt:lpstr>Тема Office</vt:lpstr>
      <vt:lpstr>Тема 8. Экономика управленческих решений энергохозяйства промышленных предприятий.</vt:lpstr>
      <vt:lpstr>Рассматриваемые вопросы: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Отдел главного энергетика состоит из следующих бюро (служб): </vt:lpstr>
      <vt:lpstr>Слайд 19</vt:lpstr>
      <vt:lpstr>Слайд 20</vt:lpstr>
      <vt:lpstr> Главному энергетику подчиняются следующие цеха: 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управленческих решений энергохозяйства промышленных предприятий.</dc:title>
  <dc:creator>Дмитрий</dc:creator>
  <cp:lastModifiedBy>Айжан</cp:lastModifiedBy>
  <cp:revision>31</cp:revision>
  <dcterms:created xsi:type="dcterms:W3CDTF">2011-02-12T12:45:55Z</dcterms:created>
  <dcterms:modified xsi:type="dcterms:W3CDTF">2011-06-01T09:08:23Z</dcterms:modified>
</cp:coreProperties>
</file>