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57" r:id="rId2"/>
    <p:sldId id="256" r:id="rId3"/>
    <p:sldId id="264" r:id="rId4"/>
    <p:sldId id="258" r:id="rId5"/>
    <p:sldId id="259"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TextBox 7"/>
          <p:cNvSpPr txBox="1"/>
          <p:nvPr/>
        </p:nvSpPr>
        <p:spPr>
          <a:xfrm>
            <a:off x="1828800" y="3159125"/>
            <a:ext cx="457200" cy="1035050"/>
          </a:xfrm>
          <a:prstGeom prst="rect">
            <a:avLst/>
          </a:prstGeom>
          <a:noFill/>
        </p:spPr>
        <p:txBody>
          <a:bodyPr lIns="0" tIns="9144" rIns="0" bIns="9144" anchor="ctr">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lstStyle>
            <a:lvl1pPr>
              <a:defRPr sz="6000">
                <a:solidFill>
                  <a:schemeClr val="tx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133600" y="3375491"/>
            <a:ext cx="61722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5" name="Date Placeholder 14"/>
          <p:cNvSpPr>
            <a:spLocks noGrp="1"/>
          </p:cNvSpPr>
          <p:nvPr>
            <p:ph type="dt" sz="half" idx="10"/>
          </p:nvPr>
        </p:nvSpPr>
        <p:spPr/>
        <p:txBody>
          <a:bodyPr/>
          <a:lstStyle>
            <a:lvl1pPr>
              <a:defRPr/>
            </a:lvl1pPr>
          </a:lstStyle>
          <a:p>
            <a:pPr>
              <a:defRPr/>
            </a:pPr>
            <a:fld id="{B9CB4138-BEA0-47AA-8627-F9ACBDE9ACE5}" type="datetimeFigureOut">
              <a:rPr lang="ru-RU"/>
              <a:pPr>
                <a:defRPr/>
              </a:pPr>
              <a:t>01.06.2011</a:t>
            </a:fld>
            <a:endParaRPr lang="ru-RU"/>
          </a:p>
        </p:txBody>
      </p:sp>
      <p:sp>
        <p:nvSpPr>
          <p:cNvPr id="6" name="Slide Number Placeholder 15"/>
          <p:cNvSpPr>
            <a:spLocks noGrp="1"/>
          </p:cNvSpPr>
          <p:nvPr>
            <p:ph type="sldNum" sz="quarter" idx="11"/>
          </p:nvPr>
        </p:nvSpPr>
        <p:spPr/>
        <p:txBody>
          <a:bodyPr/>
          <a:lstStyle>
            <a:lvl1pPr>
              <a:defRPr/>
            </a:lvl1pPr>
          </a:lstStyle>
          <a:p>
            <a:pPr>
              <a:defRPr/>
            </a:pPr>
            <a:fld id="{C04D9110-D8F1-471D-97BA-9DE93ECF769C}" type="slidenum">
              <a:rPr lang="ru-RU"/>
              <a:pPr>
                <a:defRPr/>
              </a:pPr>
              <a:t>‹#›</a:t>
            </a:fld>
            <a:endParaRPr lang="ru-RU"/>
          </a:p>
        </p:txBody>
      </p:sp>
      <p:sp>
        <p:nvSpPr>
          <p:cNvPr id="7"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7AA67341-4EA1-4053-96A6-44538B79BFCA}" type="datetimeFigureOut">
              <a:rPr lang="ru-RU"/>
              <a:pPr>
                <a:defRPr/>
              </a:pPr>
              <a:t>01.06.2011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6357C6D9-49AE-48B4-8438-D4302AC2E98D}"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408DAFB5-4127-4779-9D6E-5757409831D2}" type="datetimeFigureOut">
              <a:rPr lang="ru-RU"/>
              <a:pPr>
                <a:defRPr/>
              </a:pPr>
              <a:t>01.06.2011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540D0FBF-DD90-4AA0-9B5E-E321EBCE700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Title 12"/>
          <p:cNvSpPr>
            <a:spLocks noGrp="1"/>
          </p:cNvSpPr>
          <p:nvPr>
            <p:ph type="title"/>
          </p:nvPr>
        </p:nvSpPr>
        <p:spPr/>
        <p:txBody>
          <a:bodyPr/>
          <a:lstStyle/>
          <a:p>
            <a:r>
              <a:rPr lang="ru-RU" smtClean="0"/>
              <a:t>Образец заголовка</a:t>
            </a:r>
            <a:endParaRPr lang="en-US"/>
          </a:p>
        </p:txBody>
      </p:sp>
      <p:sp>
        <p:nvSpPr>
          <p:cNvPr id="4" name="Date Placeholder 3"/>
          <p:cNvSpPr>
            <a:spLocks noGrp="1"/>
          </p:cNvSpPr>
          <p:nvPr>
            <p:ph type="dt" sz="half" idx="10"/>
          </p:nvPr>
        </p:nvSpPr>
        <p:spPr/>
        <p:txBody>
          <a:bodyPr/>
          <a:lstStyle>
            <a:lvl1pPr>
              <a:defRPr/>
            </a:lvl1pPr>
          </a:lstStyle>
          <a:p>
            <a:pPr>
              <a:defRPr/>
            </a:pPr>
            <a:fld id="{0B092D39-E7F0-4DAC-BBDE-C43BBB384F13}" type="datetimeFigureOut">
              <a:rPr lang="ru-RU"/>
              <a:pPr>
                <a:defRPr/>
              </a:pPr>
              <a:t>01.06.2011</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BF248D03-2E8E-4B45-B307-E1BA388813BA}"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5" name="TextBox 7"/>
          <p:cNvSpPr txBox="1"/>
          <p:nvPr/>
        </p:nvSpPr>
        <p:spPr>
          <a:xfrm>
            <a:off x="4267200" y="4075113"/>
            <a:ext cx="457200" cy="1014412"/>
          </a:xfrm>
          <a:prstGeom prst="rect">
            <a:avLst/>
          </a:prstGeom>
          <a:noFill/>
        </p:spPr>
        <p:txBody>
          <a:bodyPr lIns="0" tIns="0" rIns="0" bIns="0">
            <a:spAutoFit/>
          </a:bodyPr>
          <a:lstStyle/>
          <a:p>
            <a:pPr fontAlgn="auto">
              <a:spcBef>
                <a:spcPts val="0"/>
              </a:spcBef>
              <a:spcAft>
                <a:spcPts val="0"/>
              </a:spcAft>
              <a:defRPr/>
            </a:pPr>
            <a:r>
              <a:rPr lang="en-US" sz="6600" dirty="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ru-RU" smtClean="0"/>
              <a:t>Образец заголовка</a:t>
            </a:r>
            <a:endParaRPr lang="en-US" dirty="0"/>
          </a:p>
        </p:txBody>
      </p:sp>
      <p:sp>
        <p:nvSpPr>
          <p:cNvPr id="6" name="Date Placeholder 11"/>
          <p:cNvSpPr>
            <a:spLocks noGrp="1"/>
          </p:cNvSpPr>
          <p:nvPr>
            <p:ph type="dt" sz="half" idx="10"/>
          </p:nvPr>
        </p:nvSpPr>
        <p:spPr/>
        <p:txBody>
          <a:bodyPr/>
          <a:lstStyle>
            <a:lvl1pPr>
              <a:defRPr/>
            </a:lvl1pPr>
          </a:lstStyle>
          <a:p>
            <a:pPr>
              <a:defRPr/>
            </a:pPr>
            <a:fld id="{5F7AEF8C-E5B7-4762-A3E4-707BA2DBF988}" type="datetimeFigureOut">
              <a:rPr lang="ru-RU"/>
              <a:pPr>
                <a:defRPr/>
              </a:pPr>
              <a:t>01.06.2011</a:t>
            </a:fld>
            <a:endParaRPr lang="ru-RU"/>
          </a:p>
        </p:txBody>
      </p:sp>
      <p:sp>
        <p:nvSpPr>
          <p:cNvPr id="7" name="Slide Number Placeholder 12"/>
          <p:cNvSpPr>
            <a:spLocks noGrp="1"/>
          </p:cNvSpPr>
          <p:nvPr>
            <p:ph type="sldNum" sz="quarter" idx="11"/>
          </p:nvPr>
        </p:nvSpPr>
        <p:spPr/>
        <p:txBody>
          <a:bodyPr/>
          <a:lstStyle>
            <a:lvl1pPr>
              <a:defRPr/>
            </a:lvl1pPr>
          </a:lstStyle>
          <a:p>
            <a:pPr>
              <a:defRPr/>
            </a:pPr>
            <a:fld id="{22DA0725-C954-4AFB-A5A0-485FAC5266D6}" type="slidenum">
              <a:rPr lang="ru-RU"/>
              <a:pPr>
                <a:defRPr/>
              </a:pPr>
              <a:t>‹#›</a:t>
            </a:fld>
            <a:endParaRPr lang="ru-RU"/>
          </a:p>
        </p:txBody>
      </p:sp>
      <p:sp>
        <p:nvSpPr>
          <p:cNvPr id="8" name="Footer Placeholder 13"/>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mtClean="0"/>
              <a:t>Образец заголовка</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Date Placeholder 3"/>
          <p:cNvSpPr>
            <a:spLocks noGrp="1"/>
          </p:cNvSpPr>
          <p:nvPr>
            <p:ph type="dt" sz="half" idx="15"/>
          </p:nvPr>
        </p:nvSpPr>
        <p:spPr/>
        <p:txBody>
          <a:bodyPr/>
          <a:lstStyle>
            <a:lvl1pPr>
              <a:defRPr/>
            </a:lvl1pPr>
          </a:lstStyle>
          <a:p>
            <a:pPr>
              <a:defRPr/>
            </a:pPr>
            <a:fld id="{EECAE951-C0B0-482A-A9CD-0AAE2070CC75}" type="datetimeFigureOut">
              <a:rPr lang="ru-RU"/>
              <a:pPr>
                <a:defRPr/>
              </a:pPr>
              <a:t>01.06.2011</a:t>
            </a:fld>
            <a:endParaRPr lang="ru-RU"/>
          </a:p>
        </p:txBody>
      </p:sp>
      <p:sp>
        <p:nvSpPr>
          <p:cNvPr id="8" name="Footer Placeholder 4"/>
          <p:cNvSpPr>
            <a:spLocks noGrp="1"/>
          </p:cNvSpPr>
          <p:nvPr>
            <p:ph type="ftr" sz="quarter" idx="16"/>
          </p:nvPr>
        </p:nvSpPr>
        <p:spPr/>
        <p:txBody>
          <a:bodyPr/>
          <a:lstStyle>
            <a:lvl1pPr>
              <a:defRPr/>
            </a:lvl1pPr>
          </a:lstStyle>
          <a:p>
            <a:pPr>
              <a:defRPr/>
            </a:pPr>
            <a:endParaRPr lang="ru-RU"/>
          </a:p>
        </p:txBody>
      </p:sp>
      <p:sp>
        <p:nvSpPr>
          <p:cNvPr id="9" name="Slide Number Placeholder 5"/>
          <p:cNvSpPr>
            <a:spLocks noGrp="1"/>
          </p:cNvSpPr>
          <p:nvPr>
            <p:ph type="sldNum" sz="quarter" idx="17"/>
          </p:nvPr>
        </p:nvSpPr>
        <p:spPr/>
        <p:txBody>
          <a:bodyPr/>
          <a:lstStyle>
            <a:lvl1pPr>
              <a:defRPr/>
            </a:lvl1pPr>
          </a:lstStyle>
          <a:p>
            <a:pPr>
              <a:defRPr/>
            </a:pPr>
            <a:fld id="{3523C6E8-BF0A-4E76-8499-A46DFD22BA4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TextBox 12"/>
          <p:cNvSpPr txBox="1"/>
          <p:nvPr/>
        </p:nvSpPr>
        <p:spPr>
          <a:xfrm>
            <a:off x="1057275"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8" name="TextBox 17"/>
          <p:cNvSpPr txBox="1"/>
          <p:nvPr/>
        </p:nvSpPr>
        <p:spPr>
          <a:xfrm>
            <a:off x="4779963" y="520700"/>
            <a:ext cx="457200" cy="922338"/>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134112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2920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Title 11"/>
          <p:cNvSpPr>
            <a:spLocks noGrp="1"/>
          </p:cNvSpPr>
          <p:nvPr>
            <p:ph type="title"/>
          </p:nvPr>
        </p:nvSpPr>
        <p:spPr/>
        <p:txBody>
          <a:bodyPr/>
          <a:lstStyle/>
          <a:p>
            <a:r>
              <a:rPr lang="ru-RU" smtClean="0"/>
              <a:t>Образец заголовка</a:t>
            </a:r>
            <a:endParaRPr lang="en-US" dirty="0"/>
          </a:p>
        </p:txBody>
      </p:sp>
      <p:sp>
        <p:nvSpPr>
          <p:cNvPr id="9" name="Date Placeholder 13"/>
          <p:cNvSpPr>
            <a:spLocks noGrp="1"/>
          </p:cNvSpPr>
          <p:nvPr>
            <p:ph type="dt" sz="half" idx="10"/>
          </p:nvPr>
        </p:nvSpPr>
        <p:spPr/>
        <p:txBody>
          <a:bodyPr/>
          <a:lstStyle>
            <a:lvl1pPr>
              <a:defRPr/>
            </a:lvl1pPr>
          </a:lstStyle>
          <a:p>
            <a:pPr>
              <a:defRPr/>
            </a:pPr>
            <a:fld id="{C7A08ABD-1A03-451F-BAA3-C946282E3DAF}" type="datetimeFigureOut">
              <a:rPr lang="ru-RU"/>
              <a:pPr>
                <a:defRPr/>
              </a:pPr>
              <a:t>01.06.2011</a:t>
            </a:fld>
            <a:endParaRPr lang="ru-RU"/>
          </a:p>
        </p:txBody>
      </p:sp>
      <p:sp>
        <p:nvSpPr>
          <p:cNvPr id="10" name="Slide Number Placeholder 14"/>
          <p:cNvSpPr>
            <a:spLocks noGrp="1"/>
          </p:cNvSpPr>
          <p:nvPr>
            <p:ph type="sldNum" sz="quarter" idx="11"/>
          </p:nvPr>
        </p:nvSpPr>
        <p:spPr/>
        <p:txBody>
          <a:bodyPr/>
          <a:lstStyle>
            <a:lvl1pPr>
              <a:defRPr/>
            </a:lvl1pPr>
          </a:lstStyle>
          <a:p>
            <a:pPr>
              <a:defRPr/>
            </a:pPr>
            <a:fld id="{825B1450-6D09-40C4-8647-79F974D29181}" type="slidenum">
              <a:rPr lang="ru-RU"/>
              <a:pPr>
                <a:defRPr/>
              </a:pPr>
              <a:t>‹#›</a:t>
            </a:fld>
            <a:endParaRPr lang="ru-RU"/>
          </a:p>
        </p:txBody>
      </p:sp>
      <p:sp>
        <p:nvSpPr>
          <p:cNvPr id="11" name="Footer Placeholder 15"/>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150CBAFB-0F47-43A7-81BB-A99B7FDA41CF}" type="datetimeFigureOut">
              <a:rPr lang="ru-RU"/>
              <a:pPr>
                <a:defRPr/>
              </a:pPr>
              <a:t>01.06.2011</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CBAAD5D9-77F9-4B07-B0B9-5735663DE2F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4FAEEC6-9D05-4B59-9CE5-00018EE2C0D0}" type="datetimeFigureOut">
              <a:rPr lang="ru-RU"/>
              <a:pPr>
                <a:defRPr/>
              </a:pPr>
              <a:t>01.06.2011</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36C43FCF-3E0A-4538-8E9B-7E4FC27E142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TextBox 8"/>
          <p:cNvSpPr txBox="1"/>
          <p:nvPr/>
        </p:nvSpPr>
        <p:spPr>
          <a:xfrm>
            <a:off x="5329238" y="1774825"/>
            <a:ext cx="457200" cy="1230313"/>
          </a:xfrm>
          <a:prstGeom prst="rect">
            <a:avLst/>
          </a:prstGeom>
          <a:noFill/>
        </p:spPr>
        <p:txBody>
          <a:bodyPr lIns="0" tIns="0" rIns="0" bIns="0">
            <a:spAutoFit/>
          </a:bodyPr>
          <a:lstStyle/>
          <a:p>
            <a:pPr fontAlgn="auto">
              <a:spcBef>
                <a:spcPts val="0"/>
              </a:spcBef>
              <a:spcAft>
                <a:spcPts val="0"/>
              </a:spcAft>
              <a:defRPr/>
            </a:pPr>
            <a:r>
              <a:rPr lang="en-US" sz="8000" dirty="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15000" y="685801"/>
            <a:ext cx="25908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8" name="Title 17"/>
          <p:cNvSpPr>
            <a:spLocks noGrp="1"/>
          </p:cNvSpPr>
          <p:nvPr>
            <p:ph type="title"/>
          </p:nvPr>
        </p:nvSpPr>
        <p:spPr/>
        <p:txBody>
          <a:bodyPr/>
          <a:lstStyle/>
          <a:p>
            <a:r>
              <a:rPr lang="ru-RU" smtClean="0"/>
              <a:t>Образец заголовка</a:t>
            </a:r>
            <a:endParaRPr lang="en-US" dirty="0"/>
          </a:p>
        </p:txBody>
      </p:sp>
      <p:sp>
        <p:nvSpPr>
          <p:cNvPr id="6" name="Date Placeholder 14"/>
          <p:cNvSpPr>
            <a:spLocks noGrp="1"/>
          </p:cNvSpPr>
          <p:nvPr>
            <p:ph type="dt" sz="half" idx="10"/>
          </p:nvPr>
        </p:nvSpPr>
        <p:spPr/>
        <p:txBody>
          <a:bodyPr/>
          <a:lstStyle>
            <a:lvl1pPr>
              <a:defRPr/>
            </a:lvl1pPr>
          </a:lstStyle>
          <a:p>
            <a:pPr>
              <a:defRPr/>
            </a:pPr>
            <a:fld id="{FE2BD14B-D69A-4E7C-8BCD-C005AE3AF66A}" type="datetimeFigureOut">
              <a:rPr lang="ru-RU"/>
              <a:pPr>
                <a:defRPr/>
              </a:pPr>
              <a:t>01.06.2011</a:t>
            </a:fld>
            <a:endParaRPr lang="ru-RU"/>
          </a:p>
        </p:txBody>
      </p:sp>
      <p:sp>
        <p:nvSpPr>
          <p:cNvPr id="7" name="Slide Number Placeholder 15"/>
          <p:cNvSpPr>
            <a:spLocks noGrp="1"/>
          </p:cNvSpPr>
          <p:nvPr>
            <p:ph type="sldNum" sz="quarter" idx="11"/>
          </p:nvPr>
        </p:nvSpPr>
        <p:spPr/>
        <p:txBody>
          <a:bodyPr/>
          <a:lstStyle>
            <a:lvl1pPr>
              <a:defRPr/>
            </a:lvl1pPr>
          </a:lstStyle>
          <a:p>
            <a:pPr>
              <a:defRPr/>
            </a:pPr>
            <a:fld id="{54C5A779-6E0D-4289-89D6-EB0FEED9FF7A}" type="slidenum">
              <a:rPr lang="ru-RU"/>
              <a:pPr>
                <a:defRPr/>
              </a:pPr>
              <a:t>‹#›</a:t>
            </a:fld>
            <a:endParaRPr lang="ru-RU"/>
          </a:p>
        </p:txBody>
      </p:sp>
      <p:sp>
        <p:nvSpPr>
          <p:cNvPr id="8" name="Footer Placeholder 16"/>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TextBox 8"/>
          <p:cNvSpPr txBox="1"/>
          <p:nvPr/>
        </p:nvSpPr>
        <p:spPr>
          <a:xfrm>
            <a:off x="2435225" y="3332163"/>
            <a:ext cx="457200" cy="922337"/>
          </a:xfrm>
          <a:prstGeom prst="rect">
            <a:avLst/>
          </a:prstGeom>
          <a:noFill/>
        </p:spPr>
        <p:txBody>
          <a:bodyPr lIns="0" tIns="0" rIns="0" bIns="0">
            <a:spAutoFit/>
          </a:bodyPr>
          <a:lstStyle/>
          <a:p>
            <a:pPr fontAlgn="auto">
              <a:spcBef>
                <a:spcPts val="0"/>
              </a:spcBef>
              <a:spcAft>
                <a:spcPts val="0"/>
              </a:spcAft>
              <a:defRPr/>
            </a:pPr>
            <a:r>
              <a:rPr lang="en-US" sz="6000" dirty="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2743200" y="3453047"/>
            <a:ext cx="50292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itle 10"/>
          <p:cNvSpPr>
            <a:spLocks noGrp="1"/>
          </p:cNvSpPr>
          <p:nvPr>
            <p:ph type="title"/>
          </p:nvPr>
        </p:nvSpPr>
        <p:spPr/>
        <p:txBody>
          <a:bodyPr/>
          <a:lstStyle/>
          <a:p>
            <a:r>
              <a:rPr lang="ru-RU" smtClean="0"/>
              <a:t>Образец заголовка</a:t>
            </a:r>
            <a:endParaRPr lang="en-US"/>
          </a:p>
        </p:txBody>
      </p:sp>
      <p:sp>
        <p:nvSpPr>
          <p:cNvPr id="6" name="Date Placeholder 12"/>
          <p:cNvSpPr>
            <a:spLocks noGrp="1"/>
          </p:cNvSpPr>
          <p:nvPr>
            <p:ph type="dt" sz="half" idx="10"/>
          </p:nvPr>
        </p:nvSpPr>
        <p:spPr/>
        <p:txBody>
          <a:bodyPr/>
          <a:lstStyle>
            <a:lvl1pPr>
              <a:defRPr/>
            </a:lvl1pPr>
          </a:lstStyle>
          <a:p>
            <a:pPr>
              <a:defRPr/>
            </a:pPr>
            <a:fld id="{E3B7E684-55B0-4A94-ACEE-87AF1152AA9D}" type="datetimeFigureOut">
              <a:rPr lang="ru-RU"/>
              <a:pPr>
                <a:defRPr/>
              </a:pPr>
              <a:t>01.06.2011</a:t>
            </a:fld>
            <a:endParaRPr lang="ru-RU"/>
          </a:p>
        </p:txBody>
      </p:sp>
      <p:sp>
        <p:nvSpPr>
          <p:cNvPr id="7" name="Slide Number Placeholder 13"/>
          <p:cNvSpPr>
            <a:spLocks noGrp="1"/>
          </p:cNvSpPr>
          <p:nvPr>
            <p:ph type="sldNum" sz="quarter" idx="11"/>
          </p:nvPr>
        </p:nvSpPr>
        <p:spPr/>
        <p:txBody>
          <a:bodyPr/>
          <a:lstStyle>
            <a:lvl1pPr>
              <a:defRPr/>
            </a:lvl1pPr>
          </a:lstStyle>
          <a:p>
            <a:pPr>
              <a:defRPr/>
            </a:pPr>
            <a:fld id="{534176C6-2A06-4E8C-860F-8C8B3EF97C5D}" type="slidenum">
              <a:rPr lang="ru-RU"/>
              <a:pPr>
                <a:defRPr/>
              </a:pPr>
              <a:t>‹#›</a:t>
            </a:fld>
            <a:endParaRPr lang="ru-RU"/>
          </a:p>
        </p:txBody>
      </p:sp>
      <p:sp>
        <p:nvSpPr>
          <p:cNvPr id="8" name="Footer Placeholder 14"/>
          <p:cNvSpPr>
            <a:spLocks noGrp="1"/>
          </p:cNvSpPr>
          <p:nvPr>
            <p:ph type="ftr" sz="quarter" idx="12"/>
          </p:nvPr>
        </p:nvSpPr>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Placeholder 1"/>
          <p:cNvSpPr>
            <a:spLocks noGrp="1"/>
          </p:cNvSpPr>
          <p:nvPr>
            <p:ph type="title"/>
          </p:nvPr>
        </p:nvSpPr>
        <p:spPr>
          <a:xfrm>
            <a:off x="777875" y="4876800"/>
            <a:ext cx="7543800" cy="914400"/>
          </a:xfrm>
          <a:prstGeom prst="rect">
            <a:avLst/>
          </a:prstGeom>
        </p:spPr>
        <p:txBody>
          <a:bodyPr vert="horz" lIns="91440" tIns="45720" rIns="91440" bIns="45720" rtlCol="0" anchor="b">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2133600" y="685800"/>
            <a:ext cx="6096000" cy="365760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fontAlgn="auto">
              <a:spcBef>
                <a:spcPts val="0"/>
              </a:spcBef>
              <a:spcAft>
                <a:spcPts val="0"/>
              </a:spcAft>
              <a:defRPr sz="1100" smtClean="0">
                <a:solidFill>
                  <a:schemeClr val="tx1">
                    <a:alpha val="60000"/>
                  </a:schemeClr>
                </a:solidFill>
                <a:effectLst/>
                <a:latin typeface="+mn-lt"/>
              </a:defRPr>
            </a:lvl1pPr>
          </a:lstStyle>
          <a:p>
            <a:pPr>
              <a:defRPr/>
            </a:pPr>
            <a:fld id="{5DC8B976-58E8-451A-B5E7-6906011BB676}" type="datetimeFigureOut">
              <a:rPr lang="ru-RU"/>
              <a:pPr>
                <a:defRPr/>
              </a:pPr>
              <a:t>01.06.2011</a:t>
            </a:fld>
            <a:endParaRPr lang="ru-RU"/>
          </a:p>
        </p:txBody>
      </p:sp>
      <p:sp>
        <p:nvSpPr>
          <p:cNvPr id="5" name="Footer Placeholder 4"/>
          <p:cNvSpPr>
            <a:spLocks noGrp="1"/>
          </p:cNvSpPr>
          <p:nvPr>
            <p:ph type="ftr" sz="quarter" idx="3"/>
          </p:nvPr>
        </p:nvSpPr>
        <p:spPr>
          <a:xfrm>
            <a:off x="822325" y="6154738"/>
            <a:ext cx="4572000" cy="365125"/>
          </a:xfrm>
          <a:prstGeom prst="rect">
            <a:avLst/>
          </a:prstGeom>
        </p:spPr>
        <p:txBody>
          <a:bodyPr vert="horz" lIns="91440" tIns="45720" rIns="91440" bIns="45720" rtlCol="0" anchor="t"/>
          <a:lstStyle>
            <a:lvl1pPr algn="l" fontAlgn="auto">
              <a:spcBef>
                <a:spcPts val="0"/>
              </a:spcBef>
              <a:spcAft>
                <a:spcPts val="0"/>
              </a:spcAft>
              <a:defRPr sz="1100">
                <a:solidFill>
                  <a:schemeClr val="tx1">
                    <a:alpha val="60000"/>
                  </a:schemeClr>
                </a:solidFill>
                <a:effectLst/>
                <a:latin typeface="+mn-lt"/>
              </a:defRPr>
            </a:lvl1pPr>
          </a:lstStyle>
          <a:p>
            <a:pPr>
              <a:defRPr/>
            </a:pPr>
            <a:endParaRPr lang="ru-RU"/>
          </a:p>
        </p:txBody>
      </p:sp>
      <p:sp>
        <p:nvSpPr>
          <p:cNvPr id="6" name="Slide Number Placeholder 5"/>
          <p:cNvSpPr>
            <a:spLocks noGrp="1"/>
          </p:cNvSpPr>
          <p:nvPr>
            <p:ph type="sldNum" sz="quarter" idx="4"/>
          </p:nvPr>
        </p:nvSpPr>
        <p:spPr>
          <a:xfrm>
            <a:off x="822325" y="5842000"/>
            <a:ext cx="2133600" cy="304800"/>
          </a:xfrm>
          <a:prstGeom prst="rect">
            <a:avLst/>
          </a:prstGeom>
        </p:spPr>
        <p:txBody>
          <a:bodyPr vert="horz" lIns="91440" tIns="45720" rIns="91440" bIns="9144" rtlCol="0" anchor="b"/>
          <a:lstStyle>
            <a:lvl1pPr algn="l" fontAlgn="auto">
              <a:spcBef>
                <a:spcPts val="0"/>
              </a:spcBef>
              <a:spcAft>
                <a:spcPts val="0"/>
              </a:spcAft>
              <a:defRPr sz="1600" smtClean="0">
                <a:solidFill>
                  <a:schemeClr val="tx1">
                    <a:alpha val="60000"/>
                  </a:schemeClr>
                </a:solidFill>
                <a:effectLst/>
                <a:latin typeface="+mn-lt"/>
              </a:defRPr>
            </a:lvl1pPr>
          </a:lstStyle>
          <a:p>
            <a:pPr>
              <a:defRPr/>
            </a:pPr>
            <a:fld id="{B3825E08-EEEA-4260-AD76-162E43AF06E2}"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948" r:id="rId1"/>
    <p:sldLayoutId id="2147483947" r:id="rId2"/>
    <p:sldLayoutId id="2147483949" r:id="rId3"/>
    <p:sldLayoutId id="2147483946" r:id="rId4"/>
    <p:sldLayoutId id="2147483950" r:id="rId5"/>
    <p:sldLayoutId id="2147483945" r:id="rId6"/>
    <p:sldLayoutId id="2147483944" r:id="rId7"/>
    <p:sldLayoutId id="2147483951" r:id="rId8"/>
    <p:sldLayoutId id="2147483952" r:id="rId9"/>
    <p:sldLayoutId id="2147483943" r:id="rId10"/>
    <p:sldLayoutId id="2147483942" r:id="rId11"/>
  </p:sldLayoutIdLst>
  <p:txStyles>
    <p:titleStyle>
      <a:lvl1pPr algn="l" rtl="0" fontAlgn="base">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mj-ea"/>
          <a:cs typeface="+mj-cs"/>
        </a:defRPr>
      </a:lvl1pPr>
      <a:lvl2pPr algn="l" rtl="0" fontAlgn="base">
        <a:spcBef>
          <a:spcPct val="0"/>
        </a:spcBef>
        <a:spcAft>
          <a:spcPct val="0"/>
        </a:spcAft>
        <a:defRPr sz="4900">
          <a:solidFill>
            <a:schemeClr val="tx1"/>
          </a:solidFill>
          <a:latin typeface="Palatino Linotype" pitchFamily="18" charset="0"/>
        </a:defRPr>
      </a:lvl2pPr>
      <a:lvl3pPr algn="l" rtl="0" fontAlgn="base">
        <a:spcBef>
          <a:spcPct val="0"/>
        </a:spcBef>
        <a:spcAft>
          <a:spcPct val="0"/>
        </a:spcAft>
        <a:defRPr sz="4900">
          <a:solidFill>
            <a:schemeClr val="tx1"/>
          </a:solidFill>
          <a:latin typeface="Palatino Linotype" pitchFamily="18" charset="0"/>
        </a:defRPr>
      </a:lvl3pPr>
      <a:lvl4pPr algn="l" rtl="0" fontAlgn="base">
        <a:spcBef>
          <a:spcPct val="0"/>
        </a:spcBef>
        <a:spcAft>
          <a:spcPct val="0"/>
        </a:spcAft>
        <a:defRPr sz="4900">
          <a:solidFill>
            <a:schemeClr val="tx1"/>
          </a:solidFill>
          <a:latin typeface="Palatino Linotype" pitchFamily="18" charset="0"/>
        </a:defRPr>
      </a:lvl4pPr>
      <a:lvl5pPr algn="l" rtl="0" fontAlgn="base">
        <a:spcBef>
          <a:spcPct val="0"/>
        </a:spcBef>
        <a:spcAft>
          <a:spcPct val="0"/>
        </a:spcAft>
        <a:defRPr sz="4900">
          <a:solidFill>
            <a:schemeClr val="tx1"/>
          </a:solidFill>
          <a:latin typeface="Palatino Linotype"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fontAlgn="base">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39763" indent="-255588" algn="l" rtl="0" fontAlgn="base">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4888" indent="-255588" algn="l" rtl="0" fontAlgn="base">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5588" algn="l" rtl="0" fontAlgn="base">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4650" indent="-255588" algn="l" rtl="0" fontAlgn="base">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323850" y="2020888"/>
            <a:ext cx="8362950" cy="2847975"/>
          </a:xfrm>
        </p:spPr>
        <p:txBody>
          <a:bodyPr/>
          <a:lstStyle/>
          <a:p>
            <a:pPr marL="274320" indent="-256032" fontAlgn="auto">
              <a:spcAft>
                <a:spcPts val="0"/>
              </a:spcAft>
              <a:defRPr/>
            </a:pPr>
            <a:r>
              <a:rPr lang="ru-RU" dirty="0" smtClean="0"/>
              <a:t>1)Профессиональная и квалификационная структура персонала</a:t>
            </a:r>
          </a:p>
          <a:p>
            <a:pPr marL="274320" indent="-256032" fontAlgn="auto">
              <a:spcAft>
                <a:spcPts val="0"/>
              </a:spcAft>
              <a:defRPr/>
            </a:pPr>
            <a:r>
              <a:rPr lang="ru-RU" dirty="0" smtClean="0"/>
              <a:t>2)Эксплуатационный и ремонтный персонал</a:t>
            </a:r>
            <a:endParaRPr lang="ru-RU" dirty="0"/>
          </a:p>
        </p:txBody>
      </p:sp>
      <p:sp>
        <p:nvSpPr>
          <p:cNvPr id="4" name="Заголовок 3"/>
          <p:cNvSpPr>
            <a:spLocks noGrp="1"/>
          </p:cNvSpPr>
          <p:nvPr>
            <p:ph type="title"/>
          </p:nvPr>
        </p:nvSpPr>
        <p:spPr>
          <a:xfrm>
            <a:off x="0" y="260350"/>
            <a:ext cx="8964613" cy="1655763"/>
          </a:xfrm>
        </p:spPr>
        <p:txBody>
          <a:bodyPr wrap="square" numCol="1" anchorCtr="0" compatLnSpc="1">
            <a:prstTxWarp prst="textNoShape">
              <a:avLst/>
            </a:prstTxWarp>
            <a:normAutofit/>
          </a:bodyPr>
          <a:lstStyle/>
          <a:p>
            <a:r>
              <a:rPr lang="ru-RU" b="1" i="1" u="sng" smtClean="0">
                <a:effectLst>
                  <a:outerShdw blurRad="38100" dist="38100" dir="2700000" algn="tl">
                    <a:srgbClr val="000000"/>
                  </a:outerShdw>
                </a:effectLst>
                <a:latin typeface="Arial" charset="0"/>
              </a:rPr>
              <a:t>Тема 3. </a:t>
            </a:r>
            <a:r>
              <a:rPr lang="ru-RU" b="1" i="1" u="sng" smtClean="0">
                <a:effectLst>
                  <a:outerShdw blurRad="38100" dist="38100" dir="2700000" algn="tl">
                    <a:srgbClr val="000000"/>
                  </a:outerShdw>
                </a:effectLst>
              </a:rPr>
              <a:t>Трудовые ресурсы предприятия </a:t>
            </a:r>
          </a:p>
        </p:txBody>
      </p:sp>
    </p:spTree>
  </p:cSld>
  <p:clrMapOvr>
    <a:masterClrMapping/>
  </p:clrMapOvr>
  <p:transition spd="slow">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1"/>
          <p:cNvSpPr>
            <a:spLocks noChangeArrowheads="1"/>
          </p:cNvSpPr>
          <p:nvPr/>
        </p:nvSpPr>
        <p:spPr bwMode="auto">
          <a:xfrm>
            <a:off x="323850" y="476250"/>
            <a:ext cx="8496300" cy="5632450"/>
          </a:xfrm>
          <a:prstGeom prst="rect">
            <a:avLst/>
          </a:prstGeom>
          <a:noFill/>
          <a:ln w="9525">
            <a:noFill/>
            <a:miter lim="800000"/>
            <a:headEnd/>
            <a:tailEnd/>
          </a:ln>
        </p:spPr>
        <p:txBody>
          <a:bodyPr>
            <a:spAutoFit/>
          </a:bodyPr>
          <a:lstStyle/>
          <a:p>
            <a:r>
              <a:rPr lang="ru-RU">
                <a:latin typeface="Palatino Linotype" pitchFamily="18" charset="0"/>
              </a:rPr>
              <a:t>В зависимости от срока, на который заключается договор найма, работники фирмы подразделяются на постоянных, временных и сезонных. К постоянным относятся работники, поступившие на работу без указания срока; к временным — поступившие на работу на определенный срок, но не свыше двух месяцев (для замещения отсутствующих работников, за которыми сохраняется их место работы, — четырех месяцев); к сезонным — поступившие на работу на период сезонных работ (например, сплав леса) на срок, не превышающий шести месяцев.</a:t>
            </a:r>
          </a:p>
          <a:p>
            <a:endParaRPr lang="ru-RU">
              <a:latin typeface="Palatino Linotype" pitchFamily="18" charset="0"/>
            </a:endParaRPr>
          </a:p>
          <a:p>
            <a:r>
              <a:rPr lang="ru-RU">
                <a:latin typeface="Palatino Linotype" pitchFamily="18" charset="0"/>
              </a:rPr>
              <a:t>В международной практике в зависимости от характера деятельности персонал предприятия разделяют на:</a:t>
            </a:r>
          </a:p>
          <a:p>
            <a:endParaRPr lang="ru-RU">
              <a:latin typeface="Palatino Linotype" pitchFamily="18" charset="0"/>
            </a:endParaRPr>
          </a:p>
          <a:p>
            <a:r>
              <a:rPr lang="ru-RU">
                <a:solidFill>
                  <a:srgbClr val="FF0000"/>
                </a:solidFill>
                <a:latin typeface="Palatino Linotype" pitchFamily="18" charset="0"/>
              </a:rPr>
              <a:t>работников управления </a:t>
            </a:r>
            <a:r>
              <a:rPr lang="ru-RU">
                <a:latin typeface="Palatino Linotype" pitchFamily="18" charset="0"/>
              </a:rPr>
              <a:t>(менеджеров высшего, среднего и низшего звена); </a:t>
            </a:r>
          </a:p>
          <a:p>
            <a:endParaRPr lang="ru-RU">
              <a:latin typeface="Palatino Linotype" pitchFamily="18" charset="0"/>
            </a:endParaRPr>
          </a:p>
          <a:p>
            <a:r>
              <a:rPr lang="ru-RU">
                <a:solidFill>
                  <a:srgbClr val="FF0000"/>
                </a:solidFill>
                <a:latin typeface="Palatino Linotype" pitchFamily="18" charset="0"/>
              </a:rPr>
              <a:t>инженерно-технический персонал и конторских служащих </a:t>
            </a:r>
            <a:r>
              <a:rPr lang="ru-RU">
                <a:latin typeface="Palatino Linotype" pitchFamily="18" charset="0"/>
              </a:rPr>
              <a:t>(«белые воротнички»); </a:t>
            </a:r>
          </a:p>
          <a:p>
            <a:endParaRPr lang="ru-RU">
              <a:latin typeface="Palatino Linotype" pitchFamily="18" charset="0"/>
            </a:endParaRPr>
          </a:p>
          <a:p>
            <a:r>
              <a:rPr lang="ru-RU">
                <a:solidFill>
                  <a:srgbClr val="FF0000"/>
                </a:solidFill>
                <a:latin typeface="Palatino Linotype" pitchFamily="18" charset="0"/>
              </a:rPr>
              <a:t>рабочих, занятых физическим трудом</a:t>
            </a:r>
            <a:r>
              <a:rPr lang="ru-RU">
                <a:latin typeface="Palatino Linotype" pitchFamily="18" charset="0"/>
              </a:rPr>
              <a:t> («синие воротнички»); </a:t>
            </a:r>
          </a:p>
          <a:p>
            <a:endParaRPr lang="ru-RU">
              <a:latin typeface="Palatino Linotype" pitchFamily="18" charset="0"/>
            </a:endParaRPr>
          </a:p>
          <a:p>
            <a:r>
              <a:rPr lang="ru-RU">
                <a:solidFill>
                  <a:srgbClr val="FF0000"/>
                </a:solidFill>
                <a:latin typeface="Palatino Linotype" pitchFamily="18" charset="0"/>
              </a:rPr>
              <a:t>работников социальной инфраструктуры </a:t>
            </a:r>
            <a:r>
              <a:rPr lang="ru-RU">
                <a:latin typeface="Palatino Linotype" pitchFamily="18" charset="0"/>
              </a:rPr>
              <a:t>(«серые воротнички»).</a:t>
            </a:r>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Прямоугольник 1"/>
          <p:cNvSpPr>
            <a:spLocks noChangeArrowheads="1"/>
          </p:cNvSpPr>
          <p:nvPr/>
        </p:nvSpPr>
        <p:spPr bwMode="auto">
          <a:xfrm>
            <a:off x="395288" y="692150"/>
            <a:ext cx="8639175" cy="5356225"/>
          </a:xfrm>
          <a:prstGeom prst="rect">
            <a:avLst/>
          </a:prstGeom>
          <a:noFill/>
          <a:ln w="9525">
            <a:noFill/>
            <a:miter lim="800000"/>
            <a:headEnd/>
            <a:tailEnd/>
          </a:ln>
        </p:spPr>
        <p:txBody>
          <a:bodyPr>
            <a:spAutoFit/>
          </a:bodyPr>
          <a:lstStyle/>
          <a:p>
            <a:r>
              <a:rPr lang="ru-RU">
                <a:latin typeface="Palatino Linotype" pitchFamily="18" charset="0"/>
              </a:rPr>
              <a:t>Категория "персонал предприятия" характеризует кадровый потенциал, трудовые и человеческие ресурсы производства. Она отражает совокупность работников различных профессионально-квалификационных групп, занятых на предприятии и входящих в его списочный состав. В списочный состав включаются все работники, принятые на работу, связанную как с основной, так и с неосновной деятельностью предприятия.</a:t>
            </a:r>
          </a:p>
          <a:p>
            <a:endParaRPr lang="ru-RU">
              <a:latin typeface="Palatino Linotype" pitchFamily="18" charset="0"/>
            </a:endParaRPr>
          </a:p>
          <a:p>
            <a:r>
              <a:rPr lang="ru-RU">
                <a:latin typeface="Palatino Linotype" pitchFamily="18" charset="0"/>
              </a:rPr>
              <a:t>Для характеристики трудового потенциала предприятия в экономической литературе и хозяйственной практике наряду с категорией «персонал» используются и такие понятия, как «кадры», «рабочая сила», «трудовые ресурсы» и «человеческие ресурсы». В одних случаях они употребляются как синонимы, в других — для выделения специфики трудовых ресурсов как особого вида применяемых предприятием ресурсов. Обычно под рабочей силой понимается совокупность физических и умственных способностей человека, которые используются им для производства материальных благ и услуг. Понятие «трудовые ресурсы» предприятия характеризует ее потенциальную рабочую силу как часть трудовых ресурсов страны, «кадры» — весь личный состав работающих по найму, постоянных и временных, квалифицированных и неквалифицированных работников</a:t>
            </a: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a:spLocks noChangeArrowheads="1"/>
          </p:cNvSpPr>
          <p:nvPr/>
        </p:nvSpPr>
        <p:spPr bwMode="auto">
          <a:xfrm>
            <a:off x="250825" y="188913"/>
            <a:ext cx="8569325" cy="6862762"/>
          </a:xfrm>
          <a:prstGeom prst="rect">
            <a:avLst/>
          </a:prstGeom>
          <a:noFill/>
          <a:ln w="9525">
            <a:noFill/>
            <a:miter lim="800000"/>
            <a:headEnd/>
            <a:tailEnd/>
          </a:ln>
        </p:spPr>
        <p:txBody>
          <a:bodyPr>
            <a:spAutoFit/>
          </a:bodyPr>
          <a:lstStyle/>
          <a:p>
            <a:r>
              <a:rPr lang="ru-RU">
                <a:solidFill>
                  <a:srgbClr val="CC0099"/>
                </a:solidFill>
                <a:latin typeface="Palatino Linotype" pitchFamily="18" charset="0"/>
              </a:rPr>
              <a:t>Проблемы воспроизводства профессионально-квалификационной структуры рабочей силы региона</a:t>
            </a:r>
          </a:p>
          <a:p>
            <a:r>
              <a:rPr lang="ru-RU" sz="1600">
                <a:solidFill>
                  <a:srgbClr val="CC0099"/>
                </a:solidFill>
                <a:latin typeface="Palatino Linotype" pitchFamily="18" charset="0"/>
              </a:rPr>
              <a:t> </a:t>
            </a:r>
          </a:p>
          <a:p>
            <a:r>
              <a:rPr lang="ru-RU" sz="1600">
                <a:latin typeface="Palatino Linotype" pitchFamily="18" charset="0"/>
              </a:rPr>
              <a:t>Эффективное функционирование рынка труда невозможно без учета различных факторов, под влиянием которых происходит сегментация спроса и предложения. Наряду с избыточным предложением рабочей силы существуют и вакантные рабочие места, что во многом обусловлено профессионально-квалификационной несбалансированностью рынка труда. В силу этого достижение сбалансированности профессионально-квалификационной структуры рабочей силы и рабочих мест должно стать одним из важнейших направлений государственного регулирования рынка труда. Принятию решений по регулированию профессионально-квалификационной структуры рынка труда должна предшествовать серьезная работа по сбору, обработке и анализу информации.</a:t>
            </a:r>
          </a:p>
          <a:p>
            <a:endParaRPr lang="ru-RU" sz="1600">
              <a:latin typeface="Palatino Linotype" pitchFamily="18" charset="0"/>
            </a:endParaRPr>
          </a:p>
          <a:p>
            <a:r>
              <a:rPr lang="ru-RU">
                <a:solidFill>
                  <a:srgbClr val="CC0099"/>
                </a:solidFill>
                <a:latin typeface="Palatino Linotype" pitchFamily="18" charset="0"/>
              </a:rPr>
              <a:t>Проблема оптимизации профессионально-квалификационной структуры регионального рынка труда</a:t>
            </a:r>
          </a:p>
          <a:p>
            <a:r>
              <a:rPr lang="ru-RU" sz="1600">
                <a:latin typeface="Palatino Linotype" pitchFamily="18" charset="0"/>
              </a:rPr>
              <a:t> </a:t>
            </a:r>
          </a:p>
          <a:p>
            <a:r>
              <a:rPr lang="ru-RU" sz="1600">
                <a:latin typeface="Palatino Linotype" pitchFamily="18" charset="0"/>
              </a:rPr>
              <a:t>Прогнозирование и оптимизация профессионально-квалификационной структуры спроса на рабочую силу является важнейшим составным элементом регулирования регионального рынка труда. Данный расчет имеет, пожалуй, наибольшее практическое значение, поскольку на его основе могут корректироваться учебные планы учреждений профессионального образования по подготовке тех или иных специалистов, с тем чтобы они соответствовали потребностям рынка труда, от чего, в свою очередь, зависит уровень безработицы. Профессионально-квалификационную структуру совокупного спроса на рынке труда можно рассматривать как потребность производства в работниках определенного уровня образования и профессиональной подготовки</a:t>
            </a:r>
          </a:p>
          <a:p>
            <a:endParaRPr lang="ru-RU" sz="1600">
              <a:latin typeface="Palatino Linotype" pitchFamily="18" charset="0"/>
            </a:endParaRP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1"/>
          <p:cNvSpPr>
            <a:spLocks noChangeArrowheads="1"/>
          </p:cNvSpPr>
          <p:nvPr/>
        </p:nvSpPr>
        <p:spPr bwMode="auto">
          <a:xfrm>
            <a:off x="107950" y="260350"/>
            <a:ext cx="8928100" cy="5910263"/>
          </a:xfrm>
          <a:prstGeom prst="rect">
            <a:avLst/>
          </a:prstGeom>
          <a:noFill/>
          <a:ln w="9525">
            <a:noFill/>
            <a:miter lim="800000"/>
            <a:headEnd/>
            <a:tailEnd/>
          </a:ln>
        </p:spPr>
        <p:txBody>
          <a:bodyPr>
            <a:spAutoFit/>
          </a:bodyPr>
          <a:lstStyle/>
          <a:p>
            <a:r>
              <a:rPr lang="ru-RU">
                <a:latin typeface="Palatino Linotype" pitchFamily="18" charset="0"/>
              </a:rPr>
              <a:t>Персонал (от лат. personalis - личный) - это личный состав организаций, включающий всех наемных работников, а также работающих собственников и совладельцев.</a:t>
            </a:r>
          </a:p>
          <a:p>
            <a:endParaRPr lang="ru-RU">
              <a:latin typeface="Palatino Linotype" pitchFamily="18" charset="0"/>
            </a:endParaRPr>
          </a:p>
          <a:p>
            <a:r>
              <a:rPr lang="ru-RU">
                <a:latin typeface="Palatino Linotype" pitchFamily="18" charset="0"/>
              </a:rPr>
              <a:t>Основными признаками персонала являются:</a:t>
            </a:r>
            <a:r>
              <a:rPr lang="en-US">
                <a:latin typeface="Palatino Linotype" pitchFamily="18" charset="0"/>
              </a:rPr>
              <a:t> </a:t>
            </a:r>
            <a:r>
              <a:rPr lang="ru-RU">
                <a:latin typeface="Palatino Linotype" pitchFamily="18" charset="0"/>
              </a:rPr>
              <a:t>наличие его трудовых взаимоотношений с работодателем,</a:t>
            </a:r>
            <a:r>
              <a:rPr lang="en-US">
                <a:latin typeface="Palatino Linotype" pitchFamily="18" charset="0"/>
              </a:rPr>
              <a:t> </a:t>
            </a:r>
            <a:r>
              <a:rPr lang="ru-RU">
                <a:latin typeface="Palatino Linotype" pitchFamily="18" charset="0"/>
              </a:rPr>
              <a:t>которые оформляются трудовым договором (контрактом).</a:t>
            </a:r>
          </a:p>
          <a:p>
            <a:r>
              <a:rPr lang="ru-RU">
                <a:latin typeface="Palatino Linotype" pitchFamily="18" charset="0"/>
              </a:rPr>
              <a:t>Однако на практике в отдельных случаях отсутствует фор­мальное юридическое оформление найма, что приводит</a:t>
            </a:r>
            <a:r>
              <a:rPr lang="en-US">
                <a:latin typeface="Palatino Linotype" pitchFamily="18" charset="0"/>
              </a:rPr>
              <a:t> </a:t>
            </a:r>
            <a:r>
              <a:rPr lang="ru-RU">
                <a:latin typeface="Palatino Linotype" pitchFamily="18" charset="0"/>
              </a:rPr>
              <a:t>персонал к лишению гарантий соблюдения по отношению к нему норм трудового законодательства. Работающие собственники и совладельцы организации включаются в состав персонала, если они кроме причитающейся им части доходов получают соответствующую оплату за то, что участвуют своим личным трудом в деятельности организации; </a:t>
            </a:r>
          </a:p>
          <a:p>
            <a:r>
              <a:rPr lang="ru-RU">
                <a:latin typeface="Palatino Linotype" pitchFamily="18" charset="0"/>
              </a:rPr>
              <a:t>обладание определенными качественными характеристиками (профессией, специальностью, квалификацией, компетентностью и др.), наличие которых определяет деятельность работника на конкретной должности или рабочем месте, а следовательно, отнесение его к одной из категорий персонала: руководителей, специалистов, других служащих (технических исполнителей), рабочих; целевая направленность деятельности персонала, т.е. обеспечение достижения целей организации путем установления адекватных им целей отдельного работника и создания условий для их эффективной реализации.</a:t>
            </a:r>
          </a:p>
        </p:txBody>
      </p:sp>
    </p:spTree>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Прямоугольник 1"/>
          <p:cNvSpPr>
            <a:spLocks noChangeArrowheads="1"/>
          </p:cNvSpPr>
          <p:nvPr/>
        </p:nvSpPr>
        <p:spPr bwMode="auto">
          <a:xfrm>
            <a:off x="539750" y="404813"/>
            <a:ext cx="7993063" cy="5046662"/>
          </a:xfrm>
          <a:prstGeom prst="rect">
            <a:avLst/>
          </a:prstGeom>
          <a:noFill/>
          <a:ln w="9525">
            <a:noFill/>
            <a:miter lim="800000"/>
            <a:headEnd/>
            <a:tailEnd/>
          </a:ln>
        </p:spPr>
        <p:txBody>
          <a:bodyPr>
            <a:spAutoFit/>
          </a:bodyPr>
          <a:lstStyle/>
          <a:p>
            <a:r>
              <a:rPr lang="ru-RU" sz="2400">
                <a:latin typeface="Palatino Linotype" pitchFamily="18" charset="0"/>
              </a:rPr>
              <a:t>Основными характеристиками персонала организации являются:</a:t>
            </a:r>
            <a:endParaRPr lang="en-US" sz="2400">
              <a:latin typeface="Palatino Linotype" pitchFamily="18" charset="0"/>
            </a:endParaRPr>
          </a:p>
          <a:p>
            <a:endParaRPr lang="en-US" sz="2400">
              <a:latin typeface="Palatino Linotype" pitchFamily="18" charset="0"/>
            </a:endParaRPr>
          </a:p>
          <a:p>
            <a:r>
              <a:rPr lang="ru-RU" sz="2400">
                <a:latin typeface="Palatino Linotype" pitchFamily="18" charset="0"/>
              </a:rPr>
              <a:t> </a:t>
            </a:r>
            <a:r>
              <a:rPr lang="en-US" sz="2400">
                <a:latin typeface="Palatino Linotype" pitchFamily="18" charset="0"/>
              </a:rPr>
              <a:t>1.</a:t>
            </a:r>
            <a:r>
              <a:rPr lang="ru-RU" sz="2400">
                <a:latin typeface="Palatino Linotype" pitchFamily="18" charset="0"/>
              </a:rPr>
              <a:t>численность</a:t>
            </a:r>
            <a:endParaRPr lang="en-US" sz="2400">
              <a:latin typeface="Palatino Linotype" pitchFamily="18" charset="0"/>
            </a:endParaRPr>
          </a:p>
          <a:p>
            <a:r>
              <a:rPr lang="en-US" sz="2400">
                <a:latin typeface="Palatino Linotype" pitchFamily="18" charset="0"/>
              </a:rPr>
              <a:t> 2.</a:t>
            </a:r>
            <a:r>
              <a:rPr lang="ru-RU">
                <a:latin typeface="Palatino Linotype" pitchFamily="18" charset="0"/>
              </a:rPr>
              <a:t> </a:t>
            </a:r>
            <a:r>
              <a:rPr lang="ru-RU" sz="2400">
                <a:latin typeface="Palatino Linotype" pitchFamily="18" charset="0"/>
              </a:rPr>
              <a:t>структура</a:t>
            </a:r>
            <a:endParaRPr lang="en-US" sz="2400">
              <a:latin typeface="Palatino Linotype" pitchFamily="18" charset="0"/>
            </a:endParaRPr>
          </a:p>
          <a:p>
            <a:endParaRPr lang="ru-RU" sz="2400">
              <a:latin typeface="Palatino Linotype" pitchFamily="18" charset="0"/>
            </a:endParaRPr>
          </a:p>
          <a:p>
            <a:endParaRPr lang="ru-RU">
              <a:latin typeface="Palatino Linotype" pitchFamily="18" charset="0"/>
            </a:endParaRPr>
          </a:p>
          <a:p>
            <a:r>
              <a:rPr lang="ru-RU" sz="2000" b="1" i="1">
                <a:solidFill>
                  <a:srgbClr val="CC0099"/>
                </a:solidFill>
                <a:latin typeface="Palatino Linotype" pitchFamily="18" charset="0"/>
              </a:rPr>
              <a:t>Численность персонала </a:t>
            </a:r>
            <a:r>
              <a:rPr lang="ru-RU" sz="2000">
                <a:latin typeface="Palatino Linotype" pitchFamily="18" charset="0"/>
              </a:rPr>
              <a:t>организации зависит от характера, масштаба, сложности, трудоемкости производственных (или иных) и управленческих процессов, степени их механизации, автоматизации, компьютеризации. Эти факторы определяют ее нормативную (плановую) величину. Более объективно персонал характеризуется списочной (фактической) численностью, т.е. числом сотрудников, которые официально работают в организации в данный момент</a:t>
            </a:r>
            <a:r>
              <a:rPr lang="ru-RU">
                <a:latin typeface="Palatino Linotype" pitchFamily="18" charset="0"/>
              </a:rPr>
              <a:t>.</a:t>
            </a:r>
          </a:p>
        </p:txBody>
      </p:sp>
    </p:spTree>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Прямоугольник 1"/>
          <p:cNvSpPr>
            <a:spLocks noChangeArrowheads="1"/>
          </p:cNvSpPr>
          <p:nvPr/>
        </p:nvSpPr>
        <p:spPr bwMode="auto">
          <a:xfrm>
            <a:off x="827088" y="188913"/>
            <a:ext cx="7848600" cy="1476375"/>
          </a:xfrm>
          <a:prstGeom prst="rect">
            <a:avLst/>
          </a:prstGeom>
          <a:noFill/>
          <a:ln w="9525">
            <a:noFill/>
            <a:miter lim="800000"/>
            <a:headEnd/>
            <a:tailEnd/>
          </a:ln>
        </p:spPr>
        <p:txBody>
          <a:bodyPr>
            <a:spAutoFit/>
          </a:bodyPr>
          <a:lstStyle/>
          <a:p>
            <a:endParaRPr lang="en-US">
              <a:latin typeface="Palatino Linotype" pitchFamily="18" charset="0"/>
            </a:endParaRPr>
          </a:p>
          <a:p>
            <a:endParaRPr lang="en-US">
              <a:latin typeface="Palatino Linotype" pitchFamily="18" charset="0"/>
            </a:endParaRPr>
          </a:p>
          <a:p>
            <a:r>
              <a:rPr lang="ru-RU">
                <a:latin typeface="Palatino Linotype" pitchFamily="18" charset="0"/>
              </a:rPr>
              <a:t>Структура персонала организации по совокупность отдельных групп работников, объединенных по какому-либо признаку. </a:t>
            </a:r>
            <a:endParaRPr lang="en-US">
              <a:latin typeface="Palatino Linotype" pitchFamily="18" charset="0"/>
            </a:endParaRPr>
          </a:p>
          <a:p>
            <a:r>
              <a:rPr lang="ru-RU">
                <a:latin typeface="Palatino Linotype" pitchFamily="18" charset="0"/>
              </a:rPr>
              <a:t>Она может быть статистической и аналитической.</a:t>
            </a:r>
          </a:p>
        </p:txBody>
      </p:sp>
      <p:sp>
        <p:nvSpPr>
          <p:cNvPr id="28674" name="Прямоугольник 2"/>
          <p:cNvSpPr>
            <a:spLocks noChangeArrowheads="1"/>
          </p:cNvSpPr>
          <p:nvPr/>
        </p:nvSpPr>
        <p:spPr bwMode="auto">
          <a:xfrm>
            <a:off x="468313" y="2781300"/>
            <a:ext cx="8496300" cy="2862263"/>
          </a:xfrm>
          <a:prstGeom prst="rect">
            <a:avLst/>
          </a:prstGeom>
          <a:noFill/>
          <a:ln w="9525">
            <a:noFill/>
            <a:miter lim="800000"/>
            <a:headEnd/>
            <a:tailEnd/>
          </a:ln>
        </p:spPr>
        <p:txBody>
          <a:bodyPr>
            <a:spAutoFit/>
          </a:bodyPr>
          <a:lstStyle/>
          <a:p>
            <a:r>
              <a:rPr lang="ru-RU" b="1">
                <a:solidFill>
                  <a:srgbClr val="FF0000"/>
                </a:solidFill>
                <a:latin typeface="Palatino Linotype" pitchFamily="18" charset="0"/>
              </a:rPr>
              <a:t>Статистическая структура </a:t>
            </a:r>
            <a:r>
              <a:rPr lang="ru-RU">
                <a:latin typeface="Palatino Linotype" pitchFamily="18" charset="0"/>
              </a:rPr>
              <a:t>отражает распределение персонала и его движение в разрезе занятости по видам деятельности, а также категорий и групп должностей. Так, выделяется персонал основных видов деятельности (лица, работающие в основных и вспомогательных, научно-исследовательских и опытно-конструкторских подразделениях, аппарате управления, занятые производством продукции, услуг или осуществляющих обслуживание этих процессов) и неосновных видов деятельности (работники жилищно-коммунального хозяйства, социальной сферы). В свою очередь, все они подразделяются на категории: руководителей, специалистов, других служащих (технических исполнителей), рабочих.</a:t>
            </a:r>
          </a:p>
        </p:txBody>
      </p:sp>
    </p:spTree>
  </p:cSld>
  <p:clrMapOvr>
    <a:masterClrMapping/>
  </p:clrMapOvr>
  <p:transition spd="slow">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Прямоугольник 1"/>
          <p:cNvSpPr>
            <a:spLocks noChangeArrowheads="1"/>
          </p:cNvSpPr>
          <p:nvPr/>
        </p:nvSpPr>
        <p:spPr bwMode="auto">
          <a:xfrm>
            <a:off x="296863" y="836613"/>
            <a:ext cx="8280400" cy="2246312"/>
          </a:xfrm>
          <a:prstGeom prst="rect">
            <a:avLst/>
          </a:prstGeom>
          <a:noFill/>
          <a:ln w="9525">
            <a:noFill/>
            <a:miter lim="800000"/>
            <a:headEnd/>
            <a:tailEnd/>
          </a:ln>
        </p:spPr>
        <p:txBody>
          <a:bodyPr>
            <a:spAutoFit/>
          </a:bodyPr>
          <a:lstStyle/>
          <a:p>
            <a:r>
              <a:rPr lang="ru-RU" sz="2000">
                <a:latin typeface="Palatino Linotype" pitchFamily="18" charset="0"/>
              </a:rPr>
              <a:t>Аналитическая структура подразделяется на общую и частную. В разрезе общей структуры персонал рассматривается по таким признакам, как профессия, квалификация, образование, пол, возраст, стаж работы. Частная структура отражает соотношение отдельных групп работников, например «занятые тяжелым трудом с помощью простейших приспособлений и без них», «занятые на обрабатывающих центрах» и т.д.</a:t>
            </a:r>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Прямоугольник 1"/>
          <p:cNvSpPr>
            <a:spLocks noChangeArrowheads="1"/>
          </p:cNvSpPr>
          <p:nvPr/>
        </p:nvSpPr>
        <p:spPr bwMode="auto">
          <a:xfrm>
            <a:off x="468313" y="474663"/>
            <a:ext cx="7991475" cy="3416300"/>
          </a:xfrm>
          <a:prstGeom prst="rect">
            <a:avLst/>
          </a:prstGeom>
          <a:noFill/>
          <a:ln w="9525">
            <a:noFill/>
            <a:miter lim="800000"/>
            <a:headEnd/>
            <a:tailEnd/>
          </a:ln>
        </p:spPr>
        <p:txBody>
          <a:bodyPr>
            <a:spAutoFit/>
          </a:bodyPr>
          <a:lstStyle/>
          <a:p>
            <a:r>
              <a:rPr lang="ru-RU">
                <a:latin typeface="Palatino Linotype" pitchFamily="18" charset="0"/>
              </a:rPr>
              <a:t>Состав, численность и квалификация эксплуатационного персонала устанавливаются штатным расписанием и определяются организацией ВКХ, исходя из производительности и степени сложности сооружений, применяемых технологических процессов с учетом объемов работ по обслуживанию и ремонту действующих сооружений и сетей.</a:t>
            </a:r>
          </a:p>
          <a:p>
            <a:endParaRPr lang="ru-RU">
              <a:latin typeface="Palatino Linotype" pitchFamily="18" charset="0"/>
            </a:endParaRPr>
          </a:p>
          <a:p>
            <a:r>
              <a:rPr lang="ru-RU">
                <a:latin typeface="Palatino Linotype" pitchFamily="18" charset="0"/>
              </a:rPr>
              <a:t>Штатное расписание утверждается в соответствии с уставными документами.</a:t>
            </a:r>
          </a:p>
          <a:p>
            <a:endParaRPr lang="ru-RU">
              <a:latin typeface="Palatino Linotype" pitchFamily="18" charset="0"/>
            </a:endParaRPr>
          </a:p>
          <a:p>
            <a:r>
              <a:rPr lang="ru-RU">
                <a:latin typeface="Palatino Linotype" pitchFamily="18" charset="0"/>
              </a:rPr>
              <a:t>Эксплуатационный персонал в зависимости от выполняемых служебных обязанностей подразделяется на административно-технический, оперативный и ремонтный.</a:t>
            </a:r>
          </a:p>
        </p:txBody>
      </p:sp>
    </p:spTree>
  </p:cSld>
  <p:clrMapOvr>
    <a:masterClrMapping/>
  </p:clrMapOvr>
  <p:transition spd="slow">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850" y="58738"/>
            <a:ext cx="8496300" cy="5078412"/>
          </a:xfrm>
          <a:prstGeom prst="rect">
            <a:avLst/>
          </a:prstGeom>
        </p:spPr>
        <p:txBody>
          <a:bodyPr>
            <a:spAutoFit/>
          </a:bodyPr>
          <a:lstStyle/>
          <a:p>
            <a:pPr fontAlgn="auto">
              <a:spcBef>
                <a:spcPts val="0"/>
              </a:spcBef>
              <a:spcAft>
                <a:spcPts val="0"/>
              </a:spcAft>
              <a:defRPr/>
            </a:pPr>
            <a:endParaRPr lang="en-US"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r>
              <a:rPr lang="ru-RU" b="1" dirty="0">
                <a:solidFill>
                  <a:schemeClr val="bg1">
                    <a:lumMod val="95000"/>
                    <a:lumOff val="5000"/>
                  </a:schemeClr>
                </a:solidFill>
                <a:latin typeface="+mn-lt"/>
              </a:rPr>
              <a:t>Оперативно-ремонтный </a:t>
            </a:r>
            <a:r>
              <a:rPr lang="ru-RU" b="1" dirty="0">
                <a:solidFill>
                  <a:schemeClr val="bg1">
                    <a:lumMod val="95000"/>
                    <a:lumOff val="5000"/>
                  </a:schemeClr>
                </a:solidFill>
                <a:latin typeface="+mn-lt"/>
              </a:rPr>
              <a:t>персонал </a:t>
            </a:r>
            <a:r>
              <a:rPr lang="ru-RU" dirty="0">
                <a:latin typeface="+mn-lt"/>
              </a:rPr>
              <a:t>- персонал, обслуживающий действующие электроустановки, производящий в них оперативные переключения, выполняющий и организующий ремонтные, монтажные, наладочные работы или испытания</a:t>
            </a:r>
            <a:r>
              <a:rPr lang="ru-RU" dirty="0">
                <a:latin typeface="+mn-lt"/>
              </a:rPr>
              <a:t>.</a:t>
            </a:r>
            <a:endParaRPr lang="en-US"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endParaRPr lang="ru-RU" dirty="0">
              <a:latin typeface="+mn-lt"/>
            </a:endParaRPr>
          </a:p>
          <a:p>
            <a:pPr fontAlgn="auto">
              <a:spcBef>
                <a:spcPts val="0"/>
              </a:spcBef>
              <a:spcAft>
                <a:spcPts val="0"/>
              </a:spcAft>
              <a:defRPr/>
            </a:pPr>
            <a:r>
              <a:rPr lang="ru-RU" b="1" dirty="0">
                <a:solidFill>
                  <a:schemeClr val="bg1">
                    <a:lumMod val="95000"/>
                    <a:lumOff val="5000"/>
                  </a:schemeClr>
                </a:solidFill>
                <a:latin typeface="+mn-lt"/>
              </a:rPr>
              <a:t>Оперативно-ремонтный персонал - </a:t>
            </a:r>
            <a:r>
              <a:rPr lang="ru-RU" dirty="0">
                <a:latin typeface="+mn-lt"/>
              </a:rPr>
              <a:t>лица, имеющие электротехническую квалификацию из числа ремонтного персонала, на которых возложена обязанность оперативного и </a:t>
            </a:r>
            <a:r>
              <a:rPr lang="ru-RU" dirty="0">
                <a:latin typeface="+mn-lt"/>
              </a:rPr>
              <a:t>ремонтно-эксплуатационного </a:t>
            </a:r>
            <a:r>
              <a:rPr lang="ru-RU" dirty="0">
                <a:latin typeface="+mn-lt"/>
              </a:rPr>
              <a:t>обслуживания закрепленных за ними электроустановок, не имеющих дежурного персонала, в том числе воздушных и кабельных линий электропередачи. Таким образом, эти лица могут выполнять функции оперативного и ремонтного персонала в закрепленных за ними электроустановках за исключением дежурства, которое в этих установках не ведется.</a:t>
            </a:r>
          </a:p>
        </p:txBody>
      </p:sp>
    </p:spTree>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Прямоугольник 1"/>
          <p:cNvSpPr>
            <a:spLocks noChangeArrowheads="1"/>
          </p:cNvSpPr>
          <p:nvPr/>
        </p:nvSpPr>
        <p:spPr bwMode="auto">
          <a:xfrm>
            <a:off x="539750" y="115888"/>
            <a:ext cx="8280400" cy="5910262"/>
          </a:xfrm>
          <a:prstGeom prst="rect">
            <a:avLst/>
          </a:prstGeom>
          <a:noFill/>
          <a:ln w="9525">
            <a:noFill/>
            <a:miter lim="800000"/>
            <a:headEnd/>
            <a:tailEnd/>
          </a:ln>
        </p:spPr>
        <p:txBody>
          <a:bodyPr>
            <a:spAutoFit/>
          </a:bodyPr>
          <a:lstStyle/>
          <a:p>
            <a:endParaRPr lang="en-US">
              <a:latin typeface="Palatino Linotype" pitchFamily="18" charset="0"/>
            </a:endParaRPr>
          </a:p>
          <a:p>
            <a:endParaRPr lang="en-US">
              <a:latin typeface="Palatino Linotype" pitchFamily="18" charset="0"/>
            </a:endParaRPr>
          </a:p>
          <a:p>
            <a:endParaRPr lang="en-US">
              <a:latin typeface="Palatino Linotype" pitchFamily="18" charset="0"/>
            </a:endParaRPr>
          </a:p>
          <a:p>
            <a:r>
              <a:rPr lang="ru-RU">
                <a:latin typeface="Palatino Linotype" pitchFamily="18" charset="0"/>
              </a:rPr>
              <a:t>Оперативно-ремонтный персонал включает работников по выполнению текущего и капитального ремонтов электрооборудования, его наладки, а также прошедших специальное обучение и стажировку на рабочих местах и имеющих знания и опыт оперативной работы.</a:t>
            </a:r>
            <a:endParaRPr lang="en-US">
              <a:latin typeface="Palatino Linotype" pitchFamily="18" charset="0"/>
            </a:endParaRPr>
          </a:p>
          <a:p>
            <a:endParaRPr lang="ru-RU">
              <a:latin typeface="Palatino Linotype" pitchFamily="18" charset="0"/>
            </a:endParaRPr>
          </a:p>
          <a:p>
            <a:r>
              <a:rPr lang="ru-RU">
                <a:latin typeface="Palatino Linotype" pitchFamily="18" charset="0"/>
              </a:rPr>
              <a:t>Оперативно-ремонтным персоналом указанные в данном пункте работы проводятся в порядке текущей эксплуатации.</a:t>
            </a:r>
          </a:p>
          <a:p>
            <a:r>
              <a:rPr lang="ru-RU">
                <a:latin typeface="Palatino Linotype" pitchFamily="18" charset="0"/>
              </a:rPr>
              <a:t>К оперативно-ремонтному персоналу относятся электротехнический персонал, машинисты и помощники машинистов электрифицированных горнотранспортных машин</a:t>
            </a:r>
          </a:p>
          <a:p>
            <a:endParaRPr lang="ru-RU">
              <a:latin typeface="Palatino Linotype" pitchFamily="18" charset="0"/>
            </a:endParaRPr>
          </a:p>
          <a:p>
            <a:r>
              <a:rPr lang="ru-RU">
                <a:latin typeface="Palatino Linotype" pitchFamily="18" charset="0"/>
              </a:rPr>
              <a:t>К оперативно-ремонтному персоналу относится ремонтный персонал, специально обученный и подготовленный для выполнения оперативной работы на закрепленных за ним электроустановках.</a:t>
            </a:r>
            <a:endParaRPr lang="en-US">
              <a:latin typeface="Palatino Linotype" pitchFamily="18" charset="0"/>
            </a:endParaRPr>
          </a:p>
          <a:p>
            <a:endParaRPr lang="ru-RU">
              <a:latin typeface="Palatino Linotype" pitchFamily="18" charset="0"/>
            </a:endParaRPr>
          </a:p>
          <a:p>
            <a:r>
              <a:rPr lang="ru-RU">
                <a:latin typeface="Palatino Linotype" pitchFamily="18" charset="0"/>
              </a:rPr>
              <a:t>К оперативно-ремонтному персоналу относится ремонтный персонал, специально обученный и подготовленный для выполнения оперативной работы на закрепленных за ним электроустановках.</a:t>
            </a:r>
          </a:p>
        </p:txBody>
      </p:sp>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idx="4294967295"/>
          </p:nvPr>
        </p:nvSpPr>
        <p:spPr>
          <a:xfrm>
            <a:off x="611188" y="188913"/>
            <a:ext cx="7993062" cy="5832475"/>
          </a:xfrm>
        </p:spPr>
        <p:txBody>
          <a:bodyPr/>
          <a:lstStyle/>
          <a:p>
            <a:pPr fontAlgn="auto">
              <a:spcAft>
                <a:spcPts val="0"/>
              </a:spcAft>
              <a:defRPr/>
            </a:pPr>
            <a:r>
              <a:rPr lang="ru-RU" sz="2000" b="1" i="1" u="sng" dirty="0">
                <a:solidFill>
                  <a:srgbClr val="FFFF00"/>
                </a:solidFill>
              </a:rPr>
              <a:t>Персонал предприятия (кадры) </a:t>
            </a:r>
            <a:r>
              <a:rPr lang="ru-RU" sz="2000" dirty="0">
                <a:solidFill>
                  <a:srgbClr val="FFFFFF"/>
                </a:solidFill>
              </a:rPr>
              <a:t>— это совокупность физических лиц, состоящих с фирмой как юридическим лицом в отношениях, регулируемых договором найма. Он представляет собой коллектив работников с определенной структурой, соответствующей научно-техническому уровню производства, условиям обеспечения производства рабочей силой и установленным нормативно-правовым требованиям</a:t>
            </a:r>
            <a:r>
              <a:rPr lang="ru-RU" sz="2000" dirty="0" smtClean="0">
                <a:solidFill>
                  <a:srgbClr val="FFFFFF"/>
                </a:solidFill>
              </a:rPr>
              <a:t>.</a:t>
            </a:r>
            <a:br>
              <a:rPr lang="ru-RU" sz="2000" dirty="0" smtClean="0">
                <a:solidFill>
                  <a:srgbClr val="FFFFFF"/>
                </a:solidFill>
              </a:rPr>
            </a:br>
            <a:r>
              <a:rPr lang="ru-RU" sz="2000" dirty="0">
                <a:solidFill>
                  <a:srgbClr val="FFFFFF"/>
                </a:solidFill>
              </a:rPr>
              <a:t/>
            </a:r>
            <a:br>
              <a:rPr lang="ru-RU" sz="2000" dirty="0">
                <a:solidFill>
                  <a:srgbClr val="FFFFFF"/>
                </a:solidFill>
              </a:rPr>
            </a:br>
            <a:r>
              <a:rPr lang="ru-RU" sz="2000" dirty="0">
                <a:solidFill>
                  <a:srgbClr val="FFFFFF"/>
                </a:solidFill>
              </a:rPr>
              <a:t>Под персоналом предприятия принято понимать основной (штатный) состав работников предприятия. В зависимости от выполняемых ими функций кадры предприятия делится на следующие категории: рабочие основные и вспомогательные; руководители; специалисты; служащие. Перечисленные работники образуют (на производственных предприятиях) промышленно-производственный персонал (ППП</a:t>
            </a:r>
            <a:r>
              <a:rPr lang="ru-RU" sz="2000" dirty="0">
                <a:solidFill>
                  <a:schemeClr val="bg1"/>
                </a:solidFill>
              </a:rPr>
              <a:t>).</a:t>
            </a:r>
          </a:p>
        </p:txBody>
      </p:sp>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Прямоугольник 2"/>
          <p:cNvSpPr>
            <a:spLocks noChangeArrowheads="1"/>
          </p:cNvSpPr>
          <p:nvPr/>
        </p:nvSpPr>
        <p:spPr bwMode="auto">
          <a:xfrm>
            <a:off x="323850" y="549275"/>
            <a:ext cx="7920038" cy="5508625"/>
          </a:xfrm>
          <a:prstGeom prst="rect">
            <a:avLst/>
          </a:prstGeom>
          <a:noFill/>
          <a:ln w="9525">
            <a:noFill/>
            <a:miter lim="800000"/>
            <a:headEnd/>
            <a:tailEnd/>
          </a:ln>
        </p:spPr>
        <p:txBody>
          <a:bodyPr>
            <a:spAutoFit/>
          </a:bodyPr>
          <a:lstStyle/>
          <a:p>
            <a:r>
              <a:rPr lang="ru-RU" sz="3200">
                <a:latin typeface="Palatino Linotype" pitchFamily="18" charset="0"/>
              </a:rPr>
              <a:t>Техническое обслуживание и ремонт предусматривает выполнение комплекса работ, направленных на обеспечение исправного состояния оборудования, надежной, безопасной и экономичной его эксплуатации, проводимых с определенной периодичностью и последовательностью, при оптимальных трудовых и материальных затратах.</a:t>
            </a:r>
          </a:p>
        </p:txBody>
      </p:sp>
    </p:spTree>
  </p:cSld>
  <p:clrMapOvr>
    <a:masterClrMapping/>
  </p:clrMapOvr>
  <p:transition spd="slow">
    <p:check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Прямоугольник 2"/>
          <p:cNvSpPr>
            <a:spLocks noChangeArrowheads="1"/>
          </p:cNvSpPr>
          <p:nvPr/>
        </p:nvSpPr>
        <p:spPr bwMode="auto">
          <a:xfrm>
            <a:off x="900113" y="692150"/>
            <a:ext cx="7704137" cy="4278313"/>
          </a:xfrm>
          <a:prstGeom prst="rect">
            <a:avLst/>
          </a:prstGeom>
          <a:noFill/>
          <a:ln w="9525">
            <a:noFill/>
            <a:miter lim="800000"/>
            <a:headEnd/>
            <a:tailEnd/>
          </a:ln>
        </p:spPr>
        <p:txBody>
          <a:bodyPr>
            <a:spAutoFit/>
          </a:bodyPr>
          <a:lstStyle/>
          <a:p>
            <a:endParaRPr lang="ru-RU" sz="2800">
              <a:solidFill>
                <a:srgbClr val="FFFF00"/>
              </a:solidFill>
              <a:latin typeface="Palatino Linotype" pitchFamily="18" charset="0"/>
            </a:endParaRPr>
          </a:p>
          <a:p>
            <a:r>
              <a:rPr lang="ru-RU" sz="2800">
                <a:solidFill>
                  <a:srgbClr val="FFFF00"/>
                </a:solidFill>
                <a:latin typeface="Palatino Linotype" pitchFamily="18" charset="0"/>
              </a:rPr>
              <a:t>Комплекс проводимых работ включает</a:t>
            </a:r>
            <a:r>
              <a:rPr lang="ru-RU" sz="2800">
                <a:latin typeface="Palatino Linotype" pitchFamily="18" charset="0"/>
              </a:rPr>
              <a:t>:</a:t>
            </a:r>
          </a:p>
          <a:p>
            <a:endParaRPr lang="ru-RU">
              <a:latin typeface="Palatino Linotype" pitchFamily="18" charset="0"/>
            </a:endParaRPr>
          </a:p>
          <a:p>
            <a:r>
              <a:rPr lang="ru-RU">
                <a:latin typeface="Palatino Linotype" pitchFamily="18" charset="0"/>
              </a:rPr>
              <a:t>-   техническое обслуживание оборудования;</a:t>
            </a:r>
          </a:p>
          <a:p>
            <a:endParaRPr lang="ru-RU">
              <a:latin typeface="Palatino Linotype" pitchFamily="18" charset="0"/>
            </a:endParaRPr>
          </a:p>
          <a:p>
            <a:r>
              <a:rPr lang="ru-RU">
                <a:latin typeface="Palatino Linotype" pitchFamily="18" charset="0"/>
              </a:rPr>
              <a:t>-   плановый ремонт оборудования;</a:t>
            </a:r>
          </a:p>
          <a:p>
            <a:endParaRPr lang="ru-RU">
              <a:latin typeface="Palatino Linotype" pitchFamily="18" charset="0"/>
            </a:endParaRPr>
          </a:p>
          <a:p>
            <a:r>
              <a:rPr lang="ru-RU">
                <a:latin typeface="Palatino Linotype" pitchFamily="18" charset="0"/>
              </a:rPr>
              <a:t>-   накопление и изучение опыта эксплуатации и ремонта, установление оптимальной периодичности и продолжительности проведения капитальных, средних и текущих ремонтов;</a:t>
            </a:r>
          </a:p>
          <a:p>
            <a:endParaRPr lang="ru-RU">
              <a:latin typeface="Palatino Linotype" pitchFamily="18" charset="0"/>
            </a:endParaRPr>
          </a:p>
          <a:p>
            <a:r>
              <a:rPr lang="ru-RU">
                <a:latin typeface="Palatino Linotype" pitchFamily="18" charset="0"/>
              </a:rPr>
              <a:t>-   применение современных средств диагностирования для контроля и прогнозирования технического состояния оборудования и принятия решения о необходимости ремонта;</a:t>
            </a:r>
          </a:p>
        </p:txBody>
      </p:sp>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Прямоугольник 1"/>
          <p:cNvSpPr>
            <a:spLocks noChangeArrowheads="1"/>
          </p:cNvSpPr>
          <p:nvPr/>
        </p:nvSpPr>
        <p:spPr bwMode="auto">
          <a:xfrm>
            <a:off x="465138" y="404813"/>
            <a:ext cx="7634287" cy="6740525"/>
          </a:xfrm>
          <a:prstGeom prst="rect">
            <a:avLst/>
          </a:prstGeom>
          <a:noFill/>
          <a:ln w="9525">
            <a:noFill/>
            <a:miter lim="800000"/>
            <a:headEnd/>
            <a:tailEnd/>
          </a:ln>
        </p:spPr>
        <p:txBody>
          <a:bodyPr>
            <a:spAutoFit/>
          </a:bodyPr>
          <a:lstStyle/>
          <a:p>
            <a:endParaRPr lang="ru-RU">
              <a:latin typeface="Palatino Linotype" pitchFamily="18" charset="0"/>
            </a:endParaRPr>
          </a:p>
          <a:p>
            <a:endParaRPr lang="ru-RU">
              <a:latin typeface="Palatino Linotype" pitchFamily="18" charset="0"/>
            </a:endParaRPr>
          </a:p>
          <a:p>
            <a:endParaRPr lang="ru-RU">
              <a:latin typeface="Palatino Linotype" pitchFamily="18" charset="0"/>
            </a:endParaRPr>
          </a:p>
          <a:p>
            <a:r>
              <a:rPr lang="ru-RU">
                <a:latin typeface="Palatino Linotype" pitchFamily="18" charset="0"/>
              </a:rPr>
              <a:t>-    внедрение прогрессивных форм организации и управления ремонтом с применением вычислительной техники и информационных технологий;</a:t>
            </a:r>
          </a:p>
          <a:p>
            <a:endParaRPr lang="ru-RU">
              <a:latin typeface="Palatino Linotype" pitchFamily="18" charset="0"/>
            </a:endParaRPr>
          </a:p>
          <a:p>
            <a:r>
              <a:rPr lang="ru-RU">
                <a:latin typeface="Palatino Linotype" pitchFamily="18" charset="0"/>
              </a:rPr>
              <a:t>-    внедрение передовых методов ремонта, комплексной         механизации и прогрессивной технологии;</a:t>
            </a:r>
          </a:p>
          <a:p>
            <a:endParaRPr lang="ru-RU">
              <a:latin typeface="Palatino Linotype" pitchFamily="18" charset="0"/>
            </a:endParaRPr>
          </a:p>
          <a:p>
            <a:r>
              <a:rPr lang="ru-RU">
                <a:latin typeface="Palatino Linotype" pitchFamily="18" charset="0"/>
              </a:rPr>
              <a:t>-    широкое внедрение специализации ремонтных работ;</a:t>
            </a:r>
          </a:p>
          <a:p>
            <a:endParaRPr lang="ru-RU">
              <a:latin typeface="Palatino Linotype" pitchFamily="18" charset="0"/>
            </a:endParaRPr>
          </a:p>
          <a:p>
            <a:r>
              <a:rPr lang="ru-RU">
                <a:latin typeface="Palatino Linotype" pitchFamily="18" charset="0"/>
              </a:rPr>
              <a:t>-    контроль качества выполняемых работ в процессе ремонта и контроль качества отремонтированного оборудования;</a:t>
            </a:r>
          </a:p>
          <a:p>
            <a:endParaRPr lang="ru-RU">
              <a:latin typeface="Palatino Linotype" pitchFamily="18" charset="0"/>
            </a:endParaRPr>
          </a:p>
          <a:p>
            <a:r>
              <a:rPr lang="ru-RU">
                <a:latin typeface="Palatino Linotype" pitchFamily="18" charset="0"/>
              </a:rPr>
              <a:t>-    своевременное обеспечение ремонтных работ материалами, запчастями и комплектующим оборудованием;</a:t>
            </a:r>
          </a:p>
          <a:p>
            <a:endParaRPr lang="ru-RU">
              <a:latin typeface="Palatino Linotype" pitchFamily="18" charset="0"/>
            </a:endParaRPr>
          </a:p>
          <a:p>
            <a:r>
              <a:rPr lang="ru-RU">
                <a:latin typeface="Palatino Linotype" pitchFamily="18" charset="0"/>
              </a:rPr>
              <a:t>-   анализ параметров технического состояния оборудования до и после ремонта по результатам испытаний.</a:t>
            </a:r>
          </a:p>
          <a:p>
            <a:endParaRPr lang="ru-RU">
              <a:latin typeface="Palatino Linotype" pitchFamily="18" charset="0"/>
            </a:endParaRPr>
          </a:p>
          <a:p>
            <a:r>
              <a:rPr lang="ru-RU">
                <a:latin typeface="Palatino Linotype" pitchFamily="18" charset="0"/>
              </a:rPr>
              <a:t> </a:t>
            </a:r>
          </a:p>
          <a:p>
            <a:endParaRPr lang="ru-RU">
              <a:latin typeface="Palatino Linotype" pitchFamily="18" charset="0"/>
            </a:endParaRPr>
          </a:p>
          <a:p>
            <a:r>
              <a:rPr lang="ru-RU">
                <a:latin typeface="Palatino Linotype" pitchFamily="18" charset="0"/>
              </a:rPr>
              <a:t> </a:t>
            </a:r>
          </a:p>
        </p:txBody>
      </p:sp>
    </p:spTree>
  </p:cSld>
  <p:clrMapOvr>
    <a:masterClrMapping/>
  </p:clrMapOvr>
  <p:transition spd="slow">
    <p:blinds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E:\Курсовая Менеджмент Профессионально – квалифицированный состав и структура кадров_ Движение кадров и показатели их оборота.files\image001.gif"/>
          <p:cNvPicPr>
            <a:picLocks noChangeAspect="1" noChangeArrowheads="1"/>
          </p:cNvPicPr>
          <p:nvPr/>
        </p:nvPicPr>
        <p:blipFill>
          <a:blip r:embed="rId2"/>
          <a:srcRect/>
          <a:stretch>
            <a:fillRect/>
          </a:stretch>
        </p:blipFill>
        <p:spPr bwMode="auto">
          <a:xfrm>
            <a:off x="611188" y="476250"/>
            <a:ext cx="8137525" cy="60483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рямоугольник 1"/>
          <p:cNvSpPr>
            <a:spLocks noChangeArrowheads="1"/>
          </p:cNvSpPr>
          <p:nvPr/>
        </p:nvSpPr>
        <p:spPr bwMode="auto">
          <a:xfrm>
            <a:off x="179388" y="260350"/>
            <a:ext cx="8713787" cy="4524375"/>
          </a:xfrm>
          <a:prstGeom prst="rect">
            <a:avLst/>
          </a:prstGeom>
          <a:noFill/>
          <a:ln w="9525">
            <a:noFill/>
            <a:miter lim="800000"/>
            <a:headEnd/>
            <a:tailEnd/>
          </a:ln>
        </p:spPr>
        <p:txBody>
          <a:bodyPr>
            <a:spAutoFit/>
          </a:bodyPr>
          <a:lstStyle/>
          <a:p>
            <a:r>
              <a:rPr lang="ru-RU">
                <a:latin typeface="Palatino Linotype" pitchFamily="18" charset="0"/>
              </a:rPr>
              <a:t>Каждая категория работников в своем составе предусматривает ряд профессий, которые в свою очередь представлены группами специальностей. Внутри специальности работников можно разделить по уровню квалификации.</a:t>
            </a:r>
          </a:p>
          <a:p>
            <a:endParaRPr lang="ru-RU">
              <a:latin typeface="Palatino Linotype" pitchFamily="18" charset="0"/>
            </a:endParaRPr>
          </a:p>
          <a:p>
            <a:r>
              <a:rPr lang="ru-RU" b="1" u="sng">
                <a:solidFill>
                  <a:srgbClr val="FF0000"/>
                </a:solidFill>
                <a:latin typeface="Palatino Linotype" pitchFamily="18" charset="0"/>
              </a:rPr>
              <a:t>Профессия </a:t>
            </a:r>
            <a:r>
              <a:rPr lang="ru-RU">
                <a:latin typeface="Palatino Linotype" pitchFamily="18" charset="0"/>
              </a:rPr>
              <a:t>— это совокупность специальных теоретических знаний и практических навыков, необходимых для выполнения определенного вида работ в какой-либо отрасли производства.</a:t>
            </a:r>
          </a:p>
          <a:p>
            <a:endParaRPr lang="ru-RU">
              <a:latin typeface="Palatino Linotype" pitchFamily="18" charset="0"/>
            </a:endParaRPr>
          </a:p>
          <a:p>
            <a:endParaRPr lang="ru-RU">
              <a:latin typeface="Palatino Linotype" pitchFamily="18" charset="0"/>
            </a:endParaRPr>
          </a:p>
          <a:p>
            <a:r>
              <a:rPr lang="ru-RU" b="1" i="1" u="sng">
                <a:solidFill>
                  <a:srgbClr val="FF0000"/>
                </a:solidFill>
                <a:latin typeface="Palatino Linotype" pitchFamily="18" charset="0"/>
              </a:rPr>
              <a:t>Специальность </a:t>
            </a:r>
            <a:r>
              <a:rPr lang="ru-RU">
                <a:latin typeface="Palatino Linotype" pitchFamily="18" charset="0"/>
              </a:rPr>
              <a:t>— это вид деятельности в пределах данной профессии, которая имеет специфические особенности и требует от работников специальных знаний и навыков.</a:t>
            </a:r>
          </a:p>
          <a:p>
            <a:endParaRPr lang="ru-RU">
              <a:latin typeface="Palatino Linotype" pitchFamily="18" charset="0"/>
            </a:endParaRPr>
          </a:p>
          <a:p>
            <a:r>
              <a:rPr lang="ru-RU" b="1" i="1" u="sng">
                <a:solidFill>
                  <a:srgbClr val="FF0000"/>
                </a:solidFill>
                <a:latin typeface="Palatino Linotype" pitchFamily="18" charset="0"/>
              </a:rPr>
              <a:t>Квалификация </a:t>
            </a:r>
            <a:r>
              <a:rPr lang="ru-RU">
                <a:latin typeface="Palatino Linotype" pitchFamily="18" charset="0"/>
              </a:rPr>
              <a:t>— это совокупность знаний и практических навыков, позволяющих выполнять работы определенной сложности.</a:t>
            </a: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Блок-схема: альтернативный процесс 2"/>
          <p:cNvSpPr/>
          <p:nvPr/>
        </p:nvSpPr>
        <p:spPr>
          <a:xfrm>
            <a:off x="328613" y="1557338"/>
            <a:ext cx="3240087" cy="15113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sz="2400" dirty="0">
                <a:solidFill>
                  <a:srgbClr val="FF0000"/>
                </a:solidFill>
              </a:rPr>
              <a:t> на неквалифицированных</a:t>
            </a:r>
            <a:endParaRPr lang="ru-RU" sz="2400" dirty="0">
              <a:solidFill>
                <a:srgbClr val="FF0000"/>
              </a:solidFill>
            </a:endParaRPr>
          </a:p>
        </p:txBody>
      </p:sp>
      <p:sp>
        <p:nvSpPr>
          <p:cNvPr id="4" name="Блок-схема: альтернативный процесс 3"/>
          <p:cNvSpPr/>
          <p:nvPr/>
        </p:nvSpPr>
        <p:spPr>
          <a:xfrm>
            <a:off x="5219700" y="1557338"/>
            <a:ext cx="3205163" cy="15113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rgbClr val="FF0000"/>
                </a:solidFill>
              </a:rPr>
              <a:t>малоквалифицированных</a:t>
            </a:r>
            <a:endParaRPr lang="ru-RU" dirty="0">
              <a:solidFill>
                <a:srgbClr val="FF0000"/>
              </a:solidFill>
            </a:endParaRPr>
          </a:p>
        </p:txBody>
      </p:sp>
      <p:sp>
        <p:nvSpPr>
          <p:cNvPr id="5" name="Блок-схема: альтернативный процесс 4"/>
          <p:cNvSpPr/>
          <p:nvPr/>
        </p:nvSpPr>
        <p:spPr>
          <a:xfrm>
            <a:off x="323850" y="4221163"/>
            <a:ext cx="3240088" cy="15113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квалифицированных</a:t>
            </a:r>
            <a:endParaRPr lang="ru-RU" dirty="0"/>
          </a:p>
        </p:txBody>
      </p:sp>
      <p:sp>
        <p:nvSpPr>
          <p:cNvPr id="6" name="Блок-схема: альтернативный процесс 5"/>
          <p:cNvSpPr/>
          <p:nvPr/>
        </p:nvSpPr>
        <p:spPr>
          <a:xfrm>
            <a:off x="5219700" y="4221163"/>
            <a:ext cx="3024188" cy="15113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высококвалифицированных</a:t>
            </a:r>
            <a:endParaRPr lang="ru-RU" dirty="0"/>
          </a:p>
        </p:txBody>
      </p:sp>
      <p:sp>
        <p:nvSpPr>
          <p:cNvPr id="10" name="Стрелка вниз 9"/>
          <p:cNvSpPr/>
          <p:nvPr/>
        </p:nvSpPr>
        <p:spPr>
          <a:xfrm>
            <a:off x="2051050" y="836613"/>
            <a:ext cx="649288"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Стрелка вниз 10"/>
          <p:cNvSpPr/>
          <p:nvPr/>
        </p:nvSpPr>
        <p:spPr>
          <a:xfrm>
            <a:off x="6300788" y="836613"/>
            <a:ext cx="719137" cy="7207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2" name="Стрелка углом 21"/>
          <p:cNvSpPr/>
          <p:nvPr/>
        </p:nvSpPr>
        <p:spPr>
          <a:xfrm rot="10800000">
            <a:off x="3568700" y="981075"/>
            <a:ext cx="787400" cy="424815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23" name="Блок-схема: знак завершения 22"/>
          <p:cNvSpPr/>
          <p:nvPr/>
        </p:nvSpPr>
        <p:spPr>
          <a:xfrm>
            <a:off x="1116013" y="146050"/>
            <a:ext cx="7127875" cy="576263"/>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t>По уровню квалификации рабочих можно разделить</a:t>
            </a:r>
            <a:endParaRPr lang="ru-RU" dirty="0"/>
          </a:p>
        </p:txBody>
      </p:sp>
      <p:sp>
        <p:nvSpPr>
          <p:cNvPr id="24" name="Стрелка углом 23"/>
          <p:cNvSpPr/>
          <p:nvPr/>
        </p:nvSpPr>
        <p:spPr>
          <a:xfrm rot="10800000" flipH="1">
            <a:off x="4572000" y="981075"/>
            <a:ext cx="647700" cy="424815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Прямоугольник 9"/>
          <p:cNvSpPr>
            <a:spLocks noChangeArrowheads="1"/>
          </p:cNvSpPr>
          <p:nvPr/>
        </p:nvSpPr>
        <p:spPr bwMode="auto">
          <a:xfrm>
            <a:off x="468313" y="188913"/>
            <a:ext cx="8424862" cy="954087"/>
          </a:xfrm>
          <a:prstGeom prst="rect">
            <a:avLst/>
          </a:prstGeom>
          <a:noFill/>
          <a:ln w="9525">
            <a:noFill/>
            <a:miter lim="800000"/>
            <a:headEnd/>
            <a:tailEnd/>
          </a:ln>
        </p:spPr>
        <p:txBody>
          <a:bodyPr>
            <a:spAutoFit/>
          </a:bodyPr>
          <a:lstStyle/>
          <a:p>
            <a:r>
              <a:rPr lang="ru-RU" sz="2800">
                <a:solidFill>
                  <a:schemeClr val="bg1"/>
                </a:solidFill>
                <a:latin typeface="Palatino Linotype" pitchFamily="18" charset="0"/>
              </a:rPr>
              <a:t>Специалисты делятся по квалификационным категориям</a:t>
            </a:r>
            <a:r>
              <a:rPr lang="ru-RU" sz="2800">
                <a:latin typeface="Palatino Linotype" pitchFamily="18" charset="0"/>
              </a:rPr>
              <a:t>: </a:t>
            </a:r>
          </a:p>
        </p:txBody>
      </p:sp>
      <p:sp>
        <p:nvSpPr>
          <p:cNvPr id="11" name="Пятно 2 10"/>
          <p:cNvSpPr/>
          <p:nvPr/>
        </p:nvSpPr>
        <p:spPr>
          <a:xfrm>
            <a:off x="179388" y="1341438"/>
            <a:ext cx="3455987" cy="2879725"/>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t>Специалист 1 категории</a:t>
            </a:r>
            <a:endParaRPr lang="ru-RU" i="1" dirty="0"/>
          </a:p>
        </p:txBody>
      </p:sp>
      <p:sp>
        <p:nvSpPr>
          <p:cNvPr id="13" name="32-конечная звезда 12"/>
          <p:cNvSpPr/>
          <p:nvPr/>
        </p:nvSpPr>
        <p:spPr>
          <a:xfrm>
            <a:off x="5248275" y="3500438"/>
            <a:ext cx="3427413" cy="2736850"/>
          </a:xfrm>
          <a:prstGeom prst="star32">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t>Специалист без категории</a:t>
            </a:r>
            <a:endParaRPr lang="ru-RU" i="1" dirty="0"/>
          </a:p>
        </p:txBody>
      </p:sp>
      <p:sp>
        <p:nvSpPr>
          <p:cNvPr id="15" name="7-конечная звезда 14"/>
          <p:cNvSpPr/>
          <p:nvPr/>
        </p:nvSpPr>
        <p:spPr>
          <a:xfrm>
            <a:off x="611188" y="4221163"/>
            <a:ext cx="3168650" cy="1871662"/>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t>Специалист 2 категории</a:t>
            </a:r>
            <a:endParaRPr lang="ru-RU" i="1" dirty="0"/>
          </a:p>
        </p:txBody>
      </p:sp>
      <p:sp>
        <p:nvSpPr>
          <p:cNvPr id="16" name="Блок-схема: перфолента 15"/>
          <p:cNvSpPr/>
          <p:nvPr/>
        </p:nvSpPr>
        <p:spPr>
          <a:xfrm>
            <a:off x="5076825" y="1341438"/>
            <a:ext cx="3024188" cy="1655762"/>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i="1" dirty="0"/>
              <a:t>Специалист 3 категории</a:t>
            </a:r>
            <a:endParaRPr lang="ru-RU" i="1"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Прямоугольник 1"/>
          <p:cNvSpPr>
            <a:spLocks noChangeArrowheads="1"/>
          </p:cNvSpPr>
          <p:nvPr/>
        </p:nvSpPr>
        <p:spPr bwMode="auto">
          <a:xfrm>
            <a:off x="287338" y="188913"/>
            <a:ext cx="8569325" cy="1724025"/>
          </a:xfrm>
          <a:prstGeom prst="rect">
            <a:avLst/>
          </a:prstGeom>
          <a:noFill/>
          <a:ln w="9525">
            <a:noFill/>
            <a:miter lim="800000"/>
            <a:headEnd/>
            <a:tailEnd/>
          </a:ln>
        </p:spPr>
        <p:txBody>
          <a:bodyPr>
            <a:spAutoFit/>
          </a:bodyPr>
          <a:lstStyle/>
          <a:p>
            <a:r>
              <a:rPr lang="ru-RU" sz="3200">
                <a:latin typeface="Palatino Linotype" pitchFamily="18" charset="0"/>
              </a:rPr>
              <a:t>Руководители распределяются по :</a:t>
            </a:r>
          </a:p>
          <a:p>
            <a:endParaRPr lang="ru-RU">
              <a:latin typeface="Palatino Linotype" pitchFamily="18" charset="0"/>
            </a:endParaRPr>
          </a:p>
          <a:p>
            <a:r>
              <a:rPr lang="ru-RU" sz="2800" i="1" u="sng">
                <a:solidFill>
                  <a:srgbClr val="CC0099"/>
                </a:solidFill>
                <a:latin typeface="Palatino Linotype" pitchFamily="18" charset="0"/>
              </a:rPr>
              <a:t>а) структурам управления</a:t>
            </a:r>
          </a:p>
          <a:p>
            <a:r>
              <a:rPr lang="ru-RU" sz="2800" i="1" u="sng">
                <a:solidFill>
                  <a:srgbClr val="CC0099"/>
                </a:solidFill>
                <a:latin typeface="Palatino Linotype" pitchFamily="18" charset="0"/>
              </a:rPr>
              <a:t>б) звеньям управления</a:t>
            </a:r>
          </a:p>
        </p:txBody>
      </p:sp>
      <p:sp>
        <p:nvSpPr>
          <p:cNvPr id="20482" name="Прямоугольник 2"/>
          <p:cNvSpPr>
            <a:spLocks noChangeArrowheads="1"/>
          </p:cNvSpPr>
          <p:nvPr/>
        </p:nvSpPr>
        <p:spPr bwMode="auto">
          <a:xfrm>
            <a:off x="250825" y="2636838"/>
            <a:ext cx="8642350" cy="3140075"/>
          </a:xfrm>
          <a:prstGeom prst="rect">
            <a:avLst/>
          </a:prstGeom>
          <a:noFill/>
          <a:ln w="9525">
            <a:noFill/>
            <a:miter lim="800000"/>
            <a:headEnd/>
            <a:tailEnd/>
          </a:ln>
        </p:spPr>
        <p:txBody>
          <a:bodyPr>
            <a:spAutoFit/>
          </a:bodyPr>
          <a:lstStyle/>
          <a:p>
            <a:r>
              <a:rPr lang="ru-RU" sz="2400">
                <a:latin typeface="Palatino Linotype" pitchFamily="18" charset="0"/>
              </a:rPr>
              <a:t>По структурам управления руководители подразделяются на </a:t>
            </a:r>
          </a:p>
          <a:p>
            <a:r>
              <a:rPr lang="ru-RU" sz="2400">
                <a:solidFill>
                  <a:srgbClr val="CC0099"/>
                </a:solidFill>
                <a:latin typeface="Palatino Linotype" pitchFamily="18" charset="0"/>
              </a:rPr>
              <a:t>•линейные </a:t>
            </a:r>
          </a:p>
          <a:p>
            <a:r>
              <a:rPr lang="ru-RU" sz="2000">
                <a:solidFill>
                  <a:srgbClr val="CC0099"/>
                </a:solidFill>
                <a:latin typeface="Palatino Linotype" pitchFamily="18" charset="0"/>
              </a:rPr>
              <a:t>•функциональные</a:t>
            </a:r>
            <a:endParaRPr lang="ru-RU" sz="2000">
              <a:solidFill>
                <a:srgbClr val="FF0000"/>
              </a:solidFill>
              <a:latin typeface="Palatino Linotype" pitchFamily="18" charset="0"/>
            </a:endParaRPr>
          </a:p>
          <a:p>
            <a:endParaRPr lang="ru-RU">
              <a:latin typeface="Palatino Linotype" pitchFamily="18" charset="0"/>
            </a:endParaRPr>
          </a:p>
          <a:p>
            <a:r>
              <a:rPr lang="ru-RU" sz="2800">
                <a:latin typeface="Palatino Linotype" pitchFamily="18" charset="0"/>
              </a:rPr>
              <a:t>по звеньям управления на :</a:t>
            </a:r>
          </a:p>
          <a:p>
            <a:r>
              <a:rPr lang="ru-RU">
                <a:latin typeface="Palatino Linotype" pitchFamily="18" charset="0"/>
              </a:rPr>
              <a:t> •</a:t>
            </a:r>
            <a:r>
              <a:rPr lang="ru-RU" sz="2000">
                <a:solidFill>
                  <a:srgbClr val="CC0099"/>
                </a:solidFill>
                <a:latin typeface="Palatino Linotype" pitchFamily="18" charset="0"/>
              </a:rPr>
              <a:t>руководителей высшего звена</a:t>
            </a:r>
          </a:p>
          <a:p>
            <a:r>
              <a:rPr lang="ru-RU" sz="2000">
                <a:solidFill>
                  <a:srgbClr val="CC0099"/>
                </a:solidFill>
                <a:latin typeface="Palatino Linotype" pitchFamily="18" charset="0"/>
              </a:rPr>
              <a:t> </a:t>
            </a:r>
            <a:r>
              <a:rPr lang="ru-RU" sz="2000">
                <a:latin typeface="Palatino Linotype" pitchFamily="18" charset="0"/>
              </a:rPr>
              <a:t>• </a:t>
            </a:r>
            <a:r>
              <a:rPr lang="ru-RU" sz="2000">
                <a:solidFill>
                  <a:srgbClr val="CC0099"/>
                </a:solidFill>
                <a:latin typeface="Palatino Linotype" pitchFamily="18" charset="0"/>
              </a:rPr>
              <a:t>среднего звена </a:t>
            </a:r>
          </a:p>
          <a:p>
            <a:r>
              <a:rPr lang="ru-RU" sz="2000">
                <a:solidFill>
                  <a:srgbClr val="CC0099"/>
                </a:solidFill>
                <a:latin typeface="Palatino Linotype" pitchFamily="18" charset="0"/>
              </a:rPr>
              <a:t> </a:t>
            </a:r>
            <a:r>
              <a:rPr lang="ru-RU" sz="2000">
                <a:latin typeface="Palatino Linotype" pitchFamily="18" charset="0"/>
              </a:rPr>
              <a:t>• </a:t>
            </a:r>
            <a:r>
              <a:rPr lang="ru-RU" sz="2000">
                <a:solidFill>
                  <a:srgbClr val="CC0099"/>
                </a:solidFill>
                <a:latin typeface="Palatino Linotype" pitchFamily="18" charset="0"/>
              </a:rPr>
              <a:t>низового звена.</a:t>
            </a:r>
          </a:p>
        </p:txBody>
      </p:sp>
    </p:spTree>
  </p:cSld>
  <p:clrMapOvr>
    <a:masterClrMapping/>
  </p:clrMapOvr>
  <p:transition spd="slow">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Прямоугольник 1"/>
          <p:cNvSpPr>
            <a:spLocks noChangeArrowheads="1"/>
          </p:cNvSpPr>
          <p:nvPr/>
        </p:nvSpPr>
        <p:spPr bwMode="auto">
          <a:xfrm>
            <a:off x="250825" y="549275"/>
            <a:ext cx="8569325" cy="6062663"/>
          </a:xfrm>
          <a:prstGeom prst="rect">
            <a:avLst/>
          </a:prstGeom>
          <a:noFill/>
          <a:ln w="9525">
            <a:noFill/>
            <a:miter lim="800000"/>
            <a:headEnd/>
            <a:tailEnd/>
          </a:ln>
        </p:spPr>
        <p:txBody>
          <a:bodyPr>
            <a:spAutoFit/>
          </a:bodyPr>
          <a:lstStyle/>
          <a:p>
            <a:r>
              <a:rPr lang="ru-RU" sz="2800" b="1">
                <a:solidFill>
                  <a:srgbClr val="7030A0"/>
                </a:solidFill>
                <a:latin typeface="Palatino Linotype" pitchFamily="18" charset="0"/>
              </a:rPr>
              <a:t>Специалисты </a:t>
            </a:r>
            <a:r>
              <a:rPr lang="ru-RU" sz="2800">
                <a:latin typeface="Palatino Linotype" pitchFamily="18" charset="0"/>
              </a:rPr>
              <a:t>— это работники, занятые инженерно-техническими, экономическими работами: инженеры, экономисты, бухгалтеры, юрисконсульты и т.д.</a:t>
            </a:r>
          </a:p>
          <a:p>
            <a:endParaRPr lang="ru-RU" sz="2000">
              <a:latin typeface="Palatino Linotype" pitchFamily="18" charset="0"/>
            </a:endParaRPr>
          </a:p>
          <a:p>
            <a:endParaRPr lang="ru-RU" sz="1600">
              <a:latin typeface="Palatino Linotype" pitchFamily="18" charset="0"/>
            </a:endParaRPr>
          </a:p>
          <a:p>
            <a:r>
              <a:rPr lang="ru-RU" sz="2400" b="1" i="1" u="sng">
                <a:solidFill>
                  <a:srgbClr val="CC0099"/>
                </a:solidFill>
                <a:latin typeface="Palatino Linotype" pitchFamily="18" charset="0"/>
              </a:rPr>
              <a:t>Служащие </a:t>
            </a:r>
            <a:r>
              <a:rPr lang="ru-RU" sz="2400">
                <a:latin typeface="Palatino Linotype" pitchFamily="18" charset="0"/>
              </a:rPr>
              <a:t>— это работники, осуществляющие подготовку и оформление документации, учет и контроль, хозяйственное обслуживание: делопроизводители, кассиры, табельщики, учетчики и т.д</a:t>
            </a:r>
            <a:r>
              <a:rPr lang="ru-RU">
                <a:latin typeface="Palatino Linotype" pitchFamily="18" charset="0"/>
              </a:rPr>
              <a:t>.</a:t>
            </a:r>
          </a:p>
          <a:p>
            <a:endParaRPr lang="ru-RU">
              <a:latin typeface="Palatino Linotype" pitchFamily="18" charset="0"/>
            </a:endParaRPr>
          </a:p>
          <a:p>
            <a:endParaRPr lang="ru-RU">
              <a:latin typeface="Palatino Linotype" pitchFamily="18" charset="0"/>
            </a:endParaRPr>
          </a:p>
          <a:p>
            <a:r>
              <a:rPr lang="ru-RU" sz="2000">
                <a:latin typeface="Palatino Linotype" pitchFamily="18" charset="0"/>
              </a:rPr>
              <a:t>Соотношение перечисленных категорий работников в общей их численности, выраженное в процентах, называется структурой персонала. Структура персонала также может определяться по возрасту, полу, уровню образования, стажу </a:t>
            </a:r>
            <a:r>
              <a:rPr lang="ru-RU" sz="2400">
                <a:latin typeface="Palatino Linotype" pitchFamily="18" charset="0"/>
              </a:rPr>
              <a:t>работы, квалификации и другим признакам</a:t>
            </a:r>
            <a:r>
              <a:rPr lang="ru-RU" sz="2000">
                <a:latin typeface="Palatino Linotype" pitchFamily="18" charset="0"/>
              </a:rPr>
              <a:t>.</a:t>
            </a:r>
            <a:endParaRPr lang="ru-RU" sz="2400">
              <a:latin typeface="Palatino Linotype" pitchFamily="18" charset="0"/>
            </a:endParaRPr>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Прямоугольник 1"/>
          <p:cNvSpPr>
            <a:spLocks noChangeArrowheads="1"/>
          </p:cNvSpPr>
          <p:nvPr/>
        </p:nvSpPr>
        <p:spPr bwMode="auto">
          <a:xfrm>
            <a:off x="250825" y="620713"/>
            <a:ext cx="8047038" cy="4800600"/>
          </a:xfrm>
          <a:prstGeom prst="rect">
            <a:avLst/>
          </a:prstGeom>
          <a:noFill/>
          <a:ln w="9525">
            <a:noFill/>
            <a:miter lim="800000"/>
            <a:headEnd/>
            <a:tailEnd/>
          </a:ln>
        </p:spPr>
        <p:txBody>
          <a:bodyPr>
            <a:spAutoFit/>
          </a:bodyPr>
          <a:lstStyle/>
          <a:p>
            <a:r>
              <a:rPr lang="ru-RU" b="1">
                <a:solidFill>
                  <a:srgbClr val="C00000"/>
                </a:solidFill>
                <a:latin typeface="Palatino Linotype" pitchFamily="18" charset="0"/>
              </a:rPr>
              <a:t>Профессионально-квалификационная структура </a:t>
            </a:r>
            <a:r>
              <a:rPr lang="ru-RU">
                <a:latin typeface="Palatino Linotype" pitchFamily="18" charset="0"/>
              </a:rPr>
              <a:t>кадров складывается под воздействием профессионального и квалификационного разделения труда. Работники каждой профессии и специальности различаются уровнем квалификации, т.е. степенью овладения работниками той или иной профессией или специальностью, которая отражается в квалификационных (тарифных) разрядах и категориях. Тарифные разряды и категории — это одновременно и показатели, характеризующие степень сложности работ.</a:t>
            </a:r>
          </a:p>
          <a:p>
            <a:endParaRPr lang="ru-RU">
              <a:latin typeface="Palatino Linotype" pitchFamily="18" charset="0"/>
            </a:endParaRPr>
          </a:p>
          <a:p>
            <a:r>
              <a:rPr lang="ru-RU">
                <a:latin typeface="Palatino Linotype" pitchFamily="18" charset="0"/>
              </a:rPr>
              <a:t>Профессионально-квалификационная структура служащих фирмы находит отражение в штатном расписании — документе, ежегодно утверждаемом ее руководителем и представляющем собой перечень сгруппированных по отделам и службам должностей служащих с указанием разряда (категории) работ и должностного оклада. Пересмотр штатного расписания осуществляется в течение года путем внесения в него соответствующих изменений в соответствии с приказом руководителя предприятия.</a:t>
            </a:r>
          </a:p>
        </p:txBody>
      </p:sp>
    </p:spTree>
  </p:cSld>
  <p:clrMapOvr>
    <a:masterClrMapping/>
  </p:clrMapOvr>
  <p:transition spd="slow">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Базовая">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Базовая">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204</TotalTime>
  <Words>1508</Words>
  <Application>Microsoft Office PowerPoint</Application>
  <PresentationFormat>Экран (4:3)</PresentationFormat>
  <Paragraphs>136</Paragraphs>
  <Slides>22</Slides>
  <Notes>0</Notes>
  <HiddenSlides>0</HiddenSlides>
  <MMClips>0</MMClips>
  <ScaleCrop>false</ScaleCrop>
  <HeadingPairs>
    <vt:vector size="6" baseType="variant">
      <vt:variant>
        <vt:lpstr>Использованные шрифты</vt:lpstr>
      </vt:variant>
      <vt:variant>
        <vt:i4>4</vt:i4>
      </vt:variant>
      <vt:variant>
        <vt:lpstr>Шаблон оформления</vt:lpstr>
      </vt:variant>
      <vt:variant>
        <vt:i4>6</vt:i4>
      </vt:variant>
      <vt:variant>
        <vt:lpstr>Заголовки слайдов</vt:lpstr>
      </vt:variant>
      <vt:variant>
        <vt:i4>22</vt:i4>
      </vt:variant>
    </vt:vector>
  </HeadingPairs>
  <TitlesOfParts>
    <vt:vector size="32" baseType="lpstr">
      <vt:lpstr>Palatino Linotype</vt:lpstr>
      <vt:lpstr>Arial</vt:lpstr>
      <vt:lpstr>Wingdings</vt:lpstr>
      <vt:lpstr>Calibri</vt:lpstr>
      <vt:lpstr>Базовая</vt:lpstr>
      <vt:lpstr>Базовая</vt:lpstr>
      <vt:lpstr>Базовая</vt:lpstr>
      <vt:lpstr>Базовая</vt:lpstr>
      <vt:lpstr>Базовая</vt:lpstr>
      <vt:lpstr>Базовая</vt:lpstr>
      <vt:lpstr>Тема 3. Трудовые ресурсы предприятия </vt:lpstr>
      <vt:lpstr>Персонал предприятия (кадры) — это совокупность физических лиц, состоящих с фирмой как юридическим лицом в отношениях, регулируемых договором найма. Он представляет собой коллектив работников с определенной структурой, соответствующей научно-техническому уровню производства, условиям обеспечения производства рабочей силой и установленным нормативно-правовым требованиям.  Под персоналом предприятия принято понимать основной (штатный) состав работников предприятия. В зависимости от выполняемых ими функций кадры предприятия делится на следующие категории: рабочие основные и вспомогательные; руководители; специалисты; служащие. Перечисленные работники образуют (на производственных предприятиях) промышленно-производственный персонал (ППП).</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Трудовые ресурсы предприятия </dc:title>
  <dc:creator>Admin</dc:creator>
  <cp:lastModifiedBy>Айжан</cp:lastModifiedBy>
  <cp:revision>19</cp:revision>
  <dcterms:created xsi:type="dcterms:W3CDTF">2011-02-12T17:25:16Z</dcterms:created>
  <dcterms:modified xsi:type="dcterms:W3CDTF">2011-06-01T08:52:01Z</dcterms:modified>
</cp:coreProperties>
</file>