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70" r:id="rId4"/>
    <p:sldId id="271" r:id="rId5"/>
    <p:sldId id="268" r:id="rId6"/>
    <p:sldId id="269" r:id="rId7"/>
    <p:sldId id="274" r:id="rId8"/>
    <p:sldId id="267" r:id="rId9"/>
    <p:sldId id="266" r:id="rId10"/>
    <p:sldId id="275" r:id="rId11"/>
    <p:sldId id="258" r:id="rId12"/>
    <p:sldId id="259" r:id="rId13"/>
    <p:sldId id="260" r:id="rId14"/>
    <p:sldId id="272" r:id="rId15"/>
    <p:sldId id="273" r:id="rId16"/>
    <p:sldId id="261" r:id="rId17"/>
    <p:sldId id="262" r:id="rId18"/>
    <p:sldId id="263" r:id="rId1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66"/>
    <a:srgbClr val="6F416F"/>
    <a:srgbClr val="FF99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5" d="100"/>
          <a:sy n="75" d="100"/>
        </p:scale>
        <p:origin x="-39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FC379A-8FA6-4FCA-A3CE-8F3D72CFCDE0}" type="datetimeFigureOut">
              <a:rPr lang="ru-RU"/>
              <a:pPr>
                <a:defRPr/>
              </a:pPr>
              <a:t>01.06.2011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E3555D-6475-4C0C-9945-F105DA42C25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533A46-73DC-4A9A-BE4D-5AFE04D81542}" type="datetimeFigureOut">
              <a:rPr lang="ru-RU"/>
              <a:pPr>
                <a:defRPr/>
              </a:pPr>
              <a:t>01.06.2011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A633B2-BD51-4F29-9CBF-133EBC4B8BF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7BC036-7F11-44BB-9373-E5193E9D17D3}" type="datetimeFigureOut">
              <a:rPr lang="ru-RU"/>
              <a:pPr>
                <a:defRPr/>
              </a:pPr>
              <a:t>01.06.2011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371E4B-6A35-4BF2-8EB7-0F39A91ED57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F45421-F2ED-4367-8D65-0B00D1C0C189}" type="datetimeFigureOut">
              <a:rPr lang="ru-RU"/>
              <a:pPr>
                <a:defRPr/>
              </a:pPr>
              <a:t>01.06.2011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56D497-0DAE-4E6C-B37A-F86F28C7847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D76AC5-1BC9-426B-A294-C81C00D92494}" type="datetimeFigureOut">
              <a:rPr lang="ru-RU"/>
              <a:pPr>
                <a:defRPr/>
              </a:pPr>
              <a:t>01.06.2011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1042E7-399F-423C-B90E-2EA56AF63F4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FC802B-A881-4BEF-82CB-7A2C525970FB}" type="datetimeFigureOut">
              <a:rPr lang="ru-RU"/>
              <a:pPr>
                <a:defRPr/>
              </a:pPr>
              <a:t>01.06.2011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3ECEE3-8911-4C4F-8528-F998D1F2063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A33D1C-5224-4103-ABFE-0C7C77A76451}" type="datetimeFigureOut">
              <a:rPr lang="ru-RU"/>
              <a:pPr>
                <a:defRPr/>
              </a:pPr>
              <a:t>01.06.2011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988958-8AED-4D93-BD84-5DA11216E7B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A48B2A-01E9-41A5-8719-2B1518755111}" type="datetimeFigureOut">
              <a:rPr lang="ru-RU"/>
              <a:pPr>
                <a:defRPr/>
              </a:pPr>
              <a:t>01.06.2011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3C5153-7322-4717-91D6-064F75C989F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5AA247-0A9C-4B70-B142-D9DF82D1F275}" type="datetimeFigureOut">
              <a:rPr lang="ru-RU"/>
              <a:pPr>
                <a:defRPr/>
              </a:pPr>
              <a:t>01.06.2011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A048B5-0600-4C1A-8B96-530E8A7C900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4741E8-4A05-4CD4-8345-26E779BA76AC}" type="datetimeFigureOut">
              <a:rPr lang="ru-RU"/>
              <a:pPr>
                <a:defRPr/>
              </a:pPr>
              <a:t>01.06.2011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90FEFF-22D7-4B46-9A27-195AF2C73E8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CF52DC-3FC4-473A-8ADD-AE68F30D1423}" type="datetimeFigureOut">
              <a:rPr lang="ru-RU"/>
              <a:pPr>
                <a:defRPr/>
              </a:pPr>
              <a:t>01.06.2011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EF9BDC-52FD-45A6-9A13-3492D7C042D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C0C198B-F5E0-4DDD-8BA3-990731F41ED2}" type="datetimeFigureOut">
              <a:rPr lang="ru-RU"/>
              <a:pPr>
                <a:defRPr/>
              </a:pPr>
              <a:t>01.06.2011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5F4D727C-1EEF-46BE-9495-8C00C9E7D72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42844" y="1643050"/>
            <a:ext cx="8572560" cy="212365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Экономика управленческих решений энергохозяйства в промышленных предприятиях.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2857496"/>
            <a:ext cx="8229600" cy="2928958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5400" dirty="0">
                <a:solidFill>
                  <a:schemeClr val="bg1">
                    <a:lumMod val="85000"/>
                  </a:schemeClr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Классификация методов управления.</a:t>
            </a:r>
            <a:endParaRPr lang="ru-RU" sz="5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500042"/>
            <a:ext cx="8229600" cy="1143000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rgbClr val="C00000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Методы управления образуют четыре группы: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50" y="1643063"/>
            <a:ext cx="8229600" cy="4525962"/>
          </a:xfrm>
        </p:spPr>
        <p:txBody>
          <a:bodyPr rtlCol="0">
            <a:normAutofit/>
          </a:bodyPr>
          <a:lstStyle/>
          <a:p>
            <a:pPr fontAlgn="auto">
              <a:lnSpc>
                <a:spcPct val="15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>
                <a:solidFill>
                  <a:schemeClr val="bg1">
                    <a:lumMod val="85000"/>
                  </a:schemeClr>
                </a:solidFill>
              </a:rPr>
              <a:t>1</a:t>
            </a:r>
            <a:r>
              <a:rPr lang="ru-RU" dirty="0">
                <a:solidFill>
                  <a:schemeClr val="bg1">
                    <a:lumMod val="85000"/>
                  </a:schemeClr>
                </a:solidFill>
              </a:rPr>
              <a:t>) организационно-распорядительные (или административно-распо­рядительные);</a:t>
            </a:r>
          </a:p>
          <a:p>
            <a:pPr fontAlgn="auto">
              <a:lnSpc>
                <a:spcPct val="15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>
                <a:solidFill>
                  <a:srgbClr val="CC0066"/>
                </a:solidFill>
              </a:rPr>
              <a:t>2</a:t>
            </a:r>
            <a:r>
              <a:rPr lang="ru-RU" dirty="0">
                <a:solidFill>
                  <a:srgbClr val="CC0066"/>
                </a:solidFill>
              </a:rPr>
              <a:t>) экономические;</a:t>
            </a:r>
          </a:p>
          <a:p>
            <a:pPr fontAlgn="auto">
              <a:lnSpc>
                <a:spcPct val="15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>
                <a:solidFill>
                  <a:schemeClr val="bg1">
                    <a:lumMod val="85000"/>
                  </a:schemeClr>
                </a:solidFill>
              </a:rPr>
              <a:t>3) социально-психологические;</a:t>
            </a:r>
          </a:p>
          <a:p>
            <a:pPr fontAlgn="auto">
              <a:lnSpc>
                <a:spcPct val="15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>
                <a:solidFill>
                  <a:srgbClr val="CC0066"/>
                </a:solidFill>
              </a:rPr>
              <a:t>4) социально-политические (идеологические).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214290"/>
            <a:ext cx="8715436" cy="6143668"/>
          </a:xfrm>
        </p:spPr>
        <p:txBody>
          <a:bodyPr rtlCol="0">
            <a:normAutofit fontScale="85000" lnSpcReduction="2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4000" b="1" i="1" u="sng" dirty="0">
                <a:solidFill>
                  <a:srgbClr val="FF9900"/>
                </a:solidFill>
                <a:latin typeface="Times New Roman" pitchFamily="18" charset="0"/>
                <a:cs typeface="Times New Roman" pitchFamily="18" charset="0"/>
              </a:rPr>
              <a:t>Организационно-распорядительные методы </a:t>
            </a:r>
            <a:r>
              <a:rPr lang="ru-RU" dirty="0"/>
              <a:t>— </a:t>
            </a:r>
            <a:r>
              <a:rPr lang="ru-RU" dirty="0"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это управление с </a:t>
            </a:r>
            <a:r>
              <a:rPr lang="ru-RU" dirty="0" smtClean="0"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помощью </a:t>
            </a:r>
            <a:r>
              <a:rPr lang="ru-RU" dirty="0"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приказов, распоряжений, указаний, не терпящих возражений и требующих неукоснительного выполнения. Одним из главных таких ме­тодов, дающий наибольший управленческий эффект, является подбор и расстановка кадров — производственных и управленческих.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  <a:p>
            <a:pPr algn="just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/>
              <a:t>	</a:t>
            </a:r>
            <a:r>
              <a:rPr lang="ru-RU" dirty="0" smtClean="0"/>
              <a:t>	Коллектив </a:t>
            </a:r>
            <a:r>
              <a:rPr lang="ru-RU" dirty="0"/>
              <a:t>компетентных работников, единомышленников и в то же время специалистов каждый в своей области (по современной </a:t>
            </a:r>
            <a:r>
              <a:rPr lang="ru-RU" dirty="0" smtClean="0"/>
              <a:t>терминологии </a:t>
            </a:r>
            <a:r>
              <a:rPr lang="ru-RU" dirty="0"/>
              <a:t>— </a:t>
            </a:r>
            <a:r>
              <a:rPr lang="ru-RU" b="1" i="1" dirty="0">
                <a:solidFill>
                  <a:schemeClr val="bg1">
                    <a:lumMod val="85000"/>
                  </a:schemeClr>
                </a:solidFill>
              </a:rPr>
              <a:t>«команда</a:t>
            </a:r>
            <a:r>
              <a:rPr lang="ru-RU" b="1" i="1" dirty="0" smtClean="0">
                <a:solidFill>
                  <a:schemeClr val="bg1">
                    <a:lumMod val="85000"/>
                  </a:schemeClr>
                </a:solidFill>
              </a:rPr>
              <a:t>»</a:t>
            </a:r>
            <a:r>
              <a:rPr lang="ru-RU" dirty="0" smtClean="0"/>
              <a:t>)</a:t>
            </a:r>
            <a:r>
              <a:rPr lang="ru-RU" b="1" i="1" dirty="0" smtClean="0"/>
              <a:t> </a:t>
            </a:r>
            <a:r>
              <a:rPr lang="ru-RU" dirty="0"/>
              <a:t>наилучшим образом может справиться со своими задачами. Таким людям не надо подробно объяснять и обосновывать то или иное решение руководителя: они все понимают, как говорится, с </a:t>
            </a:r>
            <a:r>
              <a:rPr lang="ru-RU" dirty="0" smtClean="0"/>
              <a:t>полуслова</a:t>
            </a:r>
            <a:r>
              <a:rPr lang="ru-RU" dirty="0"/>
              <a:t>, будучи объединенными общими целями.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571480"/>
            <a:ext cx="8858312" cy="5643602"/>
          </a:xfrm>
        </p:spPr>
        <p:txBody>
          <a:bodyPr rtlCol="0">
            <a:normAutofit/>
          </a:bodyPr>
          <a:lstStyle/>
          <a:p>
            <a:pPr fontAlgn="auto">
              <a:lnSpc>
                <a:spcPct val="15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i="1" dirty="0" smtClean="0"/>
              <a:t>	</a:t>
            </a:r>
            <a:r>
              <a:rPr lang="ru-RU" b="1" i="1" u="sng" dirty="0" smtClean="0">
                <a:solidFill>
                  <a:srgbClr val="FF9900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Экономические </a:t>
            </a:r>
            <a:r>
              <a:rPr lang="ru-RU" b="1" i="1" u="sng" dirty="0">
                <a:solidFill>
                  <a:srgbClr val="FF9900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методы </a:t>
            </a:r>
            <a:r>
              <a:rPr lang="ru-RU" b="1" i="1" u="sng" dirty="0" smtClean="0">
                <a:solidFill>
                  <a:srgbClr val="FF9900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управления</a:t>
            </a:r>
          </a:p>
          <a:p>
            <a:pPr algn="just" fontAlgn="auto">
              <a:lnSpc>
                <a:spcPct val="15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i="1" dirty="0">
                <a:solidFill>
                  <a:srgbClr val="FF9900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	</a:t>
            </a:r>
            <a:r>
              <a:rPr lang="ru-RU" dirty="0" smtClean="0"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во </a:t>
            </a:r>
            <a:r>
              <a:rPr lang="ru-RU" dirty="0"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все времена давали </a:t>
            </a:r>
            <a:r>
              <a:rPr lang="ru-RU" dirty="0" smtClean="0"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наилучший </a:t>
            </a:r>
            <a:r>
              <a:rPr lang="ru-RU" dirty="0"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управляющий эффект, поскольку содержат самую главную </a:t>
            </a:r>
            <a:r>
              <a:rPr lang="ru-RU" dirty="0" smtClean="0"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мотивацию </a:t>
            </a:r>
            <a:r>
              <a:rPr lang="ru-RU" dirty="0"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в обществе с товарно-денежными отношениями — материальный </a:t>
            </a:r>
            <a:r>
              <a:rPr lang="ru-RU" dirty="0" smtClean="0"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стимул</a:t>
            </a:r>
            <a:endParaRPr lang="ru-RU" dirty="0">
              <a:effectLst>
                <a:glow rad="101600">
                  <a:schemeClr val="accent4">
                    <a:satMod val="175000"/>
                    <a:alpha val="40000"/>
                  </a:schemeClr>
                </a:glo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625" y="285750"/>
            <a:ext cx="8229600" cy="1143000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31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Сегодня в числе этих методов можно назвать такие: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313" y="1000125"/>
            <a:ext cx="8929687" cy="5857875"/>
          </a:xfrm>
        </p:spPr>
        <p:txBody>
          <a:bodyPr rtlCol="0">
            <a:normAutofit fontScale="62500" lnSpcReduction="20000"/>
          </a:bodyPr>
          <a:lstStyle/>
          <a:p>
            <a:pPr fontAlgn="auto">
              <a:lnSpc>
                <a:spcPct val="12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i="1" dirty="0" smtClean="0">
                <a:solidFill>
                  <a:schemeClr val="bg1">
                    <a:lumMod val="8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оплата труда</a:t>
            </a:r>
            <a:r>
              <a:rPr lang="ru-RU" dirty="0" smtClean="0">
                <a:solidFill>
                  <a:schemeClr val="bg1">
                    <a:lumMod val="8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соответствии с квалификацией работника; это заставляет стремиться к повышению квалификации, расширению и Улучшению трудовых навыков, в том числе и в управлении. Главным дос­тижением последних лет в этой области стала отмена ограничений в заработке. Сейчас каждый работник имеет право зарабатывать столько, сколько сможет. Одна из задач руководства — создать необходимые ус­ловия для возможности таких заработков; </a:t>
            </a:r>
          </a:p>
          <a:p>
            <a:pPr fontAlgn="auto">
              <a:lnSpc>
                <a:spcPct val="12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i="1" dirty="0" smtClean="0">
                <a:solidFill>
                  <a:schemeClr val="bg1">
                    <a:lumMod val="8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премирование</a:t>
            </a:r>
            <a:r>
              <a:rPr lang="ru-RU" dirty="0" smtClean="0">
                <a:solidFill>
                  <a:schemeClr val="bg1">
                    <a:lumMod val="8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за выполнение установленных производственных показателей, расширение зон обслуживания, улучшение качества  работы; </a:t>
            </a:r>
          </a:p>
          <a:p>
            <a:pPr fontAlgn="auto">
              <a:lnSpc>
                <a:spcPct val="12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i="1" dirty="0" smtClean="0">
                <a:solidFill>
                  <a:schemeClr val="bg1">
                    <a:lumMod val="8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внутрипроизводственный    коммерческий (бывший хозяйственный) расчет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Материальная (коммерческая) заинтересованность остается главным стимулом высокопродуктивного труда, необходимо только должным образом организовать на предприятии внутрипроизводственные коммерческие отношения;</a:t>
            </a:r>
          </a:p>
          <a:p>
            <a:pPr fontAlgn="auto">
              <a:lnSpc>
                <a:spcPct val="12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i="1" dirty="0" smtClean="0">
                <a:solidFill>
                  <a:schemeClr val="bg1">
                    <a:lumMod val="8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мотивация трудовой деятельности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состоящая участии работников в собственности, прибылях и управлении.</a:t>
            </a:r>
          </a:p>
          <a:p>
            <a:pPr fontAlgn="auto">
              <a:lnSpc>
                <a:spcPct val="12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50" y="500063"/>
            <a:ext cx="8429625" cy="5357812"/>
          </a:xfrm>
        </p:spPr>
        <p:txBody>
          <a:bodyPr rtlCol="0">
            <a:normAutofit fontScale="77500" lnSpcReduction="2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	</a:t>
            </a:r>
            <a:r>
              <a:rPr lang="ru-RU" b="1" u="sng" dirty="0" smtClean="0">
                <a:solidFill>
                  <a:srgbClr val="6F416F"/>
                </a:solidFill>
              </a:rPr>
              <a:t>Существуют и другие формы и разновидности экономических методов управления: 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b="1" u="sng" dirty="0" smtClean="0">
              <a:solidFill>
                <a:srgbClr val="6F416F"/>
              </a:solidFill>
            </a:endParaRPr>
          </a:p>
          <a:p>
            <a:pPr fontAlgn="auto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dirty="0" smtClean="0">
                <a:solidFill>
                  <a:schemeClr val="bg1">
                    <a:lumMod val="85000"/>
                  </a:schemeClr>
                </a:solidFill>
              </a:rPr>
              <a:t>выдача льготных ссуд и кредитов; </a:t>
            </a:r>
          </a:p>
          <a:p>
            <a:pPr fontAlgn="auto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dirty="0" smtClean="0">
                <a:solidFill>
                  <a:schemeClr val="bg1">
                    <a:lumMod val="85000"/>
                  </a:schemeClr>
                </a:solidFill>
              </a:rPr>
              <a:t>оплата социальных нужд работников; </a:t>
            </a:r>
          </a:p>
          <a:p>
            <a:pPr fontAlgn="auto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dirty="0" smtClean="0">
                <a:solidFill>
                  <a:schemeClr val="bg1">
                    <a:lumMod val="85000"/>
                  </a:schemeClr>
                </a:solidFill>
              </a:rPr>
              <a:t>предоставление жилья — бесплатно или по льготным ценам; </a:t>
            </a:r>
          </a:p>
          <a:p>
            <a:pPr fontAlgn="auto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dirty="0" smtClean="0">
                <a:solidFill>
                  <a:schemeClr val="bg1">
                    <a:lumMod val="85000"/>
                  </a:schemeClr>
                </a:solidFill>
              </a:rPr>
              <a:t>обеспечение медицинским и санаторным обслуживанием также по льготным ценам или бесплатно; </a:t>
            </a:r>
          </a:p>
          <a:p>
            <a:pPr fontAlgn="auto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dirty="0" smtClean="0">
                <a:solidFill>
                  <a:schemeClr val="bg1">
                    <a:lumMod val="85000"/>
                  </a:schemeClr>
                </a:solidFill>
              </a:rPr>
              <a:t>оплата учебы самих работников и членов их семей и т.д. 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/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>
                <a:solidFill>
                  <a:srgbClr val="FF9900"/>
                </a:solidFill>
              </a:rPr>
              <a:t>(Эти формы нередко относят к социально-психологическим методам управления, поскольку они экономически затрагивают социальную сферу жизни.)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214290"/>
            <a:ext cx="9001156" cy="6643710"/>
          </a:xfrm>
        </p:spPr>
        <p:txBody>
          <a:bodyPr rtlCol="0">
            <a:normAutofit fontScale="62500" lnSpcReduction="20000"/>
          </a:bodyPr>
          <a:lstStyle/>
          <a:p>
            <a:pPr fontAlgn="auto">
              <a:lnSpc>
                <a:spcPct val="12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3800" b="1" i="1" u="sng" dirty="0" smtClean="0">
                <a:solidFill>
                  <a:srgbClr val="FFC000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	Социально-психологические </a:t>
            </a:r>
            <a:r>
              <a:rPr lang="ru-RU" sz="3800" b="1" i="1" u="sng" dirty="0">
                <a:solidFill>
                  <a:srgbClr val="FFC000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методы управления </a:t>
            </a:r>
            <a:r>
              <a:rPr lang="ru-RU" sz="3500" dirty="0"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— методы, </a:t>
            </a:r>
            <a:r>
              <a:rPr lang="ru-RU" sz="3500" dirty="0" smtClean="0"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основанные </a:t>
            </a:r>
            <a:r>
              <a:rPr lang="ru-RU" sz="3500" dirty="0"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на использовании социально-психологических факторов и </a:t>
            </a:r>
            <a:r>
              <a:rPr lang="ru-RU" sz="3500" dirty="0" smtClean="0"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направленные </a:t>
            </a:r>
            <a:r>
              <a:rPr lang="ru-RU" sz="3500" dirty="0"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на управление социально-психологическими процессами, </a:t>
            </a:r>
            <a:r>
              <a:rPr lang="ru-RU" sz="3500" dirty="0" smtClean="0"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протекающими </a:t>
            </a:r>
            <a:r>
              <a:rPr lang="ru-RU" sz="3500" dirty="0"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в коллективе, для оказания необходимого воздействия в </a:t>
            </a:r>
            <a:r>
              <a:rPr lang="ru-RU" sz="3500" dirty="0" smtClean="0"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интересах </a:t>
            </a:r>
            <a:r>
              <a:rPr lang="ru-RU" sz="3500" dirty="0"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достижения поставленных целей.</a:t>
            </a:r>
            <a:endParaRPr lang="ru-RU" sz="3500" dirty="0" smtClean="0">
              <a:effectLst>
                <a:glow rad="139700">
                  <a:schemeClr val="accent4">
                    <a:satMod val="175000"/>
                    <a:alpha val="40000"/>
                  </a:schemeClr>
                </a:glow>
              </a:effectLst>
              <a:latin typeface="Times New Roman" pitchFamily="18" charset="0"/>
              <a:cs typeface="Times New Roman" pitchFamily="18" charset="0"/>
            </a:endParaRPr>
          </a:p>
          <a:p>
            <a:pPr fontAlgn="auto">
              <a:lnSpc>
                <a:spcPct val="12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	</a:t>
            </a:r>
          </a:p>
          <a:p>
            <a:pPr fontAlgn="auto">
              <a:lnSpc>
                <a:spcPct val="12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3500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3500" dirty="0" smtClean="0">
                <a:solidFill>
                  <a:schemeClr val="bg1">
                    <a:lumMod val="85000"/>
                  </a:schemeClr>
                </a:solidFill>
                <a:latin typeface="Times New Roman" pitchFamily="18" charset="0"/>
                <a:cs typeface="Times New Roman" pitchFamily="18" charset="0"/>
              </a:rPr>
              <a:t>К </a:t>
            </a:r>
            <a:r>
              <a:rPr lang="ru-RU" sz="3500" dirty="0">
                <a:solidFill>
                  <a:schemeClr val="bg1">
                    <a:lumMod val="85000"/>
                  </a:schemeClr>
                </a:solidFill>
                <a:latin typeface="Times New Roman" pitchFamily="18" charset="0"/>
                <a:cs typeface="Times New Roman" pitchFamily="18" charset="0"/>
              </a:rPr>
              <a:t>числу этих методов относится, например</a:t>
            </a:r>
            <a:r>
              <a:rPr lang="ru-RU" sz="35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социальная </a:t>
            </a:r>
            <a:r>
              <a:rPr lang="ru-RU" sz="3500" dirty="0">
                <a:latin typeface="Times New Roman" pitchFamily="18" charset="0"/>
                <a:cs typeface="Times New Roman" pitchFamily="18" charset="0"/>
              </a:rPr>
              <a:t>эстетика, </a:t>
            </a:r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производственный </a:t>
            </a:r>
            <a:r>
              <a:rPr lang="ru-RU" sz="3500" dirty="0">
                <a:latin typeface="Times New Roman" pitchFamily="18" charset="0"/>
                <a:cs typeface="Times New Roman" pitchFamily="18" charset="0"/>
              </a:rPr>
              <a:t>дизайн: хорошая, красивая обстановка в цехе, в отделе по наблюдениям специалистов снижает утомляемость, повышает произво­дительность труда. Сюда же относится забота о социальных нуждах </a:t>
            </a:r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работников</a:t>
            </a:r>
            <a:r>
              <a:rPr lang="ru-RU" sz="3500" dirty="0">
                <a:latin typeface="Times New Roman" pitchFamily="18" charset="0"/>
                <a:cs typeface="Times New Roman" pitchFamily="18" charset="0"/>
              </a:rPr>
              <a:t>. Одним из наиболее важных факторов такого управления </a:t>
            </a:r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является </a:t>
            </a:r>
            <a:r>
              <a:rPr lang="ru-RU" sz="3500" dirty="0">
                <a:latin typeface="Times New Roman" pitchFamily="18" charset="0"/>
                <a:cs typeface="Times New Roman" pitchFamily="18" charset="0"/>
              </a:rPr>
              <a:t>создание в коллективе здорового, комфортного психологического климата. Здесь важно выявить так называемого «неформального лидера» и стараться привлечь его к процессам управления.</a:t>
            </a:r>
            <a:endParaRPr lang="ru-RU" sz="3500" dirty="0" smtClean="0">
              <a:latin typeface="Times New Roman" pitchFamily="18" charset="0"/>
              <a:cs typeface="Times New Roman" pitchFamily="18" charset="0"/>
            </a:endParaRP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b="1" i="1" u="sng" dirty="0" smtClean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	</a:t>
            </a:r>
            <a:r>
              <a:rPr lang="ru-RU" dirty="0" smtClean="0"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управления </a:t>
            </a:r>
            <a:r>
              <a:rPr lang="ru-RU" dirty="0"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состоят в </a:t>
            </a:r>
            <a:r>
              <a:rPr lang="ru-RU" dirty="0" smtClean="0"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стимулировании </a:t>
            </a:r>
            <a:r>
              <a:rPr lang="ru-RU" dirty="0"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качественного труда на основе политических, нравственных, </a:t>
            </a:r>
            <a:r>
              <a:rPr lang="ru-RU" dirty="0" smtClean="0"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религиозных</a:t>
            </a:r>
            <a:r>
              <a:rPr lang="ru-RU" dirty="0"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, патриотических убеждений работников.</a:t>
            </a:r>
            <a:endParaRPr lang="ru-RU" dirty="0" smtClean="0">
              <a:effectLst>
                <a:glow rad="139700">
                  <a:schemeClr val="accent4">
                    <a:satMod val="175000"/>
                    <a:alpha val="40000"/>
                  </a:schemeClr>
                </a:glow>
              </a:effectLst>
            </a:endParaRP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571472" y="714356"/>
            <a:ext cx="7429552" cy="64633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i="1" u="sng" dirty="0">
                <a:solidFill>
                  <a:srgbClr val="FFC000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Социально-политические методы</a:t>
            </a:r>
            <a:endParaRPr lang="ru-RU" sz="3600" dirty="0">
              <a:effectLst>
                <a:glow rad="228600">
                  <a:schemeClr val="accent2">
                    <a:satMod val="175000"/>
                    <a:alpha val="40000"/>
                  </a:schemeClr>
                </a:glow>
              </a:effectLst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214290"/>
            <a:ext cx="8929718" cy="6357982"/>
          </a:xfrm>
        </p:spPr>
        <p:txBody>
          <a:bodyPr rtlCol="0">
            <a:normAutofit fontScale="70000" lnSpcReduction="20000"/>
          </a:bodyPr>
          <a:lstStyle/>
          <a:p>
            <a:pPr algn="just" fontAlgn="auto">
              <a:lnSpc>
                <a:spcPct val="12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		</a:t>
            </a:r>
            <a:r>
              <a:rPr lang="ru-RU" dirty="0" smtClean="0"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Все </a:t>
            </a:r>
            <a:r>
              <a:rPr lang="ru-RU" dirty="0"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перечисленные методы управления </a:t>
            </a:r>
            <a:r>
              <a:rPr lang="ru-RU" u="sng" dirty="0">
                <a:solidFill>
                  <a:srgbClr val="CC0066"/>
                </a:solidFill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должны использоваться в комплексе</a:t>
            </a:r>
            <a:r>
              <a:rPr lang="ru-RU" dirty="0"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, нежелательно, чтобы какие-то из них, даже экономические, преобладали. </a:t>
            </a:r>
            <a:endParaRPr lang="ru-RU" dirty="0" smtClean="0">
              <a:effectLst>
                <a:glow rad="139700">
                  <a:schemeClr val="accent4">
                    <a:satMod val="175000"/>
                    <a:alpha val="40000"/>
                  </a:schemeClr>
                </a:glow>
              </a:effectLst>
              <a:latin typeface="Times New Roman" pitchFamily="18" charset="0"/>
              <a:cs typeface="Times New Roman" pitchFamily="18" charset="0"/>
            </a:endParaRPr>
          </a:p>
          <a:p>
            <a:pPr algn="just" fontAlgn="auto">
              <a:lnSpc>
                <a:spcPct val="12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Из </a:t>
            </a:r>
            <a:r>
              <a:rPr lang="ru-RU" dirty="0"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опыта развитых стран известно, что именно </a:t>
            </a:r>
            <a:r>
              <a:rPr lang="ru-RU" dirty="0" smtClean="0"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комплексный </a:t>
            </a:r>
            <a:r>
              <a:rPr lang="ru-RU" dirty="0"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подход, разумное использование этих методов в </a:t>
            </a:r>
            <a:r>
              <a:rPr lang="ru-RU"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рациональном </a:t>
            </a:r>
            <a:r>
              <a:rPr lang="ru-RU" smtClean="0"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сочетании </a:t>
            </a:r>
            <a:r>
              <a:rPr lang="ru-RU" dirty="0"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дает наибольший управляющий эффект. Так, в Японии наряду с</a:t>
            </a:r>
            <a:r>
              <a:rPr lang="ru-RU" baseline="30000" dirty="0"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достаточно высокой и дифференцированной оплатой труда на предпри­ятиях и в учреждениях существуют </a:t>
            </a:r>
            <a:r>
              <a:rPr lang="ru-RU" dirty="0">
                <a:solidFill>
                  <a:schemeClr val="bg1">
                    <a:lumMod val="85000"/>
                  </a:schemeClr>
                </a:solidFill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«комнаты психологической </a:t>
            </a:r>
            <a:r>
              <a:rPr lang="ru-RU" dirty="0" smtClean="0">
                <a:solidFill>
                  <a:schemeClr val="bg1">
                    <a:lumMod val="85000"/>
                  </a:schemeClr>
                </a:solidFill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разгрузки</a:t>
            </a:r>
            <a:r>
              <a:rPr lang="ru-RU" dirty="0">
                <a:solidFill>
                  <a:schemeClr val="bg1">
                    <a:lumMod val="85000"/>
                  </a:schemeClr>
                </a:solidFill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»</a:t>
            </a:r>
            <a:r>
              <a:rPr lang="ru-RU" dirty="0"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, где работники могут снять нервное напряжение, освободиться от своего состояния с помощью опытных психологов</a:t>
            </a:r>
            <a:r>
              <a:rPr lang="ru-RU" dirty="0" smtClean="0"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 fontAlgn="auto">
              <a:lnSpc>
                <a:spcPct val="12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В США, при общем достаточно высоком уровне жизни, также широко применяются </a:t>
            </a:r>
            <a:r>
              <a:rPr lang="ru-RU" dirty="0" smtClean="0"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социально-психологические </a:t>
            </a:r>
            <a:r>
              <a:rPr lang="ru-RU" dirty="0"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методы управления, причем иногда им отдается предпочтение  перед другими методами (см. работы Карнеги). Там </a:t>
            </a:r>
            <a:r>
              <a:rPr lang="ru-RU" dirty="0" smtClean="0"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очень </a:t>
            </a:r>
            <a:r>
              <a:rPr lang="ru-RU" dirty="0"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многие люди имеют своего персонального врача-психолога, которых их регулярно наблюдает, проводит сеансы психотерапии для снятия производственных и бытовых стрессов.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357166"/>
            <a:ext cx="8229600" cy="1143000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rgbClr val="C00000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Содержание.</a:t>
            </a:r>
            <a:endParaRPr lang="ru-RU" dirty="0">
              <a:solidFill>
                <a:srgbClr val="C00000"/>
              </a:soli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785926"/>
            <a:ext cx="8229600" cy="1400172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dirty="0" smtClean="0">
                <a:solidFill>
                  <a:schemeClr val="bg1">
                    <a:lumMod val="85000"/>
                  </a:schemeClr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 	Особенности управления энергохозяйством предприятия.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428596" y="4071942"/>
            <a:ext cx="7929618" cy="861774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sz="3200" dirty="0">
                <a:solidFill>
                  <a:schemeClr val="bg1">
                    <a:lumMod val="85000"/>
                  </a:schemeClr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 	Классификация методов управления.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endParaRPr lang="ru-RU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285728"/>
            <a:ext cx="8229600" cy="5643602"/>
          </a:xfrm>
        </p:spPr>
        <p:txBody>
          <a:bodyPr rtlCol="0">
            <a:noAutofit/>
          </a:bodyPr>
          <a:lstStyle/>
          <a:p>
            <a:pPr algn="just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3000" b="1" dirty="0" smtClean="0"/>
              <a:t>		</a:t>
            </a:r>
            <a:r>
              <a:rPr lang="ru-RU" sz="3000" b="1" i="1" u="sng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Управление</a:t>
            </a:r>
            <a:r>
              <a:rPr lang="ru-RU" sz="30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000" b="1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— </a:t>
            </a:r>
            <a:r>
              <a:rPr lang="ru-RU" sz="3000" b="1" i="1" dirty="0" smtClean="0">
                <a:solidFill>
                  <a:schemeClr val="bg1">
                    <a:lumMod val="95000"/>
                  </a:schemeClr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это процесс сбора, обработки, передачи и предоставления информации о состоянии управляемого объекта; разработки вариантов управленческого решения; выбор наилучшего решения по заранее выработанным критериям его оптимальности; организация выполнения принятого решения для достижения поставленных целей; контроль исполнения и сбор информации о новом состоянии управляемого объекта.</a:t>
            </a:r>
            <a:endParaRPr lang="ru-RU" sz="3000" dirty="0" smtClean="0">
              <a:solidFill>
                <a:schemeClr val="bg1">
                  <a:lumMod val="95000"/>
                </a:schemeClr>
              </a:soli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</a:effectLst>
              <a:latin typeface="Times New Roman" pitchFamily="18" charset="0"/>
              <a:cs typeface="Times New Roman" pitchFamily="18" charset="0"/>
            </a:endParaRP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sz="3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63" y="142875"/>
            <a:ext cx="8229600" cy="939800"/>
          </a:xfrm>
        </p:spPr>
        <p:txBody>
          <a:bodyPr rtlCol="0" anchor="t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i="1" u="sng" dirty="0" smtClean="0">
                <a:solidFill>
                  <a:srgbClr val="6F416F"/>
                </a:solidFill>
              </a:rPr>
              <a:t>Целевая функция энергетики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50" y="1000125"/>
            <a:ext cx="8643938" cy="5643563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ru-RU" sz="2400" b="1" u="sng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1) </a:t>
            </a:r>
            <a:r>
              <a:rPr lang="ru-RU" sz="2400" b="1" i="1" u="sng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бесперебойность </a:t>
            </a:r>
            <a:r>
              <a:rPr lang="ru-RU" sz="2400" i="1" smtClean="0">
                <a:latin typeface="Times New Roman" pitchFamily="18" charset="0"/>
                <a:cs typeface="Times New Roman" pitchFamily="18" charset="0"/>
              </a:rPr>
              <a:t>— специфическая для энергетики, не характерная ни для одной другой отрасли материального производства;</a:t>
            </a:r>
          </a:p>
          <a:p>
            <a:pPr>
              <a:buFont typeface="Arial" charset="0"/>
              <a:buNone/>
            </a:pPr>
            <a:r>
              <a:rPr lang="ru-RU" sz="2400" b="1" u="sng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2) </a:t>
            </a:r>
            <a:r>
              <a:rPr lang="ru-RU" sz="2400" b="1" i="1" u="sng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сбалансированность </a:t>
            </a:r>
            <a:r>
              <a:rPr lang="ru-RU" sz="2400" i="1" smtClean="0">
                <a:latin typeface="Times New Roman" pitchFamily="18" charset="0"/>
                <a:cs typeface="Times New Roman" pitchFamily="18" charset="0"/>
              </a:rPr>
              <a:t>— производиться должно столько, сколько потребляется;</a:t>
            </a:r>
          </a:p>
          <a:p>
            <a:pPr>
              <a:buFont typeface="Arial" charset="0"/>
              <a:buNone/>
            </a:pPr>
            <a:r>
              <a:rPr lang="ru-RU" sz="2400" b="1" u="sng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3) </a:t>
            </a:r>
            <a:r>
              <a:rPr lang="ru-RU" sz="2400" b="1" i="1" u="sng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качество </a:t>
            </a:r>
            <a:r>
              <a:rPr lang="ru-RU" sz="2400" i="1" smtClean="0">
                <a:latin typeface="Times New Roman" pitchFamily="18" charset="0"/>
                <a:cs typeface="Times New Roman" pitchFamily="18" charset="0"/>
              </a:rPr>
              <a:t>— соблюдение необходимых энергетических параметров: напряжение, частота, синусоидальность кривой тока — для электроэнергии; давление и температура — для пара и горячей воды; теплота сгорания, влажность, зольность — для топлива и др.;</a:t>
            </a:r>
          </a:p>
          <a:p>
            <a:pPr>
              <a:buFont typeface="Arial" charset="0"/>
              <a:buNone/>
            </a:pPr>
            <a:r>
              <a:rPr lang="ru-RU" sz="2400" b="1" u="sng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4) </a:t>
            </a:r>
            <a:r>
              <a:rPr lang="ru-RU" sz="2400" b="1" i="1" u="sng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экономичность </a:t>
            </a:r>
            <a:r>
              <a:rPr lang="ru-RU" sz="2400" i="1" smtClean="0">
                <a:latin typeface="Times New Roman" pitchFamily="18" charset="0"/>
                <a:cs typeface="Times New Roman" pitchFamily="18" charset="0"/>
              </a:rPr>
              <a:t>— максимальная прибыльность при минимальных затратах;</a:t>
            </a:r>
          </a:p>
          <a:p>
            <a:pPr>
              <a:buFont typeface="Arial" charset="0"/>
              <a:buNone/>
            </a:pPr>
            <a:r>
              <a:rPr lang="ru-RU" sz="240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5</a:t>
            </a:r>
            <a:r>
              <a:rPr lang="ru-RU" sz="2400" b="1" u="sng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ru-RU" sz="2400" b="1" i="1" u="sng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соблюдение интересов </a:t>
            </a:r>
            <a:r>
              <a:rPr lang="ru-RU" sz="2400" i="1" smtClean="0">
                <a:latin typeface="Times New Roman" pitchFamily="18" charset="0"/>
                <a:cs typeface="Times New Roman" pitchFamily="18" charset="0"/>
              </a:rPr>
              <a:t>трудового коллектива и собственника.</a:t>
            </a:r>
            <a:endParaRPr lang="ru-RU" sz="240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3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357166"/>
            <a:ext cx="8358246" cy="5572164"/>
          </a:xfrm>
        </p:spPr>
        <p:txBody>
          <a:bodyPr rtlCol="0">
            <a:normAutofit lnSpcReduction="10000"/>
          </a:bodyPr>
          <a:lstStyle/>
          <a:p>
            <a:pPr algn="just" fontAlgn="auto">
              <a:lnSpc>
                <a:spcPct val="11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		</a:t>
            </a:r>
            <a:r>
              <a:rPr lang="ru-RU" dirty="0" smtClean="0"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Технологический </a:t>
            </a:r>
            <a:r>
              <a:rPr lang="ru-RU" dirty="0"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процесс энергетического производства представляет собой непрерывную цепь превращений материи из первичных форм, присущих энергетическим ресурсам, в конечные, необходимые потребителям. </a:t>
            </a:r>
            <a:endParaRPr lang="ru-RU" dirty="0" smtClean="0">
              <a:effectLst>
                <a:glow rad="228600">
                  <a:schemeClr val="accent4">
                    <a:satMod val="175000"/>
                    <a:alpha val="40000"/>
                  </a:schemeClr>
                </a:glow>
              </a:effectLst>
              <a:latin typeface="Times New Roman" pitchFamily="18" charset="0"/>
              <a:cs typeface="Times New Roman" pitchFamily="18" charset="0"/>
            </a:endParaRPr>
          </a:p>
          <a:p>
            <a:pPr algn="just" fontAlgn="auto">
              <a:lnSpc>
                <a:spcPct val="11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just" fontAlgn="auto">
              <a:lnSpc>
                <a:spcPct val="11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dirty="0" smtClean="0">
                <a:solidFill>
                  <a:schemeClr val="bg1">
                    <a:lumMod val="85000"/>
                  </a:schemeClr>
                </a:solidFill>
                <a:latin typeface="Times New Roman" pitchFamily="18" charset="0"/>
                <a:cs typeface="Times New Roman" pitchFamily="18" charset="0"/>
              </a:rPr>
              <a:t>Этот процесс можно условно разделить на три стадии, отличающиеся по своим функциям и задачам. </a:t>
            </a:r>
            <a:endParaRPr lang="ru-RU" dirty="0">
              <a:solidFill>
                <a:schemeClr val="bg1">
                  <a:lumMod val="8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313" y="642938"/>
            <a:ext cx="8229600" cy="4525962"/>
          </a:xfrm>
        </p:spPr>
        <p:txBody>
          <a:bodyPr rtlCol="0">
            <a:noAutofit/>
          </a:bodyPr>
          <a:lstStyle/>
          <a:p>
            <a:pPr fontAlgn="auto">
              <a:lnSpc>
                <a:spcPct val="12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200" b="1" i="1" u="sng" dirty="0" smtClean="0">
                <a:solidFill>
                  <a:srgbClr val="CC0066"/>
                </a:solidFill>
                <a:latin typeface="Times New Roman" pitchFamily="18" charset="0"/>
                <a:cs typeface="Times New Roman" pitchFamily="18" charset="0"/>
              </a:rPr>
              <a:t>Первая –</a:t>
            </a:r>
            <a:r>
              <a:rPr lang="ru-RU" sz="2200" dirty="0" smtClean="0">
                <a:solidFill>
                  <a:schemeClr val="bg1">
                    <a:lumMod val="85000"/>
                  </a:schemeClr>
                </a:solidFill>
                <a:latin typeface="Times New Roman" pitchFamily="18" charset="0"/>
                <a:cs typeface="Times New Roman" pitchFamily="18" charset="0"/>
              </a:rPr>
              <a:t> процесс производства энергии, осуществляемый на электростанциях и в котельных. На этой стадии осуществляется превращение первичной энергии используемых энергоресурсов в вид энергии, удобный для  ее транспорта и потребления. </a:t>
            </a:r>
          </a:p>
          <a:p>
            <a:pPr fontAlgn="auto">
              <a:lnSpc>
                <a:spcPct val="12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200" b="1" i="1" u="sng" dirty="0" smtClean="0">
                <a:solidFill>
                  <a:srgbClr val="CC0066"/>
                </a:solidFill>
                <a:latin typeface="Times New Roman" pitchFamily="18" charset="0"/>
                <a:cs typeface="Times New Roman" pitchFamily="18" charset="0"/>
              </a:rPr>
              <a:t>Вторая –</a:t>
            </a:r>
            <a:r>
              <a:rPr lang="ru-RU" sz="2200" dirty="0" smtClean="0">
                <a:solidFill>
                  <a:schemeClr val="bg1">
                    <a:lumMod val="85000"/>
                  </a:schemeClr>
                </a:solidFill>
                <a:latin typeface="Times New Roman" pitchFamily="18" charset="0"/>
                <a:cs typeface="Times New Roman" pitchFamily="18" charset="0"/>
              </a:rPr>
              <a:t> процесс транспорта энергии и ее распределения между отдельными потребителями энергии. В зависимости от вида энергии этот процесс осуществляется с помощью электрических и тепловых сетей. На этой стадии происходит превращение энергии в формы удобные для транспорта. </a:t>
            </a:r>
          </a:p>
          <a:p>
            <a:pPr fontAlgn="auto">
              <a:lnSpc>
                <a:spcPct val="12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200" b="1" i="1" u="sng" dirty="0" smtClean="0">
                <a:solidFill>
                  <a:srgbClr val="CC0066"/>
                </a:solidFill>
                <a:latin typeface="Times New Roman" pitchFamily="18" charset="0"/>
                <a:cs typeface="Times New Roman" pitchFamily="18" charset="0"/>
              </a:rPr>
              <a:t>Третья стадия </a:t>
            </a:r>
            <a:r>
              <a:rPr lang="ru-RU" sz="2200" dirty="0" smtClean="0">
                <a:solidFill>
                  <a:schemeClr val="bg1">
                    <a:lumMod val="85000"/>
                  </a:schemeClr>
                </a:solidFill>
                <a:latin typeface="Times New Roman" pitchFamily="18" charset="0"/>
                <a:cs typeface="Times New Roman" pitchFamily="18" charset="0"/>
              </a:rPr>
              <a:t>– процесс потребления энергии, состоящий в ее преобразовании в другие виды энергии или в изменении ее параметров. Этот процесс осуществляется непосредственно приемника энергии.</a:t>
            </a:r>
            <a:endParaRPr lang="ru-RU" sz="2200" dirty="0">
              <a:solidFill>
                <a:schemeClr val="bg1">
                  <a:lumMod val="8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2844" y="2643182"/>
            <a:ext cx="8358246" cy="258532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dirty="0">
                <a:solidFill>
                  <a:schemeClr val="bg1">
                    <a:lumMod val="85000"/>
                  </a:schemeClr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Особенности управления энергохозяйством предприятия.</a:t>
            </a:r>
            <a:endParaRPr lang="ru-RU" sz="5400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313" y="214313"/>
            <a:ext cx="8643937" cy="6000750"/>
          </a:xfrm>
        </p:spPr>
        <p:txBody>
          <a:bodyPr rtlCol="0">
            <a:normAutofit fontScale="70000" lnSpcReduction="20000"/>
          </a:bodyPr>
          <a:lstStyle/>
          <a:p>
            <a:pPr algn="just" fontAlgn="auto">
              <a:lnSpc>
                <a:spcPct val="12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>
                <a:solidFill>
                  <a:srgbClr val="CC0066"/>
                </a:solidFill>
                <a:latin typeface="Times New Roman" pitchFamily="18" charset="0"/>
                <a:cs typeface="Times New Roman" pitchFamily="18" charset="0"/>
              </a:rPr>
              <a:t>Энергетическое производство характеризуется целым рядом специфических особенностей, которые отличают его от производства в других отраслях промышленности. </a:t>
            </a:r>
            <a:endParaRPr lang="ru-RU" dirty="0" smtClean="0">
              <a:solidFill>
                <a:srgbClr val="CC0066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 fontAlgn="auto">
              <a:lnSpc>
                <a:spcPct val="12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u="sng" dirty="0" smtClean="0">
                <a:solidFill>
                  <a:srgbClr val="CC0066"/>
                </a:solidFill>
                <a:latin typeface="Times New Roman" pitchFamily="18" charset="0"/>
                <a:cs typeface="Times New Roman" pitchFamily="18" charset="0"/>
              </a:rPr>
              <a:t>Эти </a:t>
            </a:r>
            <a:r>
              <a:rPr lang="ru-RU" u="sng" dirty="0">
                <a:solidFill>
                  <a:srgbClr val="CC0066"/>
                </a:solidFill>
                <a:latin typeface="Times New Roman" pitchFamily="18" charset="0"/>
                <a:cs typeface="Times New Roman" pitchFamily="18" charset="0"/>
              </a:rPr>
              <a:t>особенности обусловлены физическими законами лежащими в основе технологического процесса каждой стадии преобразования энергии, для которого характерны следующие черты:</a:t>
            </a:r>
          </a:p>
          <a:p>
            <a:pPr algn="just" fontAlgn="auto">
              <a:lnSpc>
                <a:spcPct val="120000"/>
              </a:lnSpc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dirty="0" smtClean="0">
                <a:solidFill>
                  <a:srgbClr val="CC0066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u="sng" dirty="0" smtClean="0">
                <a:solidFill>
                  <a:schemeClr val="bg1">
                    <a:lumMod val="85000"/>
                  </a:schemeClr>
                </a:solidFill>
                <a:latin typeface="Times New Roman" pitchFamily="18" charset="0"/>
                <a:cs typeface="Times New Roman" pitchFamily="18" charset="0"/>
              </a:rPr>
              <a:t>вынужденная</a:t>
            </a:r>
            <a:r>
              <a:rPr lang="ru-RU" u="sng" dirty="0">
                <a:solidFill>
                  <a:schemeClr val="bg1">
                    <a:lumMod val="85000"/>
                  </a:schemeClr>
                </a:solidFill>
                <a:latin typeface="Times New Roman" pitchFamily="18" charset="0"/>
                <a:cs typeface="Times New Roman" pitchFamily="18" charset="0"/>
              </a:rPr>
              <a:t>, присущая самому процессу производства энергии его непрерывность:</a:t>
            </a:r>
          </a:p>
          <a:p>
            <a:pPr algn="just" fontAlgn="auto">
              <a:lnSpc>
                <a:spcPct val="120000"/>
              </a:lnSpc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dirty="0" smtClean="0">
                <a:solidFill>
                  <a:srgbClr val="CC0066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практически </a:t>
            </a:r>
            <a:r>
              <a:rPr lang="ru-RU" i="1" dirty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мгновенное распределение электроэнергии, что приводит к совпадению во времени ее производства и потребления независимо от размеров территории ЭЭС</a:t>
            </a:r>
          </a:p>
          <a:p>
            <a:pPr algn="just" fontAlgn="auto">
              <a:lnSpc>
                <a:spcPct val="120000"/>
              </a:lnSpc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dirty="0" smtClean="0">
                <a:solidFill>
                  <a:srgbClr val="CC0066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u="sng" dirty="0" smtClean="0">
                <a:solidFill>
                  <a:schemeClr val="bg1">
                    <a:lumMod val="8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основной </a:t>
            </a:r>
            <a:r>
              <a:rPr lang="ru-RU" u="sng" dirty="0">
                <a:solidFill>
                  <a:schemeClr val="bg1">
                    <a:lumMod val="8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процесс проявляется в изменениях параметров электроэнергии</a:t>
            </a:r>
          </a:p>
          <a:p>
            <a:pPr algn="just" fontAlgn="auto">
              <a:lnSpc>
                <a:spcPct val="120000"/>
              </a:lnSpc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i="1" dirty="0" smtClean="0">
                <a:solidFill>
                  <a:srgbClr val="CC0066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переходные </a:t>
            </a:r>
            <a:r>
              <a:rPr lang="ru-RU" i="1" dirty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процессы совершаются практически мгновенно и вызывают резкое изменение соответствующих параметров ЭЭС. </a:t>
            </a:r>
          </a:p>
          <a:p>
            <a:pPr algn="just" fontAlgn="auto">
              <a:lnSpc>
                <a:spcPct val="12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500042"/>
            <a:ext cx="8715436" cy="5929354"/>
          </a:xfrm>
        </p:spPr>
        <p:txBody>
          <a:bodyPr rtlCol="0">
            <a:normAutofit fontScale="92500" lnSpcReduction="10000"/>
          </a:bodyPr>
          <a:lstStyle/>
          <a:p>
            <a:pPr fontAlgn="auto">
              <a:lnSpc>
                <a:spcPct val="11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>
                <a:solidFill>
                  <a:srgbClr val="92D050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Указанные особенности энергетического производства определяют некоторые специфические трудности при управлении </a:t>
            </a:r>
            <a:r>
              <a:rPr lang="ru-RU" dirty="0" smtClean="0">
                <a:solidFill>
                  <a:srgbClr val="92D050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ими, </a:t>
            </a:r>
            <a:r>
              <a:rPr lang="ru-RU" dirty="0">
                <a:solidFill>
                  <a:srgbClr val="92D050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а именно:</a:t>
            </a:r>
          </a:p>
          <a:p>
            <a:pPr fontAlgn="auto">
              <a:lnSpc>
                <a:spcPct val="11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- необходимость мгновенно реагировать на все, в том числе и неожиданные, изменения потребления</a:t>
            </a:r>
          </a:p>
          <a:p>
            <a:pPr fontAlgn="auto">
              <a:lnSpc>
                <a:spcPct val="11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- вынужденную неполноту использования оборудования</a:t>
            </a:r>
          </a:p>
          <a:p>
            <a:pPr fontAlgn="auto">
              <a:lnSpc>
                <a:spcPct val="11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- необходимость иметь значительные резервы, что еще больше ухудшает степень использования оборудования.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182</TotalTime>
  <Words>418</Words>
  <Application>Microsoft Office PowerPoint</Application>
  <PresentationFormat>Экран (4:3)</PresentationFormat>
  <Paragraphs>35</Paragraphs>
  <Slides>18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Шаблон оформления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3" baseType="lpstr">
      <vt:lpstr>Calibri</vt:lpstr>
      <vt:lpstr>Arial</vt:lpstr>
      <vt:lpstr>Times New Roman</vt:lpstr>
      <vt:lpstr>Wingdings</vt:lpstr>
      <vt:lpstr>Тема Office</vt:lpstr>
      <vt:lpstr>Слайд 1</vt:lpstr>
      <vt:lpstr>Слайд 2</vt:lpstr>
      <vt:lpstr>Слайд 3</vt:lpstr>
      <vt:lpstr>Целевая функция энергетики  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Сегодня в числе этих методов можно назвать такие: </vt:lpstr>
      <vt:lpstr>Слайд 15</vt:lpstr>
      <vt:lpstr>Слайд 16</vt:lpstr>
      <vt:lpstr>Слайд 17</vt:lpstr>
      <vt:lpstr>Слайд 18</vt:lpstr>
    </vt:vector>
  </TitlesOfParts>
  <Company>Дом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Таня</dc:creator>
  <cp:lastModifiedBy>Айжан</cp:lastModifiedBy>
  <cp:revision>20</cp:revision>
  <dcterms:created xsi:type="dcterms:W3CDTF">2011-02-12T16:55:52Z</dcterms:created>
  <dcterms:modified xsi:type="dcterms:W3CDTF">2011-06-01T09:26:20Z</dcterms:modified>
</cp:coreProperties>
</file>