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72"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4"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12"/>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6"/>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9"/>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Прямоугольник 10"/>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ru-RU" smtClean="0"/>
              <a:t>Образец заголовка</a:t>
            </a:r>
            <a:endParaRPr lang="en-US"/>
          </a:p>
        </p:txBody>
      </p:sp>
      <p:sp>
        <p:nvSpPr>
          <p:cNvPr id="11" name="Дата 27"/>
          <p:cNvSpPr>
            <a:spLocks noGrp="1"/>
          </p:cNvSpPr>
          <p:nvPr>
            <p:ph type="dt" sz="half" idx="10"/>
          </p:nvPr>
        </p:nvSpPr>
        <p:spPr/>
        <p:txBody>
          <a:bodyPr/>
          <a:lstStyle>
            <a:lvl1pPr>
              <a:defRPr/>
            </a:lvl1pPr>
          </a:lstStyle>
          <a:p>
            <a:pPr>
              <a:defRPr/>
            </a:pPr>
            <a:fld id="{2DD08D25-BD8A-4DBB-9B72-9BBD31E18BD8}" type="datetimeFigureOut">
              <a:rPr lang="ru-RU"/>
              <a:pPr>
                <a:defRPr/>
              </a:pPr>
              <a:t>01.06.2011</a:t>
            </a:fld>
            <a:endParaRPr lang="ru-RU"/>
          </a:p>
        </p:txBody>
      </p:sp>
      <p:sp>
        <p:nvSpPr>
          <p:cNvPr id="12" name="Нижний колонтитул 16"/>
          <p:cNvSpPr>
            <a:spLocks noGrp="1"/>
          </p:cNvSpPr>
          <p:nvPr>
            <p:ph type="ftr" sz="quarter" idx="11"/>
          </p:nvPr>
        </p:nvSpPr>
        <p:spPr/>
        <p:txBody>
          <a:bodyPr/>
          <a:lstStyle>
            <a:lvl1pPr>
              <a:defRPr/>
            </a:lvl1pPr>
          </a:lstStyle>
          <a:p>
            <a:pPr>
              <a:defRPr/>
            </a:pPr>
            <a:endParaRPr lang="ru-RU"/>
          </a:p>
        </p:txBody>
      </p:sp>
      <p:sp>
        <p:nvSpPr>
          <p:cNvPr id="13" name="Номер слайда 28"/>
          <p:cNvSpPr>
            <a:spLocks noGrp="1"/>
          </p:cNvSpPr>
          <p:nvPr>
            <p:ph type="sldNum" sz="quarter" idx="12"/>
          </p:nvPr>
        </p:nvSpPr>
        <p:spPr/>
        <p:txBody>
          <a:bodyPr/>
          <a:lstStyle>
            <a:lvl1pPr>
              <a:defRPr sz="1400">
                <a:solidFill>
                  <a:srgbClr val="FFFFFF"/>
                </a:solidFill>
              </a:defRPr>
            </a:lvl1pPr>
          </a:lstStyle>
          <a:p>
            <a:pPr>
              <a:defRPr/>
            </a:pPr>
            <a:fld id="{9B30E9D3-2F8D-49AA-AB00-E15D22648FB0}"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cut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533C851E-31C7-4EEC-A26E-BAF95D3792DB}" type="datetimeFigureOut">
              <a:rPr lang="ru-RU"/>
              <a:pPr>
                <a:defRPr/>
              </a:pPr>
              <a:t>01.06.2011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5DFF0050-179C-4081-8CE9-2A69539E21E7}" type="slidenum">
              <a:rPr lang="ru-RU"/>
              <a:pPr>
                <a:defRPr/>
              </a:pPr>
              <a:t>‹#›</a:t>
            </a:fld>
            <a:endParaRPr lang="ru-RU"/>
          </a:p>
        </p:txBody>
      </p:sp>
    </p:spTree>
  </p:cSld>
  <p:clrMapOvr>
    <a:masterClrMapping/>
  </p:clrMapOvr>
  <p:transition>
    <p:cut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E381D8BC-ABC2-4659-A0A4-3CBCB1C30B96}" type="datetimeFigureOut">
              <a:rPr lang="ru-RU"/>
              <a:pPr>
                <a:defRPr/>
              </a:pPr>
              <a:t>01.06.2011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71F9D735-DB17-4713-AF36-A2359739279B}" type="slidenum">
              <a:rPr lang="ru-RU"/>
              <a:pPr>
                <a:defRPr/>
              </a:pPr>
              <a:t>‹#›</a:t>
            </a:fld>
            <a:endParaRPr lang="ru-RU"/>
          </a:p>
        </p:txBody>
      </p:sp>
    </p:spTree>
  </p:cSld>
  <p:clrMapOvr>
    <a:masterClrMapping/>
  </p:clrMapOvr>
  <p:transition>
    <p:cut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8" name="Содержимое 7"/>
          <p:cNvSpPr>
            <a:spLocks noGrp="1"/>
          </p:cNvSpPr>
          <p:nvPr>
            <p:ph sz="quarter" idx="1"/>
          </p:nvPr>
        </p:nvSpPr>
        <p:spPr>
          <a:xfrm>
            <a:off x="914400" y="1447800"/>
            <a:ext cx="777240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3"/>
          <p:cNvSpPr>
            <a:spLocks noGrp="1"/>
          </p:cNvSpPr>
          <p:nvPr>
            <p:ph type="dt" sz="half" idx="10"/>
          </p:nvPr>
        </p:nvSpPr>
        <p:spPr/>
        <p:txBody>
          <a:bodyPr/>
          <a:lstStyle>
            <a:lvl1pPr>
              <a:defRPr/>
            </a:lvl1pPr>
          </a:lstStyle>
          <a:p>
            <a:pPr>
              <a:defRPr/>
            </a:pPr>
            <a:fld id="{AD904669-2676-4F39-A73E-2A45E362E6F0}" type="datetimeFigureOut">
              <a:rPr lang="ru-RU"/>
              <a:pPr>
                <a:defRPr/>
              </a:pPr>
              <a:t>01.06.2011</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6" name="Номер слайда 22"/>
          <p:cNvSpPr>
            <a:spLocks noGrp="1"/>
          </p:cNvSpPr>
          <p:nvPr>
            <p:ph type="sldNum" sz="quarter" idx="12"/>
          </p:nvPr>
        </p:nvSpPr>
        <p:spPr/>
        <p:txBody>
          <a:bodyPr/>
          <a:lstStyle>
            <a:lvl1pPr>
              <a:defRPr/>
            </a:lvl1pPr>
          </a:lstStyle>
          <a:p>
            <a:pPr>
              <a:defRPr/>
            </a:pPr>
            <a:fld id="{41ECE005-8235-41B9-9A9D-CD542A3A44FC}" type="slidenum">
              <a:rPr lang="ru-RU"/>
              <a:pPr>
                <a:defRPr/>
              </a:pPr>
              <a:t>‹#›</a:t>
            </a:fld>
            <a:endParaRPr lang="ru-RU"/>
          </a:p>
        </p:txBody>
      </p:sp>
    </p:spTree>
  </p:cSld>
  <p:clrMapOvr>
    <a:masterClrMapping/>
  </p:clrMapOvr>
  <p:transition>
    <p:cut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4"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6"/>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7"/>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Прямоугольник 8"/>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722313" y="952500"/>
            <a:ext cx="7772400" cy="1362075"/>
          </a:xfrm>
        </p:spPr>
        <p:txBody>
          <a:bodyPr/>
          <a:lstStyle>
            <a:lvl1pPr algn="l">
              <a:buNone/>
              <a:defRPr sz="4000" b="0" cap="none"/>
            </a:lvl1pPr>
          </a:lstStyle>
          <a:p>
            <a:r>
              <a:rPr lang="ru-RU" smtClean="0"/>
              <a:t>Образец заголовка</a:t>
            </a:r>
            <a:endParaRPr lang="en-US"/>
          </a:p>
        </p:txBody>
      </p:sp>
      <p:sp>
        <p:nvSpPr>
          <p:cNvPr id="3" name="Текст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9" name="Дата 3"/>
          <p:cNvSpPr>
            <a:spLocks noGrp="1"/>
          </p:cNvSpPr>
          <p:nvPr>
            <p:ph type="dt" sz="half" idx="10"/>
          </p:nvPr>
        </p:nvSpPr>
        <p:spPr/>
        <p:txBody>
          <a:bodyPr/>
          <a:lstStyle>
            <a:lvl1pPr>
              <a:defRPr/>
            </a:lvl1pPr>
          </a:lstStyle>
          <a:p>
            <a:pPr>
              <a:defRPr/>
            </a:pPr>
            <a:fld id="{0B894CE0-90C0-4046-80A8-59A231AAE6F3}" type="datetimeFigureOut">
              <a:rPr lang="ru-RU"/>
              <a:pPr>
                <a:defRPr/>
              </a:pPr>
              <a:t>01.06.2011</a:t>
            </a:fld>
            <a:endParaRPr lang="ru-RU"/>
          </a:p>
        </p:txBody>
      </p:sp>
      <p:sp>
        <p:nvSpPr>
          <p:cNvPr id="10" name="Нижний колонтитул 4"/>
          <p:cNvSpPr>
            <a:spLocks noGrp="1"/>
          </p:cNvSpPr>
          <p:nvPr>
            <p:ph type="ftr" sz="quarter" idx="11"/>
          </p:nvPr>
        </p:nvSpPr>
        <p:spPr>
          <a:xfrm>
            <a:off x="800100" y="6172200"/>
            <a:ext cx="4000500" cy="457200"/>
          </a:xfrm>
        </p:spPr>
        <p:txBody>
          <a:bodyPr/>
          <a:lstStyle>
            <a:lvl1pPr>
              <a:defRPr/>
            </a:lvl1pPr>
          </a:lstStyle>
          <a:p>
            <a:pPr>
              <a:defRPr/>
            </a:pPr>
            <a:endParaRPr lang="ru-RU"/>
          </a:p>
        </p:txBody>
      </p:sp>
      <p:sp>
        <p:nvSpPr>
          <p:cNvPr id="11" name="Номер слайда 5"/>
          <p:cNvSpPr>
            <a:spLocks noGrp="1"/>
          </p:cNvSpPr>
          <p:nvPr>
            <p:ph type="sldNum" sz="quarter" idx="12"/>
          </p:nvPr>
        </p:nvSpPr>
        <p:spPr>
          <a:xfrm>
            <a:off x="146050" y="6208713"/>
            <a:ext cx="457200" cy="457200"/>
          </a:xfrm>
        </p:spPr>
        <p:txBody>
          <a:bodyPr/>
          <a:lstStyle>
            <a:lvl1pPr>
              <a:defRPr/>
            </a:lvl1pPr>
          </a:lstStyle>
          <a:p>
            <a:pPr>
              <a:defRPr/>
            </a:pPr>
            <a:fld id="{C1E6A0EC-4115-447F-B2C8-D6CA13E1C18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transition>
    <p:cut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9" name="Содержимое 8"/>
          <p:cNvSpPr>
            <a:spLocks noGrp="1"/>
          </p:cNvSpPr>
          <p:nvPr>
            <p:ph sz="quarter" idx="1"/>
          </p:nvPr>
        </p:nvSpPr>
        <p:spPr>
          <a:xfrm>
            <a:off x="91440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Содержимое 10"/>
          <p:cNvSpPr>
            <a:spLocks noGrp="1"/>
          </p:cNvSpPr>
          <p:nvPr>
            <p:ph sz="quarter" idx="2"/>
          </p:nvPr>
        </p:nvSpPr>
        <p:spPr>
          <a:xfrm>
            <a:off x="4933950" y="1447800"/>
            <a:ext cx="374904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3"/>
          <p:cNvSpPr>
            <a:spLocks noGrp="1"/>
          </p:cNvSpPr>
          <p:nvPr>
            <p:ph type="dt" sz="half" idx="10"/>
          </p:nvPr>
        </p:nvSpPr>
        <p:spPr/>
        <p:txBody>
          <a:bodyPr/>
          <a:lstStyle>
            <a:lvl1pPr>
              <a:defRPr/>
            </a:lvl1pPr>
          </a:lstStyle>
          <a:p>
            <a:pPr>
              <a:defRPr/>
            </a:pPr>
            <a:fld id="{B98AB1C7-2875-48D1-9EA8-6A1DE84CEA10}" type="datetimeFigureOut">
              <a:rPr lang="ru-RU"/>
              <a:pPr>
                <a:defRPr/>
              </a:pPr>
              <a:t>01.06.2011</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p>
        </p:txBody>
      </p:sp>
      <p:sp>
        <p:nvSpPr>
          <p:cNvPr id="7" name="Номер слайда 22"/>
          <p:cNvSpPr>
            <a:spLocks noGrp="1"/>
          </p:cNvSpPr>
          <p:nvPr>
            <p:ph type="sldNum" sz="quarter" idx="12"/>
          </p:nvPr>
        </p:nvSpPr>
        <p:spPr/>
        <p:txBody>
          <a:bodyPr/>
          <a:lstStyle>
            <a:lvl1pPr>
              <a:defRPr/>
            </a:lvl1pPr>
          </a:lstStyle>
          <a:p>
            <a:pPr>
              <a:defRPr/>
            </a:pPr>
            <a:fld id="{36DC3D72-7C50-49BC-953C-209A002A678E}" type="slidenum">
              <a:rPr lang="ru-RU"/>
              <a:pPr>
                <a:defRPr/>
              </a:pPr>
              <a:t>‹#›</a:t>
            </a:fld>
            <a:endParaRPr lang="ru-RU"/>
          </a:p>
        </p:txBody>
      </p:sp>
    </p:spTree>
  </p:cSld>
  <p:clrMapOvr>
    <a:masterClrMapping/>
  </p:clrMapOvr>
  <p:transition>
    <p:cut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11" name="Содержимое 10"/>
          <p:cNvSpPr>
            <a:spLocks noGrp="1"/>
          </p:cNvSpPr>
          <p:nvPr>
            <p:ph sz="half" idx="2"/>
          </p:nvPr>
        </p:nvSpPr>
        <p:spPr>
          <a:xfrm>
            <a:off x="9144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4"/>
          </p:nvPr>
        </p:nvSpPr>
        <p:spPr>
          <a:xfrm>
            <a:off x="4953000" y="2247900"/>
            <a:ext cx="3733800" cy="3886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13"/>
          <p:cNvSpPr>
            <a:spLocks noGrp="1"/>
          </p:cNvSpPr>
          <p:nvPr>
            <p:ph type="dt" sz="half" idx="10"/>
          </p:nvPr>
        </p:nvSpPr>
        <p:spPr/>
        <p:txBody>
          <a:bodyPr/>
          <a:lstStyle>
            <a:lvl1pPr>
              <a:defRPr/>
            </a:lvl1pPr>
          </a:lstStyle>
          <a:p>
            <a:pPr>
              <a:defRPr/>
            </a:pPr>
            <a:fld id="{CD0F24DA-1C78-4340-AFE5-E11EA5EB63D7}" type="datetimeFigureOut">
              <a:rPr lang="ru-RU"/>
              <a:pPr>
                <a:defRPr/>
              </a:pPr>
              <a:t>01.06.2011</a:t>
            </a:fld>
            <a:endParaRPr lang="ru-RU"/>
          </a:p>
        </p:txBody>
      </p:sp>
      <p:sp>
        <p:nvSpPr>
          <p:cNvPr id="8" name="Нижний колонтитул 2"/>
          <p:cNvSpPr>
            <a:spLocks noGrp="1"/>
          </p:cNvSpPr>
          <p:nvPr>
            <p:ph type="ftr" sz="quarter" idx="11"/>
          </p:nvPr>
        </p:nvSpPr>
        <p:spPr/>
        <p:txBody>
          <a:bodyPr/>
          <a:lstStyle>
            <a:lvl1pPr>
              <a:defRPr/>
            </a:lvl1pPr>
          </a:lstStyle>
          <a:p>
            <a:pPr>
              <a:defRPr/>
            </a:pPr>
            <a:endParaRPr lang="ru-RU"/>
          </a:p>
        </p:txBody>
      </p:sp>
      <p:sp>
        <p:nvSpPr>
          <p:cNvPr id="9" name="Номер слайда 22"/>
          <p:cNvSpPr>
            <a:spLocks noGrp="1"/>
          </p:cNvSpPr>
          <p:nvPr>
            <p:ph type="sldNum" sz="quarter" idx="12"/>
          </p:nvPr>
        </p:nvSpPr>
        <p:spPr/>
        <p:txBody>
          <a:bodyPr/>
          <a:lstStyle>
            <a:lvl1pPr>
              <a:defRPr/>
            </a:lvl1pPr>
          </a:lstStyle>
          <a:p>
            <a:pPr>
              <a:defRPr/>
            </a:pPr>
            <a:fld id="{4433F488-5CB1-419E-B819-F07DFD8E8553}" type="slidenum">
              <a:rPr lang="ru-RU"/>
              <a:pPr>
                <a:defRPr/>
              </a:pPr>
              <a:t>‹#›</a:t>
            </a:fld>
            <a:endParaRPr lang="ru-RU"/>
          </a:p>
        </p:txBody>
      </p:sp>
    </p:spTree>
  </p:cSld>
  <p:clrMapOvr>
    <a:masterClrMapping/>
  </p:clrMapOvr>
  <p:transition>
    <p:cut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13"/>
          <p:cNvSpPr>
            <a:spLocks noGrp="1"/>
          </p:cNvSpPr>
          <p:nvPr>
            <p:ph type="dt" sz="half" idx="10"/>
          </p:nvPr>
        </p:nvSpPr>
        <p:spPr/>
        <p:txBody>
          <a:bodyPr/>
          <a:lstStyle>
            <a:lvl1pPr>
              <a:defRPr/>
            </a:lvl1pPr>
          </a:lstStyle>
          <a:p>
            <a:pPr>
              <a:defRPr/>
            </a:pPr>
            <a:fld id="{EF403F35-4F85-454E-AE0B-7C1F7DD40A14}" type="datetimeFigureOut">
              <a:rPr lang="ru-RU"/>
              <a:pPr>
                <a:defRPr/>
              </a:pPr>
              <a:t>01.06.2011</a:t>
            </a:fld>
            <a:endParaRPr lang="ru-RU"/>
          </a:p>
        </p:txBody>
      </p:sp>
      <p:sp>
        <p:nvSpPr>
          <p:cNvPr id="4" name="Нижний колонтитул 2"/>
          <p:cNvSpPr>
            <a:spLocks noGrp="1"/>
          </p:cNvSpPr>
          <p:nvPr>
            <p:ph type="ftr" sz="quarter" idx="11"/>
          </p:nvPr>
        </p:nvSpPr>
        <p:spPr/>
        <p:txBody>
          <a:bodyPr/>
          <a:lstStyle>
            <a:lvl1pPr>
              <a:defRPr/>
            </a:lvl1pPr>
          </a:lstStyle>
          <a:p>
            <a:pPr>
              <a:defRPr/>
            </a:pPr>
            <a:endParaRPr lang="ru-RU"/>
          </a:p>
        </p:txBody>
      </p:sp>
      <p:sp>
        <p:nvSpPr>
          <p:cNvPr id="5" name="Номер слайда 22"/>
          <p:cNvSpPr>
            <a:spLocks noGrp="1"/>
          </p:cNvSpPr>
          <p:nvPr>
            <p:ph type="sldNum" sz="quarter" idx="12"/>
          </p:nvPr>
        </p:nvSpPr>
        <p:spPr/>
        <p:txBody>
          <a:bodyPr/>
          <a:lstStyle>
            <a:lvl1pPr>
              <a:defRPr/>
            </a:lvl1pPr>
          </a:lstStyle>
          <a:p>
            <a:pPr>
              <a:defRPr/>
            </a:pPr>
            <a:fld id="{610436D2-83EC-4026-84E9-5D74C2A9030E}" type="slidenum">
              <a:rPr lang="ru-RU"/>
              <a:pPr>
                <a:defRPr/>
              </a:pPr>
              <a:t>‹#›</a:t>
            </a:fld>
            <a:endParaRPr lang="ru-RU"/>
          </a:p>
        </p:txBody>
      </p:sp>
    </p:spTree>
  </p:cSld>
  <p:clrMapOvr>
    <a:masterClrMapping/>
  </p:clrMapOvr>
  <p:transition>
    <p:cut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3"/>
          <p:cNvSpPr>
            <a:spLocks noGrp="1"/>
          </p:cNvSpPr>
          <p:nvPr>
            <p:ph type="dt" sz="half" idx="10"/>
          </p:nvPr>
        </p:nvSpPr>
        <p:spPr/>
        <p:txBody>
          <a:bodyPr/>
          <a:lstStyle>
            <a:lvl1pPr>
              <a:defRPr/>
            </a:lvl1pPr>
          </a:lstStyle>
          <a:p>
            <a:pPr>
              <a:defRPr/>
            </a:pPr>
            <a:fld id="{F6A854A7-9B51-4037-86B6-44250F295F9D}" type="datetimeFigureOut">
              <a:rPr lang="ru-RU"/>
              <a:pPr>
                <a:defRPr/>
              </a:pPr>
              <a:t>01.06.2011</a:t>
            </a:fld>
            <a:endParaRPr lang="ru-RU"/>
          </a:p>
        </p:txBody>
      </p:sp>
      <p:sp>
        <p:nvSpPr>
          <p:cNvPr id="3" name="Нижний колонтитул 2"/>
          <p:cNvSpPr>
            <a:spLocks noGrp="1"/>
          </p:cNvSpPr>
          <p:nvPr>
            <p:ph type="ftr" sz="quarter" idx="11"/>
          </p:nvPr>
        </p:nvSpPr>
        <p:spPr/>
        <p:txBody>
          <a:bodyPr/>
          <a:lstStyle>
            <a:lvl1pPr>
              <a:defRPr/>
            </a:lvl1pPr>
          </a:lstStyle>
          <a:p>
            <a:pPr>
              <a:defRPr/>
            </a:pPr>
            <a:endParaRPr lang="ru-RU"/>
          </a:p>
        </p:txBody>
      </p:sp>
      <p:sp>
        <p:nvSpPr>
          <p:cNvPr id="4" name="Номер слайда 22"/>
          <p:cNvSpPr>
            <a:spLocks noGrp="1"/>
          </p:cNvSpPr>
          <p:nvPr>
            <p:ph type="sldNum" sz="quarter" idx="12"/>
          </p:nvPr>
        </p:nvSpPr>
        <p:spPr/>
        <p:txBody>
          <a:bodyPr/>
          <a:lstStyle>
            <a:lvl1pPr>
              <a:defRPr/>
            </a:lvl1pPr>
          </a:lstStyle>
          <a:p>
            <a:pPr>
              <a:defRPr/>
            </a:pPr>
            <a:fld id="{DC522424-0FA9-465E-9EFE-5F92FE0FE2ED}" type="slidenum">
              <a:rPr lang="ru-RU"/>
              <a:pPr>
                <a:defRPr/>
              </a:pPr>
              <a:t>‹#›</a:t>
            </a:fld>
            <a:endParaRPr lang="ru-RU"/>
          </a:p>
        </p:txBody>
      </p:sp>
    </p:spTree>
  </p:cSld>
  <p:clrMapOvr>
    <a:masterClrMapping/>
  </p:clrMapOvr>
  <p:transition>
    <p:cut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Скругленный прямоугольник 8"/>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273050"/>
            <a:ext cx="7772400" cy="1143000"/>
          </a:xfrm>
        </p:spPr>
        <p:txBody>
          <a:bodyPr/>
          <a:lstStyle>
            <a:lvl1pPr algn="l">
              <a:buNone/>
              <a:defRPr sz="4000" b="0"/>
            </a:lvl1pPr>
          </a:lstStyle>
          <a:p>
            <a:r>
              <a:rPr lang="ru-RU" smtClean="0"/>
              <a:t>Образец заголовка</a:t>
            </a:r>
            <a:endParaRPr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1" name="Содержимое 10"/>
          <p:cNvSpPr>
            <a:spLocks noGrp="1"/>
          </p:cNvSpPr>
          <p:nvPr>
            <p:ph sz="quarter" idx="1"/>
          </p:nvPr>
        </p:nvSpPr>
        <p:spPr>
          <a:xfrm>
            <a:off x="2971800" y="1600200"/>
            <a:ext cx="57150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4"/>
          <p:cNvSpPr>
            <a:spLocks noGrp="1"/>
          </p:cNvSpPr>
          <p:nvPr>
            <p:ph type="dt" sz="half" idx="10"/>
          </p:nvPr>
        </p:nvSpPr>
        <p:spPr/>
        <p:txBody>
          <a:bodyPr/>
          <a:lstStyle>
            <a:lvl1pPr>
              <a:defRPr/>
            </a:lvl1pPr>
          </a:lstStyle>
          <a:p>
            <a:pPr>
              <a:defRPr/>
            </a:pPr>
            <a:fld id="{AA8009D5-2281-4567-AE7D-DE3A8DEF209E}" type="datetimeFigureOut">
              <a:rPr lang="ru-RU"/>
              <a:pPr>
                <a:defRPr/>
              </a:pPr>
              <a:t>01.06.2011</a:t>
            </a:fld>
            <a:endParaRPr lang="ru-RU"/>
          </a:p>
        </p:txBody>
      </p:sp>
      <p:sp>
        <p:nvSpPr>
          <p:cNvPr id="8" name="Нижний колонтитул 5"/>
          <p:cNvSpPr>
            <a:spLocks noGrp="1"/>
          </p:cNvSpPr>
          <p:nvPr>
            <p:ph type="ftr" sz="quarter" idx="11"/>
          </p:nvPr>
        </p:nvSpPr>
        <p:spPr/>
        <p:txBody>
          <a:bodyPr/>
          <a:lstStyle>
            <a:lvl1pPr>
              <a:defRPr/>
            </a:lvl1pPr>
          </a:lstStyle>
          <a:p>
            <a:pPr>
              <a:defRPr/>
            </a:pPr>
            <a:endParaRPr lang="ru-RU"/>
          </a:p>
        </p:txBody>
      </p:sp>
      <p:sp>
        <p:nvSpPr>
          <p:cNvPr id="9" name="Номер слайда 6"/>
          <p:cNvSpPr>
            <a:spLocks noGrp="1"/>
          </p:cNvSpPr>
          <p:nvPr>
            <p:ph type="sldNum" sz="quarter" idx="12"/>
          </p:nvPr>
        </p:nvSpPr>
        <p:spPr/>
        <p:txBody>
          <a:bodyPr/>
          <a:lstStyle>
            <a:lvl1pPr>
              <a:defRPr/>
            </a:lvl1pPr>
          </a:lstStyle>
          <a:p>
            <a:pPr>
              <a:defRPr/>
            </a:pPr>
            <a:fld id="{9937711D-96BF-4ABA-83D0-C7B623A3D2C1}" type="slidenum">
              <a:rPr lang="ru-RU"/>
              <a:pPr>
                <a:defRPr/>
              </a:pPr>
              <a:t>‹#›</a:t>
            </a:fld>
            <a:endParaRPr lang="ru-RU"/>
          </a:p>
        </p:txBody>
      </p:sp>
    </p:spTree>
  </p:cSld>
  <p:clrMapOvr>
    <a:masterClrMapping/>
  </p:clrMapOvr>
  <p:transition>
    <p:cut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Прямоугольник 10"/>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Прямоугольник 11"/>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Прямоугольник 12"/>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lang="ru-RU" smtClean="0"/>
              <a:t>Образец заголовка</a:t>
            </a:r>
            <a:endParaRPr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ru-RU" noProof="0" smtClean="0"/>
              <a:t>Вставка рисунка</a:t>
            </a:r>
            <a:endParaRPr lang="en-US" noProof="0" dirty="0"/>
          </a:p>
        </p:txBody>
      </p:sp>
      <p:sp>
        <p:nvSpPr>
          <p:cNvPr id="8" name="Дата 4"/>
          <p:cNvSpPr>
            <a:spLocks noGrp="1"/>
          </p:cNvSpPr>
          <p:nvPr>
            <p:ph type="dt" sz="half" idx="10"/>
          </p:nvPr>
        </p:nvSpPr>
        <p:spPr/>
        <p:txBody>
          <a:bodyPr/>
          <a:lstStyle>
            <a:lvl1pPr>
              <a:defRPr/>
            </a:lvl1pPr>
          </a:lstStyle>
          <a:p>
            <a:pPr>
              <a:defRPr/>
            </a:pPr>
            <a:fld id="{A485B363-564A-41D3-8010-0C2DE8170215}" type="datetimeFigureOut">
              <a:rPr lang="ru-RU"/>
              <a:pPr>
                <a:defRPr/>
              </a:pPr>
              <a:t>01.06.2011</a:t>
            </a:fld>
            <a:endParaRPr lang="ru-RU"/>
          </a:p>
        </p:txBody>
      </p:sp>
      <p:sp>
        <p:nvSpPr>
          <p:cNvPr id="9" name="Нижний колонтитул 5"/>
          <p:cNvSpPr>
            <a:spLocks noGrp="1"/>
          </p:cNvSpPr>
          <p:nvPr>
            <p:ph type="ftr" sz="quarter" idx="11"/>
          </p:nvPr>
        </p:nvSpPr>
        <p:spPr>
          <a:xfrm>
            <a:off x="914400" y="6172200"/>
            <a:ext cx="3886200" cy="457200"/>
          </a:xfrm>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146050" y="6208713"/>
            <a:ext cx="457200" cy="457200"/>
          </a:xfrm>
        </p:spPr>
        <p:txBody>
          <a:bodyPr/>
          <a:lstStyle>
            <a:lvl1pPr>
              <a:defRPr/>
            </a:lvl1pPr>
          </a:lstStyle>
          <a:p>
            <a:pPr>
              <a:defRPr/>
            </a:pPr>
            <a:fld id="{F7745D37-48CB-4184-B7B2-CE808359C265}" type="slidenum">
              <a:rPr lang="ru-RU"/>
              <a:pPr>
                <a:defRPr/>
              </a:pPr>
              <a:t>‹#›</a:t>
            </a:fld>
            <a:endParaRPr lang="ru-RU"/>
          </a:p>
        </p:txBody>
      </p:sp>
    </p:spTree>
  </p:cSld>
  <p:clrMapOvr>
    <a:masterClrMapping/>
  </p:clrMapOvr>
  <p:transition>
    <p:cut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Скругленный прямоугольник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Заголовок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ru-RU" smtClean="0"/>
              <a:t>Образец заголовка</a:t>
            </a:r>
            <a:endParaRPr lang="en-US" smtClean="0"/>
          </a:p>
        </p:txBody>
      </p:sp>
      <p:sp>
        <p:nvSpPr>
          <p:cNvPr id="1029" name="Текст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fontAlgn="auto" latinLnBrk="0" hangingPunct="1">
              <a:spcBef>
                <a:spcPts val="0"/>
              </a:spcBef>
              <a:spcAft>
                <a:spcPts val="0"/>
              </a:spcAft>
              <a:defRPr kumimoji="0" sz="1400">
                <a:solidFill>
                  <a:schemeClr val="tx2"/>
                </a:solidFill>
                <a:latin typeface="+mn-lt"/>
              </a:defRPr>
            </a:lvl1pPr>
          </a:lstStyle>
          <a:p>
            <a:pPr>
              <a:defRPr/>
            </a:pPr>
            <a:fld id="{5B8B103E-36D6-47DA-B309-179F96ABACDC}" type="datetimeFigureOut">
              <a:rPr lang="ru-RU"/>
              <a:pPr>
                <a:defRPr/>
              </a:pPr>
              <a:t>01.06.2011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defRPr>
            </a:lvl1pPr>
          </a:lstStyle>
          <a:p>
            <a:pPr>
              <a:defRPr/>
            </a:pPr>
            <a:endParaRPr lang="ru-RU"/>
          </a:p>
        </p:txBody>
      </p:sp>
      <p:sp>
        <p:nvSpPr>
          <p:cNvPr id="23" name="Номер слайда 22"/>
          <p:cNvSpPr>
            <a:spLocks noGrp="1"/>
          </p:cNvSpPr>
          <p:nvPr>
            <p:ph type="sldNum" sz="quarter" idx="4"/>
          </p:nvPr>
        </p:nvSpPr>
        <p:spPr>
          <a:xfrm>
            <a:off x="146050" y="6210300"/>
            <a:ext cx="457200" cy="457200"/>
          </a:xfrm>
          <a:prstGeom prst="ellipse">
            <a:avLst/>
          </a:prstGeom>
          <a:solidFill>
            <a:schemeClr val="accent1"/>
          </a:solidFill>
        </p:spPr>
        <p:txBody>
          <a:bodyPr wrap="none" lIns="0" tIns="0" rIns="0" bIns="0" anchor="ctr" anchorCtr="1">
            <a:noAutofit/>
          </a:bodyPr>
          <a:lstStyle>
            <a:lvl1pPr algn="ctr" eaLnBrk="1" fontAlgn="auto" latinLnBrk="0" hangingPunct="1">
              <a:spcBef>
                <a:spcPts val="0"/>
              </a:spcBef>
              <a:spcAft>
                <a:spcPts val="0"/>
              </a:spcAft>
              <a:defRPr kumimoji="0" sz="1400">
                <a:solidFill>
                  <a:srgbClr val="FFFFFF"/>
                </a:solidFill>
                <a:latin typeface="+mj-lt"/>
                <a:ea typeface="+mj-ea"/>
                <a:cs typeface="+mj-cs"/>
              </a:defRPr>
            </a:lvl1pPr>
          </a:lstStyle>
          <a:p>
            <a:pPr>
              <a:defRPr/>
            </a:pPr>
            <a:fld id="{51DCC69F-EC71-429D-AD2F-44E258EEF75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69" r:id="rId5"/>
    <p:sldLayoutId id="2147483668" r:id="rId6"/>
    <p:sldLayoutId id="2147483667" r:id="rId7"/>
    <p:sldLayoutId id="2147483674" r:id="rId8"/>
    <p:sldLayoutId id="2147483675" r:id="rId9"/>
    <p:sldLayoutId id="2147483666" r:id="rId10"/>
    <p:sldLayoutId id="2147483665" r:id="rId11"/>
  </p:sldLayoutIdLst>
  <p:transition>
    <p:cut thruBlk="1"/>
  </p:transition>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alibri" pitchFamily="34" charset="0"/>
        </a:defRPr>
      </a:lvl2pPr>
      <a:lvl3pPr algn="l" rtl="0" eaLnBrk="0" fontAlgn="base" hangingPunct="0">
        <a:spcBef>
          <a:spcPct val="0"/>
        </a:spcBef>
        <a:spcAft>
          <a:spcPct val="0"/>
        </a:spcAft>
        <a:defRPr sz="4000">
          <a:solidFill>
            <a:schemeClr val="tx2"/>
          </a:solidFill>
          <a:latin typeface="Calibri" pitchFamily="34" charset="0"/>
        </a:defRPr>
      </a:lvl3pPr>
      <a:lvl4pPr algn="l" rtl="0" eaLnBrk="0" fontAlgn="base" hangingPunct="0">
        <a:spcBef>
          <a:spcPct val="0"/>
        </a:spcBef>
        <a:spcAft>
          <a:spcPct val="0"/>
        </a:spcAft>
        <a:defRPr sz="4000">
          <a:solidFill>
            <a:schemeClr val="tx2"/>
          </a:solidFill>
          <a:latin typeface="Calibri" pitchFamily="34" charset="0"/>
        </a:defRPr>
      </a:lvl4pPr>
      <a:lvl5pPr algn="l" rtl="0" eaLnBrk="0" fontAlgn="base" hangingPunct="0">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alibri" pitchFamily="34" charset="0"/>
        </a:defRPr>
      </a:lvl6pPr>
      <a:lvl7pPr marL="914400" algn="l" rtl="0" fontAlgn="base">
        <a:spcBef>
          <a:spcPct val="0"/>
        </a:spcBef>
        <a:spcAft>
          <a:spcPct val="0"/>
        </a:spcAft>
        <a:defRPr sz="4000">
          <a:solidFill>
            <a:schemeClr val="tx2"/>
          </a:solidFill>
          <a:latin typeface="Calibri" pitchFamily="34" charset="0"/>
        </a:defRPr>
      </a:lvl7pPr>
      <a:lvl8pPr marL="1371600" algn="l" rtl="0" fontAlgn="base">
        <a:spcBef>
          <a:spcPct val="0"/>
        </a:spcBef>
        <a:spcAft>
          <a:spcPct val="0"/>
        </a:spcAft>
        <a:defRPr sz="4000">
          <a:solidFill>
            <a:schemeClr val="tx2"/>
          </a:solidFill>
          <a:latin typeface="Calibri" pitchFamily="34" charset="0"/>
        </a:defRPr>
      </a:lvl8pPr>
      <a:lvl9pPr marL="1828800" algn="l" rtl="0" fontAlgn="base">
        <a:spcBef>
          <a:spcPct val="0"/>
        </a:spcBef>
        <a:spcAft>
          <a:spcPct val="0"/>
        </a:spcAft>
        <a:defRPr sz="4000">
          <a:solidFill>
            <a:schemeClr val="tx2"/>
          </a:solidFill>
          <a:latin typeface="Calibri"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mn-ea"/>
          <a:cs typeface="+mn-cs"/>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mn-ea"/>
          <a:cs typeface="+mn-cs"/>
        </a:defRPr>
      </a:lvl2pPr>
      <a:lvl3pPr marL="822325" indent="-228600" algn="l" rtl="0" eaLnBrk="0" fontAlgn="base" hangingPunct="0">
        <a:spcBef>
          <a:spcPts val="375"/>
        </a:spcBef>
        <a:spcAft>
          <a:spcPct val="0"/>
        </a:spcAft>
        <a:buClr>
          <a:srgbClr val="E6B1AB"/>
        </a:buClr>
        <a:buSzPct val="8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ts val="375"/>
        </a:spcBef>
        <a:spcAft>
          <a:spcPct val="0"/>
        </a:spcAft>
        <a:buClr>
          <a:srgbClr val="A28E6A"/>
        </a:buClr>
        <a:buSzPct val="80000"/>
        <a:buFont typeface="Wingdings 2" pitchFamily="18" charset="2"/>
        <a:buChar char=""/>
        <a:defRPr sz="2000" kern="1200">
          <a:solidFill>
            <a:schemeClr val="tx1"/>
          </a:solidFill>
          <a:latin typeface="+mn-lt"/>
          <a:ea typeface="+mn-ea"/>
          <a:cs typeface="+mn-cs"/>
        </a:defRPr>
      </a:lvl4pPr>
      <a:lvl5pPr marL="1371600" indent="-228600" algn="l" rtl="0" eaLnBrk="0" fontAlgn="base" hangingPunct="0">
        <a:spcBef>
          <a:spcPts val="375"/>
        </a:spcBef>
        <a:spcAft>
          <a:spcPct val="0"/>
        </a:spcAft>
        <a:buClr>
          <a:srgbClr val="A28E6A"/>
        </a:buClr>
        <a:buChar char="o"/>
        <a:defRPr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Заголовок 1"/>
          <p:cNvSpPr>
            <a:spLocks noGrp="1"/>
          </p:cNvSpPr>
          <p:nvPr>
            <p:ph type="ctrTitle"/>
          </p:nvPr>
        </p:nvSpPr>
        <p:spPr>
          <a:xfrm>
            <a:off x="457200" y="1506538"/>
            <a:ext cx="8229600" cy="1470025"/>
          </a:xfrm>
        </p:spPr>
        <p:txBody>
          <a:bodyPr/>
          <a:lstStyle/>
          <a:p>
            <a:pPr eaLnBrk="1" hangingPunct="1"/>
            <a:r>
              <a:rPr lang="ru-RU" sz="3600" smtClean="0">
                <a:latin typeface="Arial" charset="0"/>
              </a:rPr>
              <a:t>Тема 1. Предмет и задачи курса</a:t>
            </a:r>
            <a:br>
              <a:rPr lang="ru-RU" sz="3600" smtClean="0">
                <a:latin typeface="Arial" charset="0"/>
              </a:rPr>
            </a:br>
            <a:r>
              <a:rPr lang="ru-RU" sz="3600" smtClean="0">
                <a:latin typeface="Arial" charset="0"/>
              </a:rPr>
              <a:t>Вопрос 2. </a:t>
            </a:r>
            <a:r>
              <a:rPr lang="ru-RU" sz="3600" smtClean="0"/>
              <a:t>Экономическая эффективность производственно-хозяйственной деятельности энергопредприятий.</a:t>
            </a:r>
          </a:p>
        </p:txBody>
      </p:sp>
    </p:spTree>
  </p:cSld>
  <p:clrMapOvr>
    <a:masterClrMapping/>
  </p:clrMapOvr>
  <p:transition>
    <p:cut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2530" name="Заголовок 1"/>
          <p:cNvSpPr>
            <a:spLocks noGrp="1"/>
          </p:cNvSpPr>
          <p:nvPr>
            <p:ph type="title"/>
          </p:nvPr>
        </p:nvSpPr>
        <p:spPr>
          <a:xfrm>
            <a:off x="571500" y="357188"/>
            <a:ext cx="8115300" cy="1143000"/>
          </a:xfrm>
        </p:spPr>
        <p:txBody>
          <a:bodyPr/>
          <a:lstStyle/>
          <a:p>
            <a:pPr eaLnBrk="1" hangingPunct="1"/>
            <a:r>
              <a:rPr lang="ru-RU" sz="2800" smtClean="0"/>
              <a:t>Создание базы стандартизации энергосбережения и совершенствование тарифной политики в энергетике.</a:t>
            </a:r>
          </a:p>
        </p:txBody>
      </p:sp>
      <p:sp>
        <p:nvSpPr>
          <p:cNvPr id="22531" name="Прямоугольник 3"/>
          <p:cNvSpPr>
            <a:spLocks noChangeArrowheads="1"/>
          </p:cNvSpPr>
          <p:nvPr/>
        </p:nvSpPr>
        <p:spPr bwMode="auto">
          <a:xfrm>
            <a:off x="571500" y="1500188"/>
            <a:ext cx="8215313" cy="5078412"/>
          </a:xfrm>
          <a:prstGeom prst="rect">
            <a:avLst/>
          </a:prstGeom>
          <a:noFill/>
          <a:ln w="9525">
            <a:noFill/>
            <a:miter lim="800000"/>
            <a:headEnd/>
            <a:tailEnd/>
          </a:ln>
        </p:spPr>
        <p:txBody>
          <a:bodyPr>
            <a:spAutoFit/>
          </a:bodyPr>
          <a:lstStyle/>
          <a:p>
            <a:pPr algn="just"/>
            <a:r>
              <a:rPr lang="ru-RU">
                <a:latin typeface="Cambria" pitchFamily="18" charset="0"/>
              </a:rPr>
              <a:t>Создание базы стандартизации энергосбережения и совершенствование тарифной политики в энергетике. Известно, что государственные стандарты — это компромисс между изготовителем (его возможностями) и потребителем оборудования (его желаниями). Но когда потребитель не представлен должным образом в органах, утверждающих стандарты, а производитель не заинтересован устанавливать жесткие нормативы, мы получаем стандарт, фиксирующий нормативы давно освоенного и выпускаемого оборудования, да еще с хорошим запасом. Поэтому нужно обеспечить систему мер по процедурам разработки и утверждения стандартов, которая обеспечит установление объективного значения норматива энергопотребления. Кроме того, необходима продуманная тарифная политика. Непомерно высокие тарифы, особенно на теплоэнергию, вынуждают многие промышленные предприятия создавать собственные энергоисточники, энергетически менее эффективные, чем в энергосистеме, а также нерационально использовать электроэнергию на цели теплоснабжения. При этом оставшиеся потребители вынуждены брать на себя весь груз перекрестного субсидирования, подрывая тем самым свою экономическую эффективность и конкурентоспособность.</a:t>
            </a:r>
          </a:p>
        </p:txBody>
      </p:sp>
    </p:spTree>
  </p:cSld>
  <p:clrMapOvr>
    <a:masterClrMapping/>
  </p:clrMapOvr>
  <p:transition>
    <p:cut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 name="Заголовок 1"/>
          <p:cNvSpPr>
            <a:spLocks noGrp="1"/>
          </p:cNvSpPr>
          <p:nvPr>
            <p:ph type="title"/>
          </p:nvPr>
        </p:nvSpPr>
        <p:spPr>
          <a:xfrm>
            <a:off x="928688" y="-214313"/>
            <a:ext cx="7772400" cy="1143001"/>
          </a:xfrm>
        </p:spPr>
        <p:txBody>
          <a:bodyPr>
            <a:normAutofit fontScale="90000"/>
          </a:bodyPr>
          <a:lstStyle/>
          <a:p>
            <a:pPr eaLnBrk="1" fontAlgn="auto" hangingPunct="1">
              <a:spcAft>
                <a:spcPts val="0"/>
              </a:spcAft>
              <a:defRPr/>
            </a:pPr>
            <a:r>
              <a:rPr lang="ru-RU" dirty="0" smtClean="0"/>
              <a:t>Факторы влияющие на эффективность</a:t>
            </a:r>
            <a:endParaRPr lang="ru-RU" dirty="0"/>
          </a:p>
        </p:txBody>
      </p:sp>
      <p:sp>
        <p:nvSpPr>
          <p:cNvPr id="23555" name="Прямоугольник 3"/>
          <p:cNvSpPr>
            <a:spLocks noChangeArrowheads="1"/>
          </p:cNvSpPr>
          <p:nvPr/>
        </p:nvSpPr>
        <p:spPr bwMode="auto">
          <a:xfrm>
            <a:off x="357188" y="928688"/>
            <a:ext cx="8572500" cy="5632450"/>
          </a:xfrm>
          <a:prstGeom prst="rect">
            <a:avLst/>
          </a:prstGeom>
          <a:noFill/>
          <a:ln w="9525">
            <a:noFill/>
            <a:miter lim="800000"/>
            <a:headEnd/>
            <a:tailEnd/>
          </a:ln>
        </p:spPr>
        <p:txBody>
          <a:bodyPr>
            <a:spAutoFit/>
          </a:bodyPr>
          <a:lstStyle/>
          <a:p>
            <a:r>
              <a:rPr lang="ru-RU">
                <a:latin typeface="Cambria" pitchFamily="18" charset="0"/>
              </a:rPr>
              <a:t>1) эффективность режима энергопотребления производства, цеха,агрегата;</a:t>
            </a:r>
          </a:p>
          <a:p>
            <a:endParaRPr lang="ru-RU">
              <a:latin typeface="Cambria" pitchFamily="18" charset="0"/>
            </a:endParaRPr>
          </a:p>
          <a:p>
            <a:r>
              <a:rPr lang="ru-RU">
                <a:latin typeface="Cambria" pitchFamily="18" charset="0"/>
              </a:rPr>
              <a:t>2) характер работы технологических установок во времени (в течение суток, дней недели и месяца, летом и зимой и т. п.);</a:t>
            </a:r>
          </a:p>
          <a:p>
            <a:endParaRPr lang="ru-RU">
              <a:latin typeface="Cambria" pitchFamily="18" charset="0"/>
            </a:endParaRPr>
          </a:p>
          <a:p>
            <a:r>
              <a:rPr lang="ru-RU">
                <a:latin typeface="Cambria" pitchFamily="18" charset="0"/>
              </a:rPr>
              <a:t>3) рациональность структуры распределения и учета потребленияэнергоносителей с оценкой источников их поступления и потребления;</a:t>
            </a:r>
          </a:p>
          <a:p>
            <a:endParaRPr lang="ru-RU">
              <a:latin typeface="Cambria" pitchFamily="18" charset="0"/>
            </a:endParaRPr>
          </a:p>
          <a:p>
            <a:r>
              <a:rPr lang="ru-RU">
                <a:latin typeface="Cambria" pitchFamily="18" charset="0"/>
              </a:rPr>
              <a:t>4) эффективность распределения расхода всех видов энергоносителей по предприятию;</a:t>
            </a:r>
          </a:p>
          <a:p>
            <a:endParaRPr lang="ru-RU">
              <a:latin typeface="Cambria" pitchFamily="18" charset="0"/>
            </a:endParaRPr>
          </a:p>
          <a:p>
            <a:r>
              <a:rPr lang="ru-RU">
                <a:latin typeface="Cambria" pitchFamily="18" charset="0"/>
              </a:rPr>
              <a:t>5) взаимосвязь показателей расхода энергоносителей обследуемого производства со смежными технологическими производствами;</a:t>
            </a:r>
          </a:p>
          <a:p>
            <a:endParaRPr lang="ru-RU">
              <a:latin typeface="Cambria" pitchFamily="18" charset="0"/>
            </a:endParaRPr>
          </a:p>
          <a:p>
            <a:r>
              <a:rPr lang="ru-RU">
                <a:latin typeface="Cambria" pitchFamily="18" charset="0"/>
              </a:rPr>
              <a:t>6) фактические и нормативные потери энергоносителей в распределительных сетях и системах;</a:t>
            </a:r>
          </a:p>
          <a:p>
            <a:endParaRPr lang="ru-RU">
              <a:latin typeface="Cambria" pitchFamily="18" charset="0"/>
            </a:endParaRPr>
          </a:p>
          <a:p>
            <a:r>
              <a:rPr lang="ru-RU">
                <a:latin typeface="Cambria" pitchFamily="18" charset="0"/>
              </a:rPr>
              <a:t>7) случаи аварийности в системах производства, потребления и распределения энергоносителей на предприятии.</a:t>
            </a:r>
          </a:p>
        </p:txBody>
      </p:sp>
    </p:spTree>
  </p:cSld>
  <p:clrMapOvr>
    <a:masterClrMapping/>
  </p:clrMapOvr>
  <p:transition>
    <p:cut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Технико-экономические показатели энергохозяйства</a:t>
            </a:r>
            <a:endParaRPr lang="ru-RU" dirty="0"/>
          </a:p>
        </p:txBody>
      </p:sp>
      <p:sp>
        <p:nvSpPr>
          <p:cNvPr id="24579" name="Прямоугольник 3"/>
          <p:cNvSpPr>
            <a:spLocks noChangeArrowheads="1"/>
          </p:cNvSpPr>
          <p:nvPr/>
        </p:nvSpPr>
        <p:spPr bwMode="auto">
          <a:xfrm>
            <a:off x="428625" y="1500188"/>
            <a:ext cx="8215313" cy="4246562"/>
          </a:xfrm>
          <a:prstGeom prst="rect">
            <a:avLst/>
          </a:prstGeom>
          <a:noFill/>
          <a:ln w="9525">
            <a:noFill/>
            <a:miter lim="800000"/>
            <a:headEnd/>
            <a:tailEnd/>
          </a:ln>
        </p:spPr>
        <p:txBody>
          <a:bodyPr>
            <a:spAutoFit/>
          </a:bodyPr>
          <a:lstStyle/>
          <a:p>
            <a:pPr>
              <a:buFont typeface="Arial" charset="0"/>
              <a:buChar char="•"/>
            </a:pPr>
            <a:r>
              <a:rPr lang="ru-RU">
                <a:latin typeface="Cambria" pitchFamily="18" charset="0"/>
              </a:rPr>
              <a:t> показатели экономичности производства и распределения энергии. К ним относят удельные расходы топлива на производство электроэнергии и теплоты, коэффициенты полезного действия генерирования электрической и тепловой энергии, удельный расход электрической энергии на 1000 м3 сжатого воздуха, удельный расход электроэнергии или топлива на тонну жидкого металла или годного литья, на тонну поковок, на одну деталь или на одну операцию и т. д.;</a:t>
            </a:r>
          </a:p>
          <a:p>
            <a:pPr>
              <a:buFont typeface="Arial" charset="0"/>
              <a:buChar char="•"/>
            </a:pPr>
            <a:endParaRPr lang="ru-RU">
              <a:latin typeface="Cambria" pitchFamily="18" charset="0"/>
            </a:endParaRPr>
          </a:p>
          <a:p>
            <a:pPr>
              <a:buFont typeface="Arial" charset="0"/>
              <a:buChar char="•"/>
            </a:pPr>
            <a:r>
              <a:rPr lang="ru-RU">
                <a:latin typeface="Cambria" pitchFamily="18" charset="0"/>
              </a:rPr>
              <a:t> показатели себестоимости энергии и удельной величины энергетических затрат. Например, себестоимость L кВт • ч электрической энергии, 1 МДж тепловой энергии, 1000 м3 сжатого воздуха;</a:t>
            </a:r>
          </a:p>
          <a:p>
            <a:pPr>
              <a:buFont typeface="Arial" charset="0"/>
              <a:buChar char="•"/>
            </a:pPr>
            <a:endParaRPr lang="ru-RU">
              <a:latin typeface="Cambria" pitchFamily="18" charset="0"/>
            </a:endParaRPr>
          </a:p>
          <a:p>
            <a:pPr>
              <a:buFont typeface="Arial" charset="0"/>
              <a:buChar char="•"/>
            </a:pPr>
            <a:r>
              <a:rPr lang="ru-RU">
                <a:latin typeface="Cambria" pitchFamily="18" charset="0"/>
              </a:rPr>
              <a:t> показатели энерговооруженности, в частности электровооруженности, вооруженности тепловой энергией, показатели вооруженности первичными энергоресурсами — топливом.</a:t>
            </a:r>
          </a:p>
        </p:txBody>
      </p:sp>
    </p:spTree>
  </p:cSld>
  <p:clrMapOvr>
    <a:masterClrMapping/>
  </p:clrMapOvr>
  <p:transition>
    <p:cut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5602" name="Заголовок 1"/>
          <p:cNvSpPr>
            <a:spLocks noGrp="1"/>
          </p:cNvSpPr>
          <p:nvPr>
            <p:ph type="title"/>
          </p:nvPr>
        </p:nvSpPr>
        <p:spPr>
          <a:xfrm>
            <a:off x="928688" y="428625"/>
            <a:ext cx="7772400" cy="1143000"/>
          </a:xfrm>
        </p:spPr>
        <p:txBody>
          <a:bodyPr/>
          <a:lstStyle/>
          <a:p>
            <a:pPr eaLnBrk="1" hangingPunct="1"/>
            <a:r>
              <a:rPr lang="ru-RU" sz="2800" smtClean="0"/>
              <a:t>Случаи аварийности в системах производства, потребления и распределения энергоносителей на предприятии.</a:t>
            </a:r>
          </a:p>
        </p:txBody>
      </p:sp>
      <p:sp>
        <p:nvSpPr>
          <p:cNvPr id="25603" name="Прямоугольник 3"/>
          <p:cNvSpPr>
            <a:spLocks noChangeArrowheads="1"/>
          </p:cNvSpPr>
          <p:nvPr/>
        </p:nvSpPr>
        <p:spPr bwMode="auto">
          <a:xfrm>
            <a:off x="714375" y="1720850"/>
            <a:ext cx="7929563" cy="1754188"/>
          </a:xfrm>
          <a:prstGeom prst="rect">
            <a:avLst/>
          </a:prstGeom>
          <a:noFill/>
          <a:ln w="9525">
            <a:noFill/>
            <a:miter lim="800000"/>
            <a:headEnd/>
            <a:tailEnd/>
          </a:ln>
        </p:spPr>
        <p:txBody>
          <a:bodyPr>
            <a:spAutoFit/>
          </a:bodyPr>
          <a:lstStyle/>
          <a:p>
            <a:pPr algn="just"/>
            <a:r>
              <a:rPr lang="ru-RU">
                <a:latin typeface="Cambria" pitchFamily="18" charset="0"/>
              </a:rPr>
              <a:t>Последнему направлению на предприятиях не уделяется должного внимания. В то же время анализ аварийности только в системах внутреннего электроснабжения ряда отечественных предприятий показал, что непроизводительные потери энергоносителей вследствие аварийности соизмеримы с потерями энергоносителей по другим причинам (потери в кабелях, недогрузки трансформаторов и т. п.).</a:t>
            </a:r>
          </a:p>
        </p:txBody>
      </p:sp>
    </p:spTree>
  </p:cSld>
  <p:clrMapOvr>
    <a:masterClrMapping/>
  </p:clrMapOvr>
  <p:transition>
    <p:cut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6626" name="Заголовок 1"/>
          <p:cNvSpPr>
            <a:spLocks noGrp="1"/>
          </p:cNvSpPr>
          <p:nvPr>
            <p:ph type="title"/>
          </p:nvPr>
        </p:nvSpPr>
        <p:spPr/>
        <p:txBody>
          <a:bodyPr/>
          <a:lstStyle/>
          <a:p>
            <a:pPr eaLnBrk="1" hangingPunct="1"/>
            <a:r>
              <a:rPr lang="ru-RU" smtClean="0"/>
              <a:t>Энергосбережение</a:t>
            </a:r>
          </a:p>
        </p:txBody>
      </p:sp>
      <p:sp>
        <p:nvSpPr>
          <p:cNvPr id="26627" name="Прямоугольник 3"/>
          <p:cNvSpPr>
            <a:spLocks noChangeArrowheads="1"/>
          </p:cNvSpPr>
          <p:nvPr/>
        </p:nvSpPr>
        <p:spPr bwMode="auto">
          <a:xfrm>
            <a:off x="428625" y="1428750"/>
            <a:ext cx="8286750" cy="4800600"/>
          </a:xfrm>
          <a:prstGeom prst="rect">
            <a:avLst/>
          </a:prstGeom>
          <a:noFill/>
          <a:ln w="9525">
            <a:noFill/>
            <a:miter lim="800000"/>
            <a:headEnd/>
            <a:tailEnd/>
          </a:ln>
        </p:spPr>
        <p:txBody>
          <a:bodyPr>
            <a:spAutoFit/>
          </a:bodyPr>
          <a:lstStyle/>
          <a:p>
            <a:r>
              <a:rPr lang="ru-RU">
                <a:latin typeface="Cambria" pitchFamily="18" charset="0"/>
              </a:rPr>
              <a:t>Для оценки эффективности энергосбережения используют показатель энергоэкономического уровня производства Эуп,</a:t>
            </a:r>
          </a:p>
          <a:p>
            <a:endParaRPr lang="ru-RU">
              <a:latin typeface="Cambria" pitchFamily="18" charset="0"/>
            </a:endParaRPr>
          </a:p>
          <a:p>
            <a:r>
              <a:rPr lang="ru-RU">
                <a:latin typeface="Cambria" pitchFamily="18" charset="0"/>
              </a:rPr>
              <a:t>где Д — результат хозяйственной деятельности рассматриваемого производства, тыс. p.; W— суммарное потребление энергоресурсов на технологические цели, т у. т.</a:t>
            </a:r>
          </a:p>
          <a:p>
            <a:endParaRPr lang="ru-RU">
              <a:latin typeface="Cambria" pitchFamily="18" charset="0"/>
            </a:endParaRPr>
          </a:p>
          <a:p>
            <a:r>
              <a:rPr lang="ru-RU">
                <a:latin typeface="Cambria" pitchFamily="18" charset="0"/>
              </a:rPr>
              <a:t>Для сопоставления различных видов топлива и суммарного учета его запасов принята единица учета — условное топливо (у. т.), теплота сгорания которого принята за 29,3 МДж/кг (7000 ккал/кг).</a:t>
            </a:r>
          </a:p>
          <a:p>
            <a:endParaRPr lang="ru-RU">
              <a:latin typeface="Cambria" pitchFamily="18" charset="0"/>
            </a:endParaRPr>
          </a:p>
          <a:p>
            <a:r>
              <a:rPr lang="ru-RU">
                <a:latin typeface="Cambria" pitchFamily="18" charset="0"/>
              </a:rPr>
              <a:t>Показатель энергоэкономического уровня производства позволяет оценить уровень реализации энергосберегающих технологий, экономических тепловых схем, энергосберегающего оборудования и т. д.</a:t>
            </a:r>
          </a:p>
          <a:p>
            <a:endParaRPr lang="ru-RU">
              <a:latin typeface="Cambria" pitchFamily="18" charset="0"/>
            </a:endParaRPr>
          </a:p>
          <a:p>
            <a:r>
              <a:rPr lang="ru-RU">
                <a:latin typeface="Cambria" pitchFamily="18" charset="0"/>
              </a:rPr>
              <a:t>Одним из показателей эффективности использования на промышленных предприятиях электроэнергии является cos j (косинус фи).</a:t>
            </a:r>
          </a:p>
        </p:txBody>
      </p:sp>
    </p:spTree>
  </p:cSld>
  <p:clrMapOvr>
    <a:masterClrMapping/>
  </p:clrMapOvr>
  <p:transition>
    <p:cut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7650" name="Заголовок 1"/>
          <p:cNvSpPr>
            <a:spLocks noGrp="1"/>
          </p:cNvSpPr>
          <p:nvPr>
            <p:ph type="title"/>
          </p:nvPr>
        </p:nvSpPr>
        <p:spPr/>
        <p:txBody>
          <a:bodyPr/>
          <a:lstStyle/>
          <a:p>
            <a:pPr eaLnBrk="1" hangingPunct="1"/>
            <a:r>
              <a:rPr lang="ru-RU" smtClean="0"/>
              <a:t>Энергосбережение</a:t>
            </a:r>
          </a:p>
        </p:txBody>
      </p:sp>
      <p:sp>
        <p:nvSpPr>
          <p:cNvPr id="27651" name="Прямоугольник 3"/>
          <p:cNvSpPr>
            <a:spLocks noChangeArrowheads="1"/>
          </p:cNvSpPr>
          <p:nvPr/>
        </p:nvSpPr>
        <p:spPr bwMode="auto">
          <a:xfrm>
            <a:off x="714375" y="1428750"/>
            <a:ext cx="7786688" cy="3692525"/>
          </a:xfrm>
          <a:prstGeom prst="rect">
            <a:avLst/>
          </a:prstGeom>
          <a:noFill/>
          <a:ln w="9525">
            <a:noFill/>
            <a:miter lim="800000"/>
            <a:headEnd/>
            <a:tailEnd/>
          </a:ln>
        </p:spPr>
        <p:txBody>
          <a:bodyPr>
            <a:spAutoFit/>
          </a:bodyPr>
          <a:lstStyle/>
          <a:p>
            <a:r>
              <a:rPr lang="ru-RU">
                <a:latin typeface="Cambria" pitchFamily="18" charset="0"/>
              </a:rPr>
              <a:t>Он представляет собой отношение количества электрической энергии, потребной на выполнение определенной работы, к количеству израсходованной.</a:t>
            </a:r>
          </a:p>
          <a:p>
            <a:endParaRPr lang="ru-RU">
              <a:latin typeface="Cambria" pitchFamily="18" charset="0"/>
            </a:endParaRPr>
          </a:p>
          <a:p>
            <a:r>
              <a:rPr lang="ru-RU">
                <a:latin typeface="Cambria" pitchFamily="18" charset="0"/>
              </a:rPr>
              <a:t>Чем выше этот показатель, тем эффективнее расходуется электроэнергия. Снижение cos j вызывается недостаточным использованием мощности оборудования, в результате чего возникают потери в сетях и на электростанции. Для уменьшения этих потерь применяются штрафы или установленные ранее надбавки к тарифу.</a:t>
            </a:r>
          </a:p>
          <a:p>
            <a:endParaRPr lang="ru-RU">
              <a:latin typeface="Cambria" pitchFamily="18" charset="0"/>
            </a:endParaRPr>
          </a:p>
          <a:p>
            <a:r>
              <a:rPr lang="ru-RU">
                <a:latin typeface="Cambria" pitchFamily="18" charset="0"/>
              </a:rPr>
              <a:t>При поддержании cos j в заданных размерах или повышении его значения предприятие получает премию или дополнительную скидку с тарифа. Нормальной величиной считается cos j, равный 0,9−0,92.</a:t>
            </a:r>
          </a:p>
        </p:txBody>
      </p:sp>
    </p:spTree>
  </p:cSld>
  <p:clrMapOvr>
    <a:masterClrMapping/>
  </p:clrMapOvr>
  <p:transition>
    <p:cut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Определение экономической эффективности</a:t>
            </a:r>
            <a:endParaRPr lang="ru-RU" dirty="0"/>
          </a:p>
        </p:txBody>
      </p:sp>
      <p:sp>
        <p:nvSpPr>
          <p:cNvPr id="14339" name="Прямоугольник 3"/>
          <p:cNvSpPr>
            <a:spLocks noChangeArrowheads="1"/>
          </p:cNvSpPr>
          <p:nvPr/>
        </p:nvSpPr>
        <p:spPr bwMode="auto">
          <a:xfrm>
            <a:off x="785813" y="1500188"/>
            <a:ext cx="7929562" cy="1754187"/>
          </a:xfrm>
          <a:prstGeom prst="rect">
            <a:avLst/>
          </a:prstGeom>
          <a:noFill/>
          <a:ln w="9525">
            <a:noFill/>
            <a:miter lim="800000"/>
            <a:headEnd/>
            <a:tailEnd/>
          </a:ln>
        </p:spPr>
        <p:txBody>
          <a:bodyPr>
            <a:spAutoFit/>
          </a:bodyPr>
          <a:lstStyle/>
          <a:p>
            <a:pPr algn="just"/>
            <a:r>
              <a:rPr lang="ru-RU" b="1">
                <a:latin typeface="Cambria" pitchFamily="18" charset="0"/>
              </a:rPr>
              <a:t>Экономическая эффективность </a:t>
            </a:r>
            <a:r>
              <a:rPr lang="ru-RU">
                <a:latin typeface="Cambria" pitchFamily="18" charset="0"/>
              </a:rPr>
              <a:t>— результативность экономической системы, выражающаяся в отношении полезных конечных результатов ее функционирования к затраченным ресурсам. Складывается как интегральный показатель эффективности на разных уровнях экономической системы и является итоговой характеристикой функционирования экономики.</a:t>
            </a:r>
          </a:p>
        </p:txBody>
      </p:sp>
      <p:sp>
        <p:nvSpPr>
          <p:cNvPr id="14340" name="Прямоугольник 4"/>
          <p:cNvSpPr>
            <a:spLocks noChangeArrowheads="1"/>
          </p:cNvSpPr>
          <p:nvPr/>
        </p:nvSpPr>
        <p:spPr bwMode="auto">
          <a:xfrm>
            <a:off x="785813" y="3429000"/>
            <a:ext cx="8001000" cy="923925"/>
          </a:xfrm>
          <a:prstGeom prst="rect">
            <a:avLst/>
          </a:prstGeom>
          <a:noFill/>
          <a:ln w="9525">
            <a:noFill/>
            <a:miter lim="800000"/>
            <a:headEnd/>
            <a:tailEnd/>
          </a:ln>
        </p:spPr>
        <p:txBody>
          <a:bodyPr>
            <a:spAutoFit/>
          </a:bodyPr>
          <a:lstStyle/>
          <a:p>
            <a:r>
              <a:rPr lang="ru-RU" b="1">
                <a:latin typeface="Cambria" pitchFamily="18" charset="0"/>
              </a:rPr>
              <a:t>На микроэкономическом уровне </a:t>
            </a:r>
            <a:r>
              <a:rPr lang="ru-RU">
                <a:latin typeface="Cambria" pitchFamily="18" charset="0"/>
              </a:rPr>
              <a:t>— это отношение произведённого продукта (объём продаж компании) к затратам (труд, сырьё, капитал) минус единица.</a:t>
            </a:r>
          </a:p>
        </p:txBody>
      </p:sp>
      <p:sp>
        <p:nvSpPr>
          <p:cNvPr id="14341" name="Прямоугольник 5"/>
          <p:cNvSpPr>
            <a:spLocks noChangeArrowheads="1"/>
          </p:cNvSpPr>
          <p:nvPr/>
        </p:nvSpPr>
        <p:spPr bwMode="auto">
          <a:xfrm>
            <a:off x="785813" y="4500563"/>
            <a:ext cx="7715250" cy="1477962"/>
          </a:xfrm>
          <a:prstGeom prst="rect">
            <a:avLst/>
          </a:prstGeom>
          <a:noFill/>
          <a:ln w="9525">
            <a:noFill/>
            <a:miter lim="800000"/>
            <a:headEnd/>
            <a:tailEnd/>
          </a:ln>
        </p:spPr>
        <p:txBody>
          <a:bodyPr>
            <a:spAutoFit/>
          </a:bodyPr>
          <a:lstStyle/>
          <a:p>
            <a:pPr algn="just"/>
            <a:r>
              <a:rPr lang="ru-RU" b="1">
                <a:latin typeface="Cambria" pitchFamily="18" charset="0"/>
              </a:rPr>
              <a:t>На макроэкономическом уровне</a:t>
            </a:r>
            <a:r>
              <a:rPr lang="ru-RU">
                <a:latin typeface="Cambria" pitchFamily="18" charset="0"/>
              </a:rPr>
              <a:t>, экономическая эффективность равна отношению произведённого продукта (ВВП) к затратам (труд, капитал, земля) минус единица. Можно отдельно оценивать эффективность капитала, эффективность труда и эффективность земли (недр).</a:t>
            </a:r>
          </a:p>
        </p:txBody>
      </p:sp>
    </p:spTree>
  </p:cSld>
  <p:clrMapOvr>
    <a:masterClrMapping/>
  </p:clrMapOvr>
  <p:transition>
    <p:cut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15362" name="Заголовок 1"/>
          <p:cNvSpPr>
            <a:spLocks noGrp="1"/>
          </p:cNvSpPr>
          <p:nvPr>
            <p:ph type="title"/>
          </p:nvPr>
        </p:nvSpPr>
        <p:spPr/>
        <p:txBody>
          <a:bodyPr/>
          <a:lstStyle/>
          <a:p>
            <a:pPr eaLnBrk="1" hangingPunct="1"/>
            <a:r>
              <a:rPr lang="ru-RU" smtClean="0"/>
              <a:t>Критерии:</a:t>
            </a:r>
          </a:p>
        </p:txBody>
      </p:sp>
      <p:sp>
        <p:nvSpPr>
          <p:cNvPr id="15363" name="Содержимое 2"/>
          <p:cNvSpPr>
            <a:spLocks noGrp="1"/>
          </p:cNvSpPr>
          <p:nvPr>
            <p:ph sz="quarter" idx="1"/>
          </p:nvPr>
        </p:nvSpPr>
        <p:spPr/>
        <p:txBody>
          <a:bodyPr/>
          <a:lstStyle/>
          <a:p>
            <a:pPr eaLnBrk="1" hangingPunct="1"/>
            <a:r>
              <a:rPr lang="ru-RU" smtClean="0"/>
              <a:t>Степень удовлетворения конечных потребностей общества</a:t>
            </a:r>
          </a:p>
          <a:p>
            <a:pPr eaLnBrk="1" hangingPunct="1"/>
            <a:r>
              <a:rPr lang="ru-RU" smtClean="0"/>
              <a:t>Оптимальное распределение продуктов производства</a:t>
            </a:r>
          </a:p>
          <a:p>
            <a:pPr eaLnBrk="1" hangingPunct="1"/>
            <a:r>
              <a:rPr lang="ru-RU" smtClean="0"/>
              <a:t>Обеспечение высокого уровня предоставляемых услуг</a:t>
            </a:r>
          </a:p>
          <a:p>
            <a:pPr eaLnBrk="1" hangingPunct="1"/>
            <a:endParaRPr lang="ru-RU" smtClean="0"/>
          </a:p>
        </p:txBody>
      </p:sp>
    </p:spTree>
  </p:cSld>
  <p:clrMapOvr>
    <a:masterClrMapping/>
  </p:clrMapOvr>
  <p:transition>
    <p:cut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16386" name="Заголовок 1"/>
          <p:cNvSpPr>
            <a:spLocks noGrp="1"/>
          </p:cNvSpPr>
          <p:nvPr>
            <p:ph type="title"/>
          </p:nvPr>
        </p:nvSpPr>
        <p:spPr/>
        <p:txBody>
          <a:bodyPr/>
          <a:lstStyle/>
          <a:p>
            <a:pPr eaLnBrk="1" hangingPunct="1"/>
            <a:r>
              <a:rPr lang="ru-RU" smtClean="0"/>
              <a:t>Измерение эффективности</a:t>
            </a:r>
          </a:p>
        </p:txBody>
      </p:sp>
      <p:sp>
        <p:nvSpPr>
          <p:cNvPr id="16387" name="Прямоугольник 3"/>
          <p:cNvSpPr>
            <a:spLocks noChangeArrowheads="1"/>
          </p:cNvSpPr>
          <p:nvPr/>
        </p:nvSpPr>
        <p:spPr bwMode="auto">
          <a:xfrm>
            <a:off x="785813" y="1428750"/>
            <a:ext cx="7786687" cy="3140075"/>
          </a:xfrm>
          <a:prstGeom prst="rect">
            <a:avLst/>
          </a:prstGeom>
          <a:noFill/>
          <a:ln w="9525">
            <a:noFill/>
            <a:miter lim="800000"/>
            <a:headEnd/>
            <a:tailEnd/>
          </a:ln>
        </p:spPr>
        <p:txBody>
          <a:bodyPr>
            <a:spAutoFit/>
          </a:bodyPr>
          <a:lstStyle/>
          <a:p>
            <a:r>
              <a:rPr lang="ru-RU">
                <a:latin typeface="Cambria" pitchFamily="18" charset="0"/>
              </a:rPr>
              <a:t>Для измерения эффективности производства используются показатели производительности труда, фондоотдачи, рентабельности, окупаемости и др. С их помощью сопоставляются различные варианты развития производства, решения его структурных проблем.</a:t>
            </a:r>
          </a:p>
          <a:p>
            <a:endParaRPr lang="ru-RU">
              <a:latin typeface="Cambria" pitchFamily="18" charset="0"/>
            </a:endParaRPr>
          </a:p>
          <a:p>
            <a:r>
              <a:rPr lang="ru-RU">
                <a:latin typeface="Cambria" pitchFamily="18" charset="0"/>
              </a:rPr>
              <a:t>Измерение эффективности требует использования особых качественных показателей развития каждой из отраслей этой сферы.</a:t>
            </a:r>
          </a:p>
          <a:p>
            <a:endParaRPr lang="ru-RU">
              <a:latin typeface="Cambria" pitchFamily="18" charset="0"/>
            </a:endParaRPr>
          </a:p>
          <a:p>
            <a:r>
              <a:rPr lang="ru-RU">
                <a:latin typeface="Cambria" pitchFamily="18" charset="0"/>
              </a:rPr>
              <a:t>Для промышленной сферы необходимы специальные критерии соответствия затрат и результатов деятельности предприятия требованиям общества.</a:t>
            </a:r>
          </a:p>
        </p:txBody>
      </p:sp>
    </p:spTree>
  </p:cSld>
  <p:clrMapOvr>
    <a:masterClrMapping/>
  </p:clrMapOvr>
  <p:transition>
    <p:cut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17410" name="Заголовок 1"/>
          <p:cNvSpPr>
            <a:spLocks noGrp="1"/>
          </p:cNvSpPr>
          <p:nvPr>
            <p:ph type="title"/>
          </p:nvPr>
        </p:nvSpPr>
        <p:spPr/>
        <p:txBody>
          <a:bodyPr/>
          <a:lstStyle/>
          <a:p>
            <a:pPr eaLnBrk="1" hangingPunct="1"/>
            <a:r>
              <a:rPr lang="ru-RU" smtClean="0"/>
              <a:t>Эффективность производства</a:t>
            </a:r>
          </a:p>
        </p:txBody>
      </p:sp>
      <p:sp>
        <p:nvSpPr>
          <p:cNvPr id="17411" name="Прямоугольник 3"/>
          <p:cNvSpPr>
            <a:spLocks noChangeArrowheads="1"/>
          </p:cNvSpPr>
          <p:nvPr/>
        </p:nvSpPr>
        <p:spPr bwMode="auto">
          <a:xfrm>
            <a:off x="857250" y="1444625"/>
            <a:ext cx="7286625" cy="2308225"/>
          </a:xfrm>
          <a:prstGeom prst="rect">
            <a:avLst/>
          </a:prstGeom>
          <a:noFill/>
          <a:ln w="9525">
            <a:noFill/>
            <a:miter lim="800000"/>
            <a:headEnd/>
            <a:tailEnd/>
          </a:ln>
        </p:spPr>
        <p:txBody>
          <a:bodyPr>
            <a:spAutoFit/>
          </a:bodyPr>
          <a:lstStyle/>
          <a:p>
            <a:pPr algn="just"/>
            <a:r>
              <a:rPr lang="ru-RU">
                <a:latin typeface="Cambria" pitchFamily="18" charset="0"/>
              </a:rPr>
              <a:t>Эффективность предприятия характеризуется производством товара или услуги с наименьшими издержками. Она выражается в его способности производить максимальный объем продукции приемлемого качества с минимальными затратами и продавать эту продукцию с наименьшими издержками. Экономическая эффективность предприятия, в отличие от его технической эффективности, зависит от того, насколько его продукция соответствует требованиям рынка, запросам потребителей.</a:t>
            </a:r>
          </a:p>
        </p:txBody>
      </p:sp>
    </p:spTree>
  </p:cSld>
  <p:clrMapOvr>
    <a:masterClrMapping/>
  </p:clrMapOvr>
  <p:transition>
    <p:cut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pPr eaLnBrk="1" hangingPunct="1"/>
            <a:r>
              <a:rPr lang="ru-RU" smtClean="0"/>
              <a:t>Показатели эффективности</a:t>
            </a:r>
          </a:p>
        </p:txBody>
      </p:sp>
      <p:sp>
        <p:nvSpPr>
          <p:cNvPr id="18434" name="Содержимое 2"/>
          <p:cNvSpPr>
            <a:spLocks noGrp="1"/>
          </p:cNvSpPr>
          <p:nvPr>
            <p:ph sz="quarter" idx="1"/>
          </p:nvPr>
        </p:nvSpPr>
        <p:spPr/>
        <p:txBody>
          <a:bodyPr/>
          <a:lstStyle/>
          <a:p>
            <a:pPr eaLnBrk="1" hangingPunct="1"/>
            <a:r>
              <a:rPr lang="ru-RU" smtClean="0"/>
              <a:t>Внутренняя норма доходности</a:t>
            </a:r>
            <a:r>
              <a:rPr lang="en-US" smtClean="0"/>
              <a:t> (IRR)</a:t>
            </a:r>
            <a:endParaRPr lang="ru-RU" smtClean="0"/>
          </a:p>
          <a:p>
            <a:pPr eaLnBrk="1" hangingPunct="1"/>
            <a:r>
              <a:rPr lang="ru-RU" smtClean="0"/>
              <a:t>Чистый дисконтированный доход </a:t>
            </a:r>
            <a:r>
              <a:rPr lang="en-US" smtClean="0"/>
              <a:t>(NPV)</a:t>
            </a:r>
            <a:endParaRPr lang="ru-RU" smtClean="0"/>
          </a:p>
        </p:txBody>
      </p:sp>
      <p:pic>
        <p:nvPicPr>
          <p:cNvPr id="18435" name="Picture 2"/>
          <p:cNvPicPr>
            <a:picLocks noChangeAspect="1" noChangeArrowheads="1"/>
          </p:cNvPicPr>
          <p:nvPr/>
        </p:nvPicPr>
        <p:blipFill>
          <a:blip r:embed="rId2"/>
          <a:srcRect/>
          <a:stretch>
            <a:fillRect/>
          </a:stretch>
        </p:blipFill>
        <p:spPr bwMode="auto">
          <a:xfrm>
            <a:off x="928688" y="3000375"/>
            <a:ext cx="6427787" cy="1109663"/>
          </a:xfrm>
          <a:prstGeom prst="rect">
            <a:avLst/>
          </a:prstGeom>
          <a:noFill/>
          <a:ln w="9525">
            <a:noFill/>
            <a:miter lim="800000"/>
            <a:headEnd/>
            <a:tailEnd/>
          </a:ln>
        </p:spPr>
      </p:pic>
    </p:spTree>
  </p:cSld>
  <p:clrMapOvr>
    <a:masterClrMapping/>
  </p:clrMapOvr>
  <p:transition>
    <p:cut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3"/>
          <p:cNvPicPr>
            <a:picLocks noChangeAspect="1" noChangeArrowheads="1"/>
          </p:cNvPicPr>
          <p:nvPr/>
        </p:nvPicPr>
        <p:blipFill>
          <a:blip r:embed="rId2">
            <a:lum bright="44000"/>
          </a:blip>
          <a:srcRect/>
          <a:stretch>
            <a:fillRect/>
          </a:stretch>
        </p:blipFill>
        <p:spPr bwMode="auto">
          <a:xfrm>
            <a:off x="5143500" y="3357563"/>
            <a:ext cx="2760663" cy="3190875"/>
          </a:xfrm>
          <a:prstGeom prst="rect">
            <a:avLst/>
          </a:prstGeom>
          <a:noFill/>
          <a:ln w="9525">
            <a:noFill/>
            <a:miter lim="800000"/>
            <a:headEnd/>
            <a:tailEnd/>
          </a:ln>
        </p:spPr>
      </p:pic>
      <p:pic>
        <p:nvPicPr>
          <p:cNvPr id="19458" name="Picture 2"/>
          <p:cNvPicPr>
            <a:picLocks noChangeAspect="1" noChangeArrowheads="1"/>
          </p:cNvPicPr>
          <p:nvPr/>
        </p:nvPicPr>
        <p:blipFill>
          <a:blip r:embed="rId3">
            <a:lum bright="30000"/>
          </a:blip>
          <a:srcRect/>
          <a:stretch>
            <a:fillRect/>
          </a:stretch>
        </p:blipFill>
        <p:spPr bwMode="auto">
          <a:xfrm>
            <a:off x="928688" y="3857625"/>
            <a:ext cx="2476500" cy="2590800"/>
          </a:xfrm>
          <a:prstGeom prst="rect">
            <a:avLst/>
          </a:prstGeom>
          <a:noFill/>
          <a:ln w="9525">
            <a:noFill/>
            <a:miter lim="800000"/>
            <a:headEnd/>
            <a:tailEnd/>
          </a:ln>
        </p:spPr>
      </p:pic>
      <p:sp>
        <p:nvSpPr>
          <p:cNvPr id="19459" name="Заголовок 1"/>
          <p:cNvSpPr>
            <a:spLocks noGrp="1"/>
          </p:cNvSpPr>
          <p:nvPr>
            <p:ph type="title"/>
          </p:nvPr>
        </p:nvSpPr>
        <p:spPr/>
        <p:txBody>
          <a:bodyPr/>
          <a:lstStyle/>
          <a:p>
            <a:pPr eaLnBrk="1" hangingPunct="1"/>
            <a:r>
              <a:rPr lang="ru-RU" smtClean="0"/>
              <a:t>Повышение эффективности</a:t>
            </a:r>
          </a:p>
        </p:txBody>
      </p:sp>
      <p:sp>
        <p:nvSpPr>
          <p:cNvPr id="19460" name="Содержимое 2"/>
          <p:cNvSpPr>
            <a:spLocks noGrp="1"/>
          </p:cNvSpPr>
          <p:nvPr>
            <p:ph sz="quarter" idx="1"/>
          </p:nvPr>
        </p:nvSpPr>
        <p:spPr/>
        <p:txBody>
          <a:bodyPr/>
          <a:lstStyle/>
          <a:p>
            <a:pPr eaLnBrk="1" hangingPunct="1"/>
            <a:r>
              <a:rPr lang="ru-RU" smtClean="0"/>
              <a:t>Организация работы по экономии топлива и энергии</a:t>
            </a:r>
          </a:p>
          <a:p>
            <a:pPr eaLnBrk="1" hangingPunct="1"/>
            <a:r>
              <a:rPr lang="ru-RU" smtClean="0"/>
              <a:t>Выбор и использование наиболее экономичных энергоносителей.</a:t>
            </a:r>
          </a:p>
          <a:p>
            <a:pPr eaLnBrk="1" hangingPunct="1"/>
            <a:r>
              <a:rPr lang="ru-RU" smtClean="0"/>
              <a:t>Создание базы стандартизации энергосбережения и совершенствование тарифной политики в энергетике.</a:t>
            </a:r>
          </a:p>
          <a:p>
            <a:pPr eaLnBrk="1" hangingPunct="1"/>
            <a:r>
              <a:rPr lang="ru-RU" smtClean="0"/>
              <a:t>Энергосбережение</a:t>
            </a:r>
          </a:p>
        </p:txBody>
      </p:sp>
    </p:spTree>
  </p:cSld>
  <p:clrMapOvr>
    <a:masterClrMapping/>
  </p:clrMapOvr>
  <p:transition>
    <p:cut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Организация работы по экономии топлива и энергии</a:t>
            </a:r>
            <a:endParaRPr lang="ru-RU" dirty="0"/>
          </a:p>
        </p:txBody>
      </p:sp>
      <p:sp>
        <p:nvSpPr>
          <p:cNvPr id="20483" name="Прямоугольник 4"/>
          <p:cNvSpPr>
            <a:spLocks noChangeArrowheads="1"/>
          </p:cNvSpPr>
          <p:nvPr/>
        </p:nvSpPr>
        <p:spPr bwMode="auto">
          <a:xfrm>
            <a:off x="857250" y="1428750"/>
            <a:ext cx="7929563" cy="4246563"/>
          </a:xfrm>
          <a:prstGeom prst="rect">
            <a:avLst/>
          </a:prstGeom>
          <a:noFill/>
          <a:ln w="9525">
            <a:noFill/>
            <a:miter lim="800000"/>
            <a:headEnd/>
            <a:tailEnd/>
          </a:ln>
        </p:spPr>
        <p:txBody>
          <a:bodyPr>
            <a:spAutoFit/>
          </a:bodyPr>
          <a:lstStyle/>
          <a:p>
            <a:pPr algn="just"/>
            <a:r>
              <a:rPr lang="ru-RU">
                <a:latin typeface="Cambria" pitchFamily="18" charset="0"/>
              </a:rPr>
              <a:t>На всех стадиях технологического процесса изготовления продукции используются различные виды энергии и энергоносителей. При этом характерной чертой большинства производственных процессов промышленного предприятия является единство и взаимообусловленность технологии и энергетики. Изменение технологии влияет на энергетические показатели подразделений предприятия. Так, применение прогрессивных методов литья (в кокиль, под давлением, по выплавляемым моделям и др.) не только ведет к экономии металла, но и снижает удельный расход топлива и электроэнергии за счет повышения выхода годного литья и уменьшения последующего объема работы металлорежущего оборудования. Все шире внедряется комплексная механизация и автоматизация производственных процессов. Создаются новые энергосберегающие и экологически чистые технологии, новые энергонасыщенные машины и оборудование с низким потреблением энергоресурсов.</a:t>
            </a:r>
          </a:p>
        </p:txBody>
      </p:sp>
    </p:spTree>
  </p:cSld>
  <p:clrMapOvr>
    <a:masterClrMapping/>
  </p:clrMapOvr>
  <p:transition>
    <p:cut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p:cNvPicPr>
            <a:picLocks noChangeAspect="1" noChangeArrowheads="1"/>
          </p:cNvPicPr>
          <p:nvPr/>
        </p:nvPicPr>
        <p:blipFill>
          <a:blip r:embed="rId2">
            <a:lum bright="84000"/>
          </a:blip>
          <a:srcRect/>
          <a:stretch>
            <a:fillRect/>
          </a:stretch>
        </p:blipFill>
        <p:spPr bwMode="auto">
          <a:xfrm>
            <a:off x="928688" y="311150"/>
            <a:ext cx="7643812" cy="6189663"/>
          </a:xfrm>
          <a:prstGeom prst="rect">
            <a:avLst/>
          </a:prstGeom>
          <a:noFill/>
          <a:ln w="9525">
            <a:noFill/>
            <a:miter lim="800000"/>
            <a:headEnd/>
            <a:tailEnd/>
          </a:ln>
        </p:spPr>
      </p:pic>
      <p:sp>
        <p:nvSpPr>
          <p:cNvPr id="2" name="Заголовок 1"/>
          <p:cNvSpPr>
            <a:spLocks noGrp="1"/>
          </p:cNvSpPr>
          <p:nvPr>
            <p:ph type="title"/>
          </p:nvPr>
        </p:nvSpPr>
        <p:spPr/>
        <p:txBody>
          <a:bodyPr>
            <a:normAutofit fontScale="90000"/>
          </a:bodyPr>
          <a:lstStyle/>
          <a:p>
            <a:pPr eaLnBrk="1" fontAlgn="auto" hangingPunct="1">
              <a:spcAft>
                <a:spcPts val="0"/>
              </a:spcAft>
              <a:defRPr/>
            </a:pPr>
            <a:r>
              <a:rPr lang="ru-RU" dirty="0" smtClean="0"/>
              <a:t>Выбор и использование наиболее экономичных энергоносителей.</a:t>
            </a:r>
            <a:endParaRPr lang="ru-RU" dirty="0"/>
          </a:p>
        </p:txBody>
      </p:sp>
      <p:sp>
        <p:nvSpPr>
          <p:cNvPr id="21507" name="Прямоугольник 3"/>
          <p:cNvSpPr>
            <a:spLocks noChangeArrowheads="1"/>
          </p:cNvSpPr>
          <p:nvPr/>
        </p:nvSpPr>
        <p:spPr bwMode="auto">
          <a:xfrm>
            <a:off x="785813" y="1500188"/>
            <a:ext cx="7072312" cy="2032000"/>
          </a:xfrm>
          <a:prstGeom prst="rect">
            <a:avLst/>
          </a:prstGeom>
          <a:noFill/>
          <a:ln w="9525">
            <a:noFill/>
            <a:miter lim="800000"/>
            <a:headEnd/>
            <a:tailEnd/>
          </a:ln>
        </p:spPr>
        <p:txBody>
          <a:bodyPr>
            <a:spAutoFit/>
          </a:bodyPr>
          <a:lstStyle/>
          <a:p>
            <a:pPr>
              <a:buFont typeface="Arial" charset="0"/>
              <a:buChar char="•"/>
            </a:pPr>
            <a:r>
              <a:rPr lang="ru-RU">
                <a:latin typeface="Cambria" pitchFamily="18" charset="0"/>
              </a:rPr>
              <a:t>газификации высокотемпературных технологических процессов;</a:t>
            </a:r>
          </a:p>
          <a:p>
            <a:pPr>
              <a:buFont typeface="Arial" charset="0"/>
              <a:buChar char="•"/>
            </a:pPr>
            <a:endParaRPr lang="ru-RU">
              <a:latin typeface="Cambria" pitchFamily="18" charset="0"/>
            </a:endParaRPr>
          </a:p>
          <a:p>
            <a:pPr>
              <a:buFont typeface="Arial" charset="0"/>
              <a:buChar char="•"/>
            </a:pPr>
            <a:r>
              <a:rPr lang="ru-RU">
                <a:latin typeface="Cambria" pitchFamily="18" charset="0"/>
              </a:rPr>
              <a:t>электрификации ряда технологических процессов, где это экономически целесообразно;</a:t>
            </a:r>
          </a:p>
          <a:p>
            <a:pPr>
              <a:buFont typeface="Arial" charset="0"/>
              <a:buChar char="•"/>
            </a:pPr>
            <a:endParaRPr lang="ru-RU">
              <a:latin typeface="Cambria" pitchFamily="18" charset="0"/>
            </a:endParaRPr>
          </a:p>
          <a:p>
            <a:pPr>
              <a:buFont typeface="Arial" charset="0"/>
              <a:buChar char="•"/>
            </a:pPr>
            <a:r>
              <a:rPr lang="ru-RU">
                <a:latin typeface="Cambria" pitchFamily="18" charset="0"/>
              </a:rPr>
              <a:t>использования вторичных энергетических ресурсов.</a:t>
            </a:r>
          </a:p>
        </p:txBody>
      </p:sp>
    </p:spTree>
  </p:cSld>
  <p:clrMapOvr>
    <a:masterClrMapping/>
  </p:clrMapOvr>
  <p:transition>
    <p:cut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71</TotalTime>
  <Words>931</Words>
  <Application>Microsoft Office PowerPoint</Application>
  <PresentationFormat>Экран (4:3)</PresentationFormat>
  <Paragraphs>73</Paragraphs>
  <Slides>15</Slides>
  <Notes>0</Notes>
  <HiddenSlides>0</HiddenSlides>
  <MMClips>0</MMClips>
  <ScaleCrop>false</ScaleCrop>
  <HeadingPairs>
    <vt:vector size="6" baseType="variant">
      <vt:variant>
        <vt:lpstr>Использованные шрифты</vt:lpstr>
      </vt:variant>
      <vt:variant>
        <vt:i4>5</vt:i4>
      </vt:variant>
      <vt:variant>
        <vt:lpstr>Шаблон оформления</vt:lpstr>
      </vt:variant>
      <vt:variant>
        <vt:i4>5</vt:i4>
      </vt:variant>
      <vt:variant>
        <vt:lpstr>Заголовки слайдов</vt:lpstr>
      </vt:variant>
      <vt:variant>
        <vt:i4>15</vt:i4>
      </vt:variant>
    </vt:vector>
  </HeadingPairs>
  <TitlesOfParts>
    <vt:vector size="25" baseType="lpstr">
      <vt:lpstr>Arial</vt:lpstr>
      <vt:lpstr>Calibri</vt:lpstr>
      <vt:lpstr>Cambria</vt:lpstr>
      <vt:lpstr>Wingdings 2</vt:lpstr>
      <vt:lpstr>Perpetua</vt:lpstr>
      <vt:lpstr>Справедливость</vt:lpstr>
      <vt:lpstr>Справедливость</vt:lpstr>
      <vt:lpstr>Справедливость</vt:lpstr>
      <vt:lpstr>Справедливость</vt:lpstr>
      <vt:lpstr>Справедливость</vt:lpstr>
      <vt:lpstr>Тема 1. Предмет и задачи курса Вопрос 2. Экономическая эффективность производственно-хозяйственной деятельности энергопредприятий.</vt:lpstr>
      <vt:lpstr>Определение экономической эффективности</vt:lpstr>
      <vt:lpstr>Критерии:</vt:lpstr>
      <vt:lpstr>Измерение эффективности</vt:lpstr>
      <vt:lpstr>Эффективность производства</vt:lpstr>
      <vt:lpstr>Показатели эффективности</vt:lpstr>
      <vt:lpstr>Повышение эффективности</vt:lpstr>
      <vt:lpstr>Организация работы по экономии топлива и энергии</vt:lpstr>
      <vt:lpstr>Выбор и использование наиболее экономичных энергоносителей.</vt:lpstr>
      <vt:lpstr>Создание базы стандартизации энергосбережения и совершенствование тарифной политики в энергетике.</vt:lpstr>
      <vt:lpstr>Факторы влияющие на эффективность</vt:lpstr>
      <vt:lpstr>Технико-экономические показатели энергохозяйства</vt:lpstr>
      <vt:lpstr>Случаи аварийности в системах производства, потребления и распределения энергоносителей на предприятии.</vt:lpstr>
      <vt:lpstr>Энергосбережение</vt:lpstr>
      <vt:lpstr>Энергосбережение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Экономическая эффективность производственно-хозяйственной деятельности энергопредприятий.</dc:title>
  <dc:creator>Admin</dc:creator>
  <cp:lastModifiedBy>Айжан</cp:lastModifiedBy>
  <cp:revision>23</cp:revision>
  <dcterms:created xsi:type="dcterms:W3CDTF">2011-02-14T04:10:43Z</dcterms:created>
  <dcterms:modified xsi:type="dcterms:W3CDTF">2011-06-01T09:21:10Z</dcterms:modified>
</cp:coreProperties>
</file>