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D35928F-53A1-487E-91BE-B1E3B524E39E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510D8EE-7997-4BFB-82C4-2D858F799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87245-9C73-42FD-A7A1-D2EBF5B96A6A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741-65DD-4529-8477-2EC73800B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089B4-61ED-4FEA-AB6F-A3ACBAF2E7E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81AA1-B9BC-4F5A-9A1C-4A00F4683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0A781-50A5-443D-A689-A1B251954E9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70391-C0B5-4DEB-8397-433842A4C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732A6-1A53-4D38-B298-AE258B9F03B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3BB1A-8C15-47CC-AE1E-A916A66AD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E375A-EB0F-444B-BF4F-F5436EA3AFB4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C83EB-3983-45EF-9ADD-2B5370A35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294DA-3ED8-47D6-A5E3-6740672917D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36A13610-A559-4FB2-9666-D3876B416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9C7B4-F737-4B90-BEAC-59D3612B8AB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123DB-5AEB-4A88-9857-E84769EE6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C263D-1B7A-4EAE-A7B9-8F1BBD9E4EB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8802-485D-4205-B7F8-C3ABB0083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FD714AE-820A-4CD1-814D-CAA69329F28D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96815DB-8760-4317-A361-E460520B4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F82B1228-A0CD-42DA-8EA6-DD0D6BBBCF33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ED53ED1E-3FDF-4FB6-9B32-5A7F4BCF9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E897B61-7948-46C1-AC75-66EBFE27A04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CBFFDB7-A58A-41CA-AF6D-CBBA699C1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3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76288"/>
            <a:ext cx="9144000" cy="1470025"/>
          </a:xfrm>
        </p:spPr>
        <p:txBody>
          <a:bodyPr>
            <a:normAutofit fontScale="90000"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Основы экономики энергоснабжения предприятия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промышленности применяется следующая номенклатура основных калькуляционных статей: </a:t>
            </a:r>
            <a:endParaRPr lang="ru-RU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850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1) сырье и материалы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2) топливо и энергия на технологические нужды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3) основная заработная плата производственных рабочих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4) расходы на содержание и эксплуатацию оборудования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5) цеховые расходы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6) общезаводские (общефабричные) расходы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>
                <a:solidFill>
                  <a:srgbClr val="FFFF00"/>
                </a:solidFill>
              </a:rPr>
              <a:t>7) потери от брака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8) непроизводственные расходы.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Расходы предприятий, включаемые в себестоимость продукции, делятся на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r>
              <a:rPr lang="ru-RU" smtClean="0"/>
              <a:t>1) Прямые</a:t>
            </a:r>
          </a:p>
          <a:p>
            <a:r>
              <a:rPr lang="ru-RU" smtClean="0"/>
              <a:t>2) Косвенные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Прямоугольник 1"/>
          <p:cNvSpPr>
            <a:spLocks noChangeArrowheads="1"/>
          </p:cNvSpPr>
          <p:nvPr/>
        </p:nvSpPr>
        <p:spPr bwMode="auto">
          <a:xfrm>
            <a:off x="285750" y="1571625"/>
            <a:ext cx="82867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К</a:t>
            </a:r>
            <a:r>
              <a:rPr lang="ru-RU" sz="2800" i="1">
                <a:latin typeface="Century Gothic" pitchFamily="34" charset="0"/>
              </a:rPr>
              <a:t> прямым расходам</a:t>
            </a:r>
            <a:r>
              <a:rPr lang="ru-RU" sz="2800">
                <a:latin typeface="Century Gothic" pitchFamily="34" charset="0"/>
              </a:rPr>
              <a:t> относятся затраты, непосредственно связанные с изготовлением продукции и учитываемые прямым путем по ее отдельным видам: стоимость основных материалов, топлива и энергии на технологические нужды, заработная плата основных производственных расходов и др.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285750" y="2000250"/>
            <a:ext cx="85725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К </a:t>
            </a:r>
            <a:r>
              <a:rPr lang="ru-RU" sz="2800" i="1">
                <a:latin typeface="Century Gothic" pitchFamily="34" charset="0"/>
              </a:rPr>
              <a:t>косвенным расходам</a:t>
            </a:r>
            <a:r>
              <a:rPr lang="ru-RU" sz="2800">
                <a:latin typeface="Century Gothic" pitchFamily="34" charset="0"/>
              </a:rPr>
              <a:t> относятся затраты, которые невозможно или нецелесообразно прямо относить на себестоимость конкретных видов продукции: расходы цеховые, общезаводские (общефабричные), по содержанию и эксплуатации оборудования.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8"/>
          <p:cNvSpPr>
            <a:spLocks noChangeArrowheads="1"/>
          </p:cNvSpPr>
          <p:nvPr/>
        </p:nvSpPr>
        <p:spPr bwMode="auto">
          <a:xfrm>
            <a:off x="357188" y="1643063"/>
            <a:ext cx="85725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Себестоимость отдельных видов продукции определяется путем составления калькуляций, в которых показывается величина затрат на производство и реализацию единицы продукции. Калькуляции составляются по статьям расходов, принятым в данной отрасли промышленности. Различают три вида калькуляций: </a:t>
            </a:r>
            <a:r>
              <a:rPr lang="ru-RU" sz="2800">
                <a:solidFill>
                  <a:srgbClr val="FFFF00"/>
                </a:solidFill>
                <a:latin typeface="Century Gothic" pitchFamily="34" charset="0"/>
              </a:rPr>
              <a:t>плановую, нормативную и отчетную.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67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entury Gothic" pitchFamily="34" charset="0"/>
              </a:rPr>
              <a:t>В </a:t>
            </a:r>
            <a:r>
              <a:rPr lang="ru-RU" sz="2800" i="1">
                <a:solidFill>
                  <a:srgbClr val="FFFF00"/>
                </a:solidFill>
                <a:latin typeface="Century Gothic" pitchFamily="34" charset="0"/>
              </a:rPr>
              <a:t>плановой</a:t>
            </a:r>
            <a:r>
              <a:rPr lang="ru-RU" sz="2800" i="1">
                <a:latin typeface="Century Gothic" pitchFamily="34" charset="0"/>
              </a:rPr>
              <a:t> калькуляции</a:t>
            </a:r>
            <a:r>
              <a:rPr lang="ru-RU" sz="2800">
                <a:latin typeface="Century Gothic" pitchFamily="34" charset="0"/>
              </a:rPr>
              <a:t> себестоимость определяется путем расчета затрат по отдельным статьям, а </a:t>
            </a:r>
            <a:r>
              <a:rPr lang="ru-RU" sz="2800" i="1">
                <a:latin typeface="Century Gothic" pitchFamily="34" charset="0"/>
              </a:rPr>
              <a:t>в </a:t>
            </a:r>
            <a:r>
              <a:rPr lang="ru-RU" sz="2800" i="1">
                <a:solidFill>
                  <a:srgbClr val="FFFF00"/>
                </a:solidFill>
                <a:latin typeface="Century Gothic" pitchFamily="34" charset="0"/>
              </a:rPr>
              <a:t>нормативной</a:t>
            </a:r>
            <a:r>
              <a:rPr lang="ru-RU" sz="2800">
                <a:latin typeface="Century Gothic" pitchFamily="34" charset="0"/>
              </a:rPr>
              <a:t> - по действующим на данном предприятии нормам, и поэтому она в отличие от плановой калькуляции в связи со снижением нормативов в результате проведения организационно-технических мероприятий пересматривается, как правило, ежемесячно. </a:t>
            </a:r>
            <a:r>
              <a:rPr lang="ru-RU" sz="2800" i="1">
                <a:solidFill>
                  <a:srgbClr val="FFFF00"/>
                </a:solidFill>
                <a:latin typeface="Century Gothic" pitchFamily="34" charset="0"/>
              </a:rPr>
              <a:t>Отчетная</a:t>
            </a:r>
            <a:r>
              <a:rPr lang="ru-RU" sz="2800" i="1">
                <a:latin typeface="Century Gothic" pitchFamily="34" charset="0"/>
              </a:rPr>
              <a:t> калькуляция</a:t>
            </a:r>
            <a:r>
              <a:rPr lang="ru-RU" sz="2800">
                <a:latin typeface="Century Gothic" pitchFamily="34" charset="0"/>
              </a:rPr>
              <a:t> составляется на основе данных бухгалтерского учета и показывает фактическую себестоимость изделия, благодаря чему становятся возможными проверка выполнения плана по себестоимости изделий и выявление отклонений от плана на отдельных участках производства.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0" y="1214438"/>
            <a:ext cx="89296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Правильное исчисление себестоимости продукции имеет важное значение: чем лучше организован учет, чем совершеннее методы калькулирования, тем легче выявить посредством анализа резервы снижения себестоимости продукции. На промышленных предприятиях применяются три основных метода калькулирования себестоимости и учета затрат на производство: </a:t>
            </a:r>
            <a:r>
              <a:rPr lang="ru-RU" sz="2800">
                <a:solidFill>
                  <a:srgbClr val="FFFF00"/>
                </a:solidFill>
                <a:latin typeface="Century Gothic" pitchFamily="34" charset="0"/>
              </a:rPr>
              <a:t>позаказный, попередельный и нормативный.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214313" y="214313"/>
            <a:ext cx="85725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FF00"/>
                </a:solidFill>
                <a:latin typeface="Century Gothic" pitchFamily="34" charset="0"/>
              </a:rPr>
              <a:t>Позаказный метод </a:t>
            </a:r>
            <a:r>
              <a:rPr lang="ru-RU" sz="2800">
                <a:latin typeface="Century Gothic" pitchFamily="34" charset="0"/>
              </a:rPr>
              <a:t>применяется чаще всего в индивидуальном и мелкосерийном производстве, а также для калькулирования себестоимости работ ремонтного и экспериментального характера. Метод этот состоит в том, что затраты на производство учитываются по заказам на изделие или на группу изделий. Фактическая себестоимость заказа определяется по окончании изготовления изделий или работ, относящихся к этому заказу, путем суммирования всех затрат по данному заказу. Для исчисления себестоимости единицы продукции общая сумма затрат по заказу делится на количество выпущенных изделий.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285750" y="428625"/>
            <a:ext cx="864393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solidFill>
                  <a:srgbClr val="FFFF00"/>
                </a:solidFill>
                <a:latin typeface="Century Gothic" pitchFamily="34" charset="0"/>
              </a:rPr>
              <a:t>Попередельный метод </a:t>
            </a:r>
            <a:r>
              <a:rPr lang="ru-RU" sz="2800" i="1">
                <a:latin typeface="Century Gothic" pitchFamily="34" charset="0"/>
              </a:rPr>
              <a:t>калькулирования себестоимости</a:t>
            </a:r>
            <a:r>
              <a:rPr lang="ru-RU" sz="2800">
                <a:latin typeface="Century Gothic" pitchFamily="34" charset="0"/>
              </a:rPr>
              <a:t> находит применение в массовом производстве с коротким, но законченным технологическим циклом, когда выпускаемая предприятием продукция однородна по исходному материалу и характеру обработки. Учет затрат при этом методе осуществляется по стадиям (фазам) производственного процесса. Например, на текстильных комбинатах - по трем стадиям: прядильное, ткацкое, отделочное производство.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Прямоугольник 1"/>
          <p:cNvSpPr>
            <a:spLocks noChangeArrowheads="1"/>
          </p:cNvSpPr>
          <p:nvPr/>
        </p:nvSpPr>
        <p:spPr bwMode="auto">
          <a:xfrm>
            <a:off x="0" y="214313"/>
            <a:ext cx="8786813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FFFF00"/>
                </a:solidFill>
                <a:latin typeface="Century Gothic" pitchFamily="34" charset="0"/>
              </a:rPr>
              <a:t>Нормативный метод </a:t>
            </a:r>
            <a:r>
              <a:rPr lang="ru-RU" sz="2400" i="1">
                <a:latin typeface="Century Gothic" pitchFamily="34" charset="0"/>
              </a:rPr>
              <a:t>учета и калькулирования</a:t>
            </a:r>
            <a:r>
              <a:rPr lang="ru-RU" sz="2400">
                <a:latin typeface="Century Gothic" pitchFamily="34" charset="0"/>
              </a:rPr>
              <a:t> является наиболее прогрессивным, ибо позволяет вести повседневный контроль за ходом производственного процесса, за выполнением заданий по снижению себестоимости продукции. В этом случае затраты на производство подразделяются на две части: затраты в пределах норм и отклонения от норм расхода. Все затраты в пределах норм учитываются без группировки, по отдельным заказам. Отклонения от установленных норм учитываются по их причинам и виновникам, что дает возможность оперативно анализировать причины отклонений, предупреждать их в процессе работы. При этом фактическая себестоимость изделий при нормативном методе учета определяется путем суммирования затрат по нормам и затрат в результате отклонений и изменений текущих нормативов.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Основы экономики энергоснабжения предприятия.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   Основой рыночного механизма являются экономические показатели, необходимые для планирования и объективной оценки производственно-хозяйственной деятельности предприятия, образования и использования специальных фондов, соизмерения затрат и результатов на отдельных стадиях воспроизводственного процесса. Основным показателем затрат на продукцию является себестоимость.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Себестоимость продукции.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Себестоимость продукции - один из важнейших экономических показателей деятельности промышленных предприятий и объединений, выражающий в денежной форме все затраты предприятия, связанные с производством и реализацией продукции. Себестоимость показывает, во что обходится предприятию выпускаемая им продукция. В себестоимость включаются перенесенные на продукцию затраты прошлого труда (амортизация основных фондов, стоимость сырья, материалов, топлива и других материальных ресурсов) и расходы на оплату труда работников предприятия (заработная плата).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себестоимости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0" y="1857375"/>
            <a:ext cx="46148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entury Gothic" pitchFamily="34" charset="0"/>
              </a:rPr>
              <a:t>Цеховая себестоимость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2357438" y="2571750"/>
            <a:ext cx="96869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Общезаводская (общефабричная) </a:t>
            </a:r>
          </a:p>
          <a:p>
            <a:r>
              <a:rPr lang="ru-RU" sz="2800">
                <a:latin typeface="Century Gothic" pitchFamily="34" charset="0"/>
              </a:rPr>
              <a:t>себестоимость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0" y="3929063"/>
            <a:ext cx="4443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entury Gothic" pitchFamily="34" charset="0"/>
              </a:rPr>
              <a:t>Полная себестоимость</a:t>
            </a:r>
          </a:p>
        </p:txBody>
      </p:sp>
      <p:sp>
        <p:nvSpPr>
          <p:cNvPr id="16389" name="TextBox 6"/>
          <p:cNvSpPr txBox="1">
            <a:spLocks noChangeArrowheads="1"/>
          </p:cNvSpPr>
          <p:nvPr/>
        </p:nvSpPr>
        <p:spPr bwMode="auto">
          <a:xfrm>
            <a:off x="3797300" y="4643438"/>
            <a:ext cx="5346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latin typeface="Century Gothic" pitchFamily="34" charset="0"/>
              </a:rPr>
              <a:t>Отраслевая себестоимость</a:t>
            </a:r>
            <a:endParaRPr lang="ru-RU" sz="280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214313" y="500063"/>
            <a:ext cx="89296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entury Gothic" pitchFamily="34" charset="0"/>
              </a:rPr>
              <a:t>Затраты на производство промышленной продукции планируются и учитываются по:</a:t>
            </a:r>
          </a:p>
        </p:txBody>
      </p:sp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631950" y="4929188"/>
            <a:ext cx="75120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FF00"/>
                </a:solidFill>
                <a:latin typeface="Century Gothic" pitchFamily="34" charset="0"/>
              </a:rPr>
              <a:t>первичным экономическим элементам</a:t>
            </a: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436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Century Gothic" pitchFamily="34" charset="0"/>
              </a:rPr>
              <a:t>статьям расходов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000250" y="1643063"/>
            <a:ext cx="1500187" cy="1214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4214813" y="2857500"/>
            <a:ext cx="3286125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428625" y="214313"/>
            <a:ext cx="842962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entury Gothic" pitchFamily="34" charset="0"/>
              </a:rPr>
              <a:t>Группировка по первичным экономическим элементам</a:t>
            </a:r>
            <a:r>
              <a:rPr lang="ru-RU" sz="2800">
                <a:latin typeface="Century Gothic" pitchFamily="34" charset="0"/>
              </a:rPr>
              <a:t> позволяет разработать смету затрат на производство, в которой определяются общая потребность предприятия в материальных ресурсах, сумма амортизации основных фондов, затраты на оплату труда и прочие денежные расходы предприятия. Эта группировка используется также для согласования плана по себестоимости с другими разделами техпромфинплана, для планирования оборотных средств и контроля за их использованием.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промышленности принята следующая группировка затрат по их экономическим элементам:</a:t>
            </a:r>
            <a:endParaRPr lang="ru-RU" sz="32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775"/>
            <a:ext cx="8258175" cy="4689475"/>
          </a:xfrm>
        </p:spPr>
        <p:txBody>
          <a:bodyPr>
            <a:normAutofit fontScale="92500"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сырье и основные материалы,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вспомогательные материалы,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топливо (со стороны),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энергия (со стороны),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амортизация основных фондов,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заработная плата,</a:t>
            </a:r>
            <a:br>
              <a:rPr lang="ru-RU" dirty="0" smtClean="0"/>
            </a:br>
            <a:r>
              <a:rPr lang="ru-RU" dirty="0" smtClean="0"/>
              <a:t>- отчисления на социальное страхование,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dirty="0" smtClean="0"/>
              <a:t>- прочие затраты, не распределенные по элементам. </a:t>
            </a:r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42875" y="857250"/>
            <a:ext cx="871537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entury Gothic" pitchFamily="34" charset="0"/>
              </a:rPr>
              <a:t>Группировка затрат по экономическим элементам показывает материальные и денежные затраты предприятия без распределения их на отдельные виды продукции и другие хозяйственные нужды. По экономическим элементам  нельзя, как правило, определить себестоимость единицы продукции. Поэтому наряду с группировкой затрат по экономическим элементам затраты на производство планируются и учитываются по статьям расходов (статьям калькуляции).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214313" y="1143000"/>
            <a:ext cx="871537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>
                <a:latin typeface="Century Gothic" pitchFamily="34" charset="0"/>
              </a:rPr>
              <a:t>Группировка затрат по статьям расходов</a:t>
            </a:r>
            <a:r>
              <a:rPr lang="ru-RU" sz="2800">
                <a:latin typeface="Century Gothic" pitchFamily="34" charset="0"/>
              </a:rPr>
              <a:t> дает возможность видеть затраты по их месту и назначению, знать, во что обходится предприятию производство и реализация отдельных видов продукции. Планирование и учет себестоимости по статьям расходов необходимы для того, чтобы определить, под влиянием каких факторов сформировался данный уровень себестоимости, в каких направлениях нужно вести борьбу за ее снижение.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164</TotalTime>
  <Words>785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Century Gothic</vt:lpstr>
      <vt:lpstr>Arial</vt:lpstr>
      <vt:lpstr>Wingdings 2</vt:lpstr>
      <vt:lpstr>Verdana</vt:lpstr>
      <vt:lpstr>Calibri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экономики энергоснабжения предприятия</dc:title>
  <dc:creator>Игорь</dc:creator>
  <cp:lastModifiedBy>Айжан</cp:lastModifiedBy>
  <cp:revision>19</cp:revision>
  <dcterms:created xsi:type="dcterms:W3CDTF">2011-02-12T09:00:32Z</dcterms:created>
  <dcterms:modified xsi:type="dcterms:W3CDTF">2011-06-01T08:59:30Z</dcterms:modified>
</cp:coreProperties>
</file>