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854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275D6F-77FB-40FB-9EDD-F3DD7CEF6AE7}" type="datetimeFigureOut">
              <a:rPr lang="ru-RU"/>
              <a:pPr>
                <a:defRPr/>
              </a:pPr>
              <a:t>01.06.2011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D1B78A-0425-4903-A023-6925A75E71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EEB57-2649-4F8D-A435-BCBA53DF4217}" type="datetimeFigureOut">
              <a:rPr lang="ru-RU"/>
              <a:pPr>
                <a:defRPr/>
              </a:pPr>
              <a:t>01.06.2011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E8CFC7-682E-4C08-9F14-366D2D0600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13DC15-B66A-438F-9D0B-AD0D60CBBCA7}" type="datetimeFigureOut">
              <a:rPr lang="ru-RU"/>
              <a:pPr>
                <a:defRPr/>
              </a:pPr>
              <a:t>01.06.2011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AB9E46-D2BB-4CBC-928D-98E3D9744B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AD34E9-4E78-4836-B08B-87048094BBDB}" type="datetimeFigureOut">
              <a:rPr lang="ru-RU"/>
              <a:pPr>
                <a:defRPr/>
              </a:pPr>
              <a:t>01.06.2011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6A073-A158-447F-99E6-C15CBD0D00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DA6A79-E3B5-4FB4-93A4-2F29EE89805E}" type="datetimeFigureOut">
              <a:rPr lang="ru-RU"/>
              <a:pPr>
                <a:defRPr/>
              </a:pPr>
              <a:t>01.06.2011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7FFF5-206F-4C3B-969C-3498AB7EE7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9C9248-CE11-47E6-9E9E-F46BCC732D22}" type="datetimeFigureOut">
              <a:rPr lang="ru-RU"/>
              <a:pPr>
                <a:defRPr/>
              </a:pPr>
              <a:t>01.06.2011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766420-1AE9-4049-8AE2-94ED615956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531D79-2E1F-44B9-AA03-3E1BD7ABA41B}" type="datetimeFigureOut">
              <a:rPr lang="ru-RU"/>
              <a:pPr>
                <a:defRPr/>
              </a:pPr>
              <a:t>01.06.2011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4D61D1-8B98-4B23-9B91-21994726F9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501329-771D-4909-A36D-E540734821C9}" type="datetimeFigureOut">
              <a:rPr lang="ru-RU"/>
              <a:pPr>
                <a:defRPr/>
              </a:pPr>
              <a:t>01.06.2011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DD2673-41BE-4C1B-9B7C-6CCF358BC4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9E94CF-00B4-432F-9156-169F31BEAA8A}" type="datetimeFigureOut">
              <a:rPr lang="ru-RU"/>
              <a:pPr>
                <a:defRPr/>
              </a:pPr>
              <a:t>01.06.2011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EF36DD-5414-4303-ACB1-C480D7AEA9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085F01-1CC7-4940-9B3C-AF2AC9678817}" type="datetimeFigureOut">
              <a:rPr lang="ru-RU"/>
              <a:pPr>
                <a:defRPr/>
              </a:pPr>
              <a:t>01.06.2011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1EFC81-D477-4B9E-B6A4-4A994DACF5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A7F8AF-BA35-4DCF-9240-F7BDE2DCB65B}" type="datetimeFigureOut">
              <a:rPr lang="ru-RU"/>
              <a:pPr>
                <a:defRPr/>
              </a:pPr>
              <a:t>01.06.2011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346F84-2624-42E3-908A-2DBE623DBC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2C997B1-F924-49FA-BDCF-5DE64E181364}" type="datetimeFigureOut">
              <a:rPr lang="ru-RU"/>
              <a:pPr>
                <a:defRPr/>
              </a:pPr>
              <a:t>01.06.2011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84B6132-335F-4714-ACDB-298FFBB10A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3315" name="Рисунок 8" descr="images (1)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0" y="1071546"/>
            <a:ext cx="9144000" cy="212365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solidFill>
                  <a:schemeClr val="bg1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en-US" sz="4400" dirty="0">
                <a:solidFill>
                  <a:schemeClr val="bg1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4400" dirty="0">
                <a:solidFill>
                  <a:schemeClr val="bg1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Экономика организаций , эксплуатаций и ремонта электрооборудования</a:t>
            </a:r>
            <a:endParaRPr lang="ru-RU" sz="4400" dirty="0">
              <a:solidFill>
                <a:schemeClr val="bg1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2530" name="Содержимое 3" descr="images1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-285750" y="0"/>
            <a:ext cx="9715500" cy="6858000"/>
          </a:xfrm>
        </p:spPr>
      </p:pic>
      <p:sp>
        <p:nvSpPr>
          <p:cNvPr id="7" name="Прямоугольник 6"/>
          <p:cNvSpPr/>
          <p:nvPr/>
        </p:nvSpPr>
        <p:spPr>
          <a:xfrm>
            <a:off x="2406650" y="2967038"/>
            <a:ext cx="185738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-214346" y="571480"/>
            <a:ext cx="9715568" cy="60785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+mn-lt"/>
              </a:rPr>
              <a:t>Энергобаланс является отражением закона сохранения энергии в условиях конкретного </a:t>
            </a:r>
            <a:r>
              <a:rPr lang="ru-RU" sz="5400" dirty="0" err="1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+mn-lt"/>
              </a:rPr>
              <a:t>производства.Энергетический</a:t>
            </a:r>
            <a:r>
              <a:rPr lang="ru-RU" sz="5400" dirty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+mn-lt"/>
              </a:rPr>
              <a:t> баланс (энергобаланс) состоит из приходной и расходной частей.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1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3554" name="Содержимое 3" descr="images (20)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Прямоугольник 5"/>
          <p:cNvSpPr/>
          <p:nvPr/>
        </p:nvSpPr>
        <p:spPr>
          <a:xfrm>
            <a:off x="0" y="357166"/>
            <a:ext cx="9144000" cy="55092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solidFill>
                  <a:srgbClr val="FFFF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+mn-lt"/>
              </a:rPr>
              <a:t>Приходная часть энергобаланса содержит количественный перечень энергии, поступающей посредством различных энергоносителей (ископаемое топливо и ядерное горючее, газ, пар, вода, воздух, электрическая энергия).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4578" name="Содержимое 3" descr="images (16)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Прямоугольник 5"/>
          <p:cNvSpPr/>
          <p:nvPr/>
        </p:nvSpPr>
        <p:spPr>
          <a:xfrm>
            <a:off x="0" y="500042"/>
            <a:ext cx="9144000" cy="624786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+mn-lt"/>
              </a:rPr>
              <a:t>Расходная часть энергобаланса определяет расход энергии всех видов во всевозможных ее проявлениях, потери при преобразовании энергии одного вида в другой при ее транспортировке, а также энергию, накапливаемую (аккумулируемую), в специальных устройствах (например, гидроаккумулирующих установках).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5602" name="Содержимое 3" descr="images (19)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-1" y="0"/>
            <a:ext cx="9144001" cy="67403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dirty="0">
              <a:solidFill>
                <a:schemeClr val="bg1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+mn-lt"/>
              </a:rPr>
              <a:t>Как </a:t>
            </a:r>
            <a:r>
              <a:rPr lang="ru-RU" sz="5400" dirty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+mn-lt"/>
              </a:rPr>
              <a:t>и в любых других балансах, например, бухгалтерских, приходная и расходная часть энергобаланса должны быть равны.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6626" name="Содержимое 3" descr="images (12)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0" name="Прямоугольник 9"/>
          <p:cNvSpPr/>
          <p:nvPr/>
        </p:nvSpPr>
        <p:spPr>
          <a:xfrm>
            <a:off x="0" y="500042"/>
            <a:ext cx="9144000" cy="55092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solidFill>
                  <a:srgbClr val="FFFF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+mn-lt"/>
              </a:rPr>
              <a:t>Энергетический баланс показывает соответствие, с одной стороны, суммарной подведенной энергией и, с другой стороны, суммарной полезно используемой энергией и ее потерями. При составлении баланса рассматриваются все виды потребляемой на предприятии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7650" name="Содержимое 3" descr="images (3)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358313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358346" cy="67403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solidFill>
                  <a:schemeClr val="bg1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+mn-lt"/>
              </a:rPr>
              <a:t>энергии: электроэнергия, газ, мазут, вода, пар и т.п. Потребление энергии на все цели на каждом участке предприятия измеряется количественно, кроме того, оцениваются и потери энергии.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latin typeface="+mn-lt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8674" name="Содержимое 3" descr="images (10)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-1" y="714356"/>
            <a:ext cx="9144001" cy="526297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+mn-lt"/>
              </a:rPr>
              <a:t>Составление баланса производится на основе данных о фактическом потреблении энергии на конкретных участках данного предприятия (двигатели, электрооборудование, освещение и т.д.). </a:t>
            </a:r>
            <a:endParaRPr lang="ru-RU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+mn-lt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9698" name="Содержимое 3" descr="images (6)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Прямоугольник 5"/>
          <p:cNvSpPr/>
          <p:nvPr/>
        </p:nvSpPr>
        <p:spPr>
          <a:xfrm>
            <a:off x="0" y="428604"/>
            <a:ext cx="91440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solidFill>
                  <a:srgbClr val="C0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+mn-lt"/>
              </a:rPr>
              <a:t>Это становится полезным инструментом для определения использования ресурсов и воздействий на окружающую среду.   Может быть измерено, сколько энергии необходимо для каждой точки системы, и в какой форме эта энергия находится.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0722" name="Содержимое 3" descr="images (14)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571480"/>
            <a:ext cx="9144000" cy="452431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+mn-lt"/>
              </a:rPr>
              <a:t>Система учета использования ресурсов отслеживает входящую, выходящую и неиспользованную энергию в сравнении с проделанной работой и превращениями внутри системы.</a:t>
            </a:r>
            <a:endParaRPr lang="ru-RU" sz="48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+mn-lt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1746" name="Содержимое 3" descr="images (12)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406650" y="2967038"/>
            <a:ext cx="185738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714356"/>
            <a:ext cx="9144000" cy="57861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dirty="0">
                <a:solidFill>
                  <a:srgbClr val="00B0F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+mn-lt"/>
              </a:rPr>
              <a:t>Иногда, и неполезную работу, которая часто ответственна за проблемы с окружающей средой.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4338" name="Содержимое 7" descr="images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5" name="TextBox 14"/>
          <p:cNvSpPr txBox="1"/>
          <p:nvPr/>
        </p:nvSpPr>
        <p:spPr>
          <a:xfrm>
            <a:off x="0" y="428604"/>
            <a:ext cx="9144000" cy="50783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solidFill>
                  <a:srgbClr val="FFFF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+mn-lt"/>
              </a:rPr>
              <a:t>Содержание</a:t>
            </a:r>
            <a:r>
              <a:rPr lang="en-US" sz="5400" dirty="0">
                <a:solidFill>
                  <a:srgbClr val="FFFF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+mn-lt"/>
              </a:rPr>
              <a:t>: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5400" dirty="0">
                <a:solidFill>
                  <a:srgbClr val="FFFF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+mn-lt"/>
              </a:rPr>
              <a:t>Энергетический учет на  промышленных предприятиях.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solidFill>
                  <a:srgbClr val="FFFF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+mn-lt"/>
              </a:rPr>
              <a:t>2. Техническая документация энергохозяйства</a:t>
            </a:r>
            <a:endParaRPr lang="ru-RU" sz="5400" dirty="0">
              <a:solidFill>
                <a:srgbClr val="FFFF00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2770" name="Содержимое 7" descr="images (9)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1" name="Прямоугольник 10"/>
          <p:cNvSpPr/>
          <p:nvPr/>
        </p:nvSpPr>
        <p:spPr>
          <a:xfrm>
            <a:off x="1" y="0"/>
            <a:ext cx="9143999" cy="686341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+mn-lt"/>
              </a:rPr>
              <a:t>На предприятиях по каждому цеху или самостоятельно </a:t>
            </a:r>
            <a:r>
              <a:rPr lang="ru-RU" sz="4000" dirty="0" err="1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+mn-lt"/>
              </a:rPr>
              <a:t>му</a:t>
            </a:r>
            <a:r>
              <a:rPr lang="ru-RU" sz="4000" dirty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+mn-lt"/>
              </a:rPr>
              <a:t> производственному участку необходимо </a:t>
            </a:r>
            <a:r>
              <a:rPr lang="ru-RU" sz="4000" dirty="0" err="1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+mn-lt"/>
              </a:rPr>
              <a:t>иметь:а</a:t>
            </a:r>
            <a:r>
              <a:rPr lang="ru-RU" sz="4000" dirty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+mn-lt"/>
              </a:rPr>
              <a:t>)   паспортные карты или журнал с описью основного </a:t>
            </a:r>
            <a:r>
              <a:rPr lang="ru-RU" sz="4000" dirty="0" err="1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+mn-lt"/>
              </a:rPr>
              <a:t>электро</a:t>
            </a:r>
            <a:r>
              <a:rPr lang="ru-RU" sz="4000" dirty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+mn-lt"/>
              </a:rPr>
              <a:t> оборудования и защитных средств и указанием технических характеристик и присвоенных инвентарных .номеров («паспортным картам</a:t>
            </a:r>
            <a:br>
              <a:rPr lang="ru-RU" sz="4000" dirty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+mn-lt"/>
              </a:rPr>
            </a:br>
            <a:r>
              <a:rPr lang="ru-RU" sz="4000" dirty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+mn-lt"/>
              </a:rPr>
              <a:t>или журналу прилагаются протоколы и акты испытаний, 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+mn-lt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3794" name="Содержимое 5" descr="images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0" name="Прямоугольник 9"/>
          <p:cNvSpPr/>
          <p:nvPr/>
        </p:nvSpPr>
        <p:spPr>
          <a:xfrm>
            <a:off x="0" y="0"/>
            <a:ext cx="8858216" cy="686341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+mn-lt"/>
              </a:rPr>
              <a:t>ремонта </a:t>
            </a:r>
            <a:r>
              <a:rPr lang="ru-RU" sz="4000" dirty="0" err="1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+mn-lt"/>
              </a:rPr>
              <a:t>иревизии</a:t>
            </a:r>
            <a:r>
              <a:rPr lang="ru-RU" sz="4000" dirty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+mn-lt"/>
              </a:rPr>
              <a:t>   оборудования);б)  чертежи электрооборудования, установок и сооружений,, ком</a:t>
            </a:r>
            <a:br>
              <a:rPr lang="ru-RU" sz="4000" dirty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+mn-lt"/>
              </a:rPr>
            </a:br>
            <a:r>
              <a:rPr lang="ru-RU" sz="4000" dirty="0" err="1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+mn-lt"/>
              </a:rPr>
              <a:t>плекты</a:t>
            </a:r>
            <a:r>
              <a:rPr lang="ru-RU" sz="4000" dirty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+mn-lt"/>
              </a:rPr>
              <a:t> чертежей запасных частей, исполнительные схемы воздушных и кабельных сетей и кабельные </a:t>
            </a:r>
            <a:r>
              <a:rPr lang="ru-RU" sz="4000" dirty="0" err="1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+mn-lt"/>
              </a:rPr>
              <a:t>журналы;в</a:t>
            </a:r>
            <a:r>
              <a:rPr lang="ru-RU" sz="4000" dirty="0"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+mn-lt"/>
              </a:rPr>
              <a:t>)   общие схемы электроснабжения, составленные по предприятию в целом и по отдельным цехам и участкам.</a:t>
            </a:r>
            <a:endParaRPr lang="ru-RU" sz="40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+mn-lt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4818" name="Содержимое 3" descr="images (3)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686341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+mn-lt"/>
              </a:rPr>
              <a:t>Схемы и чертежи должны точно соответствовать выполненным установкам. Всякое изменение в установке или в ее коммутации должно безотлагательно вноситься в соответствующий чертеж или схему с обязательным указанием, кем, когда </a:t>
            </a:r>
            <a:r>
              <a:rPr lang="ru-RU" sz="4000" dirty="0" err="1"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+mn-lt"/>
              </a:rPr>
              <a:t>й%по</a:t>
            </a:r>
            <a:r>
              <a:rPr lang="ru-RU" sz="4000" dirty="0"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+mn-lt"/>
              </a:rPr>
              <a:t> какой причине сделано то или иное </a:t>
            </a:r>
            <a:r>
              <a:rPr lang="ru-RU" sz="4000" dirty="0" err="1"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+mn-lt"/>
              </a:rPr>
              <a:t>исправление.Полный</a:t>
            </a:r>
            <a:r>
              <a:rPr lang="ru-RU" sz="4000" dirty="0"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+mn-lt"/>
              </a:rPr>
              <a:t> комплект схем и чертежей с надписью «Документы </a:t>
            </a:r>
            <a:endParaRPr lang="ru-RU" sz="4000" dirty="0">
              <a:solidFill>
                <a:srgbClr val="FF00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+mn-lt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5842" name="Содержимое 3" descr="images (2)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357166"/>
            <a:ext cx="9144000" cy="501675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+mn-lt"/>
              </a:rPr>
              <a:t>энергохозяйства» должен храниться в техническом архиве пред </a:t>
            </a:r>
            <a:r>
              <a:rPr lang="ru-RU" sz="3200" dirty="0" err="1"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+mn-lt"/>
              </a:rPr>
              <a:t>приятия.Комплекты</a:t>
            </a:r>
            <a:r>
              <a:rPr lang="ru-RU" sz="3200" dirty="0"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+mn-lt"/>
              </a:rPr>
              <a:t> оперативных схем и чертежей должны находиться в отделе главного энергетика и у дежурного персонала цехов и участков предприятия.1-1-29. При приеме новой электроустановки главный энергетик предприятия обязан потребовать от монтажной организации акты освидетельствования устройств, скрытых последующими работами или конструкциями; генеральный план участка с нанесением </a:t>
            </a:r>
            <a:endParaRPr lang="ru-RU" sz="3200" b="1" dirty="0">
              <a:ln/>
              <a:solidFill>
                <a:srgbClr val="FF00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+mn-lt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6866" name="Содержимое 3" descr="images (4)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526297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solidFill>
                  <a:srgbClr val="C0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+mn-lt"/>
              </a:rPr>
              <a:t>всех со </a:t>
            </a:r>
            <a:r>
              <a:rPr lang="ru-RU" sz="4800" dirty="0" err="1">
                <a:solidFill>
                  <a:srgbClr val="C0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+mn-lt"/>
              </a:rPr>
              <a:t>оружений</a:t>
            </a:r>
            <a:r>
              <a:rPr lang="ru-RU" sz="4800" dirty="0">
                <a:solidFill>
                  <a:srgbClr val="C0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+mn-lt"/>
              </a:rPr>
              <a:t> и подземного хозяйства; утвержденный технический проект или проектное задание со всеми последующими изменения ми их, подтвержденными соответствующей документацией</a:t>
            </a:r>
            <a:endParaRPr lang="ru-RU" sz="48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+mn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Содержимое 9" descr="images (5)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2" name="Прямоугольник 11"/>
          <p:cNvSpPr/>
          <p:nvPr/>
        </p:nvSpPr>
        <p:spPr>
          <a:xfrm>
            <a:off x="0" y="714356"/>
            <a:ext cx="9144000" cy="5262979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+mn-lt"/>
              </a:rPr>
              <a:t>Энергетический учет</a:t>
            </a:r>
            <a:r>
              <a:rPr lang="ru-RU" sz="4800" dirty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+mn-lt"/>
              </a:rPr>
              <a:t> — система, используемая в пределах промышленности, где измерение и анализ потребления энергии различных видов деятельности производится для улучшения энергетической эффективности</a:t>
            </a:r>
            <a:r>
              <a:rPr lang="ru-RU" sz="4800" dirty="0">
                <a:latin typeface="+mn-lt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6386" name="Содержимое 5" descr="images (14)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8" name="Прямоугольник 7"/>
          <p:cNvSpPr/>
          <p:nvPr/>
        </p:nvSpPr>
        <p:spPr>
          <a:xfrm>
            <a:off x="2362200" y="-214313"/>
            <a:ext cx="5495925" cy="9239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714356"/>
            <a:ext cx="9144000" cy="483209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В </a:t>
            </a:r>
            <a:r>
              <a:rPr lang="ru-RU" sz="4400" dirty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широком понимании — энергетический учет используется для описания термодинамических аспектов энергетической экономики, как пример, когда анализируемая полезная энергия протекает в любой производящей энергию системе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7410" name="Содержимое 3" descr="images (7)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2967038"/>
            <a:ext cx="9144000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2967038"/>
            <a:ext cx="9144000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2967038"/>
            <a:ext cx="9144000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+mn-lt"/>
            </a:endParaRPr>
          </a:p>
        </p:txBody>
      </p:sp>
      <p:sp>
        <p:nvSpPr>
          <p:cNvPr id="17414" name="Прямоугольник 9"/>
          <p:cNvSpPr>
            <a:spLocks noChangeArrowheads="1"/>
          </p:cNvSpPr>
          <p:nvPr/>
        </p:nvSpPr>
        <p:spPr bwMode="auto">
          <a:xfrm>
            <a:off x="0" y="3000375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8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2967038"/>
            <a:ext cx="9144000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+mn-lt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" y="1357298"/>
            <a:ext cx="9143999" cy="501675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bg1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+mn-lt"/>
              </a:rPr>
              <a:t>Энергетический </a:t>
            </a:r>
            <a:r>
              <a:rPr lang="ru-RU" sz="4000" dirty="0">
                <a:solidFill>
                  <a:schemeClr val="bg1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+mn-lt"/>
              </a:rPr>
              <a:t>учет в промышленности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bg1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+mn-lt"/>
              </a:rPr>
              <a:t>Энергетический учет — это система, используемая в системах энергетического управления, где измерение и анализ энергетического потребления делается для улучшения энергетической эффективности в пределах организации</a:t>
            </a:r>
            <a:r>
              <a:rPr lang="ru-RU" sz="4000" dirty="0">
                <a:solidFill>
                  <a:schemeClr val="bg1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+mn-lt"/>
              </a:rPr>
              <a:t>.</a:t>
            </a:r>
            <a:endParaRPr lang="ru-RU" sz="40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8434" name="Содержимое 3" descr="images (2)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Прямоугольник 6"/>
          <p:cNvSpPr/>
          <p:nvPr/>
        </p:nvSpPr>
        <p:spPr bwMode="hidden">
          <a:xfrm>
            <a:off x="0" y="0"/>
            <a:ext cx="9144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>
                <a:solidFill>
                  <a:schemeClr val="bg1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+mn-lt"/>
              </a:rPr>
              <a:t>Возможны различные преобразования энергии. Энергетический баланс может быть использован для направления энергии через систему.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9458" name="Содержимое 3" descr="images (15)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Прямоугольник 5"/>
          <p:cNvSpPr/>
          <p:nvPr/>
        </p:nvSpPr>
        <p:spPr>
          <a:xfrm>
            <a:off x="0" y="785794"/>
            <a:ext cx="9144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solidFill>
                  <a:schemeClr val="bg1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+mn-lt"/>
              </a:rPr>
              <a:t>Энергетический баланс промышленного предприятия является наиболее важной характеристикой энергетического хозяйства предприятия.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0482" name="Содержимое 3" descr="images (18)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Прямоугольник 5"/>
          <p:cNvSpPr/>
          <p:nvPr/>
        </p:nvSpPr>
        <p:spPr>
          <a:xfrm>
            <a:off x="0" y="571480"/>
            <a:ext cx="9144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dirty="0">
                <a:solidFill>
                  <a:srgbClr val="C000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+mn-lt"/>
              </a:rPr>
              <a:t>Он составляется с целью выявления всех резервов экономии энергоресурсов.</a:t>
            </a:r>
            <a:endParaRPr lang="ru-RU" sz="7200" dirty="0">
              <a:solidFill>
                <a:srgbClr val="C00000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1506" name="Содержимое 3" descr="images (17)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406650" y="2967038"/>
            <a:ext cx="185738" cy="231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9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571481"/>
            <a:ext cx="9144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solidFill>
                  <a:schemeClr val="bg1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latin typeface="+mn-lt"/>
              </a:rPr>
              <a:t>Энергобаланс – баланс добычи, переработки, транспортировки, преобразования, распределения и потребления всех видов энергетических ресурсов и энергии в производстве.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0</Words>
  <Application>Microsoft Office PowerPoint</Application>
  <PresentationFormat>Экран (4:3)</PresentationFormat>
  <Paragraphs>0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7" baseType="lpstr">
      <vt:lpstr>Calibri</vt:lpstr>
      <vt:lpstr>Arial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асан</dc:creator>
  <cp:lastModifiedBy>Айжан</cp:lastModifiedBy>
  <cp:revision>19</cp:revision>
  <dcterms:created xsi:type="dcterms:W3CDTF">2000-05-22T17:14:52Z</dcterms:created>
  <dcterms:modified xsi:type="dcterms:W3CDTF">2011-06-01T09:24:13Z</dcterms:modified>
</cp:coreProperties>
</file>