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8201FFC3-3D2D-4344-9056-4A57899D1A8F}" type="datetimeFigureOut">
              <a:rPr lang="ru-RU" smtClean="0"/>
              <a:t>13.12.2010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E508969C-76BC-4E03-99FB-B8CC84DEC8F7}"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201FFC3-3D2D-4344-9056-4A57899D1A8F}" type="datetimeFigureOut">
              <a:rPr lang="ru-RU" smtClean="0"/>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201FFC3-3D2D-4344-9056-4A57899D1A8F}" type="datetimeFigureOut">
              <a:rPr lang="ru-RU" smtClean="0"/>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201FFC3-3D2D-4344-9056-4A57899D1A8F}" type="datetimeFigureOut">
              <a:rPr lang="ru-RU" smtClean="0"/>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201FFC3-3D2D-4344-9056-4A57899D1A8F}" type="datetimeFigureOut">
              <a:rPr lang="ru-RU" smtClean="0"/>
              <a:t>13.12.2010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E508969C-76BC-4E03-99FB-B8CC84DEC8F7}"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201FFC3-3D2D-4344-9056-4A57899D1A8F}" type="datetimeFigureOut">
              <a:rPr lang="ru-RU" smtClean="0"/>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201FFC3-3D2D-4344-9056-4A57899D1A8F}" type="datetimeFigureOut">
              <a:rPr lang="ru-RU" smtClean="0"/>
              <a:t>13.12.2010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201FFC3-3D2D-4344-9056-4A57899D1A8F}" type="datetimeFigureOut">
              <a:rPr lang="ru-RU" smtClean="0"/>
              <a:t>13.12.2010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1FFC3-3D2D-4344-9056-4A57899D1A8F}" type="datetimeFigureOut">
              <a:rPr lang="ru-RU" smtClean="0"/>
              <a:t>13.12.2010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201FFC3-3D2D-4344-9056-4A57899D1A8F}" type="datetimeFigureOut">
              <a:rPr lang="ru-RU" smtClean="0"/>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201FFC3-3D2D-4344-9056-4A57899D1A8F}" type="datetimeFigureOut">
              <a:rPr lang="ru-RU" smtClean="0"/>
              <a:t>13.12.2010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508969C-76BC-4E03-99FB-B8CC84DEC8F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201FFC3-3D2D-4344-9056-4A57899D1A8F}" type="datetimeFigureOut">
              <a:rPr lang="ru-RU" smtClean="0"/>
              <a:t>13.12.2010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508969C-76BC-4E03-99FB-B8CC84DEC8F7}"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786058"/>
            <a:ext cx="7772400" cy="2214578"/>
          </a:xfrm>
        </p:spPr>
        <p:txBody>
          <a:bodyPr>
            <a:normAutofit fontScale="90000"/>
          </a:bodyPr>
          <a:lstStyle/>
          <a:p>
            <a:r>
              <a:rPr lang="ru-RU" dirty="0" smtClean="0"/>
              <a:t>Основные инновационные стратегии развития предприятия</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85000" lnSpcReduction="20000"/>
          </a:bodyPr>
          <a:lstStyle/>
          <a:p>
            <a:r>
              <a:rPr lang="ru-RU" dirty="0" smtClean="0"/>
              <a:t>В зависимости от характера передаваемых технологий могут быть использованы различные формы такой передачи. Предлагается следующий комплекс таких форм: </a:t>
            </a:r>
          </a:p>
          <a:p>
            <a:r>
              <a:rPr lang="ru-RU" dirty="0" smtClean="0"/>
              <a:t>-продажа </a:t>
            </a:r>
            <a:r>
              <a:rPr lang="ru-RU" dirty="0" smtClean="0"/>
              <a:t>лицензий и патентов; </a:t>
            </a:r>
          </a:p>
          <a:p>
            <a:r>
              <a:rPr lang="ru-RU" dirty="0" smtClean="0"/>
              <a:t>-привлечение </a:t>
            </a:r>
            <a:r>
              <a:rPr lang="ru-RU" dirty="0" smtClean="0"/>
              <a:t>промышленных компаний к исследованиям в государственных НИИ с последующим предоставлением промышленной собственности; </a:t>
            </a:r>
          </a:p>
          <a:p>
            <a:r>
              <a:rPr lang="ru-RU" dirty="0" smtClean="0"/>
              <a:t>-создание </a:t>
            </a:r>
            <a:r>
              <a:rPr lang="ru-RU" dirty="0" smtClean="0"/>
              <a:t>государственно-частных компаний и консорциумов по совместному внедрению результатов уже законченных НИОКР, выполненных за счет государственного финансирования; </a:t>
            </a:r>
          </a:p>
          <a:p>
            <a:r>
              <a:rPr lang="ru-RU" dirty="0" smtClean="0"/>
              <a:t>-создание </a:t>
            </a:r>
            <a:r>
              <a:rPr lang="ru-RU" dirty="0" smtClean="0"/>
              <a:t>в промышленных компаниях научно-технических центров, работающих по комплексным исследовательским программам, совместно управляемых и финансируемых; </a:t>
            </a:r>
          </a:p>
          <a:p>
            <a:r>
              <a:rPr lang="ru-RU" dirty="0" smtClean="0"/>
              <a:t>-создание </a:t>
            </a:r>
            <a:r>
              <a:rPr lang="ru-RU" dirty="0" smtClean="0"/>
              <a:t>в рамках государственных НИИ хозрасчетных подразделений, занимающихся внедрением разработок в кооперации промышленными компаниями. </a:t>
            </a:r>
          </a:p>
          <a:p>
            <a:endParaRPr lang="ru-RU" dirty="0"/>
          </a:p>
        </p:txBody>
      </p:sp>
    </p:spTree>
  </p:cSld>
  <p:clrMapOvr>
    <a:masterClrMapping/>
  </p:clrMapOvr>
  <p:transition>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92D050"/>
                </a:solidFill>
              </a:rPr>
              <a:t>Заключение</a:t>
            </a:r>
            <a:endParaRPr lang="ru-RU" dirty="0">
              <a:solidFill>
                <a:srgbClr val="92D050"/>
              </a:solidFill>
            </a:endParaRPr>
          </a:p>
        </p:txBody>
      </p:sp>
      <p:sp>
        <p:nvSpPr>
          <p:cNvPr id="3" name="Содержимое 2"/>
          <p:cNvSpPr>
            <a:spLocks noGrp="1"/>
          </p:cNvSpPr>
          <p:nvPr>
            <p:ph idx="1"/>
          </p:nvPr>
        </p:nvSpPr>
        <p:spPr>
          <a:xfrm>
            <a:off x="457200" y="1142984"/>
            <a:ext cx="8229600" cy="5166376"/>
          </a:xfrm>
        </p:spPr>
        <p:txBody>
          <a:bodyPr>
            <a:normAutofit fontScale="47500" lnSpcReduction="20000"/>
          </a:bodyPr>
          <a:lstStyle/>
          <a:p>
            <a:r>
              <a:rPr lang="ru-RU" sz="3100" dirty="0" smtClean="0"/>
              <a:t>Инновационная деятельность любого предприятия будет малоэффективной без создания системы управления ею. Управление инновационной деятельности на предприятии может помимо прочих вариантов проходить и путём инжиниринга по инновационному проекту развития предприятия. Инжиниринг и </a:t>
            </a:r>
            <a:r>
              <a:rPr lang="ru-RU" sz="3100" dirty="0" err="1" smtClean="0"/>
              <a:t>реинжиниринг</a:t>
            </a:r>
            <a:r>
              <a:rPr lang="ru-RU" sz="3100" dirty="0" smtClean="0"/>
              <a:t> составляют два мощных механизма инновационного проектирования развития предприятия и </a:t>
            </a:r>
            <a:r>
              <a:rPr lang="ru-RU" sz="3100" dirty="0" err="1" smtClean="0"/>
              <a:t>перепроектирования</a:t>
            </a:r>
            <a:r>
              <a:rPr lang="ru-RU" sz="3100" dirty="0" smtClean="0"/>
              <a:t>, соответственно. </a:t>
            </a:r>
          </a:p>
          <a:p>
            <a:r>
              <a:rPr lang="ru-RU" sz="3100" dirty="0" smtClean="0"/>
              <a:t>Эффективные инновации не возможны без наличия соответствующего механизма интеллектуальной собственности. С точки зрения предпринимательства здесь важно сформулировать требования, предъявляемые к данному механизму. Можно выделить следующие: обеспечение получения технологической ренты </a:t>
            </a:r>
            <a:r>
              <a:rPr lang="ru-RU" sz="3100" dirty="0" err="1" smtClean="0"/>
              <a:t>предпринимателем-инноватором</a:t>
            </a:r>
            <a:r>
              <a:rPr lang="ru-RU" sz="3100" dirty="0" smtClean="0"/>
              <a:t>, </a:t>
            </a:r>
            <a:r>
              <a:rPr lang="ru-RU" sz="3100" dirty="0" err="1" smtClean="0"/>
              <a:t>низкозатратность</a:t>
            </a:r>
            <a:r>
              <a:rPr lang="ru-RU" sz="3100" dirty="0" smtClean="0"/>
              <a:t> процессов патентования и возможность получения льготного кредита для его проведения, получение поддержки государственных структур при покупке лицензий для организации производства новых продуктов и технологий. Описанная выше система инновационных механизмов и ее практическая реализация будут способствовать усилению инновационной составляющей предпринимательства и переходу на деле к инновационному типу экономического роста. </a:t>
            </a:r>
          </a:p>
          <a:p>
            <a:r>
              <a:rPr lang="ru-RU" sz="3100" dirty="0" smtClean="0"/>
              <a:t>Подводя итог данному вопросу, следует отметить, что экономический анализ политики управления инновациями – это многоступенчатый процесс, который целесообразно изменять в зависимости от конкретных объектов исследования. Инновационная деятельность анализируемого предприятия характеризуется положительной динамикой роста величины инвестиций. Вместе с тем, структура инвестиций выглядела бы несколько странной, если бы не шаги руководства по привлечению инвестиций в основное производство. </a:t>
            </a:r>
          </a:p>
          <a:p>
            <a:endParaRPr lang="ru-RU" dirty="0"/>
          </a:p>
        </p:txBody>
      </p:sp>
    </p:spTree>
  </p:cSld>
  <p:clrMapOvr>
    <a:masterClrMapping/>
  </p:clrMapOvr>
  <p:transition>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85728"/>
            <a:ext cx="8229600" cy="6023632"/>
          </a:xfrm>
        </p:spPr>
        <p:txBody>
          <a:bodyPr>
            <a:normAutofit fontScale="62500" lnSpcReduction="20000"/>
          </a:bodyPr>
          <a:lstStyle/>
          <a:p>
            <a:r>
              <a:rPr lang="ru-RU" dirty="0" smtClean="0"/>
              <a:t>Инновационный механизм – это организационно-экономическая форма осуществления инновационной деятельности и способствования ее проведению, поиску инновационных решений, а также рычаг стимулирования и регулирования этой </a:t>
            </a:r>
            <a:r>
              <a:rPr lang="ru-RU" dirty="0" smtClean="0"/>
              <a:t>деятельности. </a:t>
            </a:r>
            <a:r>
              <a:rPr lang="ru-RU" dirty="0" smtClean="0"/>
              <a:t>Существует множество таких механизмов, выполняющих конкретные функции. Причем, это множество не является закрытым и появление новых механизмов является закономерным событием. Названные механизмы должны формировать функциональное обеспечение предпринимательских структур в привязке к стадиям их жизненного цикла. Под функциональным обеспечением понимают инновационное, инвестиционное и финансовое обеспечение. Инновационное обеспечение должно способствовать зарождению и эффективному поиску нововведения. Должен быть в наличии соответствующий механизм, позволяющий ускорить процесс генерирования новшеств. Далее следует создать условия вложения средств (инвестирования) с целью коммерциализации новшеств, их внедрения в производство. Естественно, что решение задач создания инновационных решений и инвестирования невозможно осуществить без соответствующих источников финансирования. С другой стороны, не требует особых объяснений тот факт, что механизмы функционального обеспечения будут различными в зависимости от того, на какой стадии развития находится та или иная предпринимательская структура. Необходимо связать элементы функционального обеспечения со стадиями развития предпринимательских структур. Направления подобной увязки можно представить нижеследующей таблицей-матрицей (табл.1). </a:t>
            </a:r>
            <a:r>
              <a:rPr lang="ru-RU" dirty="0" smtClean="0"/>
              <a:t> </a:t>
            </a:r>
            <a:endParaRPr lang="ru-RU" dirty="0"/>
          </a:p>
        </p:txBody>
      </p:sp>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lstStyle/>
          <a:p>
            <a:r>
              <a:rPr lang="ru-RU" dirty="0" smtClean="0"/>
              <a:t> </a:t>
            </a:r>
            <a:r>
              <a:rPr lang="ru-RU" sz="1600" dirty="0" smtClean="0">
                <a:solidFill>
                  <a:srgbClr val="00B050"/>
                </a:solidFill>
              </a:rPr>
              <a:t>Таблица </a:t>
            </a:r>
            <a:r>
              <a:rPr lang="ru-RU" sz="1600" dirty="0" smtClean="0">
                <a:solidFill>
                  <a:srgbClr val="00B050"/>
                </a:solidFill>
              </a:rPr>
              <a:t>1.1. – Характеристика взаимосвязи элементов функционального обеспечения и стадий развития предпринимательских структур </a:t>
            </a:r>
            <a:endParaRPr lang="ru-RU" sz="1600" dirty="0" smtClean="0">
              <a:solidFill>
                <a:srgbClr val="00B050"/>
              </a:solidFill>
            </a:endParaRPr>
          </a:p>
          <a:p>
            <a:endParaRPr lang="ru-RU" sz="1200" dirty="0"/>
          </a:p>
        </p:txBody>
      </p:sp>
      <p:graphicFrame>
        <p:nvGraphicFramePr>
          <p:cNvPr id="4" name="Таблица 3"/>
          <p:cNvGraphicFramePr>
            <a:graphicFrameLocks noGrp="1"/>
          </p:cNvGraphicFramePr>
          <p:nvPr/>
        </p:nvGraphicFramePr>
        <p:xfrm>
          <a:off x="571470" y="1397000"/>
          <a:ext cx="8143934" cy="6746892"/>
        </p:xfrm>
        <a:graphic>
          <a:graphicData uri="http://schemas.openxmlformats.org/drawingml/2006/table">
            <a:tbl>
              <a:tblPr firstRow="1" bandRow="1">
                <a:tableStyleId>{5C22544A-7EE6-4342-B048-85BDC9FD1C3A}</a:tableStyleId>
              </a:tblPr>
              <a:tblGrid>
                <a:gridCol w="1628787"/>
                <a:gridCol w="1585925"/>
                <a:gridCol w="1357322"/>
                <a:gridCol w="1714512"/>
                <a:gridCol w="228601"/>
                <a:gridCol w="1628787"/>
              </a:tblGrid>
              <a:tr h="517528">
                <a:tc rowSpan="2">
                  <a:txBody>
                    <a:bodyPr/>
                    <a:lstStyle/>
                    <a:p>
                      <a:pPr algn="ctr">
                        <a:lnSpc>
                          <a:spcPct val="150000"/>
                        </a:lnSpc>
                        <a:spcAft>
                          <a:spcPts val="0"/>
                        </a:spcAft>
                      </a:pPr>
                      <a:r>
                        <a:rPr lang="ru-RU" sz="1000" dirty="0">
                          <a:solidFill>
                            <a:srgbClr val="000000"/>
                          </a:solidFill>
                          <a:latin typeface="Times New Roman"/>
                          <a:ea typeface="Times New Roman"/>
                        </a:rPr>
                        <a:t>Характеристики</a:t>
                      </a:r>
                    </a:p>
                    <a:p>
                      <a:pPr algn="ctr">
                        <a:lnSpc>
                          <a:spcPct val="150000"/>
                        </a:lnSpc>
                        <a:spcAft>
                          <a:spcPts val="0"/>
                        </a:spcAft>
                      </a:pPr>
                      <a:r>
                        <a:rPr lang="ru-RU" sz="1000" dirty="0">
                          <a:solidFill>
                            <a:srgbClr val="000000"/>
                          </a:solidFill>
                          <a:latin typeface="Times New Roman"/>
                          <a:ea typeface="Times New Roman"/>
                        </a:rPr>
                        <a:t>функционально-</a:t>
                      </a:r>
                    </a:p>
                    <a:p>
                      <a:pPr algn="ctr">
                        <a:lnSpc>
                          <a:spcPct val="150000"/>
                        </a:lnSpc>
                        <a:spcAft>
                          <a:spcPts val="0"/>
                        </a:spcAft>
                      </a:pPr>
                      <a:r>
                        <a:rPr lang="ru-RU" sz="1000" dirty="0">
                          <a:solidFill>
                            <a:srgbClr val="000000"/>
                          </a:solidFill>
                          <a:latin typeface="Times New Roman"/>
                          <a:ea typeface="Times New Roman"/>
                        </a:rPr>
                        <a:t>Характеристики</a:t>
                      </a:r>
                    </a:p>
                    <a:p>
                      <a:pPr algn="ctr">
                        <a:lnSpc>
                          <a:spcPct val="150000"/>
                        </a:lnSpc>
                        <a:spcAft>
                          <a:spcPts val="0"/>
                        </a:spcAft>
                      </a:pPr>
                      <a:r>
                        <a:rPr lang="ru-RU" sz="1000" dirty="0">
                          <a:solidFill>
                            <a:srgbClr val="000000"/>
                          </a:solidFill>
                          <a:latin typeface="Times New Roman"/>
                          <a:ea typeface="Times New Roman"/>
                        </a:rPr>
                        <a:t>функционально-</a:t>
                      </a:r>
                    </a:p>
                  </a:txBody>
                  <a:tcPr marL="114300" marR="114300" marT="0" marB="0"/>
                </a:tc>
                <a:tc gridSpan="5">
                  <a:txBody>
                    <a:bodyPr/>
                    <a:lstStyle/>
                    <a:p>
                      <a:r>
                        <a:rPr kumimoji="0" lang="ru-RU" sz="1800" b="1" kern="1200" dirty="0" smtClean="0">
                          <a:solidFill>
                            <a:schemeClr val="lt1"/>
                          </a:solidFill>
                          <a:latin typeface="+mn-lt"/>
                          <a:ea typeface="+mn-ea"/>
                          <a:cs typeface="+mn-cs"/>
                        </a:rPr>
                        <a:t>      Этапы развития предпринимательской структуры</a:t>
                      </a:r>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517528">
                <a:tc vMerge="1">
                  <a:txBody>
                    <a:bodyPr/>
                    <a:lstStyle/>
                    <a:p>
                      <a:pPr algn="ctr">
                        <a:lnSpc>
                          <a:spcPct val="150000"/>
                        </a:lnSpc>
                        <a:spcAft>
                          <a:spcPts val="0"/>
                        </a:spcAft>
                      </a:pPr>
                      <a:endParaRPr lang="ru-RU" sz="1000" dirty="0">
                        <a:solidFill>
                          <a:srgbClr val="000000"/>
                        </a:solidFill>
                        <a:latin typeface="Times New Roman"/>
                        <a:ea typeface="Times New Roman"/>
                      </a:endParaRPr>
                    </a:p>
                  </a:txBody>
                  <a:tcPr marL="114300" marR="114300" marT="0" marB="0"/>
                </a:tc>
                <a:tc>
                  <a:txBody>
                    <a:bodyPr/>
                    <a:lstStyle/>
                    <a:p>
                      <a:r>
                        <a:rPr kumimoji="0" lang="ru-RU" sz="1800" kern="1200" dirty="0" smtClean="0">
                          <a:solidFill>
                            <a:schemeClr val="dk1"/>
                          </a:solidFill>
                          <a:latin typeface="+mn-lt"/>
                          <a:ea typeface="+mn-ea"/>
                          <a:cs typeface="+mn-cs"/>
                        </a:rPr>
                        <a:t>Становление (1) </a:t>
                      </a:r>
                      <a:endParaRPr lang="ru-RU" dirty="0"/>
                    </a:p>
                  </a:txBody>
                  <a:tcPr/>
                </a:tc>
                <a:tc>
                  <a:txBody>
                    <a:bodyPr/>
                    <a:lstStyle/>
                    <a:p>
                      <a:r>
                        <a:rPr kumimoji="0" lang="ru-RU" sz="1800" kern="1200" dirty="0" smtClean="0">
                          <a:solidFill>
                            <a:schemeClr val="dk1"/>
                          </a:solidFill>
                          <a:latin typeface="+mn-lt"/>
                          <a:ea typeface="+mn-ea"/>
                          <a:cs typeface="+mn-cs"/>
                        </a:rPr>
                        <a:t>Развитие (2) </a:t>
                      </a:r>
                      <a:endParaRPr lang="ru-RU" dirty="0"/>
                    </a:p>
                  </a:txBody>
                  <a:tcPr/>
                </a:tc>
                <a:tc>
                  <a:txBody>
                    <a:bodyPr/>
                    <a:lstStyle/>
                    <a:p>
                      <a:r>
                        <a:rPr kumimoji="0" lang="ru-RU" sz="1800" kern="1200" dirty="0" smtClean="0">
                          <a:solidFill>
                            <a:schemeClr val="dk1"/>
                          </a:solidFill>
                          <a:latin typeface="+mn-lt"/>
                          <a:ea typeface="+mn-ea"/>
                          <a:cs typeface="+mn-cs"/>
                        </a:rPr>
                        <a:t>Зрелость (3) </a:t>
                      </a:r>
                      <a:endParaRPr lang="ru-RU" dirty="0"/>
                    </a:p>
                  </a:txBody>
                  <a:tcPr/>
                </a:tc>
                <a:tc gridSpan="2">
                  <a:txBody>
                    <a:bodyPr/>
                    <a:lstStyle/>
                    <a:p>
                      <a:r>
                        <a:rPr kumimoji="0" lang="ru-RU" sz="1800" kern="1200" dirty="0" smtClean="0">
                          <a:solidFill>
                            <a:schemeClr val="dk1"/>
                          </a:solidFill>
                          <a:latin typeface="+mn-lt"/>
                          <a:ea typeface="+mn-ea"/>
                          <a:cs typeface="+mn-cs"/>
                        </a:rPr>
                        <a:t>Упадок (4) </a:t>
                      </a:r>
                      <a:endParaRPr lang="ru-RU" dirty="0"/>
                    </a:p>
                  </a:txBody>
                  <a:tcPr/>
                </a:tc>
                <a:tc hMerge="1">
                  <a:txBody>
                    <a:bodyPr/>
                    <a:lstStyle/>
                    <a:p>
                      <a:endParaRPr lang="ru-RU" dirty="0"/>
                    </a:p>
                  </a:txBody>
                  <a:tcPr/>
                </a:tc>
              </a:tr>
              <a:tr h="1588772">
                <a:tc>
                  <a:txBody>
                    <a:bodyPr/>
                    <a:lstStyle/>
                    <a:p>
                      <a:r>
                        <a:rPr kumimoji="0" lang="ru-RU" sz="1500" kern="1200" dirty="0" smtClean="0">
                          <a:solidFill>
                            <a:schemeClr val="dk1"/>
                          </a:solidFill>
                          <a:latin typeface="+mn-lt"/>
                          <a:ea typeface="+mn-ea"/>
                          <a:cs typeface="+mn-cs"/>
                        </a:rPr>
                        <a:t>Инновационная     (1) </a:t>
                      </a:r>
                      <a:endParaRPr lang="ru-RU" sz="1500" dirty="0"/>
                    </a:p>
                  </a:txBody>
                  <a:tcPr/>
                </a:tc>
                <a:tc>
                  <a:txBody>
                    <a:bodyPr/>
                    <a:lstStyle/>
                    <a:p>
                      <a:pPr algn="ctr">
                        <a:lnSpc>
                          <a:spcPct val="150000"/>
                        </a:lnSpc>
                        <a:spcAft>
                          <a:spcPts val="0"/>
                        </a:spcAft>
                      </a:pPr>
                      <a:r>
                        <a:rPr lang="ru-RU" sz="1000" dirty="0">
                          <a:solidFill>
                            <a:srgbClr val="000000"/>
                          </a:solidFill>
                          <a:latin typeface="Times New Roman"/>
                          <a:ea typeface="Times New Roman"/>
                        </a:rPr>
                        <a:t>Поиск научно-технических инновационных решений</a:t>
                      </a:r>
                      <a:r>
                        <a:rPr lang="ru-RU" sz="1000" dirty="0" smtClean="0">
                          <a:solidFill>
                            <a:srgbClr val="000000"/>
                          </a:solidFill>
                          <a:latin typeface="Times New Roman"/>
                          <a:ea typeface="Times New Roman"/>
                        </a:rPr>
                        <a:t>, </a:t>
                      </a:r>
                      <a:r>
                        <a:rPr kumimoji="0" lang="ru-RU" sz="1200" kern="1200" dirty="0" smtClean="0">
                          <a:solidFill>
                            <a:schemeClr val="dk1"/>
                          </a:solidFill>
                          <a:latin typeface="+mn-lt"/>
                          <a:ea typeface="+mn-ea"/>
                          <a:cs typeface="+mn-cs"/>
                        </a:rPr>
                        <a:t>защита интеллектуальной собственности</a:t>
                      </a:r>
                      <a:endParaRPr lang="ru-RU" sz="1200" dirty="0">
                        <a:solidFill>
                          <a:srgbClr val="000000"/>
                        </a:solidFill>
                        <a:latin typeface="Times New Roman"/>
                        <a:ea typeface="Times New Roman"/>
                      </a:endParaRPr>
                    </a:p>
                  </a:txBody>
                  <a:tcPr marL="114300" marR="114300" marT="0" marB="0"/>
                </a:tc>
                <a:tc>
                  <a:txBody>
                    <a:bodyPr/>
                    <a:lstStyle/>
                    <a:p>
                      <a:r>
                        <a:rPr kumimoji="0" lang="ru-RU" sz="1000" kern="1200" dirty="0" smtClean="0">
                          <a:solidFill>
                            <a:schemeClr val="dk1"/>
                          </a:solidFill>
                          <a:latin typeface="+mn-lt"/>
                          <a:ea typeface="+mn-ea"/>
                          <a:cs typeface="+mn-cs"/>
                        </a:rPr>
                        <a:t>Разработка и развитие научно-технических решений</a:t>
                      </a:r>
                      <a:endParaRPr lang="ru-RU" sz="1000" dirty="0"/>
                    </a:p>
                  </a:txBody>
                  <a:tcPr marL="114300" marR="114300" marT="0" marB="0"/>
                </a:tc>
                <a:tc>
                  <a:txBody>
                    <a:bodyPr/>
                    <a:lstStyle/>
                    <a:p>
                      <a:pPr algn="ctr">
                        <a:lnSpc>
                          <a:spcPct val="150000"/>
                        </a:lnSpc>
                        <a:spcAft>
                          <a:spcPts val="0"/>
                        </a:spcAft>
                      </a:pPr>
                      <a:r>
                        <a:rPr lang="ru-RU" sz="1000" dirty="0">
                          <a:solidFill>
                            <a:srgbClr val="000000"/>
                          </a:solidFill>
                          <a:latin typeface="Times New Roman"/>
                          <a:ea typeface="Times New Roman"/>
                        </a:rPr>
                        <a:t>Разработка </a:t>
                      </a:r>
                      <a:r>
                        <a:rPr lang="ru-RU" sz="1000" dirty="0" err="1" smtClean="0">
                          <a:solidFill>
                            <a:srgbClr val="000000"/>
                          </a:solidFill>
                          <a:latin typeface="Times New Roman"/>
                          <a:ea typeface="Times New Roman"/>
                        </a:rPr>
                        <a:t>псевдоинноваций-продуктов</a:t>
                      </a:r>
                      <a:r>
                        <a:rPr lang="ru-RU" sz="1000" dirty="0">
                          <a:solidFill>
                            <a:srgbClr val="000000"/>
                          </a:solidFill>
                          <a:latin typeface="Times New Roman"/>
                          <a:ea typeface="Times New Roman"/>
                        </a:rPr>
                        <a:t>, </a:t>
                      </a:r>
                      <a:r>
                        <a:rPr lang="ru-RU" sz="1000" dirty="0" smtClean="0">
                          <a:solidFill>
                            <a:srgbClr val="000000"/>
                          </a:solidFill>
                          <a:latin typeface="Times New Roman"/>
                          <a:ea typeface="Times New Roman"/>
                        </a:rPr>
                        <a:t>инноваций </a:t>
                      </a:r>
                      <a:r>
                        <a:rPr kumimoji="0" lang="ru-RU" sz="1000" kern="1200" dirty="0" smtClean="0">
                          <a:solidFill>
                            <a:schemeClr val="dk1"/>
                          </a:solidFill>
                          <a:latin typeface="+mn-lt"/>
                          <a:ea typeface="+mn-ea"/>
                          <a:cs typeface="+mn-cs"/>
                        </a:rPr>
                        <a:t>процессов, передача технологий</a:t>
                      </a:r>
                      <a:endParaRPr lang="ru-RU" sz="1000" dirty="0">
                        <a:solidFill>
                          <a:srgbClr val="000000"/>
                        </a:solidFill>
                        <a:latin typeface="Times New Roman"/>
                        <a:ea typeface="Times New Roman"/>
                      </a:endParaRPr>
                    </a:p>
                  </a:txBody>
                  <a:tcPr marL="114300" marR="114300" marT="0" marB="0"/>
                </a:tc>
                <a:tc gridSpan="2">
                  <a:txBody>
                    <a:bodyPr/>
                    <a:lstStyle/>
                    <a:p>
                      <a:r>
                        <a:rPr kumimoji="0" lang="ru-RU" sz="1000" kern="1200" dirty="0" smtClean="0">
                          <a:solidFill>
                            <a:schemeClr val="dk1"/>
                          </a:solidFill>
                          <a:latin typeface="+mn-lt"/>
                          <a:ea typeface="+mn-ea"/>
                          <a:cs typeface="+mn-cs"/>
                        </a:rPr>
                        <a:t>Поиск научно - технических решений по замене устаревших процессов приобретение лицензий и патентов</a:t>
                      </a:r>
                      <a:endParaRPr lang="ru-RU" sz="1000" dirty="0"/>
                    </a:p>
                  </a:txBody>
                  <a:tcPr/>
                </a:tc>
                <a:tc hMerge="1">
                  <a:txBody>
                    <a:bodyPr/>
                    <a:lstStyle/>
                    <a:p>
                      <a:endParaRPr lang="ru-RU" dirty="0"/>
                    </a:p>
                  </a:txBody>
                  <a:tcPr/>
                </a:tc>
              </a:tr>
              <a:tr h="1714512">
                <a:tc>
                  <a:txBody>
                    <a:bodyPr/>
                    <a:lstStyle/>
                    <a:p>
                      <a:pPr algn="ctr">
                        <a:lnSpc>
                          <a:spcPct val="150000"/>
                        </a:lnSpc>
                        <a:spcAft>
                          <a:spcPts val="0"/>
                        </a:spcAft>
                      </a:pPr>
                      <a:r>
                        <a:rPr lang="ru-RU" sz="1500" dirty="0" smtClean="0">
                          <a:solidFill>
                            <a:srgbClr val="000000"/>
                          </a:solidFill>
                          <a:latin typeface="Times New Roman"/>
                          <a:ea typeface="Times New Roman"/>
                        </a:rPr>
                        <a:t>Инвестиционная (2)</a:t>
                      </a:r>
                      <a:endParaRPr lang="ru-RU" sz="1500" dirty="0">
                        <a:solidFill>
                          <a:srgbClr val="000000"/>
                        </a:solidFill>
                        <a:latin typeface="Times New Roman"/>
                        <a:ea typeface="Times New Roman"/>
                      </a:endParaRPr>
                    </a:p>
                  </a:txBody>
                  <a:tcPr marL="114300" marR="114300" marT="0" marB="0"/>
                </a:tc>
                <a:tc>
                  <a:txBody>
                    <a:bodyPr/>
                    <a:lstStyle/>
                    <a:p>
                      <a:pPr algn="ctr">
                        <a:lnSpc>
                          <a:spcPct val="150000"/>
                        </a:lnSpc>
                        <a:spcAft>
                          <a:spcPts val="0"/>
                        </a:spcAft>
                      </a:pPr>
                      <a:r>
                        <a:rPr lang="ru-RU" sz="900" dirty="0">
                          <a:solidFill>
                            <a:srgbClr val="000000"/>
                          </a:solidFill>
                          <a:latin typeface="Times New Roman"/>
                          <a:ea typeface="Times New Roman"/>
                        </a:rPr>
                        <a:t>Определение направлений начального вложений</a:t>
                      </a:r>
                    </a:p>
                    <a:p>
                      <a:pPr algn="ctr">
                        <a:lnSpc>
                          <a:spcPct val="150000"/>
                        </a:lnSpc>
                        <a:spcAft>
                          <a:spcPts val="0"/>
                        </a:spcAft>
                      </a:pPr>
                      <a:r>
                        <a:rPr lang="ru-RU" sz="900" dirty="0">
                          <a:solidFill>
                            <a:srgbClr val="000000"/>
                          </a:solidFill>
                          <a:latin typeface="Times New Roman"/>
                          <a:ea typeface="Times New Roman"/>
                        </a:rPr>
                        <a:t>средств, инвестиционные </a:t>
                      </a:r>
                      <a:r>
                        <a:rPr lang="ru-RU" sz="900" dirty="0" smtClean="0">
                          <a:solidFill>
                            <a:srgbClr val="000000"/>
                          </a:solidFill>
                          <a:latin typeface="Times New Roman"/>
                          <a:ea typeface="Times New Roman"/>
                        </a:rPr>
                        <a:t>льготы </a:t>
                      </a:r>
                      <a:r>
                        <a:rPr kumimoji="0" lang="ru-RU" sz="900" kern="1200" dirty="0" smtClean="0">
                          <a:solidFill>
                            <a:schemeClr val="dk1"/>
                          </a:solidFill>
                          <a:latin typeface="+mn-lt"/>
                          <a:ea typeface="+mn-ea"/>
                          <a:cs typeface="+mn-cs"/>
                        </a:rPr>
                        <a:t>за создание новых рабочих мест и освоение приоритетных направлений деятельности</a:t>
                      </a:r>
                      <a:endParaRPr lang="ru-RU" sz="900" dirty="0">
                        <a:solidFill>
                          <a:srgbClr val="000000"/>
                        </a:solidFill>
                        <a:latin typeface="Times New Roman"/>
                        <a:ea typeface="Times New Roman"/>
                      </a:endParaRPr>
                    </a:p>
                  </a:txBody>
                  <a:tcPr marL="114300" marR="114300" marT="0" marB="0"/>
                </a:tc>
                <a:tc>
                  <a:txBody>
                    <a:bodyPr/>
                    <a:lstStyle/>
                    <a:p>
                      <a:pPr algn="ctr">
                        <a:lnSpc>
                          <a:spcPct val="150000"/>
                        </a:lnSpc>
                        <a:spcAft>
                          <a:spcPts val="0"/>
                        </a:spcAft>
                      </a:pPr>
                      <a:r>
                        <a:rPr lang="ru-RU" sz="1000" dirty="0">
                          <a:solidFill>
                            <a:srgbClr val="000000"/>
                          </a:solidFill>
                          <a:latin typeface="Times New Roman"/>
                          <a:ea typeface="Times New Roman"/>
                        </a:rPr>
                        <a:t>Определение направлений </a:t>
                      </a:r>
                      <a:r>
                        <a:rPr lang="ru-RU" sz="1000" dirty="0" err="1" smtClean="0">
                          <a:solidFill>
                            <a:srgbClr val="000000"/>
                          </a:solidFill>
                          <a:latin typeface="Times New Roman"/>
                          <a:ea typeface="Times New Roman"/>
                        </a:rPr>
                        <a:t>призводственного</a:t>
                      </a:r>
                      <a:r>
                        <a:rPr lang="ru-RU" sz="1000" dirty="0" smtClean="0">
                          <a:solidFill>
                            <a:srgbClr val="000000"/>
                          </a:solidFill>
                          <a:latin typeface="Times New Roman"/>
                          <a:ea typeface="Times New Roman"/>
                        </a:rPr>
                        <a:t> </a:t>
                      </a:r>
                      <a:r>
                        <a:rPr lang="ru-RU" sz="1000" dirty="0">
                          <a:solidFill>
                            <a:srgbClr val="000000"/>
                          </a:solidFill>
                          <a:latin typeface="Times New Roman"/>
                          <a:ea typeface="Times New Roman"/>
                        </a:rPr>
                        <a:t>инвестирования,</a:t>
                      </a:r>
                    </a:p>
                    <a:p>
                      <a:pPr algn="ctr">
                        <a:lnSpc>
                          <a:spcPct val="150000"/>
                        </a:lnSpc>
                        <a:spcAft>
                          <a:spcPts val="0"/>
                        </a:spcAft>
                      </a:pPr>
                      <a:r>
                        <a:rPr lang="ru-RU" sz="1000" dirty="0">
                          <a:solidFill>
                            <a:srgbClr val="000000"/>
                          </a:solidFill>
                          <a:latin typeface="Times New Roman"/>
                          <a:ea typeface="Times New Roman"/>
                        </a:rPr>
                        <a:t>формирование</a:t>
                      </a:r>
                    </a:p>
                    <a:p>
                      <a:pPr algn="ctr">
                        <a:lnSpc>
                          <a:spcPct val="150000"/>
                        </a:lnSpc>
                        <a:spcAft>
                          <a:spcPts val="0"/>
                        </a:spcAft>
                      </a:pPr>
                      <a:r>
                        <a:rPr lang="ru-RU" sz="1000" dirty="0">
                          <a:solidFill>
                            <a:srgbClr val="000000"/>
                          </a:solidFill>
                          <a:latin typeface="Times New Roman"/>
                          <a:ea typeface="Times New Roman"/>
                        </a:rPr>
                        <a:t>благоприятного</a:t>
                      </a:r>
                    </a:p>
                    <a:p>
                      <a:pPr algn="ctr">
                        <a:lnSpc>
                          <a:spcPct val="150000"/>
                        </a:lnSpc>
                        <a:spcAft>
                          <a:spcPts val="0"/>
                        </a:spcAft>
                      </a:pPr>
                      <a:r>
                        <a:rPr lang="ru-RU" sz="1000" dirty="0">
                          <a:solidFill>
                            <a:srgbClr val="000000"/>
                          </a:solidFill>
                          <a:latin typeface="Times New Roman"/>
                          <a:ea typeface="Times New Roman"/>
                        </a:rPr>
                        <a:t>инвестиционного</a:t>
                      </a:r>
                    </a:p>
                  </a:txBody>
                  <a:tcPr marL="114300" marR="114300" marT="0" marB="0"/>
                </a:tc>
                <a:tc>
                  <a:txBody>
                    <a:bodyPr/>
                    <a:lstStyle/>
                    <a:p>
                      <a:r>
                        <a:rPr kumimoji="0" lang="ru-RU" sz="1000" kern="1200" dirty="0" smtClean="0">
                          <a:solidFill>
                            <a:schemeClr val="dk1"/>
                          </a:solidFill>
                          <a:latin typeface="+mn-lt"/>
                          <a:ea typeface="+mn-ea"/>
                          <a:cs typeface="+mn-cs"/>
                        </a:rPr>
                        <a:t>Долгосрочные инвестиции в участие в капитале других предприятий</a:t>
                      </a:r>
                      <a:endParaRPr lang="ru-RU" sz="1000" dirty="0"/>
                    </a:p>
                  </a:txBody>
                  <a:tcPr/>
                </a:tc>
                <a:tc gridSpan="2">
                  <a:txBody>
                    <a:bodyPr/>
                    <a:lstStyle/>
                    <a:p>
                      <a:pPr algn="ctr">
                        <a:lnSpc>
                          <a:spcPct val="150000"/>
                        </a:lnSpc>
                        <a:spcAft>
                          <a:spcPts val="0"/>
                        </a:spcAft>
                      </a:pPr>
                      <a:r>
                        <a:rPr lang="ru-RU" sz="900" dirty="0">
                          <a:solidFill>
                            <a:srgbClr val="000000"/>
                          </a:solidFill>
                          <a:latin typeface="Times New Roman"/>
                          <a:ea typeface="Times New Roman"/>
                        </a:rPr>
                        <a:t>Определение на-</a:t>
                      </a:r>
                    </a:p>
                    <a:p>
                      <a:pPr algn="ctr">
                        <a:lnSpc>
                          <a:spcPct val="150000"/>
                        </a:lnSpc>
                        <a:spcAft>
                          <a:spcPts val="0"/>
                        </a:spcAft>
                      </a:pPr>
                      <a:r>
                        <a:rPr lang="ru-RU" sz="900" dirty="0">
                          <a:solidFill>
                            <a:srgbClr val="000000"/>
                          </a:solidFill>
                          <a:latin typeface="Times New Roman"/>
                          <a:ea typeface="Times New Roman"/>
                        </a:rPr>
                        <a:t>правлений и вложение в пере-</a:t>
                      </a:r>
                    </a:p>
                    <a:p>
                      <a:pPr algn="ctr">
                        <a:lnSpc>
                          <a:spcPct val="150000"/>
                        </a:lnSpc>
                        <a:spcAft>
                          <a:spcPts val="0"/>
                        </a:spcAft>
                      </a:pPr>
                      <a:r>
                        <a:rPr lang="ru-RU" sz="900" dirty="0">
                          <a:solidFill>
                            <a:srgbClr val="000000"/>
                          </a:solidFill>
                          <a:latin typeface="Times New Roman"/>
                          <a:ea typeface="Times New Roman"/>
                        </a:rPr>
                        <a:t>ориентацию предпринимательской</a:t>
                      </a:r>
                    </a:p>
                    <a:p>
                      <a:pPr algn="ctr">
                        <a:lnSpc>
                          <a:spcPct val="150000"/>
                        </a:lnSpc>
                        <a:spcAft>
                          <a:spcPts val="0"/>
                        </a:spcAft>
                      </a:pPr>
                      <a:r>
                        <a:rPr lang="ru-RU" sz="900" dirty="0">
                          <a:solidFill>
                            <a:srgbClr val="000000"/>
                          </a:solidFill>
                          <a:latin typeface="Times New Roman"/>
                          <a:ea typeface="Times New Roman"/>
                        </a:rPr>
                        <a:t>Определение на-</a:t>
                      </a:r>
                    </a:p>
                    <a:p>
                      <a:pPr algn="ctr">
                        <a:lnSpc>
                          <a:spcPct val="150000"/>
                        </a:lnSpc>
                        <a:spcAft>
                          <a:spcPts val="0"/>
                        </a:spcAft>
                      </a:pPr>
                      <a:r>
                        <a:rPr lang="ru-RU" sz="900" dirty="0">
                          <a:solidFill>
                            <a:srgbClr val="000000"/>
                          </a:solidFill>
                          <a:latin typeface="Times New Roman"/>
                          <a:ea typeface="Times New Roman"/>
                        </a:rPr>
                        <a:t>правлений и вложение в пере-</a:t>
                      </a:r>
                    </a:p>
                    <a:p>
                      <a:pPr algn="ctr">
                        <a:lnSpc>
                          <a:spcPct val="150000"/>
                        </a:lnSpc>
                        <a:spcAft>
                          <a:spcPts val="0"/>
                        </a:spcAft>
                      </a:pPr>
                      <a:r>
                        <a:rPr lang="ru-RU" sz="900" dirty="0">
                          <a:solidFill>
                            <a:srgbClr val="000000"/>
                          </a:solidFill>
                          <a:latin typeface="Times New Roman"/>
                          <a:ea typeface="Times New Roman"/>
                        </a:rPr>
                        <a:t>ориентацию предпринимательской</a:t>
                      </a:r>
                    </a:p>
                  </a:txBody>
                  <a:tcPr marL="114300" marR="114300" marT="0" marB="0"/>
                </a:tc>
                <a:tc hMerge="1">
                  <a:txBody>
                    <a:bodyPr/>
                    <a:lstStyle/>
                    <a:p>
                      <a:pPr algn="ctr">
                        <a:lnSpc>
                          <a:spcPct val="150000"/>
                        </a:lnSpc>
                        <a:spcAft>
                          <a:spcPts val="0"/>
                        </a:spcAft>
                      </a:pPr>
                      <a:endParaRPr lang="ru-RU" sz="1000" dirty="0">
                        <a:solidFill>
                          <a:srgbClr val="000000"/>
                        </a:solidFill>
                        <a:latin typeface="Times New Roman"/>
                        <a:ea typeface="Times New Roman"/>
                      </a:endParaRPr>
                    </a:p>
                  </a:txBody>
                  <a:tcPr marL="114300" marR="114300" marT="0" marB="0"/>
                </a:tc>
              </a:tr>
              <a:tr h="1035054">
                <a:tc>
                  <a:txBody>
                    <a:bodyPr/>
                    <a:lstStyle/>
                    <a:p>
                      <a:r>
                        <a:rPr kumimoji="0" lang="ru-RU" sz="1600" kern="1200" dirty="0" smtClean="0">
                          <a:solidFill>
                            <a:schemeClr val="dk1"/>
                          </a:solidFill>
                          <a:latin typeface="+mn-lt"/>
                          <a:ea typeface="+mn-ea"/>
                          <a:cs typeface="+mn-cs"/>
                        </a:rPr>
                        <a:t>Финансовая (3) </a:t>
                      </a:r>
                      <a:endParaRPr lang="ru-RU" sz="1600" dirty="0"/>
                    </a:p>
                  </a:txBody>
                  <a:tcPr/>
                </a:tc>
                <a:tc>
                  <a:txBody>
                    <a:bodyPr/>
                    <a:lstStyle/>
                    <a:p>
                      <a:pPr algn="ctr">
                        <a:lnSpc>
                          <a:spcPct val="150000"/>
                        </a:lnSpc>
                        <a:spcAft>
                          <a:spcPts val="0"/>
                        </a:spcAft>
                      </a:pPr>
                      <a:r>
                        <a:rPr lang="ru-RU" sz="1000" dirty="0">
                          <a:solidFill>
                            <a:srgbClr val="000000"/>
                          </a:solidFill>
                          <a:latin typeface="Times New Roman"/>
                          <a:ea typeface="Times New Roman"/>
                        </a:rPr>
                        <a:t>Стартовое </a:t>
                      </a:r>
                      <a:r>
                        <a:rPr lang="ru-RU" sz="1000" dirty="0" smtClean="0">
                          <a:solidFill>
                            <a:srgbClr val="000000"/>
                          </a:solidFill>
                          <a:latin typeface="Times New Roman"/>
                          <a:ea typeface="Times New Roman"/>
                        </a:rPr>
                        <a:t>финансирование</a:t>
                      </a:r>
                      <a:r>
                        <a:rPr lang="ru-RU" sz="1000" dirty="0">
                          <a:solidFill>
                            <a:srgbClr val="000000"/>
                          </a:solidFill>
                          <a:latin typeface="Times New Roman"/>
                          <a:ea typeface="Times New Roman"/>
                        </a:rPr>
                        <a:t>, </a:t>
                      </a:r>
                      <a:r>
                        <a:rPr lang="ru-RU" sz="1000" dirty="0" smtClean="0">
                          <a:solidFill>
                            <a:srgbClr val="000000"/>
                          </a:solidFill>
                          <a:latin typeface="Times New Roman"/>
                          <a:ea typeface="Times New Roman"/>
                        </a:rPr>
                        <a:t>получение </a:t>
                      </a:r>
                      <a:r>
                        <a:rPr lang="ru-RU" sz="1000" dirty="0">
                          <a:solidFill>
                            <a:srgbClr val="000000"/>
                          </a:solidFill>
                          <a:latin typeface="Times New Roman"/>
                          <a:ea typeface="Times New Roman"/>
                        </a:rPr>
                        <a:t>дотаций </a:t>
                      </a:r>
                      <a:r>
                        <a:rPr lang="ru-RU" sz="1000" dirty="0" smtClean="0">
                          <a:solidFill>
                            <a:srgbClr val="000000"/>
                          </a:solidFill>
                          <a:latin typeface="Times New Roman"/>
                          <a:ea typeface="Times New Roman"/>
                        </a:rPr>
                        <a:t>через инкубаторные </a:t>
                      </a:r>
                      <a:r>
                        <a:rPr kumimoji="0" lang="ru-RU" sz="1000" kern="1200" dirty="0" smtClean="0">
                          <a:solidFill>
                            <a:schemeClr val="dk1"/>
                          </a:solidFill>
                          <a:latin typeface="+mn-lt"/>
                          <a:ea typeface="+mn-ea"/>
                          <a:cs typeface="+mn-cs"/>
                        </a:rPr>
                        <a:t>программы</a:t>
                      </a:r>
                      <a:endParaRPr lang="ru-RU" sz="1000" dirty="0">
                        <a:solidFill>
                          <a:srgbClr val="000000"/>
                        </a:solidFill>
                        <a:latin typeface="Times New Roman"/>
                        <a:ea typeface="Times New Roman"/>
                      </a:endParaRPr>
                    </a:p>
                  </a:txBody>
                  <a:tcPr marL="114300" marR="114300" marT="0" marB="0"/>
                </a:tc>
                <a:tc>
                  <a:txBody>
                    <a:bodyPr/>
                    <a:lstStyle/>
                    <a:p>
                      <a:pPr algn="ctr">
                        <a:lnSpc>
                          <a:spcPct val="150000"/>
                        </a:lnSpc>
                        <a:spcAft>
                          <a:spcPts val="0"/>
                        </a:spcAft>
                      </a:pPr>
                      <a:r>
                        <a:rPr lang="ru-RU" sz="1000" dirty="0">
                          <a:solidFill>
                            <a:srgbClr val="000000"/>
                          </a:solidFill>
                          <a:latin typeface="Times New Roman"/>
                          <a:ea typeface="Times New Roman"/>
                        </a:rPr>
                        <a:t>Финансирование</a:t>
                      </a:r>
                    </a:p>
                    <a:p>
                      <a:pPr algn="ctr">
                        <a:lnSpc>
                          <a:spcPct val="150000"/>
                        </a:lnSpc>
                        <a:spcAft>
                          <a:spcPts val="0"/>
                        </a:spcAft>
                      </a:pPr>
                      <a:r>
                        <a:rPr lang="ru-RU" sz="1000" dirty="0">
                          <a:solidFill>
                            <a:srgbClr val="000000"/>
                          </a:solidFill>
                          <a:latin typeface="Times New Roman"/>
                          <a:ea typeface="Times New Roman"/>
                        </a:rPr>
                        <a:t>на стадии </a:t>
                      </a:r>
                      <a:r>
                        <a:rPr lang="ru-RU" sz="1000" dirty="0" smtClean="0">
                          <a:solidFill>
                            <a:srgbClr val="000000"/>
                          </a:solidFill>
                          <a:latin typeface="Times New Roman"/>
                          <a:ea typeface="Times New Roman"/>
                        </a:rPr>
                        <a:t>освоения </a:t>
                      </a:r>
                      <a:r>
                        <a:rPr lang="ru-RU" sz="1000" dirty="0">
                          <a:solidFill>
                            <a:srgbClr val="000000"/>
                          </a:solidFill>
                          <a:latin typeface="Times New Roman"/>
                          <a:ea typeface="Times New Roman"/>
                        </a:rPr>
                        <a:t>и </a:t>
                      </a:r>
                      <a:r>
                        <a:rPr lang="ru-RU" sz="1000" dirty="0" smtClean="0">
                          <a:solidFill>
                            <a:srgbClr val="000000"/>
                          </a:solidFill>
                          <a:latin typeface="Times New Roman"/>
                          <a:ea typeface="Times New Roman"/>
                        </a:rPr>
                        <a:t>расширения </a:t>
                      </a:r>
                      <a:r>
                        <a:rPr lang="ru-RU" sz="1000" dirty="0">
                          <a:solidFill>
                            <a:srgbClr val="000000"/>
                          </a:solidFill>
                          <a:latin typeface="Times New Roman"/>
                          <a:ea typeface="Times New Roman"/>
                        </a:rPr>
                        <a:t>охвата рынка</a:t>
                      </a:r>
                      <a:r>
                        <a:rPr lang="ru-RU" sz="1000" dirty="0" smtClean="0">
                          <a:solidFill>
                            <a:srgbClr val="000000"/>
                          </a:solidFill>
                          <a:latin typeface="Times New Roman"/>
                          <a:ea typeface="Times New Roman"/>
                        </a:rPr>
                        <a:t>, </a:t>
                      </a:r>
                      <a:r>
                        <a:rPr kumimoji="0" lang="ru-RU" sz="1000" kern="1200" dirty="0" smtClean="0">
                          <a:solidFill>
                            <a:schemeClr val="dk1"/>
                          </a:solidFill>
                          <a:latin typeface="+mn-lt"/>
                          <a:ea typeface="+mn-ea"/>
                          <a:cs typeface="+mn-cs"/>
                        </a:rPr>
                        <a:t>формирование состава</a:t>
                      </a:r>
                      <a:r>
                        <a:rPr kumimoji="0" lang="ru-RU" sz="1000" kern="1200" baseline="0" dirty="0" smtClean="0">
                          <a:solidFill>
                            <a:schemeClr val="dk1"/>
                          </a:solidFill>
                          <a:latin typeface="+mn-lt"/>
                          <a:ea typeface="+mn-ea"/>
                          <a:cs typeface="+mn-cs"/>
                        </a:rPr>
                        <a:t> </a:t>
                      </a:r>
                      <a:r>
                        <a:rPr kumimoji="0" lang="ru-RU" sz="1000" kern="1200" dirty="0" smtClean="0">
                          <a:solidFill>
                            <a:schemeClr val="dk1"/>
                          </a:solidFill>
                          <a:latin typeface="+mn-lt"/>
                          <a:ea typeface="+mn-ea"/>
                          <a:cs typeface="+mn-cs"/>
                        </a:rPr>
                        <a:t>собственников, выход на финансовые рынки роста</a:t>
                      </a:r>
                      <a:endParaRPr lang="ru-RU" sz="1000" dirty="0">
                        <a:solidFill>
                          <a:srgbClr val="000000"/>
                        </a:solidFill>
                        <a:latin typeface="Times New Roman"/>
                        <a:ea typeface="Times New Roman"/>
                      </a:endParaRPr>
                    </a:p>
                  </a:txBody>
                  <a:tcPr marL="114300" marR="114300" marT="0" marB="0"/>
                </a:tc>
                <a:tc>
                  <a:txBody>
                    <a:bodyPr/>
                    <a:lstStyle/>
                    <a:p>
                      <a:pPr algn="ctr">
                        <a:lnSpc>
                          <a:spcPct val="150000"/>
                        </a:lnSpc>
                        <a:spcAft>
                          <a:spcPts val="0"/>
                        </a:spcAft>
                      </a:pPr>
                      <a:r>
                        <a:rPr lang="ru-RU" sz="1000" dirty="0">
                          <a:solidFill>
                            <a:srgbClr val="000000"/>
                          </a:solidFill>
                          <a:latin typeface="Times New Roman"/>
                          <a:ea typeface="Times New Roman"/>
                        </a:rPr>
                        <a:t>Финансирование</a:t>
                      </a:r>
                    </a:p>
                    <a:p>
                      <a:pPr algn="ctr">
                        <a:lnSpc>
                          <a:spcPct val="150000"/>
                        </a:lnSpc>
                        <a:spcAft>
                          <a:spcPts val="0"/>
                        </a:spcAft>
                      </a:pPr>
                      <a:r>
                        <a:rPr lang="ru-RU" sz="1000" dirty="0">
                          <a:solidFill>
                            <a:srgbClr val="000000"/>
                          </a:solidFill>
                          <a:latin typeface="Times New Roman"/>
                          <a:ea typeface="Times New Roman"/>
                        </a:rPr>
                        <a:t>развития производственных мощностей, доступ </a:t>
                      </a:r>
                      <a:r>
                        <a:rPr lang="ru-RU" sz="1000" dirty="0" smtClean="0">
                          <a:solidFill>
                            <a:srgbClr val="000000"/>
                          </a:solidFill>
                          <a:latin typeface="Times New Roman"/>
                          <a:ea typeface="Times New Roman"/>
                        </a:rPr>
                        <a:t>к </a:t>
                      </a:r>
                      <a:r>
                        <a:rPr kumimoji="0" lang="ru-RU" sz="1000" kern="1200" dirty="0" smtClean="0">
                          <a:solidFill>
                            <a:schemeClr val="dk1"/>
                          </a:solidFill>
                          <a:latin typeface="+mn-lt"/>
                          <a:ea typeface="+mn-ea"/>
                          <a:cs typeface="+mn-cs"/>
                        </a:rPr>
                        <a:t>кредитным ресурсам</a:t>
                      </a:r>
                      <a:endParaRPr lang="ru-RU" sz="1000" dirty="0">
                        <a:solidFill>
                          <a:srgbClr val="000000"/>
                        </a:solidFill>
                        <a:latin typeface="Times New Roman"/>
                        <a:ea typeface="Times New Roman"/>
                      </a:endParaRPr>
                    </a:p>
                  </a:txBody>
                  <a:tcPr marL="114300" marR="114300" marT="0" marB="0"/>
                </a:tc>
                <a:tc>
                  <a:txBody>
                    <a:bodyPr/>
                    <a:lstStyle/>
                    <a:p>
                      <a:endParaRPr lang="ru-RU"/>
                    </a:p>
                  </a:txBody>
                  <a:tcPr/>
                </a:tc>
                <a:tc>
                  <a:txBody>
                    <a:bodyPr/>
                    <a:lstStyle/>
                    <a:p>
                      <a:pPr algn="ctr">
                        <a:lnSpc>
                          <a:spcPct val="150000"/>
                        </a:lnSpc>
                        <a:spcAft>
                          <a:spcPts val="0"/>
                        </a:spcAft>
                      </a:pPr>
                      <a:r>
                        <a:rPr lang="ru-RU" sz="1000" dirty="0">
                          <a:solidFill>
                            <a:srgbClr val="000000"/>
                          </a:solidFill>
                          <a:latin typeface="Times New Roman"/>
                          <a:ea typeface="Times New Roman"/>
                        </a:rPr>
                        <a:t>Финансирование</a:t>
                      </a:r>
                    </a:p>
                    <a:p>
                      <a:pPr algn="ctr">
                        <a:lnSpc>
                          <a:spcPct val="150000"/>
                        </a:lnSpc>
                        <a:spcAft>
                          <a:spcPts val="0"/>
                        </a:spcAft>
                      </a:pPr>
                      <a:r>
                        <a:rPr lang="ru-RU" sz="1000" dirty="0">
                          <a:solidFill>
                            <a:srgbClr val="000000"/>
                          </a:solidFill>
                          <a:latin typeface="Times New Roman"/>
                          <a:ea typeface="Times New Roman"/>
                        </a:rPr>
                        <a:t>сворачивания ус-</a:t>
                      </a:r>
                    </a:p>
                    <a:p>
                      <a:pPr algn="ctr">
                        <a:lnSpc>
                          <a:spcPct val="150000"/>
                        </a:lnSpc>
                        <a:spcAft>
                          <a:spcPts val="0"/>
                        </a:spcAft>
                      </a:pPr>
                      <a:r>
                        <a:rPr lang="ru-RU" sz="1000" dirty="0" err="1">
                          <a:solidFill>
                            <a:srgbClr val="000000"/>
                          </a:solidFill>
                          <a:latin typeface="Times New Roman"/>
                          <a:ea typeface="Times New Roman"/>
                        </a:rPr>
                        <a:t>таревшего</a:t>
                      </a:r>
                      <a:r>
                        <a:rPr lang="ru-RU" sz="1000" dirty="0">
                          <a:solidFill>
                            <a:srgbClr val="000000"/>
                          </a:solidFill>
                          <a:latin typeface="Times New Roman"/>
                          <a:ea typeface="Times New Roman"/>
                        </a:rPr>
                        <a:t> </a:t>
                      </a:r>
                      <a:r>
                        <a:rPr lang="ru-RU" sz="1000" dirty="0" err="1">
                          <a:solidFill>
                            <a:srgbClr val="000000"/>
                          </a:solidFill>
                          <a:latin typeface="Times New Roman"/>
                          <a:ea typeface="Times New Roman"/>
                        </a:rPr>
                        <a:t>произ</a:t>
                      </a:r>
                      <a:r>
                        <a:rPr lang="ru-RU" sz="1000" dirty="0">
                          <a:solidFill>
                            <a:srgbClr val="000000"/>
                          </a:solidFill>
                          <a:latin typeface="Times New Roman"/>
                          <a:ea typeface="Times New Roman"/>
                        </a:rPr>
                        <a:t>-</a:t>
                      </a:r>
                    </a:p>
                    <a:p>
                      <a:pPr algn="ctr">
                        <a:lnSpc>
                          <a:spcPct val="150000"/>
                        </a:lnSpc>
                        <a:spcAft>
                          <a:spcPts val="0"/>
                        </a:spcAft>
                      </a:pPr>
                      <a:r>
                        <a:rPr lang="ru-RU" sz="1000" dirty="0" err="1">
                          <a:solidFill>
                            <a:srgbClr val="000000"/>
                          </a:solidFill>
                          <a:latin typeface="Times New Roman"/>
                          <a:ea typeface="Times New Roman"/>
                        </a:rPr>
                        <a:t>водства</a:t>
                      </a:r>
                      <a:r>
                        <a:rPr lang="ru-RU" sz="1000" dirty="0">
                          <a:solidFill>
                            <a:srgbClr val="000000"/>
                          </a:solidFill>
                          <a:latin typeface="Times New Roman"/>
                          <a:ea typeface="Times New Roman"/>
                        </a:rPr>
                        <a:t>, </a:t>
                      </a:r>
                      <a:r>
                        <a:rPr lang="ru-RU" sz="1000" dirty="0" smtClean="0">
                          <a:solidFill>
                            <a:srgbClr val="000000"/>
                          </a:solidFill>
                          <a:latin typeface="Times New Roman"/>
                          <a:ea typeface="Times New Roman"/>
                        </a:rPr>
                        <a:t>дотации</a:t>
                      </a:r>
                      <a:r>
                        <a:rPr lang="ru-RU" sz="1000" baseline="0" dirty="0" smtClean="0">
                          <a:solidFill>
                            <a:srgbClr val="000000"/>
                          </a:solidFill>
                          <a:latin typeface="Times New Roman"/>
                          <a:ea typeface="Times New Roman"/>
                        </a:rPr>
                        <a:t> </a:t>
                      </a:r>
                      <a:r>
                        <a:rPr kumimoji="0" lang="ru-RU" sz="1000" kern="1200" dirty="0" smtClean="0">
                          <a:solidFill>
                            <a:schemeClr val="dk1"/>
                          </a:solidFill>
                          <a:latin typeface="+mn-lt"/>
                          <a:ea typeface="+mn-ea"/>
                          <a:cs typeface="+mn-cs"/>
                        </a:rPr>
                        <a:t>субсидии</a:t>
                      </a:r>
                      <a:endParaRPr lang="ru-RU" sz="1000" dirty="0">
                        <a:solidFill>
                          <a:srgbClr val="000000"/>
                        </a:solidFill>
                        <a:latin typeface="Times New Roman"/>
                        <a:ea typeface="Times New Roman"/>
                      </a:endParaRPr>
                    </a:p>
                  </a:txBody>
                  <a:tcPr marL="114300" marR="114300" marT="0" marB="0"/>
                </a:tc>
              </a:tr>
            </a:tbl>
          </a:graphicData>
        </a:graphic>
      </p:graphicFrame>
    </p:spTree>
  </p:cSld>
  <p:clrMapOvr>
    <a:masterClrMapping/>
  </p:clrMapOvr>
  <p:transition>
    <p:strips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32500" lnSpcReduction="20000"/>
          </a:bodyPr>
          <a:lstStyle/>
          <a:p>
            <a:endParaRPr lang="ru-RU" sz="2900" dirty="0" smtClean="0"/>
          </a:p>
          <a:p>
            <a:endParaRPr lang="ru-RU" sz="2900" dirty="0" smtClean="0"/>
          </a:p>
          <a:p>
            <a:endParaRPr lang="ru-RU" sz="2900" dirty="0" smtClean="0"/>
          </a:p>
          <a:p>
            <a:endParaRPr lang="ru-RU" sz="2900" dirty="0" smtClean="0"/>
          </a:p>
          <a:p>
            <a:r>
              <a:rPr lang="ru-RU" sz="3700" dirty="0" smtClean="0"/>
              <a:t>Данные </a:t>
            </a:r>
            <a:r>
              <a:rPr lang="ru-RU" sz="3700" dirty="0" smtClean="0"/>
              <a:t>механизмы «включаются», когда необходимо осуществить разработку и внедрение инновации или в более общем виде – обеспечить эффективное протекание инновационных процессов. </a:t>
            </a:r>
          </a:p>
          <a:p>
            <a:r>
              <a:rPr lang="ru-RU" sz="3700" dirty="0" smtClean="0"/>
              <a:t>Инновационные механизмы существуют на трех основных уровнях: </a:t>
            </a:r>
            <a:r>
              <a:rPr lang="ru-RU" sz="3700" dirty="0" err="1" smtClean="0"/>
              <a:t>макроуровне</a:t>
            </a:r>
            <a:r>
              <a:rPr lang="ru-RU" sz="3700" dirty="0" smtClean="0"/>
              <a:t>, региональном уровне, уровне предприятия. На </a:t>
            </a:r>
            <a:r>
              <a:rPr lang="ru-RU" sz="3700" dirty="0" err="1" smtClean="0"/>
              <a:t>макроуровне</a:t>
            </a:r>
            <a:r>
              <a:rPr lang="ru-RU" sz="3700" dirty="0" smtClean="0"/>
              <a:t> решаются три основные задачи; формулируется государственная инновационная стратегия» создается благоприятный инновационный климат для экономики в целом, реализуются государственные инновационные программы. На региональном уровне присутствуют похожие задачи, но они привязываются к особенностям определенных регионов. И макро - и региональный уровень создают условия для интенсивного протекания инновационных процессов на уровне предпринимательских структур. Эти инновационные механизмы призваны обеспечить реализацию государственной и региональных инновационных стратегий на </a:t>
            </a:r>
            <a:r>
              <a:rPr lang="ru-RU" sz="3700" dirty="0" err="1" smtClean="0"/>
              <a:t>микроуровне</a:t>
            </a:r>
            <a:r>
              <a:rPr lang="ru-RU" sz="3700" dirty="0" smtClean="0"/>
              <a:t>, направить в русле инновационных приоритетов предпринимательскую инициативу. </a:t>
            </a:r>
          </a:p>
          <a:p>
            <a:r>
              <a:rPr lang="ru-RU" sz="3700" dirty="0" smtClean="0"/>
              <a:t>Упомянутые механизмы должны действовать в определенной последовательности и характеризоваться сопряженностью и согласованностью действия. Создание – это формирование новых предприятий, структурных подразделений или единиц, призванных осуществлять инновационную деятельность. Наиболее существенными элементами новых организационных форм являются следующие: матричные структуры, научно-технические подразделения, научно-технические организации, осуществляющие деятельность по рыночным принципам внутренние </a:t>
            </a:r>
            <a:r>
              <a:rPr lang="ru-RU" sz="3700" dirty="0" err="1" smtClean="0"/>
              <a:t>венчуры</a:t>
            </a:r>
            <a:r>
              <a:rPr lang="ru-RU" sz="3700" dirty="0" smtClean="0"/>
              <a:t>. </a:t>
            </a:r>
          </a:p>
          <a:p>
            <a:r>
              <a:rPr lang="ru-RU" sz="3700" dirty="0" smtClean="0"/>
              <a:t>Процессы создания новых инновационных организаций особенно важны для крупных предприятий. Эти предприятия имеют сложную систему управления инновациями, зачастую ориентируются на крупные проекты, реализация которых должна практически сразу (или за короткий период времени) обеспечить получение высоких доходов. Во многом по этой причине количество инноваций в данных структурах не велико, как на малых предприятиях. По нашему мнению, эффективность инновационной деятельности можно было бы значительно повысить, если создавать новые инновационные подразделения и структурные единицы, призванные создавать новые направления в деятельности крупных предприятий. Эти инновационные единицы могут создаваться на постоянной или временной основе. </a:t>
            </a:r>
          </a:p>
          <a:p>
            <a:r>
              <a:rPr lang="ru-RU" sz="3700" dirty="0" smtClean="0"/>
              <a:t>Научно-технические подразделения создаются на постоянной основе, они не имеют самостоятельности и их деятельность осуществляется за счет бюджета компании и целом. Эти подразделения могут быть децентрализованными и ориентированными на конкретные производственные единицы, либо – централизованными и подчиняться непосредственно руководству компании. Их особенность заключается в том, что они передают свои разработки в производство напрямую без установления внутренних рыночных механизмов. </a:t>
            </a:r>
          </a:p>
          <a:p>
            <a:endParaRPr lang="ru-RU" sz="3700" dirty="0" smtClean="0"/>
          </a:p>
          <a:p>
            <a:r>
              <a:rPr lang="ru-RU" sz="3700" dirty="0" smtClean="0"/>
              <a:t/>
            </a:r>
            <a:br>
              <a:rPr lang="ru-RU" sz="3700" dirty="0" smtClean="0"/>
            </a:br>
            <a:r>
              <a:rPr lang="ru-RU" sz="3700" dirty="0" smtClean="0"/>
              <a:t>Самостоятельные научно-технические организации, напротив, имеют собственный бюджет и они продают свои разработки производственным подразделениям компании. Это повышает ответственность за результаты деятельности, их соответствие целям компании и требованиям рынка. Внутренние </a:t>
            </a:r>
            <a:r>
              <a:rPr lang="ru-RU" sz="3700" dirty="0" err="1" smtClean="0"/>
              <a:t>венчуры</a:t>
            </a:r>
            <a:r>
              <a:rPr lang="ru-RU" sz="3700" dirty="0" smtClean="0"/>
              <a:t>, как правило, занимаются непосредственным внедрением нововведений, ориентированным на новую рыночную нишу. </a:t>
            </a:r>
          </a:p>
          <a:p>
            <a:endParaRPr lang="ru-RU" dirty="0"/>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40000" lnSpcReduction="20000"/>
          </a:bodyPr>
          <a:lstStyle/>
          <a:p>
            <a:r>
              <a:rPr lang="ru-RU" sz="4300" dirty="0" smtClean="0"/>
              <a:t>В ряде случаев весьма эффективным организационным механизмом может быть поглощение крупной компанией небольших инновационных фирм, деятельность которых входит в круг интересов этой компании. Механизмом, дополняющим поглощение, является установление тесных связей крупной компании и малых инновационных фирм, основанных на создании долгосрочных договорных отношений, совокупность которых можно назвать рыночной инновационной интеграцией. В этом случае инновационные фирмы сохраняет свою самостоятельность, но попадают в сферу рыночных производственных связей крупной компании. Сочетание процессов поглощения и рыночной инновационной интеграции дает основание предложить использование так называемой «веерной» организации инновационного процесса Ее смысл заключается в создании инновационного окружения производственной компании, состоящего из фирм, в отношении которых совершено поглощение (ИФП), а также рыночно интегрированных фирм (РИФ</a:t>
            </a:r>
            <a:r>
              <a:rPr lang="ru-RU" sz="4300" dirty="0" smtClean="0"/>
              <a:t>)</a:t>
            </a:r>
          </a:p>
          <a:p>
            <a:r>
              <a:rPr lang="ru-RU" sz="4300" dirty="0" smtClean="0"/>
              <a:t>Такая организация окажется в наибольшей степени эффективной для произведенных компаний, имеющих наступательную стратегию инновационного развития. Она позволяет разработать и </a:t>
            </a:r>
            <a:r>
              <a:rPr lang="ru-RU" sz="4300" dirty="0" err="1" smtClean="0"/>
              <a:t>коммерциализировать</a:t>
            </a:r>
            <a:r>
              <a:rPr lang="ru-RU" sz="4300" dirty="0" smtClean="0"/>
              <a:t> новшества создать технологические разрывы, новшества, в ряде случаев недоступные компаниям-конкурентам в данный момент времени. </a:t>
            </a:r>
          </a:p>
          <a:p>
            <a:r>
              <a:rPr lang="ru-RU" sz="4300" dirty="0" smtClean="0"/>
              <a:t>Выделение – организационный механизм, предполагающий создание самостоятельных инновационных компаний, ранее бывших частью целостных производственен до образований. Такие действия целесообразно осуществлять, когда образуется новое направление деятельности, не связанное с основной специализацией компании, увлекающее на себя ее ресурсы. </a:t>
            </a:r>
          </a:p>
          <a:p>
            <a:endParaRPr lang="ru-RU" dirty="0"/>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70000" lnSpcReduction="20000"/>
          </a:bodyPr>
          <a:lstStyle/>
          <a:p>
            <a:r>
              <a:rPr lang="ru-RU" dirty="0" smtClean="0"/>
              <a:t>Следующая группа инновационных механизмов – это механизмы разработки и внедрения. В данную группу можно включить: механизмы поиска инновационных решений, механизмы разработки и механизмы внедрения. </a:t>
            </a:r>
          </a:p>
          <a:p>
            <a:r>
              <a:rPr lang="ru-RU" dirty="0" smtClean="0"/>
              <a:t>Механизмы поиска направлены на генерацию новых идей, технических решений, создание новаций. Это необходимый этап инновационного процесса, составляющий основу дальнейших процессов, связанных с созданием новаций, пригодных для внедрения. </a:t>
            </a:r>
          </a:p>
          <a:p>
            <a:r>
              <a:rPr lang="ru-RU" dirty="0" smtClean="0"/>
              <a:t>Механизмы разработки связаны с доведением идей до законченного технического решения, могущего быть новацией. Для этого необходима соответствующая концентрация интеллектуальных, материальных и финансовых ресурсов, их эффективен комбинация во времени и пространстве. </a:t>
            </a:r>
          </a:p>
          <a:p>
            <a:r>
              <a:rPr lang="ru-RU" dirty="0" smtClean="0"/>
              <a:t>Механизмы финансирования и стимулирования определяют способы формирования финансовых ресурсов предпринимательства и повышение их заинтересованности во внедрении новшеств. Здесь можно выделить механизмы кредитования, формирования собственного капитала, формирования затрат на НИОКР и характера отнесения их на себестоимость, увязки размеров налогообложения с интенсивностью инновационной деятельности. </a:t>
            </a:r>
          </a:p>
          <a:p>
            <a:endParaRPr lang="ru-RU" dirty="0"/>
          </a:p>
        </p:txBody>
      </p:sp>
    </p:spTree>
  </p:cSld>
  <p:clrMapOvr>
    <a:masterClrMapping/>
  </p:clrMapOvr>
  <p:transition>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77500" lnSpcReduction="20000"/>
          </a:bodyPr>
          <a:lstStyle/>
          <a:p>
            <a:r>
              <a:rPr lang="ru-RU" dirty="0" smtClean="0"/>
              <a:t>Осуществляя инновационный процесс, особенно, если он основан на радикальных и стратегических инновациях, предприниматель производит затраты, но не имеет замещения этих затрат реальным продуктом или услугами в течение длительного времени. Большинство производственных процессов для своего бесперебойного осуществления требуют подпитки кредитными ресурсами в течение краткосрочного периода. Но обеспечением этого кредита является создаваемый или находящийся на складе продукт. То есть появляющиеся в хозяйственном обороте кредитные деньги имеют товарное покрытие. В инновационном процессе такого покрытия нет. В этом заключается основное различие кредитования производственного и инновационного процессов </a:t>
            </a:r>
            <a:endParaRPr lang="ru-RU" dirty="0" smtClean="0"/>
          </a:p>
          <a:p>
            <a:r>
              <a:rPr lang="ru-RU" dirty="0" smtClean="0"/>
              <a:t>Соответствующей инновационным потребностям формой привлечения заемных средств является выпуск облигаций. Их особенностью является длительный (несколько десятков лет) срок обращения. Можно утверждать, что для рассматриваемых процессов финансирование на основе облигационных займов является наиболее предпочтительным</a:t>
            </a:r>
            <a:endParaRPr lang="ru-RU" dirty="0"/>
          </a:p>
        </p:txBody>
      </p:sp>
    </p:spTree>
  </p:cSld>
  <p:clrMapOvr>
    <a:masterClrMapping/>
  </p:clrMapOvr>
  <p:transition>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70000" lnSpcReduction="20000"/>
          </a:bodyPr>
          <a:lstStyle/>
          <a:p>
            <a:r>
              <a:rPr lang="ru-RU" dirty="0" smtClean="0"/>
              <a:t>Следующей формой привлечения финансовых ресурсов является увеличение собственного капитала за счет внешних источников. Имеется </a:t>
            </a:r>
            <a:r>
              <a:rPr lang="ru-RU" dirty="0" err="1" smtClean="0"/>
              <a:t>возможностбь</a:t>
            </a:r>
            <a:r>
              <a:rPr lang="ru-RU" dirty="0" smtClean="0"/>
              <a:t> произвести эмиссию (или дополнительную эмиссию) акций и за счет этого нарастить свой капитал. Но не все предприятия пользуются этим механизмом, если даже возможности для этого имеются. Дело в том, что в ряде случаев увеличивается количество собственников предприятия и возникают возможности неуправляемого менеджерами перемещения контрольного или блокирующего пакета акций. </a:t>
            </a:r>
          </a:p>
          <a:p>
            <a:r>
              <a:rPr lang="ru-RU" dirty="0" smtClean="0"/>
              <a:t>Для вновь образованных предприятий биржевой механизм не подходит, так как их акции еще не котируются на бирже. В этом случае необходимо развитие внебиржевого рынка акций, а также венчурного финансирования. Более детально процессы организации и роль внебиржевого рынка как инновационного механизма рассмотрены автором в других публикациях. </a:t>
            </a:r>
          </a:p>
          <a:p>
            <a:r>
              <a:rPr lang="ru-RU" dirty="0" smtClean="0"/>
              <a:t>Стимулирование инновационной деятельности предполагает создание условий, в которых осуществление этой деятельности будет выгодным. Степень выгодности может быть измерена размером чистой прибыли, то есть прибыли, остающейся в распоряжении предприятия после уплаты налогов. Это может быть достигнуто посредством снижения налоговых платежей при увеличении инновационных и инвестиционных усилий предприятия. </a:t>
            </a:r>
          </a:p>
          <a:p>
            <a:endParaRPr lang="ru-RU" dirty="0"/>
          </a:p>
        </p:txBody>
      </p:sp>
    </p:spTree>
  </p:cSld>
  <p:clrMapOvr>
    <a:masterClrMapping/>
  </p:clrMapOvr>
  <p:transition>
    <p:cover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6023632"/>
          </a:xfrm>
        </p:spPr>
        <p:txBody>
          <a:bodyPr>
            <a:normAutofit fontScale="70000" lnSpcReduction="20000"/>
          </a:bodyPr>
          <a:lstStyle/>
          <a:p>
            <a:r>
              <a:rPr lang="ru-RU" dirty="0" smtClean="0"/>
              <a:t>В качестве следующего элемента инновационного механизма предпринимательства можно назвать механизм технологического </a:t>
            </a:r>
            <a:r>
              <a:rPr lang="ru-RU" dirty="0" err="1" smtClean="0"/>
              <a:t>трансфера</a:t>
            </a:r>
            <a:r>
              <a:rPr lang="ru-RU" dirty="0" smtClean="0"/>
              <a:t>. Речь идет о передаче технологий, разработанных в государственном секторе, в предпринимательский сектор. Важность такого механизма связана с тем, что многие открытия и важные технические решения получены в государственных НИИ, но для их коммерциализации необходимо осуществление дополнительных затрат, причем, в ряде случаев более значительных, чем те, которые произведены на исследовательской стадии. У государства нет достаточных средств для финансирования стадий внедрения, поэтому было бы правильно предоставить предпринимательским структурам возможность использования в производстве таких разработок. Для организации </a:t>
            </a:r>
            <a:r>
              <a:rPr lang="ru-RU" dirty="0" err="1" smtClean="0"/>
              <a:t>трансфера</a:t>
            </a:r>
            <a:r>
              <a:rPr lang="ru-RU" dirty="0" smtClean="0"/>
              <a:t> представляется важным прежде всего определить принципы передачи технологий. Они должны быть следующими: </a:t>
            </a:r>
            <a:r>
              <a:rPr lang="ru-RU" dirty="0" err="1" smtClean="0"/>
              <a:t>возмездность</a:t>
            </a:r>
            <a:r>
              <a:rPr lang="ru-RU" dirty="0" smtClean="0"/>
              <a:t>, контролируемость направлений использования, дальнейшее научно-техническое развитие, отсутствие негативных последствий для оборонных и стратегических отраслей. Критериями отбора технологий для передачи в промышленность могут быть представлены двумя группами: критериями, характеризующими потребность производства и рыночными и критериями, связанными с возможностью передачи. </a:t>
            </a:r>
            <a:endParaRPr lang="ru-RU" dirty="0"/>
          </a:p>
        </p:txBody>
      </p:sp>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51</TotalTime>
  <Words>1814</Words>
  <Application>Microsoft Office PowerPoint</Application>
  <PresentationFormat>Экран (4:3)</PresentationFormat>
  <Paragraphs>75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Апекс</vt:lpstr>
      <vt:lpstr>Основные инновационные стратегии развития предприятия</vt:lpstr>
      <vt:lpstr>Слайд 2</vt:lpstr>
      <vt:lpstr>Слайд 3</vt:lpstr>
      <vt:lpstr>Слайд 4</vt:lpstr>
      <vt:lpstr>Слайд 5</vt:lpstr>
      <vt:lpstr>Слайд 6</vt:lpstr>
      <vt:lpstr>Слайд 7</vt:lpstr>
      <vt:lpstr>Слайд 8</vt:lpstr>
      <vt:lpstr>Слайд 9</vt:lpstr>
      <vt:lpstr>Слайд 10</vt:lpstr>
      <vt:lpstr>Заключение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Основные инновационные стратегии развития предприятия</dc:title>
  <dc:creator>Абылай</dc:creator>
  <cp:lastModifiedBy>Абылай</cp:lastModifiedBy>
  <cp:revision>6</cp:revision>
  <dcterms:created xsi:type="dcterms:W3CDTF">2010-12-12T19:20:02Z</dcterms:created>
  <dcterms:modified xsi:type="dcterms:W3CDTF">2010-12-12T20:11:23Z</dcterms:modified>
</cp:coreProperties>
</file>