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xlsx" ContentType="application/vnd.openxmlformats-officedocument.spreadsheetml.sheet"/>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15138" cy="99314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2" d="100"/>
          <a:sy n="62" d="100"/>
        </p:scale>
        <p:origin x="-510"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_____Microsoft_Office_Excel1.xlsx"/></Relationships>
</file>

<file path=ppt/charts/_rels/chart2.xml.rels><?xml version="1.0" encoding="UTF-8" standalone="yes"?>
<Relationships xmlns="http://schemas.openxmlformats.org/package/2006/relationships"><Relationship Id="rId1" Type="http://schemas.openxmlformats.org/officeDocument/2006/relationships/package" Target="../embeddings/_____Microsoft_Office_Excel2.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ru-RU"/>
  <c:chart>
    <c:title>
      <c:layout/>
    </c:title>
    <c:view3D>
      <c:rotX val="30"/>
      <c:perspective val="30"/>
    </c:view3D>
    <c:plotArea>
      <c:layout/>
      <c:pie3DChart>
        <c:varyColors val="1"/>
        <c:ser>
          <c:idx val="0"/>
          <c:order val="0"/>
          <c:tx>
            <c:strRef>
              <c:f>Лист1!$B$1</c:f>
              <c:strCache>
                <c:ptCount val="1"/>
                <c:pt idx="0">
                  <c:v>Распределение работников предприятия по образованию </c:v>
                </c:pt>
              </c:strCache>
            </c:strRef>
          </c:tx>
          <c:explosion val="25"/>
          <c:dLbls>
            <c:showVal val="1"/>
            <c:showLeaderLines val="1"/>
          </c:dLbls>
          <c:cat>
            <c:strRef>
              <c:f>Лист1!$A$2:$A$5</c:f>
              <c:strCache>
                <c:ptCount val="4"/>
                <c:pt idx="0">
                  <c:v>высшее</c:v>
                </c:pt>
                <c:pt idx="1">
                  <c:v>неполное высшее</c:v>
                </c:pt>
                <c:pt idx="2">
                  <c:v>среднее специальное</c:v>
                </c:pt>
                <c:pt idx="3">
                  <c:v>среднее</c:v>
                </c:pt>
              </c:strCache>
            </c:strRef>
          </c:cat>
          <c:val>
            <c:numRef>
              <c:f>Лист1!$B$2:$B$5</c:f>
              <c:numCache>
                <c:formatCode>General</c:formatCode>
                <c:ptCount val="4"/>
                <c:pt idx="0">
                  <c:v>15</c:v>
                </c:pt>
                <c:pt idx="1">
                  <c:v>19</c:v>
                </c:pt>
                <c:pt idx="2">
                  <c:v>27</c:v>
                </c:pt>
                <c:pt idx="3">
                  <c:v>39</c:v>
                </c:pt>
              </c:numCache>
            </c:numRef>
          </c:val>
        </c:ser>
      </c:pie3DChart>
    </c:plotArea>
    <c:legend>
      <c:legendPos val="r"/>
      <c:layout/>
    </c:legend>
    <c:plotVisOnly val="1"/>
  </c:chart>
  <c:txPr>
    <a:bodyPr/>
    <a:lstStyle/>
    <a:p>
      <a:pPr>
        <a:defRPr sz="1800"/>
      </a:pPr>
      <a:endParaRPr lang="ru-RU"/>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ru-RU"/>
  <c:chart>
    <c:plotArea>
      <c:layout>
        <c:manualLayout>
          <c:layoutTarget val="inner"/>
          <c:xMode val="edge"/>
          <c:yMode val="edge"/>
          <c:x val="4.7336422396741712E-2"/>
          <c:y val="2.3176189807851629E-2"/>
          <c:w val="0.5948216564672536"/>
          <c:h val="0.8757265163150757"/>
        </c:manualLayout>
      </c:layout>
      <c:barChart>
        <c:barDir val="col"/>
        <c:grouping val="clustered"/>
        <c:ser>
          <c:idx val="0"/>
          <c:order val="0"/>
          <c:tx>
            <c:strRef>
              <c:f>Лист1!$B$1</c:f>
              <c:strCache>
                <c:ptCount val="1"/>
                <c:pt idx="0">
                  <c:v>среднее</c:v>
                </c:pt>
              </c:strCache>
            </c:strRef>
          </c:tx>
          <c:cat>
            <c:numRef>
              <c:f>Лист1!$A$2:$A$7</c:f>
              <c:numCache>
                <c:formatCode>General</c:formatCode>
                <c:ptCount val="6"/>
              </c:numCache>
            </c:numRef>
          </c:cat>
          <c:val>
            <c:numRef>
              <c:f>Лист1!$B$2:$B$7</c:f>
              <c:numCache>
                <c:formatCode>General</c:formatCode>
                <c:ptCount val="6"/>
                <c:pt idx="0">
                  <c:v>50</c:v>
                </c:pt>
                <c:pt idx="1">
                  <c:v>2.5</c:v>
                </c:pt>
                <c:pt idx="2">
                  <c:v>3.5</c:v>
                </c:pt>
                <c:pt idx="3">
                  <c:v>4.5</c:v>
                </c:pt>
              </c:numCache>
            </c:numRef>
          </c:val>
        </c:ser>
        <c:ser>
          <c:idx val="1"/>
          <c:order val="1"/>
          <c:tx>
            <c:strRef>
              <c:f>Лист1!$C$1</c:f>
              <c:strCache>
                <c:ptCount val="1"/>
                <c:pt idx="0">
                  <c:v>неполное среднее</c:v>
                </c:pt>
              </c:strCache>
            </c:strRef>
          </c:tx>
          <c:cat>
            <c:numRef>
              <c:f>Лист1!$A$2:$A$7</c:f>
              <c:numCache>
                <c:formatCode>General</c:formatCode>
                <c:ptCount val="6"/>
              </c:numCache>
            </c:numRef>
          </c:cat>
          <c:val>
            <c:numRef>
              <c:f>Лист1!$C$2:$C$7</c:f>
              <c:numCache>
                <c:formatCode>General</c:formatCode>
                <c:ptCount val="6"/>
                <c:pt idx="0">
                  <c:v>35</c:v>
                </c:pt>
                <c:pt idx="1">
                  <c:v>4.4000000000000004</c:v>
                </c:pt>
                <c:pt idx="2">
                  <c:v>1.8</c:v>
                </c:pt>
                <c:pt idx="3">
                  <c:v>2.8</c:v>
                </c:pt>
              </c:numCache>
            </c:numRef>
          </c:val>
        </c:ser>
        <c:ser>
          <c:idx val="2"/>
          <c:order val="2"/>
          <c:tx>
            <c:strRef>
              <c:f>Лист1!$D$1</c:f>
              <c:strCache>
                <c:ptCount val="1"/>
                <c:pt idx="0">
                  <c:v>неполное высшее</c:v>
                </c:pt>
              </c:strCache>
            </c:strRef>
          </c:tx>
          <c:cat>
            <c:numRef>
              <c:f>Лист1!$A$2:$A$7</c:f>
              <c:numCache>
                <c:formatCode>General</c:formatCode>
                <c:ptCount val="6"/>
              </c:numCache>
            </c:numRef>
          </c:cat>
          <c:val>
            <c:numRef>
              <c:f>Лист1!$D$2:$D$7</c:f>
              <c:numCache>
                <c:formatCode>General</c:formatCode>
                <c:ptCount val="6"/>
                <c:pt idx="0">
                  <c:v>25</c:v>
                </c:pt>
                <c:pt idx="1">
                  <c:v>2</c:v>
                </c:pt>
                <c:pt idx="2">
                  <c:v>3</c:v>
                </c:pt>
                <c:pt idx="3">
                  <c:v>5</c:v>
                </c:pt>
              </c:numCache>
            </c:numRef>
          </c:val>
        </c:ser>
        <c:ser>
          <c:idx val="3"/>
          <c:order val="3"/>
          <c:tx>
            <c:strRef>
              <c:f>Лист1!$E$1</c:f>
              <c:strCache>
                <c:ptCount val="1"/>
                <c:pt idx="0">
                  <c:v>высшее</c:v>
                </c:pt>
              </c:strCache>
            </c:strRef>
          </c:tx>
          <c:cat>
            <c:numRef>
              <c:f>Лист1!$A$2:$A$7</c:f>
              <c:numCache>
                <c:formatCode>General</c:formatCode>
                <c:ptCount val="6"/>
              </c:numCache>
            </c:numRef>
          </c:cat>
          <c:val>
            <c:numRef>
              <c:f>Лист1!$E$2:$E$7</c:f>
              <c:numCache>
                <c:formatCode>General</c:formatCode>
                <c:ptCount val="6"/>
                <c:pt idx="0">
                  <c:v>20</c:v>
                </c:pt>
              </c:numCache>
            </c:numRef>
          </c:val>
        </c:ser>
        <c:axId val="72065408"/>
        <c:axId val="72066944"/>
      </c:barChart>
      <c:catAx>
        <c:axId val="72065408"/>
        <c:scaling>
          <c:orientation val="minMax"/>
        </c:scaling>
        <c:axPos val="b"/>
        <c:numFmt formatCode="General" sourceLinked="1"/>
        <c:tickLblPos val="nextTo"/>
        <c:crossAx val="72066944"/>
        <c:crosses val="autoZero"/>
        <c:auto val="1"/>
        <c:lblAlgn val="ctr"/>
        <c:lblOffset val="100"/>
      </c:catAx>
      <c:valAx>
        <c:axId val="72066944"/>
        <c:scaling>
          <c:orientation val="minMax"/>
        </c:scaling>
        <c:axPos val="l"/>
        <c:majorGridlines/>
        <c:numFmt formatCode="General" sourceLinked="1"/>
        <c:tickLblPos val="nextTo"/>
        <c:crossAx val="72065408"/>
        <c:crosses val="autoZero"/>
        <c:crossBetween val="between"/>
      </c:valAx>
    </c:plotArea>
    <c:legend>
      <c:legendPos val="r"/>
      <c:layout/>
    </c:legend>
    <c:plotVisOnly val="1"/>
  </c:chart>
  <c:txPr>
    <a:bodyPr/>
    <a:lstStyle/>
    <a:p>
      <a:pPr>
        <a:defRPr sz="1800"/>
      </a:pPr>
      <a:endParaRPr lang="ru-RU"/>
    </a:p>
  </c:txPr>
  <c:externalData r:id="rId1"/>
</c:chartSpace>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8" name="Прямоугольник 7"/>
          <p:cNvSpPr/>
          <p:nvPr/>
        </p:nvSpPr>
        <p:spPr>
          <a:xfrm flipH="1">
            <a:off x="2667000" y="0"/>
            <a:ext cx="6477000" cy="68580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Прямая соединительная линия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Заголовок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ru-RU" smtClean="0"/>
              <a:t>Образец заголовка</a:t>
            </a:r>
            <a:endParaRPr kumimoji="0" lang="en-US"/>
          </a:p>
        </p:txBody>
      </p:sp>
      <p:sp>
        <p:nvSpPr>
          <p:cNvPr id="25" name="Подзаголовок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31" name="Дата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C3608BC2-0E9A-4206-B5E1-14D50A5608C5}" type="datetimeFigureOut">
              <a:rPr lang="ru-RU" smtClean="0"/>
              <a:pPr/>
              <a:t>02.06.2011</a:t>
            </a:fld>
            <a:endParaRPr lang="ru-RU"/>
          </a:p>
        </p:txBody>
      </p:sp>
      <p:sp>
        <p:nvSpPr>
          <p:cNvPr id="18" name="Нижний колонтитул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ru-RU"/>
          </a:p>
        </p:txBody>
      </p:sp>
      <p:sp>
        <p:nvSpPr>
          <p:cNvPr id="29" name="Номер слайда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5DFA23F6-9D2C-4218-9836-DB790FD890B2}"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C3608BC2-0E9A-4206-B5E1-14D50A5608C5}" type="datetimeFigureOut">
              <a:rPr lang="ru-RU" smtClean="0"/>
              <a:pPr/>
              <a:t>02.06.2011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5DFA23F6-9D2C-4218-9836-DB790FD890B2}"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53200" y="274955"/>
            <a:ext cx="1524000" cy="5851525"/>
          </a:xfrm>
        </p:spPr>
        <p:txBody>
          <a:bodyPr vert="eaVert" ancho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2"/>
            <a:ext cx="60198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4242816" y="6557946"/>
            <a:ext cx="2002464" cy="226902"/>
          </a:xfrm>
        </p:spPr>
        <p:txBody>
          <a:bodyPr/>
          <a:lstStyle>
            <a:extLst/>
          </a:lstStyle>
          <a:p>
            <a:fld id="{C3608BC2-0E9A-4206-B5E1-14D50A5608C5}" type="datetimeFigureOut">
              <a:rPr lang="ru-RU" smtClean="0"/>
              <a:pPr/>
              <a:t>02.06.2011</a:t>
            </a:fld>
            <a:endParaRPr lang="ru-RU"/>
          </a:p>
        </p:txBody>
      </p:sp>
      <p:sp>
        <p:nvSpPr>
          <p:cNvPr id="5" name="Нижний колонтитул 4"/>
          <p:cNvSpPr>
            <a:spLocks noGrp="1"/>
          </p:cNvSpPr>
          <p:nvPr>
            <p:ph type="ftr" sz="quarter" idx="11"/>
          </p:nvPr>
        </p:nvSpPr>
        <p:spPr>
          <a:xfrm>
            <a:off x="457200" y="6556248"/>
            <a:ext cx="3657600" cy="228600"/>
          </a:xfrm>
        </p:spPr>
        <p:txBody>
          <a:bodyPr/>
          <a:lstStyle>
            <a:extLst/>
          </a:lstStyle>
          <a:p>
            <a:endParaRPr lang="ru-RU"/>
          </a:p>
        </p:txBody>
      </p:sp>
      <p:sp>
        <p:nvSpPr>
          <p:cNvPr id="6" name="Номер слайда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5DFA23F6-9D2C-4218-9836-DB790FD890B2}"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C3608BC2-0E9A-4206-B5E1-14D50A5608C5}" type="datetimeFigureOut">
              <a:rPr lang="ru-RU" smtClean="0"/>
              <a:pPr/>
              <a:t>02.06.2011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5DFA23F6-9D2C-4218-9836-DB790FD890B2}"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C3608BC2-0E9A-4206-B5E1-14D50A5608C5}" type="datetimeFigureOut">
              <a:rPr lang="ru-RU" smtClean="0"/>
              <a:pPr/>
              <a:t>02.06.2011</a:t>
            </a:fld>
            <a:endParaRPr lang="ru-RU"/>
          </a:p>
        </p:txBody>
      </p:sp>
      <p:sp>
        <p:nvSpPr>
          <p:cNvPr id="5" name="Нижний колонтитул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ru-RU"/>
          </a:p>
        </p:txBody>
      </p:sp>
      <p:sp>
        <p:nvSpPr>
          <p:cNvPr id="6" name="Номер слайда 5"/>
          <p:cNvSpPr>
            <a:spLocks noGrp="1"/>
          </p:cNvSpPr>
          <p:nvPr>
            <p:ph type="sldNum" sz="quarter" idx="12"/>
          </p:nvPr>
        </p:nvSpPr>
        <p:spPr>
          <a:xfrm>
            <a:off x="6733952" y="6555112"/>
            <a:ext cx="588336" cy="228600"/>
          </a:xfrm>
        </p:spPr>
        <p:txBody>
          <a:bodyPr/>
          <a:lstStyle>
            <a:extLst/>
          </a:lstStyle>
          <a:p>
            <a:fld id="{5DFA23F6-9D2C-4218-9836-DB790FD890B2}"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C3608BC2-0E9A-4206-B5E1-14D50A5608C5}" type="datetimeFigureOut">
              <a:rPr lang="ru-RU" smtClean="0"/>
              <a:pPr/>
              <a:t>02.06.2011</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5DFA23F6-9D2C-4218-9836-DB790FD890B2}"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nchor="b"/>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C3608BC2-0E9A-4206-B5E1-14D50A5608C5}" type="datetimeFigureOut">
              <a:rPr lang="ru-RU" smtClean="0"/>
              <a:pPr/>
              <a:t>02.06.2011</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5DFA23F6-9D2C-4218-9836-DB790FD890B2}"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C3608BC2-0E9A-4206-B5E1-14D50A5608C5}" type="datetimeFigureOut">
              <a:rPr lang="ru-RU" smtClean="0"/>
              <a:pPr/>
              <a:t>02.06.2011</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5DFA23F6-9D2C-4218-9836-DB790FD890B2}"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solidFill>
                  <a:schemeClr val="tx2"/>
                </a:solidFill>
              </a:defRPr>
            </a:lvl1pPr>
            <a:extLst/>
          </a:lstStyle>
          <a:p>
            <a:fld id="{C3608BC2-0E9A-4206-B5E1-14D50A5608C5}" type="datetimeFigureOut">
              <a:rPr lang="ru-RU" smtClean="0"/>
              <a:pPr/>
              <a:t>02.06.2011</a:t>
            </a:fld>
            <a:endParaRPr lang="ru-RU"/>
          </a:p>
        </p:txBody>
      </p:sp>
      <p:sp>
        <p:nvSpPr>
          <p:cNvPr id="3" name="Нижний колонтитул 2"/>
          <p:cNvSpPr>
            <a:spLocks noGrp="1"/>
          </p:cNvSpPr>
          <p:nvPr>
            <p:ph type="ftr" sz="quarter" idx="11"/>
          </p:nvPr>
        </p:nvSpPr>
        <p:spPr/>
        <p:txBody>
          <a:bodyPr/>
          <a:lstStyle>
            <a:lvl1pPr>
              <a:defRPr>
                <a:solidFill>
                  <a:schemeClr val="tx2"/>
                </a:solidFill>
              </a:defRPr>
            </a:lvl1pPr>
            <a:extLst/>
          </a:lstStyle>
          <a:p>
            <a:endParaRPr lang="ru-RU"/>
          </a:p>
        </p:txBody>
      </p:sp>
      <p:sp>
        <p:nvSpPr>
          <p:cNvPr id="4" name="Номер слайда 3"/>
          <p:cNvSpPr>
            <a:spLocks noGrp="1"/>
          </p:cNvSpPr>
          <p:nvPr>
            <p:ph type="sldNum" sz="quarter" idx="12"/>
          </p:nvPr>
        </p:nvSpPr>
        <p:spPr/>
        <p:txBody>
          <a:bodyPr/>
          <a:lstStyle>
            <a:extLst/>
          </a:lstStyle>
          <a:p>
            <a:fld id="{5DFA23F6-9D2C-4218-9836-DB790FD890B2}"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C3608BC2-0E9A-4206-B5E1-14D50A5608C5}" type="datetimeFigureOut">
              <a:rPr lang="ru-RU" smtClean="0"/>
              <a:pPr/>
              <a:t>02.06.2011</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5DFA23F6-9D2C-4218-9836-DB790FD890B2}"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Прямоугольник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Прямоугольник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Заголовок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ru-RU" smtClean="0"/>
              <a:t>Образец заголовка</a:t>
            </a:r>
            <a:endParaRPr kumimoji="0" lang="en-US" dirty="0"/>
          </a:p>
        </p:txBody>
      </p:sp>
      <p:sp>
        <p:nvSpPr>
          <p:cNvPr id="4" name="Текст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ru-RU" smtClean="0"/>
              <a:t>Образец текста</a:t>
            </a:r>
          </a:p>
        </p:txBody>
      </p:sp>
      <p:sp>
        <p:nvSpPr>
          <p:cNvPr id="5" name="Дата 4"/>
          <p:cNvSpPr>
            <a:spLocks noGrp="1"/>
          </p:cNvSpPr>
          <p:nvPr>
            <p:ph type="dt" sz="half" idx="10"/>
          </p:nvPr>
        </p:nvSpPr>
        <p:spPr/>
        <p:txBody>
          <a:bodyPr/>
          <a:lstStyle>
            <a:extLst/>
          </a:lstStyle>
          <a:p>
            <a:fld id="{C3608BC2-0E9A-4206-B5E1-14D50A5608C5}" type="datetimeFigureOut">
              <a:rPr lang="ru-RU" smtClean="0"/>
              <a:pPr/>
              <a:t>02.06.2011</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5DFA23F6-9D2C-4218-9836-DB790FD890B2}" type="slidenum">
              <a:rPr lang="ru-RU" smtClean="0"/>
              <a:pPr/>
              <a:t>‹#›</a:t>
            </a:fld>
            <a:endParaRPr lang="ru-RU"/>
          </a:p>
        </p:txBody>
      </p:sp>
      <p:sp>
        <p:nvSpPr>
          <p:cNvPr id="10" name="Рисунок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ru-RU" smtClean="0"/>
              <a:t>Вставка рисунка</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9" name="Прямоугольник 8"/>
          <p:cNvSpPr/>
          <p:nvPr/>
        </p:nvSpPr>
        <p:spPr>
          <a:xfrm flipH="1">
            <a:off x="8153400" y="0"/>
            <a:ext cx="990600" cy="6858000"/>
          </a:xfrm>
          <a:prstGeom prst="rect">
            <a:avLst/>
          </a:prstGeom>
          <a:blipFill>
            <a:blip r:embed="rId13">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Заголовок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ru-RU" smtClean="0"/>
              <a:t>Образец заголовка</a:t>
            </a:r>
            <a:endParaRPr kumimoji="0" lang="en-US"/>
          </a:p>
        </p:txBody>
      </p:sp>
      <p:sp>
        <p:nvSpPr>
          <p:cNvPr id="31" name="Текст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7" name="Дата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C3608BC2-0E9A-4206-B5E1-14D50A5608C5}" type="datetimeFigureOut">
              <a:rPr lang="ru-RU" smtClean="0"/>
              <a:pPr/>
              <a:t>02.06.2011</a:t>
            </a:fld>
            <a:endParaRPr lang="ru-RU"/>
          </a:p>
        </p:txBody>
      </p:sp>
      <p:sp>
        <p:nvSpPr>
          <p:cNvPr id="4" name="Нижний колонтитул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ru-RU"/>
          </a:p>
        </p:txBody>
      </p:sp>
      <p:sp>
        <p:nvSpPr>
          <p:cNvPr id="16" name="Номер слайда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5DFA23F6-9D2C-4218-9836-DB790FD890B2}"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000364" y="533400"/>
            <a:ext cx="5471904" cy="5467368"/>
          </a:xfrm>
        </p:spPr>
        <p:txBody>
          <a:bodyPr/>
          <a:lstStyle/>
          <a:p>
            <a:pPr algn="ctr"/>
            <a:r>
              <a:rPr lang="ru-RU" sz="6000" dirty="0" smtClean="0"/>
              <a:t>Статистические </a:t>
            </a:r>
            <a:r>
              <a:rPr lang="ru-RU" sz="6000" dirty="0" err="1" smtClean="0"/>
              <a:t>РЯДы</a:t>
            </a:r>
            <a:r>
              <a:rPr lang="ru-RU" sz="6000" dirty="0" smtClean="0"/>
              <a:t> РАСПРЕДЕЛЕНИЯ И ИХ ВИДЫ</a:t>
            </a:r>
            <a:endParaRPr lang="ru-RU" sz="6000" dirty="0"/>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noGrp="1"/>
          </p:cNvGraphicFramePr>
          <p:nvPr>
            <p:ph idx="1"/>
          </p:nvPr>
        </p:nvGraphicFramePr>
        <p:xfrm>
          <a:off x="857224" y="1714487"/>
          <a:ext cx="6838976" cy="4741875"/>
        </p:xfrm>
        <a:graphic>
          <a:graphicData uri="http://schemas.openxmlformats.org/drawingml/2006/chart">
            <c:chart xmlns:c="http://schemas.openxmlformats.org/drawingml/2006/chart" xmlns:r="http://schemas.openxmlformats.org/officeDocument/2006/relationships" r:id="rId2"/>
          </a:graphicData>
        </a:graphic>
      </p:graphicFrame>
      <p:sp>
        <p:nvSpPr>
          <p:cNvPr id="5" name="Прямоугольник 4"/>
          <p:cNvSpPr/>
          <p:nvPr/>
        </p:nvSpPr>
        <p:spPr>
          <a:xfrm>
            <a:off x="928662" y="500042"/>
            <a:ext cx="6357982" cy="369332"/>
          </a:xfrm>
          <a:prstGeom prst="rect">
            <a:avLst/>
          </a:prstGeom>
        </p:spPr>
        <p:txBody>
          <a:bodyPr wrap="square">
            <a:spAutoFit/>
          </a:bodyPr>
          <a:lstStyle/>
          <a:p>
            <a:r>
              <a:rPr lang="ru-RU" dirty="0"/>
              <a:t>Распределение работников предприятия по образованию</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2394580"/>
          </a:xfrm>
        </p:spPr>
        <p:txBody>
          <a:bodyPr>
            <a:normAutofit fontScale="90000"/>
          </a:bodyPr>
          <a:lstStyle/>
          <a:p>
            <a:pPr algn="ctr"/>
            <a:r>
              <a:rPr lang="ru-RU" dirty="0" smtClean="0">
                <a:solidFill>
                  <a:schemeClr val="tx1">
                    <a:lumMod val="65000"/>
                    <a:lumOff val="35000"/>
                  </a:schemeClr>
                </a:solidFill>
              </a:rPr>
              <a:t>1.1. Атрибутивные ряды  распределения</a:t>
            </a:r>
            <a:r>
              <a:rPr lang="ru-RU" dirty="0" smtClean="0"/>
              <a:t/>
            </a:r>
            <a:br>
              <a:rPr lang="ru-RU" dirty="0" smtClean="0"/>
            </a:br>
            <a:r>
              <a:rPr lang="ru-RU" u="sng" dirty="0" smtClean="0"/>
              <a:t>Распределение работников предприятия по образованию</a:t>
            </a:r>
            <a:endParaRPr lang="ru-RU" dirty="0"/>
          </a:p>
        </p:txBody>
      </p:sp>
      <p:graphicFrame>
        <p:nvGraphicFramePr>
          <p:cNvPr id="4" name="Содержимое 3"/>
          <p:cNvGraphicFramePr>
            <a:graphicFrameLocks noGrp="1"/>
          </p:cNvGraphicFramePr>
          <p:nvPr>
            <p:ph idx="1"/>
          </p:nvPr>
        </p:nvGraphicFramePr>
        <p:xfrm>
          <a:off x="428596" y="3429000"/>
          <a:ext cx="7239000" cy="2595880"/>
        </p:xfrm>
        <a:graphic>
          <a:graphicData uri="http://schemas.openxmlformats.org/drawingml/2006/table">
            <a:tbl>
              <a:tblPr firstRow="1" bandRow="1">
                <a:tableStyleId>{5C22544A-7EE6-4342-B048-85BDC9FD1C3A}</a:tableStyleId>
              </a:tblPr>
              <a:tblGrid>
                <a:gridCol w="2413000"/>
                <a:gridCol w="2413000"/>
                <a:gridCol w="2413000"/>
              </a:tblGrid>
              <a:tr h="370840">
                <a:tc rowSpan="2">
                  <a:txBody>
                    <a:bodyPr/>
                    <a:lstStyle/>
                    <a:p>
                      <a:r>
                        <a:rPr lang="ru-RU" dirty="0" smtClean="0"/>
                        <a:t>Образование работников</a:t>
                      </a:r>
                      <a:endParaRPr lang="ru-RU" dirty="0"/>
                    </a:p>
                  </a:txBody>
                  <a:tcPr/>
                </a:tc>
                <a:tc gridSpan="2">
                  <a:txBody>
                    <a:bodyPr/>
                    <a:lstStyle/>
                    <a:p>
                      <a:r>
                        <a:rPr lang="ru-RU" dirty="0" smtClean="0"/>
                        <a:t>Количество работников</a:t>
                      </a:r>
                      <a:endParaRPr lang="ru-RU" dirty="0"/>
                    </a:p>
                  </a:txBody>
                  <a:tcPr/>
                </a:tc>
                <a:tc hMerge="1">
                  <a:txBody>
                    <a:bodyPr/>
                    <a:lstStyle/>
                    <a:p>
                      <a:endParaRPr lang="ru-RU" dirty="0"/>
                    </a:p>
                  </a:txBody>
                  <a:tcPr/>
                </a:tc>
              </a:tr>
              <a:tr h="370840">
                <a:tc vMerge="1">
                  <a:txBody>
                    <a:bodyPr/>
                    <a:lstStyle/>
                    <a:p>
                      <a:endParaRPr lang="ru-RU" dirty="0"/>
                    </a:p>
                  </a:txBody>
                  <a:tcPr/>
                </a:tc>
                <a:tc>
                  <a:txBody>
                    <a:bodyPr/>
                    <a:lstStyle/>
                    <a:p>
                      <a:r>
                        <a:rPr lang="ru-RU" dirty="0" smtClean="0"/>
                        <a:t>абсолютные</a:t>
                      </a:r>
                      <a:endParaRPr lang="ru-RU" dirty="0"/>
                    </a:p>
                  </a:txBody>
                  <a:tcPr/>
                </a:tc>
                <a:tc>
                  <a:txBody>
                    <a:bodyPr/>
                    <a:lstStyle/>
                    <a:p>
                      <a:r>
                        <a:rPr lang="ru-RU" dirty="0" smtClean="0"/>
                        <a:t>В % к итогу</a:t>
                      </a:r>
                      <a:endParaRPr lang="ru-RU" dirty="0"/>
                    </a:p>
                  </a:txBody>
                  <a:tcPr/>
                </a:tc>
              </a:tr>
              <a:tr h="370840">
                <a:tc>
                  <a:txBody>
                    <a:bodyPr/>
                    <a:lstStyle/>
                    <a:p>
                      <a:r>
                        <a:rPr lang="ru-RU" dirty="0" smtClean="0"/>
                        <a:t>высшее</a:t>
                      </a:r>
                      <a:endParaRPr lang="ru-RU" dirty="0"/>
                    </a:p>
                  </a:txBody>
                  <a:tcPr/>
                </a:tc>
                <a:tc>
                  <a:txBody>
                    <a:bodyPr/>
                    <a:lstStyle/>
                    <a:p>
                      <a:r>
                        <a:rPr lang="ru-RU" dirty="0" smtClean="0"/>
                        <a:t>20</a:t>
                      </a:r>
                      <a:endParaRPr lang="ru-RU" dirty="0"/>
                    </a:p>
                  </a:txBody>
                  <a:tcPr/>
                </a:tc>
                <a:tc>
                  <a:txBody>
                    <a:bodyPr/>
                    <a:lstStyle/>
                    <a:p>
                      <a:r>
                        <a:rPr lang="ru-RU" dirty="0" smtClean="0"/>
                        <a:t>15,4</a:t>
                      </a:r>
                      <a:endParaRPr lang="ru-RU" dirty="0"/>
                    </a:p>
                  </a:txBody>
                  <a:tcPr/>
                </a:tc>
              </a:tr>
              <a:tr h="370840">
                <a:tc>
                  <a:txBody>
                    <a:bodyPr/>
                    <a:lstStyle/>
                    <a:p>
                      <a:r>
                        <a:rPr lang="ru-RU" dirty="0" smtClean="0"/>
                        <a:t>неполное высшее</a:t>
                      </a:r>
                      <a:endParaRPr lang="ru-RU" dirty="0"/>
                    </a:p>
                  </a:txBody>
                  <a:tcPr/>
                </a:tc>
                <a:tc>
                  <a:txBody>
                    <a:bodyPr/>
                    <a:lstStyle/>
                    <a:p>
                      <a:r>
                        <a:rPr lang="ru-RU" dirty="0" smtClean="0"/>
                        <a:t>25</a:t>
                      </a:r>
                      <a:endParaRPr lang="ru-RU" dirty="0"/>
                    </a:p>
                  </a:txBody>
                  <a:tcPr/>
                </a:tc>
                <a:tc>
                  <a:txBody>
                    <a:bodyPr/>
                    <a:lstStyle/>
                    <a:p>
                      <a:r>
                        <a:rPr lang="ru-RU" dirty="0" smtClean="0"/>
                        <a:t>19,2</a:t>
                      </a:r>
                      <a:endParaRPr lang="ru-RU" dirty="0"/>
                    </a:p>
                  </a:txBody>
                  <a:tcPr/>
                </a:tc>
              </a:tr>
              <a:tr h="370840">
                <a:tc>
                  <a:txBody>
                    <a:bodyPr/>
                    <a:lstStyle/>
                    <a:p>
                      <a:r>
                        <a:rPr lang="ru-RU" dirty="0" smtClean="0"/>
                        <a:t>средне специальное</a:t>
                      </a:r>
                      <a:endParaRPr lang="ru-RU" dirty="0"/>
                    </a:p>
                  </a:txBody>
                  <a:tcPr/>
                </a:tc>
                <a:tc>
                  <a:txBody>
                    <a:bodyPr/>
                    <a:lstStyle/>
                    <a:p>
                      <a:r>
                        <a:rPr lang="ru-RU" dirty="0" smtClean="0"/>
                        <a:t>35</a:t>
                      </a:r>
                      <a:endParaRPr lang="ru-RU" dirty="0"/>
                    </a:p>
                  </a:txBody>
                  <a:tcPr/>
                </a:tc>
                <a:tc>
                  <a:txBody>
                    <a:bodyPr/>
                    <a:lstStyle/>
                    <a:p>
                      <a:r>
                        <a:rPr lang="ru-RU" dirty="0" smtClean="0"/>
                        <a:t>26,9</a:t>
                      </a:r>
                      <a:endParaRPr lang="ru-RU" dirty="0"/>
                    </a:p>
                  </a:txBody>
                  <a:tcPr/>
                </a:tc>
              </a:tr>
              <a:tr h="370840">
                <a:tc>
                  <a:txBody>
                    <a:bodyPr/>
                    <a:lstStyle/>
                    <a:p>
                      <a:r>
                        <a:rPr lang="ru-RU" dirty="0" smtClean="0"/>
                        <a:t>среднее</a:t>
                      </a:r>
                      <a:endParaRPr lang="ru-RU" dirty="0"/>
                    </a:p>
                  </a:txBody>
                  <a:tcPr/>
                </a:tc>
                <a:tc>
                  <a:txBody>
                    <a:bodyPr/>
                    <a:lstStyle/>
                    <a:p>
                      <a:r>
                        <a:rPr lang="ru-RU" dirty="0" smtClean="0"/>
                        <a:t>50</a:t>
                      </a:r>
                      <a:endParaRPr lang="ru-RU" dirty="0"/>
                    </a:p>
                  </a:txBody>
                  <a:tcPr/>
                </a:tc>
                <a:tc>
                  <a:txBody>
                    <a:bodyPr/>
                    <a:lstStyle/>
                    <a:p>
                      <a:r>
                        <a:rPr lang="ru-RU" dirty="0" smtClean="0"/>
                        <a:t>38,5</a:t>
                      </a:r>
                      <a:endParaRPr lang="ru-RU" dirty="0"/>
                    </a:p>
                  </a:txBody>
                  <a:tcPr/>
                </a:tc>
              </a:tr>
              <a:tr h="370840">
                <a:tc>
                  <a:txBody>
                    <a:bodyPr/>
                    <a:lstStyle/>
                    <a:p>
                      <a:r>
                        <a:rPr lang="ru-RU" dirty="0" smtClean="0"/>
                        <a:t>ИТОГО</a:t>
                      </a:r>
                      <a:endParaRPr lang="ru-RU" dirty="0"/>
                    </a:p>
                  </a:txBody>
                  <a:tcPr/>
                </a:tc>
                <a:tc>
                  <a:txBody>
                    <a:bodyPr/>
                    <a:lstStyle/>
                    <a:p>
                      <a:r>
                        <a:rPr lang="ru-RU" dirty="0" smtClean="0"/>
                        <a:t>130</a:t>
                      </a:r>
                      <a:endParaRPr lang="ru-RU" dirty="0"/>
                    </a:p>
                  </a:txBody>
                  <a:tcPr/>
                </a:tc>
                <a:tc>
                  <a:txBody>
                    <a:bodyPr/>
                    <a:lstStyle/>
                    <a:p>
                      <a:r>
                        <a:rPr lang="ru-RU" dirty="0" smtClean="0"/>
                        <a:t>100</a:t>
                      </a:r>
                      <a:endParaRPr lang="ru-RU" dirty="0"/>
                    </a:p>
                  </a:txBody>
                  <a:tcPr/>
                </a:tc>
              </a:tr>
            </a:tbl>
          </a:graphicData>
        </a:graphic>
      </p:graphicFrame>
    </p:spTree>
  </p:cSld>
  <p:clrMapOvr>
    <a:masterClrMapping/>
  </p:clrMapOvr>
  <p:transition spd="med">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dirty="0" smtClean="0">
                <a:solidFill>
                  <a:schemeClr val="tx1">
                    <a:lumMod val="65000"/>
                    <a:lumOff val="35000"/>
                  </a:schemeClr>
                </a:solidFill>
              </a:rPr>
              <a:t>1.2.  Вариационные ряды   распределения</a:t>
            </a:r>
            <a:endParaRPr lang="ru-RU" dirty="0">
              <a:solidFill>
                <a:schemeClr val="tx1">
                  <a:lumMod val="65000"/>
                  <a:lumOff val="35000"/>
                </a:schemeClr>
              </a:solidFill>
            </a:endParaRPr>
          </a:p>
        </p:txBody>
      </p:sp>
      <p:sp>
        <p:nvSpPr>
          <p:cNvPr id="3" name="Содержимое 2"/>
          <p:cNvSpPr>
            <a:spLocks noGrp="1"/>
          </p:cNvSpPr>
          <p:nvPr>
            <p:ph idx="1"/>
          </p:nvPr>
        </p:nvSpPr>
        <p:spPr/>
        <p:txBody>
          <a:bodyPr>
            <a:normAutofit fontScale="40000" lnSpcReduction="20000"/>
          </a:bodyPr>
          <a:lstStyle/>
          <a:p>
            <a:r>
              <a:rPr lang="ru-RU" sz="2800" dirty="0" smtClean="0"/>
              <a:t>Вариационные ряды   строятся   на   основе    количественного </a:t>
            </a:r>
            <a:r>
              <a:rPr lang="ru-RU" sz="2800" dirty="0" err="1" smtClean="0"/>
              <a:t>группировочного</a:t>
            </a:r>
            <a:r>
              <a:rPr lang="ru-RU" sz="2800" dirty="0" smtClean="0"/>
              <a:t>  признака.  Вариационные ряды состоят из двух элементов: </a:t>
            </a:r>
            <a:r>
              <a:rPr lang="ru-RU" sz="2800" dirty="0" smtClean="0">
                <a:solidFill>
                  <a:schemeClr val="tx2"/>
                </a:solidFill>
              </a:rPr>
              <a:t>вариант и частот</a:t>
            </a:r>
            <a:r>
              <a:rPr lang="ru-RU" sz="2800" dirty="0" smtClean="0"/>
              <a:t>.</a:t>
            </a:r>
          </a:p>
          <a:p>
            <a:r>
              <a:rPr lang="ru-RU" sz="2800" dirty="0" smtClean="0">
                <a:solidFill>
                  <a:schemeClr val="tx2"/>
                </a:solidFill>
              </a:rPr>
              <a:t>     Варианта -  </a:t>
            </a:r>
            <a:r>
              <a:rPr lang="ru-RU" sz="2800" dirty="0" smtClean="0"/>
              <a:t>это  отдельное  значение  варьируемого  признака, которое он принимает в ряду распределения.   Они могут быть положительными и отрицательными, абсолютными и относительными.   Частота - это численность отдельных вариант или каждой группы вариационного ряда.  Частоты,  выраженные в долях  единицы  или  в процентах к итогу,  называются </a:t>
            </a:r>
            <a:r>
              <a:rPr lang="ru-RU" sz="2800" dirty="0" err="1" smtClean="0"/>
              <a:t>частостями</a:t>
            </a:r>
            <a:r>
              <a:rPr lang="ru-RU" sz="2800" dirty="0" smtClean="0"/>
              <a:t>. Сумма частот называется объемом совокупности и определяет число элементов всей совокупности. </a:t>
            </a:r>
          </a:p>
          <a:p>
            <a:r>
              <a:rPr lang="ru-RU" sz="2800" dirty="0" err="1" smtClean="0">
                <a:solidFill>
                  <a:schemeClr val="tx2"/>
                </a:solidFill>
              </a:rPr>
              <a:t>Частости</a:t>
            </a:r>
            <a:r>
              <a:rPr lang="ru-RU" sz="2800" dirty="0" smtClean="0"/>
              <a:t> – это частоты, выраженные в виде относительных величин (долях единиц или процентах). Сумма </a:t>
            </a:r>
            <a:r>
              <a:rPr lang="ru-RU" sz="2800" dirty="0" err="1" smtClean="0"/>
              <a:t>частостей</a:t>
            </a:r>
            <a:r>
              <a:rPr lang="ru-RU" sz="2800" dirty="0" smtClean="0"/>
              <a:t> равна единице или 100 %. Замена частот </a:t>
            </a:r>
            <a:r>
              <a:rPr lang="ru-RU" sz="2800" dirty="0" err="1" smtClean="0"/>
              <a:t>частостями</a:t>
            </a:r>
            <a:r>
              <a:rPr lang="ru-RU" sz="2800" dirty="0" smtClean="0"/>
              <a:t> позволяет сопоставлять вариационные ряды с разным числом наблюдений. </a:t>
            </a:r>
          </a:p>
          <a:p>
            <a:r>
              <a:rPr lang="ru-RU" sz="2800" dirty="0" smtClean="0"/>
              <a:t>Вариационные ряды в зависимости от характера вариации подразделяются </a:t>
            </a:r>
            <a:r>
              <a:rPr lang="ru-RU" sz="2800" dirty="0" smtClean="0">
                <a:solidFill>
                  <a:schemeClr val="tx2"/>
                </a:solidFill>
              </a:rPr>
              <a:t>на дискретные   </a:t>
            </a:r>
            <a:r>
              <a:rPr lang="ru-RU" sz="2800" dirty="0" smtClean="0"/>
              <a:t>(прерывные</a:t>
            </a:r>
            <a:r>
              <a:rPr lang="ru-RU" sz="2800" dirty="0" smtClean="0">
                <a:solidFill>
                  <a:schemeClr val="tx2"/>
                </a:solidFill>
              </a:rPr>
              <a:t>)   и   интервальные </a:t>
            </a:r>
            <a:r>
              <a:rPr lang="ru-RU" sz="2800" dirty="0" smtClean="0"/>
              <a:t>(непрерывные). Дискретные ряды  распределения  основаны   на дискретных (прерывных) признаках, имеющих только целые значения (например, тарифный разряд рабочих, число детей в семье).</a:t>
            </a:r>
          </a:p>
          <a:p>
            <a:r>
              <a:rPr lang="ru-RU" sz="2800" dirty="0" smtClean="0"/>
              <a:t>     Интервальные ряды  распределения  базируются   на непрерывно изменяющемся  значении признака,  принимающем любые (в том числе и дробные) количественные выражения,  т.е. значение признаков таких рядах задается в виде интервала.</a:t>
            </a:r>
          </a:p>
          <a:p>
            <a:r>
              <a:rPr lang="ru-RU" sz="2800" dirty="0" smtClean="0"/>
              <a:t>При наличии достаточно большого количества вариантов значений признака первичный ряд является труднообозримым, и непосредственное рассмотрение его не дает представления о распределении единиц по значению признака в совокупности. Поэтому первым шагом в упорядочении первичного ряда является его ранжирование – расположение всех вариантов в возрастающем (убывающем) порядке.</a:t>
            </a:r>
          </a:p>
          <a:p>
            <a:r>
              <a:rPr lang="ru-RU" sz="2800" dirty="0" smtClean="0"/>
              <a:t>Для построения дискретного ряда с небольшим числом вариантов выписываются все встречающиеся варианты значений признака , а затем подсчитывается частота повторения варианта . Ряд распределения принято оформлять в виде таблицы, состоящей из двух колонок (или строк), в одной из которых представлены варианты, а в другой - частоты. </a:t>
            </a:r>
          </a:p>
          <a:p>
            <a:r>
              <a:rPr lang="ru-RU" sz="2800" dirty="0" smtClean="0"/>
              <a:t>Для построения ряда распределения непрерывно изменяющихся признаков, либо дискретных, представленных в виде интервалов, необходимо установить оптимальное число групп (интервалов), на которые следует разбить все единицы изучаемой совокупности</a:t>
            </a:r>
            <a:r>
              <a:rPr lang="ru-RU" dirty="0" smtClean="0"/>
              <a:t>.</a:t>
            </a:r>
            <a:endParaRPr lang="ru-RU" dirty="0"/>
          </a:p>
        </p:txBody>
      </p:sp>
    </p:spTree>
  </p:cSld>
  <p:clrMapOvr>
    <a:masterClrMapping/>
  </p:clrMapOvr>
  <p:transition spd="med">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1037258"/>
          </a:xfrm>
        </p:spPr>
        <p:txBody>
          <a:bodyPr>
            <a:normAutofit fontScale="90000"/>
          </a:bodyPr>
          <a:lstStyle/>
          <a:p>
            <a:r>
              <a:rPr lang="ru-RU" dirty="0" smtClean="0">
                <a:solidFill>
                  <a:schemeClr val="tx1">
                    <a:lumMod val="65000"/>
                    <a:lumOff val="35000"/>
                  </a:schemeClr>
                </a:solidFill>
              </a:rPr>
              <a:t>1.3.Расчет средних величин.</a:t>
            </a:r>
            <a:r>
              <a:rPr lang="ru-RU" dirty="0" smtClean="0"/>
              <a:t/>
            </a:r>
            <a:br>
              <a:rPr lang="ru-RU" dirty="0" smtClean="0"/>
            </a:br>
            <a:endParaRPr lang="ru-RU" dirty="0"/>
          </a:p>
        </p:txBody>
      </p:sp>
      <p:sp>
        <p:nvSpPr>
          <p:cNvPr id="3" name="Содержимое 2"/>
          <p:cNvSpPr>
            <a:spLocks noGrp="1"/>
          </p:cNvSpPr>
          <p:nvPr>
            <p:ph idx="1"/>
          </p:nvPr>
        </p:nvSpPr>
        <p:spPr>
          <a:xfrm>
            <a:off x="457200" y="1142984"/>
            <a:ext cx="7239000" cy="5312752"/>
          </a:xfrm>
        </p:spPr>
        <p:txBody>
          <a:bodyPr>
            <a:normAutofit fontScale="92500" lnSpcReduction="20000"/>
          </a:bodyPr>
          <a:lstStyle/>
          <a:p>
            <a:r>
              <a:rPr lang="ru-RU" dirty="0" smtClean="0"/>
              <a:t>Как правило, средние величины рассчитываются для получения обобщенных количественных характеристик уровня какого либо варьирующего признака  по совокупности однородных по  основным свойствам единиц конкретного явления или процесса. В статистике все средние величины обозначаются как  </a:t>
            </a:r>
            <a:r>
              <a:rPr lang="ru-RU" dirty="0" smtClean="0">
                <a:sym typeface="Symbol"/>
              </a:rPr>
              <a:t></a:t>
            </a:r>
            <a:r>
              <a:rPr lang="ru-RU" dirty="0" smtClean="0"/>
              <a:t>X.  Существует несколько видов средних величин.</a:t>
            </a:r>
          </a:p>
          <a:p>
            <a:r>
              <a:rPr lang="ru-RU" dirty="0" smtClean="0"/>
              <a:t>Основной средней величиной является средняя </a:t>
            </a:r>
            <a:r>
              <a:rPr lang="ru-RU" dirty="0" err="1" smtClean="0"/>
              <a:t>степеннаяВ</a:t>
            </a:r>
            <a:r>
              <a:rPr lang="ru-RU" dirty="0" smtClean="0"/>
              <a:t>  зависимости от  величины  показателя степени средней она принимает следующие виды:</a:t>
            </a:r>
          </a:p>
          <a:p>
            <a:r>
              <a:rPr lang="ru-RU" dirty="0" smtClean="0"/>
              <a:t>а). Средняя  арифметическая </a:t>
            </a:r>
            <a:r>
              <a:rPr lang="ru-RU" dirty="0" err="1" smtClean="0"/>
              <a:t>невзвешенная</a:t>
            </a:r>
            <a:r>
              <a:rPr lang="ru-RU" dirty="0" smtClean="0"/>
              <a:t>, где </a:t>
            </a:r>
            <a:r>
              <a:rPr lang="ru-RU" dirty="0" err="1" smtClean="0"/>
              <a:t>m</a:t>
            </a:r>
            <a:r>
              <a:rPr lang="ru-RU" dirty="0" smtClean="0"/>
              <a:t> = 1. </a:t>
            </a:r>
          </a:p>
          <a:p>
            <a:r>
              <a:rPr lang="ru-RU" dirty="0" smtClean="0"/>
              <a:t>б). Средняя арифметическая  взвешенная</a:t>
            </a:r>
            <a:endParaRPr lang="ru-RU"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solidFill>
                  <a:schemeClr val="tx1">
                    <a:lumMod val="65000"/>
                    <a:lumOff val="35000"/>
                  </a:schemeClr>
                </a:solidFill>
              </a:rPr>
              <a:t>1.4. Расчет моды и медианы.</a:t>
            </a:r>
            <a:r>
              <a:rPr lang="ru-RU" dirty="0" smtClean="0"/>
              <a:t/>
            </a:r>
            <a:br>
              <a:rPr lang="ru-RU" dirty="0" smtClean="0"/>
            </a:br>
            <a:endParaRPr lang="ru-RU" dirty="0"/>
          </a:p>
        </p:txBody>
      </p:sp>
      <p:sp>
        <p:nvSpPr>
          <p:cNvPr id="3" name="Содержимое 2"/>
          <p:cNvSpPr>
            <a:spLocks noGrp="1"/>
          </p:cNvSpPr>
          <p:nvPr>
            <p:ph idx="1"/>
          </p:nvPr>
        </p:nvSpPr>
        <p:spPr>
          <a:xfrm>
            <a:off x="457200" y="1142984"/>
            <a:ext cx="7239000" cy="5312752"/>
          </a:xfrm>
        </p:spPr>
        <p:txBody>
          <a:bodyPr>
            <a:noAutofit/>
          </a:bodyPr>
          <a:lstStyle/>
          <a:p>
            <a:r>
              <a:rPr lang="ru-RU" sz="1400" dirty="0" smtClean="0"/>
              <a:t>Особым видом средних величин являются структурные средние. Они применяются для изучения внутреннего строения и структуры рядов распределения значений признака. К таким показателям относятся мода и медиана. </a:t>
            </a:r>
          </a:p>
          <a:p>
            <a:r>
              <a:rPr lang="ru-RU" sz="1400" i="1" dirty="0" smtClean="0">
                <a:solidFill>
                  <a:schemeClr val="bg2">
                    <a:lumMod val="50000"/>
                  </a:schemeClr>
                </a:solidFill>
              </a:rPr>
              <a:t>Мода </a:t>
            </a:r>
            <a:r>
              <a:rPr lang="ru-RU" sz="1400" dirty="0" smtClean="0"/>
              <a:t>- это величина признака (варианта), который наиболее часто встречается  в данной  совокупности, </a:t>
            </a:r>
            <a:r>
              <a:rPr lang="ru-RU" sz="1400" dirty="0" err="1" smtClean="0"/>
              <a:t>т.e</a:t>
            </a:r>
            <a:r>
              <a:rPr lang="ru-RU" sz="1400" dirty="0" smtClean="0"/>
              <a:t>. это варианта, имеющая наибольшую частоту</a:t>
            </a:r>
          </a:p>
          <a:p>
            <a:r>
              <a:rPr lang="ru-RU" sz="1400" dirty="0" smtClean="0"/>
              <a:t>Модальный интервал определяется по наибольшей частоте. Мода широко используется в статистической практике при изучении покупательского спроса, регистрации цен и т.д.</a:t>
            </a:r>
          </a:p>
          <a:p>
            <a:r>
              <a:rPr lang="ru-RU" sz="1400" i="1" dirty="0" smtClean="0">
                <a:solidFill>
                  <a:schemeClr val="bg2">
                    <a:lumMod val="50000"/>
                  </a:schemeClr>
                </a:solidFill>
              </a:rPr>
              <a:t>Медиана</a:t>
            </a:r>
            <a:r>
              <a:rPr lang="ru-RU" sz="1400" dirty="0" smtClean="0">
                <a:solidFill>
                  <a:schemeClr val="bg2">
                    <a:lumMod val="50000"/>
                  </a:schemeClr>
                </a:solidFill>
              </a:rPr>
              <a:t> </a:t>
            </a:r>
            <a:r>
              <a:rPr lang="ru-RU" sz="1400" dirty="0" smtClean="0"/>
              <a:t>- варианта, находящаяся в середине ряда  распределения.</a:t>
            </a:r>
          </a:p>
          <a:p>
            <a:r>
              <a:rPr lang="ru-RU" sz="1400" dirty="0" smtClean="0"/>
              <a:t>Медиана делит ряд на две равные (по числу единиц) части – со значениями признака меньше медианы и со значениями признака больше медианы</a:t>
            </a:r>
          </a:p>
          <a:p>
            <a:r>
              <a:rPr lang="ru-RU" sz="1400" dirty="0" smtClean="0"/>
              <a:t>Структурные средние величины (мода и медиана) имеют довольно большое значение в статистике и широкое применение. Мода  является  именно тем числом, которое в действительности  встречается наиболее  часто. Медиана имеет важные свойства для анализа явлений: она обнаруживает типичные черты индивидуальных признаков явления, и, вместе с тем, учитывает влияние крайних значений совокупности. Медиана находит практическое применение в маркетинговой деятельности вследствие особого свойства – сумма абсолютных отклонений чисел ряда от медианы есть величина наименьшая: </a:t>
            </a:r>
          </a:p>
          <a:p>
            <a:r>
              <a:rPr lang="ru-RU" sz="1400" dirty="0" smtClean="0"/>
              <a:t>Мода и медиана, как правило, отличаются от значения средней, совпадая с ней только в случае симметричного расположения частот вариационного ряда. </a:t>
            </a:r>
          </a:p>
          <a:p>
            <a:endParaRPr lang="ru-RU" sz="14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1.5. Графическое изображение статистических данных</a:t>
            </a:r>
            <a:endParaRPr lang="ru-RU" dirty="0"/>
          </a:p>
        </p:txBody>
      </p:sp>
      <p:sp>
        <p:nvSpPr>
          <p:cNvPr id="3" name="Содержимое 2"/>
          <p:cNvSpPr>
            <a:spLocks noGrp="1"/>
          </p:cNvSpPr>
          <p:nvPr>
            <p:ph idx="1"/>
          </p:nvPr>
        </p:nvSpPr>
        <p:spPr/>
        <p:txBody>
          <a:bodyPr>
            <a:normAutofit fontScale="55000" lnSpcReduction="20000"/>
          </a:bodyPr>
          <a:lstStyle/>
          <a:p>
            <a:r>
              <a:rPr lang="ru-RU" dirty="0" smtClean="0"/>
              <a:t>Ряды распределения удобно изучать с помощью графического метода. </a:t>
            </a:r>
          </a:p>
          <a:p>
            <a:r>
              <a:rPr lang="ru-RU" dirty="0" smtClean="0"/>
              <a:t>Статистический график</a:t>
            </a:r>
            <a:r>
              <a:rPr lang="ru-RU" b="1" dirty="0" smtClean="0"/>
              <a:t> </a:t>
            </a:r>
            <a:r>
              <a:rPr lang="ru-RU" dirty="0" smtClean="0"/>
              <a:t>– это чертеж, на котором статистические совокупности, характеризуемые определенными показателями, описываются с помощью условных геометрических образов или знаков. Представление данных таблиц в виде графика производит более сильное впечатление, чем цифры, позволяет лучше осмыслить результаты статистического наблюдения, правильно их истолковывать, значительно облегчает понимание статистического материала, делает его наглядным и доступным. Это, однако, вовсе не означает, что графики имеют лишь иллюстративное значение. Они дают новое знание о предмете исследования, являясь методом обобщения исходной информации.</a:t>
            </a:r>
          </a:p>
          <a:p>
            <a:r>
              <a:rPr lang="ru-RU" dirty="0" smtClean="0"/>
              <a:t>	Значение графического метода в анализе и обобщении данных велико. Графическое изображение позволяет осуществить контроль достоверности статистических показателей, так как, представленные на графике, они более ярко показывают имеющиеся неточности, связанные либо с наличием ошибок наблюдения, либо с сущностью изучаемого явления. С помощью графического изображения возможны изучение закономерностей развития явления, установление  существующих взаимосвязей. Простое сопоставление данных не всегда дает возможность уловить наличие причинных зависимостей, в то же время их графическое изображение способствует выявлению причинных связей, в особенности в случае установления первоначальных гипотез, подлежащих затем дальнейшей разработке. Графики также широко используются для изучения структуры явлений, их изменения во времени и размещения в пространстве. В них более выразительно проявляются сравнительные характеристики и отчетливо виды основные тенденции развития и взаимосвязи, присущие изучаемому явлению или процессу</a:t>
            </a:r>
            <a:endParaRPr lang="ru-RU"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noGrp="1"/>
          </p:cNvGraphicFramePr>
          <p:nvPr>
            <p:ph idx="1"/>
          </p:nvPr>
        </p:nvGraphicFramePr>
        <p:xfrm>
          <a:off x="357188" y="357188"/>
          <a:ext cx="7339010" cy="3714754"/>
        </p:xfrm>
        <a:graphic>
          <a:graphicData uri="http://schemas.openxmlformats.org/drawingml/2006/table">
            <a:tbl>
              <a:tblPr firstRow="1" bandRow="1">
                <a:tableStyleId>{5C22544A-7EE6-4342-B048-85BDC9FD1C3A}</a:tableStyleId>
              </a:tblPr>
              <a:tblGrid>
                <a:gridCol w="1214416"/>
                <a:gridCol w="1000132"/>
                <a:gridCol w="1000132"/>
                <a:gridCol w="979040"/>
                <a:gridCol w="1048430"/>
                <a:gridCol w="1048430"/>
                <a:gridCol w="1048430"/>
              </a:tblGrid>
              <a:tr h="646044">
                <a:tc>
                  <a:txBody>
                    <a:bodyPr/>
                    <a:lstStyle/>
                    <a:p>
                      <a:endParaRPr lang="ru-RU" dirty="0"/>
                    </a:p>
                  </a:txBody>
                  <a:tcPr/>
                </a:tc>
                <a:tc>
                  <a:txBody>
                    <a:bodyPr/>
                    <a:lstStyle/>
                    <a:p>
                      <a:r>
                        <a:rPr lang="ru-RU" dirty="0" smtClean="0"/>
                        <a:t>1995</a:t>
                      </a:r>
                      <a:endParaRPr lang="ru-RU" dirty="0"/>
                    </a:p>
                  </a:txBody>
                  <a:tcPr/>
                </a:tc>
                <a:tc>
                  <a:txBody>
                    <a:bodyPr/>
                    <a:lstStyle/>
                    <a:p>
                      <a:r>
                        <a:rPr lang="ru-RU" dirty="0" smtClean="0"/>
                        <a:t>1996</a:t>
                      </a:r>
                      <a:endParaRPr lang="ru-RU" dirty="0"/>
                    </a:p>
                  </a:txBody>
                  <a:tcPr/>
                </a:tc>
                <a:tc>
                  <a:txBody>
                    <a:bodyPr/>
                    <a:lstStyle/>
                    <a:p>
                      <a:r>
                        <a:rPr lang="ru-RU" dirty="0" smtClean="0"/>
                        <a:t>1997</a:t>
                      </a:r>
                      <a:endParaRPr lang="ru-RU" dirty="0"/>
                    </a:p>
                  </a:txBody>
                  <a:tcPr/>
                </a:tc>
                <a:tc>
                  <a:txBody>
                    <a:bodyPr/>
                    <a:lstStyle/>
                    <a:p>
                      <a:r>
                        <a:rPr lang="ru-RU" dirty="0" smtClean="0"/>
                        <a:t>1998</a:t>
                      </a:r>
                      <a:endParaRPr lang="ru-RU" dirty="0"/>
                    </a:p>
                  </a:txBody>
                  <a:tcPr/>
                </a:tc>
                <a:tc>
                  <a:txBody>
                    <a:bodyPr/>
                    <a:lstStyle/>
                    <a:p>
                      <a:r>
                        <a:rPr lang="ru-RU" dirty="0" smtClean="0"/>
                        <a:t>1999</a:t>
                      </a:r>
                      <a:endParaRPr lang="ru-RU" dirty="0"/>
                    </a:p>
                  </a:txBody>
                  <a:tcPr/>
                </a:tc>
                <a:tc>
                  <a:txBody>
                    <a:bodyPr/>
                    <a:lstStyle/>
                    <a:p>
                      <a:r>
                        <a:rPr lang="ru-RU" dirty="0" smtClean="0"/>
                        <a:t>2000</a:t>
                      </a:r>
                      <a:endParaRPr lang="ru-RU" dirty="0"/>
                    </a:p>
                  </a:txBody>
                  <a:tcPr/>
                </a:tc>
              </a:tr>
              <a:tr h="3068710">
                <a:tc>
                  <a:txBody>
                    <a:bodyPr/>
                    <a:lstStyle/>
                    <a:p>
                      <a:r>
                        <a:rPr lang="ru-RU" dirty="0" err="1" smtClean="0"/>
                        <a:t>Валовый</a:t>
                      </a:r>
                      <a:r>
                        <a:rPr lang="ru-RU" dirty="0" smtClean="0"/>
                        <a:t> </a:t>
                      </a:r>
                      <a:r>
                        <a:rPr lang="ru-RU" dirty="0" err="1" smtClean="0"/>
                        <a:t>внутрений</a:t>
                      </a:r>
                      <a:r>
                        <a:rPr lang="ru-RU" baseline="0" dirty="0" smtClean="0"/>
                        <a:t> продукт в рыночных ценах</a:t>
                      </a:r>
                      <a:endParaRPr lang="ru-RU" dirty="0"/>
                    </a:p>
                  </a:txBody>
                  <a:tcPr/>
                </a:tc>
                <a:tc>
                  <a:txBody>
                    <a:bodyPr/>
                    <a:lstStyle/>
                    <a:p>
                      <a:r>
                        <a:rPr lang="ru-RU" dirty="0" smtClean="0"/>
                        <a:t>1428.5</a:t>
                      </a:r>
                      <a:endParaRPr lang="ru-RU" dirty="0"/>
                    </a:p>
                  </a:txBody>
                  <a:tcPr/>
                </a:tc>
                <a:tc>
                  <a:txBody>
                    <a:bodyPr/>
                    <a:lstStyle/>
                    <a:p>
                      <a:r>
                        <a:rPr lang="ru-RU" dirty="0" smtClean="0"/>
                        <a:t>2007.8</a:t>
                      </a:r>
                      <a:endParaRPr lang="ru-RU" dirty="0"/>
                    </a:p>
                  </a:txBody>
                  <a:tcPr/>
                </a:tc>
                <a:tc>
                  <a:txBody>
                    <a:bodyPr/>
                    <a:lstStyle/>
                    <a:p>
                      <a:r>
                        <a:rPr lang="ru-RU" dirty="0" smtClean="0"/>
                        <a:t>2342.5</a:t>
                      </a:r>
                      <a:endParaRPr lang="ru-RU" dirty="0"/>
                    </a:p>
                  </a:txBody>
                  <a:tcPr/>
                </a:tc>
                <a:tc>
                  <a:txBody>
                    <a:bodyPr/>
                    <a:lstStyle/>
                    <a:p>
                      <a:r>
                        <a:rPr lang="ru-RU" dirty="0" smtClean="0"/>
                        <a:t>2629.6</a:t>
                      </a:r>
                      <a:endParaRPr lang="ru-RU" dirty="0"/>
                    </a:p>
                  </a:txBody>
                  <a:tcPr/>
                </a:tc>
                <a:tc>
                  <a:txBody>
                    <a:bodyPr/>
                    <a:lstStyle/>
                    <a:p>
                      <a:r>
                        <a:rPr lang="ru-RU" dirty="0" smtClean="0"/>
                        <a:t>4823.2</a:t>
                      </a:r>
                      <a:endParaRPr lang="ru-RU" dirty="0"/>
                    </a:p>
                  </a:txBody>
                  <a:tcPr/>
                </a:tc>
                <a:tc>
                  <a:txBody>
                    <a:bodyPr/>
                    <a:lstStyle/>
                    <a:p>
                      <a:r>
                        <a:rPr lang="ru-RU" dirty="0" smtClean="0"/>
                        <a:t>7305.6</a:t>
                      </a:r>
                      <a:endParaRPr lang="ru-RU" dirty="0"/>
                    </a:p>
                  </a:txBody>
                  <a:tcPr/>
                </a:tc>
              </a:tr>
            </a:tbl>
          </a:graphicData>
        </a:graphic>
      </p:graphicFrame>
      <p:sp>
        <p:nvSpPr>
          <p:cNvPr id="5" name="Прямоугольник 4"/>
          <p:cNvSpPr/>
          <p:nvPr/>
        </p:nvSpPr>
        <p:spPr>
          <a:xfrm>
            <a:off x="357158" y="4643446"/>
            <a:ext cx="7358114" cy="646331"/>
          </a:xfrm>
          <a:prstGeom prst="rect">
            <a:avLst/>
          </a:prstGeom>
        </p:spPr>
        <p:txBody>
          <a:bodyPr wrap="square">
            <a:spAutoFit/>
          </a:bodyPr>
          <a:lstStyle/>
          <a:p>
            <a:r>
              <a:rPr lang="ru-RU" dirty="0"/>
              <a:t>Номинальный объем произведенного ВВП</a:t>
            </a:r>
            <a:r>
              <a:rPr lang="ru-RU" b="1" dirty="0"/>
              <a:t> </a:t>
            </a:r>
            <a:r>
              <a:rPr lang="ru-RU" dirty="0"/>
              <a:t>в текущих ценах, млрд. тенге, до 1998г. - трлн. тенге</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28596" y="285728"/>
            <a:ext cx="7267604" cy="6170008"/>
          </a:xfrm>
        </p:spPr>
        <p:txBody>
          <a:bodyPr>
            <a:normAutofit fontScale="55000" lnSpcReduction="20000"/>
          </a:bodyPr>
          <a:lstStyle/>
          <a:p>
            <a:r>
              <a:rPr lang="ru-RU" dirty="0" smtClean="0"/>
              <a:t>Для изображения и внесения суждений о развитии явления во времени  и составе совокупности  наряду с графиками строятся диаграммы.</a:t>
            </a:r>
          </a:p>
          <a:p>
            <a:r>
              <a:rPr lang="ru-RU" dirty="0" smtClean="0"/>
              <a:t>	Используются диаграммы: столбиковые, ленточные, квадратные, круговые, линейные, радикальные и др. Выбор вида диаграммы зависит в основном от особенностей исходных данных, цели исследования. Например, если имеется ряд динамики с несколькими </a:t>
            </a:r>
            <a:r>
              <a:rPr lang="ru-RU" dirty="0" err="1" smtClean="0"/>
              <a:t>неравноотносящимися</a:t>
            </a:r>
            <a:r>
              <a:rPr lang="ru-RU" dirty="0" smtClean="0"/>
              <a:t> уровнями во времени (1913, 1940, 1950, 1980, 1985, 1997 гг.), то часто для наглядности используют столбиковые, квадратные или круговые диаграммы. Они зрительно впечатляют, хорошо запоминаются, но не годны для изображения большого числа уровней, так как громоздки. Когда число уровней в ряду динамики велико, целесообразно применять линейные диаграммы, которые воспроизводят непрерывность процесса развития в виде непрерывной ломанной линии. Кроме того, линейные диаграммы удобно использовать: если целью исследования является изображение общей тенденции и характера развития явления; когда на одном графике необходимо изобразить несколько динамических рядов с целью их сравнения; если наиболее существенным является сопоставление темпов роста, а не уровней.</a:t>
            </a:r>
          </a:p>
          <a:p>
            <a:r>
              <a:rPr lang="ru-RU" dirty="0" smtClean="0"/>
              <a:t>	Основное назначение структурных диаграмм заключается в графическом представлении состава статистических совокупностей, характеризующихся как соотношение различных частей каждой из совокупностей. Состав статистической совокупности графически может быть представлен с помощью как абсолютных, так и относительных показателей. В первом случае не только размеры отдельных частей, но и размер графика в целом определяются статистическими величинами и измеряются в соответствии с изменениями последних. Во втором – размер всего графика не меняется (так как сумма всех частей любой совокупности составляет 100%), а меняются только размеры отдельных его частей. Графическое изображение состава совокупности по абсолютным и относительным показателям способствует проведению более глубокого анализа и позволяет проводить международные сопоставления и сравнения социально – экономических явлений.</a:t>
            </a:r>
          </a:p>
          <a:p>
            <a:r>
              <a:rPr lang="ru-RU" dirty="0" smtClean="0"/>
              <a:t>	В качестве графического образа для изображения структуры совокупностей применяются прямоугольники – для построения столбиковых и полосовых диаграмм и круги – для построения секторных диаграмм.</a:t>
            </a:r>
          </a:p>
          <a:p>
            <a:endParaRPr lang="ru-RU"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noGrp="1"/>
          </p:cNvGraphicFramePr>
          <p:nvPr>
            <p:ph idx="1"/>
          </p:nvPr>
        </p:nvGraphicFramePr>
        <p:xfrm>
          <a:off x="457200" y="1609725"/>
          <a:ext cx="7239000" cy="4846638"/>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зящная">
  <a:themeElements>
    <a:clrScheme name="Изящная">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Изящная">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119</TotalTime>
  <Words>850</Words>
  <Application>Microsoft Office PowerPoint</Application>
  <PresentationFormat>Экран (4:3)</PresentationFormat>
  <Paragraphs>67</Paragraphs>
  <Slides>10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10</vt:i4>
      </vt:variant>
    </vt:vector>
  </HeadingPairs>
  <TitlesOfParts>
    <vt:vector size="11" baseType="lpstr">
      <vt:lpstr>Изящная</vt:lpstr>
      <vt:lpstr>Статистические РЯДы РАСПРЕДЕЛЕНИЯ И ИХ ВИДЫ</vt:lpstr>
      <vt:lpstr>1.1. Атрибутивные ряды  распределения Распределение работников предприятия по образованию</vt:lpstr>
      <vt:lpstr>1.2.  Вариационные ряды   распределения</vt:lpstr>
      <vt:lpstr>1.3.Расчет средних величин. </vt:lpstr>
      <vt:lpstr>1.4. Расчет моды и медианы. </vt:lpstr>
      <vt:lpstr>1.5. Графическое изображение статистических данных</vt:lpstr>
      <vt:lpstr>Слайд 7</vt:lpstr>
      <vt:lpstr>Слайд 8</vt:lpstr>
      <vt:lpstr>Слайд 9</vt:lpstr>
      <vt:lpstr>Слайд 10</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Статистические РЯДы РАСПРЕДЕЛЕНИЯ И ИХ ВИДЫ</dc:title>
  <dc:creator>User</dc:creator>
  <cp:lastModifiedBy>k221</cp:lastModifiedBy>
  <cp:revision>13</cp:revision>
  <dcterms:created xsi:type="dcterms:W3CDTF">2010-10-15T10:13:59Z</dcterms:created>
  <dcterms:modified xsi:type="dcterms:W3CDTF">2011-06-02T06:20:00Z</dcterms:modified>
</cp:coreProperties>
</file>