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15138" cy="9931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5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20F053E-7D9F-4EE3-A5D2-0E90C451AEC8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592A049-8EC6-404A-B598-E03C60C80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0F053E-7D9F-4EE3-A5D2-0E90C451AEC8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92A049-8EC6-404A-B598-E03C60C80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20F053E-7D9F-4EE3-A5D2-0E90C451AEC8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592A049-8EC6-404A-B598-E03C60C80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0F053E-7D9F-4EE3-A5D2-0E90C451AEC8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92A049-8EC6-404A-B598-E03C60C80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20F053E-7D9F-4EE3-A5D2-0E90C451AEC8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592A049-8EC6-404A-B598-E03C60C80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0F053E-7D9F-4EE3-A5D2-0E90C451AEC8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92A049-8EC6-404A-B598-E03C60C80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0F053E-7D9F-4EE3-A5D2-0E90C451AEC8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92A049-8EC6-404A-B598-E03C60C80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0F053E-7D9F-4EE3-A5D2-0E90C451AEC8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92A049-8EC6-404A-B598-E03C60C80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20F053E-7D9F-4EE3-A5D2-0E90C451AEC8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92A049-8EC6-404A-B598-E03C60C80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0F053E-7D9F-4EE3-A5D2-0E90C451AEC8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92A049-8EC6-404A-B598-E03C60C80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0F053E-7D9F-4EE3-A5D2-0E90C451AEC8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92A049-8EC6-404A-B598-E03C60C8001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20F053E-7D9F-4EE3-A5D2-0E90C451AEC8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592A049-8EC6-404A-B598-E03C60C800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395534"/>
          </a:xfrm>
        </p:spPr>
        <p:txBody>
          <a:bodyPr/>
          <a:lstStyle/>
          <a:p>
            <a:r>
              <a:rPr lang="ru-RU" sz="7200" i="1" dirty="0" smtClean="0">
                <a:solidFill>
                  <a:srgbClr val="FFFF00"/>
                </a:solidFill>
              </a:rPr>
              <a:t>ИНДЕКСЫ</a:t>
            </a:r>
            <a:endParaRPr lang="ru-RU" sz="72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00298" y="-7173901"/>
            <a:ext cx="4357702" cy="1871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i="1" dirty="0">
                <a:solidFill>
                  <a:srgbClr val="00B0F0"/>
                </a:solidFill>
              </a:rPr>
              <a:t/>
            </a:r>
            <a:br>
              <a:rPr lang="ru-RU" i="1" dirty="0">
                <a:solidFill>
                  <a:srgbClr val="00B0F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0034" y="571480"/>
            <a:ext cx="7000924" cy="50720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i="1" dirty="0" smtClean="0">
                <a:solidFill>
                  <a:srgbClr val="00B0F0"/>
                </a:solidFill>
              </a:rPr>
              <a:t>В статистике под индексом понимается относительная величина (показатель), выражающая изменение сложного социально- экономического показателя во времени, в пространстве, по сравнению с планом. В связи с этим различают динамические, территориальные индексы, а также индексы выполнения плана.</a:t>
            </a:r>
            <a:r>
              <a:rPr lang="ru-RU" i="1" dirty="0" smtClean="0">
                <a:solidFill>
                  <a:srgbClr val="00B0F0"/>
                </a:solidFill>
              </a:rPr>
              <a:t/>
            </a:r>
            <a:br>
              <a:rPr lang="ru-RU" i="1" dirty="0" smtClean="0">
                <a:solidFill>
                  <a:srgbClr val="00B0F0"/>
                </a:solidFill>
              </a:rPr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7358114" cy="5429288"/>
          </a:xfrm>
        </p:spPr>
        <p:txBody>
          <a:bodyPr>
            <a:normAutofit fontScale="90000"/>
          </a:bodyPr>
          <a:lstStyle/>
          <a:p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>В статистической практике принято следующее обозначение</a:t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err="1" smtClean="0">
                <a:solidFill>
                  <a:srgbClr val="FFC000"/>
                </a:solidFill>
              </a:rPr>
              <a:t>i</a:t>
            </a:r>
            <a:r>
              <a:rPr lang="ru-RU" sz="3100" i="1" dirty="0" smtClean="0">
                <a:solidFill>
                  <a:srgbClr val="FFC000"/>
                </a:solidFill>
              </a:rPr>
              <a:t> – индивидуальный индекс I – общий индекс</a:t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err="1" smtClean="0">
                <a:solidFill>
                  <a:srgbClr val="FFC000"/>
                </a:solidFill>
              </a:rPr>
              <a:t>p</a:t>
            </a:r>
            <a:r>
              <a:rPr lang="ru-RU" sz="3100" i="1" dirty="0" smtClean="0">
                <a:solidFill>
                  <a:srgbClr val="FFC000"/>
                </a:solidFill>
              </a:rPr>
              <a:t> – цена </a:t>
            </a:r>
            <a:r>
              <a:rPr lang="ru-RU" sz="3100" i="1" dirty="0" err="1" smtClean="0">
                <a:solidFill>
                  <a:srgbClr val="FFC000"/>
                </a:solidFill>
              </a:rPr>
              <a:t>q</a:t>
            </a:r>
            <a:r>
              <a:rPr lang="ru-RU" sz="3100" i="1" dirty="0" smtClean="0">
                <a:solidFill>
                  <a:srgbClr val="FFC000"/>
                </a:solidFill>
              </a:rPr>
              <a:t> - количество</a:t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err="1" smtClean="0">
                <a:solidFill>
                  <a:srgbClr val="FFC000"/>
                </a:solidFill>
              </a:rPr>
              <a:t>t</a:t>
            </a:r>
            <a:r>
              <a:rPr lang="ru-RU" sz="3100" i="1" dirty="0" smtClean="0">
                <a:solidFill>
                  <a:srgbClr val="FFC000"/>
                </a:solidFill>
              </a:rPr>
              <a:t> – затраты времени на производство единицы продукции</a:t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>T – численность </a:t>
            </a:r>
            <a:r>
              <a:rPr lang="ru-RU" sz="3100" i="1" dirty="0" err="1" smtClean="0">
                <a:solidFill>
                  <a:srgbClr val="FFC000"/>
                </a:solidFill>
              </a:rPr>
              <a:t>f</a:t>
            </a:r>
            <a:r>
              <a:rPr lang="ru-RU" sz="3100" i="1" dirty="0" smtClean="0">
                <a:solidFill>
                  <a:srgbClr val="FFC000"/>
                </a:solidFill>
              </a:rPr>
              <a:t> – </a:t>
            </a:r>
            <a:r>
              <a:rPr lang="ru-RU" sz="3100" i="1" dirty="0" err="1" smtClean="0">
                <a:solidFill>
                  <a:srgbClr val="FFC000"/>
                </a:solidFill>
              </a:rPr>
              <a:t>з</a:t>
            </a:r>
            <a:r>
              <a:rPr lang="ru-RU" sz="3100" i="1" dirty="0" smtClean="0">
                <a:solidFill>
                  <a:srgbClr val="FFC000"/>
                </a:solidFill>
              </a:rPr>
              <a:t>/</a:t>
            </a:r>
            <a:r>
              <a:rPr lang="ru-RU" sz="3100" i="1" dirty="0" err="1" smtClean="0">
                <a:solidFill>
                  <a:srgbClr val="FFC000"/>
                </a:solidFill>
              </a:rPr>
              <a:t>п</a:t>
            </a:r>
            <a:r>
              <a:rPr lang="ru-RU" sz="3100" i="1" dirty="0" smtClean="0">
                <a:solidFill>
                  <a:srgbClr val="FFC000"/>
                </a:solidFill>
              </a:rPr>
              <a:t/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smtClean="0">
                <a:solidFill>
                  <a:srgbClr val="FFC000"/>
                </a:solidFill>
              </a:rPr>
              <a:t>F – фонд </a:t>
            </a:r>
            <a:r>
              <a:rPr lang="ru-RU" sz="3100" i="1" dirty="0" err="1" smtClean="0">
                <a:solidFill>
                  <a:srgbClr val="FFC000"/>
                </a:solidFill>
              </a:rPr>
              <a:t>з</a:t>
            </a:r>
            <a:r>
              <a:rPr lang="ru-RU" sz="3100" i="1" dirty="0" smtClean="0">
                <a:solidFill>
                  <a:srgbClr val="FFC000"/>
                </a:solidFill>
              </a:rPr>
              <a:t>/</a:t>
            </a:r>
            <a:r>
              <a:rPr lang="ru-RU" sz="3100" i="1" dirty="0" err="1" smtClean="0">
                <a:solidFill>
                  <a:srgbClr val="FFC000"/>
                </a:solidFill>
              </a:rPr>
              <a:t>п</a:t>
            </a:r>
            <a:r>
              <a:rPr lang="ru-RU" sz="3100" i="1" dirty="0" smtClean="0">
                <a:solidFill>
                  <a:srgbClr val="FFC000"/>
                </a:solidFill>
              </a:rPr>
              <a:t> </a:t>
            </a:r>
            <a:r>
              <a:rPr lang="ru-RU" sz="3100" i="1" dirty="0" err="1" smtClean="0">
                <a:solidFill>
                  <a:srgbClr val="FFC000"/>
                </a:solidFill>
              </a:rPr>
              <a:t>z</a:t>
            </a:r>
            <a:r>
              <a:rPr lang="ru-RU" sz="3100" i="1" dirty="0" smtClean="0">
                <a:solidFill>
                  <a:srgbClr val="FFC000"/>
                </a:solidFill>
              </a:rPr>
              <a:t>- себестоимость</a:t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err="1" smtClean="0">
                <a:solidFill>
                  <a:srgbClr val="FFC000"/>
                </a:solidFill>
              </a:rPr>
              <a:t>pq</a:t>
            </a:r>
            <a:r>
              <a:rPr lang="ru-RU" sz="3100" i="1" dirty="0" smtClean="0">
                <a:solidFill>
                  <a:srgbClr val="FFC000"/>
                </a:solidFill>
              </a:rPr>
              <a:t> – товарооборот, выручка.</a:t>
            </a:r>
            <a:br>
              <a:rPr lang="ru-RU" sz="3100" i="1" dirty="0" smtClean="0">
                <a:solidFill>
                  <a:srgbClr val="FFC000"/>
                </a:solidFill>
              </a:rPr>
            </a:br>
            <a:r>
              <a:rPr lang="ru-RU" sz="3100" i="1" dirty="0" err="1" smtClean="0">
                <a:solidFill>
                  <a:srgbClr val="FFC000"/>
                </a:solidFill>
              </a:rPr>
              <a:t>zq</a:t>
            </a:r>
            <a:r>
              <a:rPr lang="ru-RU" sz="3100" i="1" dirty="0" smtClean="0">
                <a:solidFill>
                  <a:srgbClr val="FFC000"/>
                </a:solidFill>
              </a:rPr>
              <a:t> – затраты на производство всей продукции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20040"/>
            <a:ext cx="7186634" cy="751506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Monotype Corsiva" pitchFamily="66" charset="0"/>
              </a:rPr>
              <a:t>Виды индексов</a:t>
            </a:r>
            <a:endParaRPr lang="ru-RU" sz="5400" dirty="0"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643050"/>
            <a:ext cx="78233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ea typeface="Times New Roman" pitchFamily="18" charset="0"/>
              </a:rPr>
              <a:t>1. Средний арифметический индекс.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85720" y="2214554"/>
            <a:ext cx="74086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ea typeface="Times New Roman" pitchFamily="18" charset="0"/>
              </a:rPr>
              <a:t>2. Средний гармонический индекс</a:t>
            </a:r>
            <a:r>
              <a:rPr lang="ru-RU" sz="3200" b="1" dirty="0">
                <a:solidFill>
                  <a:schemeClr val="accent6"/>
                </a:solidFill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2857496"/>
            <a:ext cx="7215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3. Базисные </a:t>
            </a:r>
            <a:r>
              <a:rPr lang="ru-RU" sz="3200" b="1" i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и цепные </a:t>
            </a:r>
            <a:r>
              <a:rPr lang="ru-RU" sz="3200" b="1" i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индексы.</a:t>
            </a:r>
            <a:endParaRPr lang="ru-RU" sz="3200" i="1" dirty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20040"/>
            <a:ext cx="7556404" cy="6180794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chemeClr val="accent4"/>
                </a:solidFill>
              </a:rPr>
              <a:t>Среднеарифметический индекс </a:t>
            </a:r>
            <a:r>
              <a:rPr lang="ru-RU" i="1" dirty="0" smtClean="0">
                <a:solidFill>
                  <a:srgbClr val="0070C0"/>
                </a:solidFill>
              </a:rPr>
              <a:t>тождествен агрегатному, если весами индивидуальных индексов будут слагаемые знаменателя агрегатного по формуле средней арифметической, будет равна агрегатному индексу.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20040"/>
            <a:ext cx="7270652" cy="1823076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/>
              <a:t>Нахождение </a:t>
            </a:r>
            <a:r>
              <a:rPr lang="ru-RU" i="1" dirty="0" err="1" smtClean="0"/>
              <a:t>среднеарифмиического</a:t>
            </a:r>
            <a:r>
              <a:rPr lang="ru-RU" i="1" dirty="0" smtClean="0"/>
              <a:t> индекса:</a:t>
            </a:r>
            <a:endParaRPr lang="ru-RU" i="1" dirty="0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42910" y="3214686"/>
          <a:ext cx="6643734" cy="1026268"/>
        </p:xfrm>
        <a:graphic>
          <a:graphicData uri="http://schemas.openxmlformats.org/presentationml/2006/ole">
            <p:oleObj spid="_x0000_s17410" name="Формула" r:id="rId3" imgW="3124080" imgH="482400" progId="Equation.3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20040"/>
            <a:ext cx="7270652" cy="1965952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/>
              <a:t>Нахождение среднегармонического индекса:</a:t>
            </a:r>
            <a:endParaRPr lang="ru-RU" i="1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214686"/>
            <a:ext cx="5786478" cy="1071570"/>
          </a:xfrm>
          <a:prstGeom prst="rect">
            <a:avLst/>
          </a:prstGeom>
          <a:noFill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46588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Базисные и цепные индексы:</a:t>
            </a:r>
            <a:endParaRPr lang="ru-RU" sz="36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5" y="2643182"/>
          <a:ext cx="7215236" cy="3429023"/>
        </p:xfrm>
        <a:graphic>
          <a:graphicData uri="http://schemas.openxmlformats.org/drawingml/2006/table">
            <a:tbl>
              <a:tblPr/>
              <a:tblGrid>
                <a:gridCol w="993753"/>
                <a:gridCol w="501839"/>
                <a:gridCol w="542950"/>
                <a:gridCol w="501839"/>
                <a:gridCol w="426704"/>
                <a:gridCol w="542950"/>
                <a:gridCol w="501839"/>
                <a:gridCol w="426704"/>
                <a:gridCol w="542950"/>
                <a:gridCol w="535861"/>
                <a:gridCol w="426704"/>
                <a:gridCol w="542950"/>
                <a:gridCol w="535861"/>
                <a:gridCol w="192332"/>
              </a:tblGrid>
              <a:tr h="728025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· базисные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индексы 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Ip=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p1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Ip=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p2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Ip=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p3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Ip=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pn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045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р0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р0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р0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р0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38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28025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· цепные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индексы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Ip=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p1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Ip=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p2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Ip=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p3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Ip=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pn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68549" marR="685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045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49" marR="6854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р0</a:t>
                      </a:r>
                    </a:p>
                  </a:txBody>
                  <a:tcPr marL="68549" marR="68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р1</a:t>
                      </a:r>
                    </a:p>
                  </a:txBody>
                  <a:tcPr marL="68549" marR="68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р2</a:t>
                      </a:r>
                    </a:p>
                  </a:txBody>
                  <a:tcPr marL="68549" marR="68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pn-1</a:t>
                      </a:r>
                    </a:p>
                  </a:txBody>
                  <a:tcPr marL="68549" marR="68549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36</TotalTime>
  <Words>149</Words>
  <Application>Microsoft Office PowerPoint</Application>
  <PresentationFormat>Экран (4:3)</PresentationFormat>
  <Paragraphs>49</Paragraphs>
  <Slides>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Изящная</vt:lpstr>
      <vt:lpstr>Формула</vt:lpstr>
      <vt:lpstr>ИНДЕКСЫ</vt:lpstr>
      <vt:lpstr>В статистике под индексом понимается относительная величина (показатель), выражающая изменение сложного социально- экономического показателя во времени, в пространстве, по сравнению с планом. В связи с этим различают динамические, территориальные индексы, а также индексы выполнения плана. </vt:lpstr>
      <vt:lpstr>                         В статистической практике принято следующее обозначение i – индивидуальный индекс I – общий индекс p – цена q - количество t – затраты времени на производство единицы продукции T – численность f – з/п F – фонд з/п z- себестоимость pq – товарооборот, выручка. zq – затраты на производство всей продукции</vt:lpstr>
      <vt:lpstr>Виды индексов</vt:lpstr>
      <vt:lpstr>Среднеарифметический индекс тождествен агрегатному, если весами индивидуальных индексов будут слагаемые знаменателя агрегатного по формуле средней арифметической, будет равна агрегатному индексу.  </vt:lpstr>
      <vt:lpstr>Нахождение среднеарифмиического индекса:</vt:lpstr>
      <vt:lpstr>Нахождение среднегармонического индекса:</vt:lpstr>
      <vt:lpstr>Базисные и цепные индексы: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ИНДЕКСЫ</dc:title>
  <dc:creator>UserLib</dc:creator>
  <cp:lastModifiedBy>k221</cp:lastModifiedBy>
  <cp:revision>7</cp:revision>
  <dcterms:created xsi:type="dcterms:W3CDTF">2010-10-16T03:53:44Z</dcterms:created>
  <dcterms:modified xsi:type="dcterms:W3CDTF">2011-06-08T08:47:08Z</dcterms:modified>
</cp:coreProperties>
</file>