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36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77D1B-34CC-43B7-9413-734A427CC326}" type="datetimeFigureOut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70E3F59-2034-4764-8A9B-6687CEA5F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16DAE-A82A-42E4-AC89-7ADD278A0DF7}" type="datetimeFigureOut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8BA80-7918-4898-92A3-BADE20DF0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55E1D-633E-4F6E-B728-D85FF5839021}" type="datetimeFigureOut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990E9-7F67-4B3C-9DD1-341F6B588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D680B-5DE3-44FB-94FD-68EE93A56B37}" type="datetimeFigureOut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51F1D-E227-4B89-B494-15CF98F27C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F6237-CCE0-4B77-AC94-BD001F19E7B4}" type="datetimeFigureOut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66012-9930-4D71-B1C2-04A3BC710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F73C0-F4EE-4F84-8A92-7B5E214F5DAB}" type="datetimeFigureOut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30080-B98E-4FF5-950A-6AD397F01C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6A78357-34B7-4DFD-9FBF-B4FC410A19E4}" type="datetimeFigureOut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6FD17F3-08FF-4F8B-87F6-C5BB80190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F8C06-6250-4B35-BC2B-AFF3E6BF5652}" type="datetimeFigureOut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DD797-7934-454F-819C-5CAFDEE8CD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8B996-A27A-4C92-9B67-B7BB2F649C8A}" type="datetimeFigureOut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3E582-7B7B-474E-8A7C-86F4B710C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02DBC-DAFE-457D-A551-DFA4832AFBE4}" type="datetimeFigureOut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B1A3C-7A9D-4CF0-8E35-F3F8FF726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FE2AA-C72B-4EBB-A25F-4A836D17F1F0}" type="datetimeFigureOut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90428-DF89-484E-8D42-C64CE0BFDA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 smtClean="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fld id="{06041A4D-17DB-4901-8D42-3DD8E697A27B}" type="datetimeFigureOut">
              <a:rPr lang="ru-RU"/>
              <a:pPr>
                <a:defRPr/>
              </a:pPr>
              <a:t>24.05.2012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319E2CEF-9755-48E4-83E1-0D46C89A9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4" r:id="rId3"/>
    <p:sldLayoutId id="2147483693" r:id="rId4"/>
    <p:sldLayoutId id="2147483697" r:id="rId5"/>
    <p:sldLayoutId id="2147483698" r:id="rId6"/>
    <p:sldLayoutId id="2147483692" r:id="rId7"/>
    <p:sldLayoutId id="2147483691" r:id="rId8"/>
    <p:sldLayoutId id="2147483690" r:id="rId9"/>
    <p:sldLayoutId id="2147483689" r:id="rId10"/>
    <p:sldLayoutId id="214748368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fontAlgn="base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fontAlgn="base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457200" y="2401888"/>
            <a:ext cx="8458200" cy="1470025"/>
          </a:xfrm>
        </p:spPr>
        <p:txBody>
          <a:bodyPr/>
          <a:lstStyle/>
          <a:p>
            <a:r>
              <a:rPr lang="ru-RU" smtClean="0"/>
              <a:t>МЕТАБОЛИЗМ ЛИПИДОВ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78581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Депонирование и мобилизация жиров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4787900"/>
          </a:xfrm>
        </p:spPr>
        <p:txBody>
          <a:bodyPr>
            <a:normAutofit fontScale="700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Жиры, как и гликоген, являются формами депонирования энергетического материала. Причем жиры — </a:t>
            </a:r>
            <a:r>
              <a:rPr lang="ru-RU" b="1" i="1" dirty="0" smtClean="0"/>
              <a:t>наиболее долговременные и более эффективные источники энергии </a:t>
            </a:r>
            <a:r>
              <a:rPr lang="ru-RU" dirty="0" smtClean="0"/>
              <a:t>. При голодании запасы жира у человека истощаются за 5—7 недель, тогда как гликоген полностью расходуется примерно за сутки. Если поступление жира </a:t>
            </a:r>
            <a:r>
              <a:rPr lang="ru-RU" b="1" i="1" dirty="0" smtClean="0"/>
              <a:t>превышает потребности организма в энергии </a:t>
            </a:r>
            <a:r>
              <a:rPr lang="ru-RU" dirty="0" smtClean="0"/>
              <a:t>, то жир депонируется в </a:t>
            </a:r>
            <a:r>
              <a:rPr lang="ru-RU" b="1" i="1" dirty="0" err="1" smtClean="0"/>
              <a:t>адипоцитах</a:t>
            </a:r>
            <a:r>
              <a:rPr lang="ru-RU" b="1" i="1" dirty="0" smtClean="0"/>
              <a:t> </a:t>
            </a:r>
            <a:r>
              <a:rPr lang="ru-RU" dirty="0" smtClean="0"/>
              <a:t>— специализированных клетках жировой ткани. Кроме того, если количество поступающих углеводов больше, чем надо для депонирования в виде гликогена, то </a:t>
            </a:r>
            <a:r>
              <a:rPr lang="ru-RU" b="1" i="1" dirty="0" smtClean="0"/>
              <a:t>часть глюкозы также превращается в жиры </a:t>
            </a:r>
            <a:r>
              <a:rPr lang="ru-RU" dirty="0" smtClean="0"/>
              <a:t>. Таким образом, жиры в жировой ткани накапливаются в результате трех процессов: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dirty="0" smtClean="0"/>
              <a:t>1 </a:t>
            </a:r>
            <a:r>
              <a:rPr lang="ru-RU" dirty="0" smtClean="0"/>
              <a:t>поступают из </a:t>
            </a:r>
            <a:r>
              <a:rPr lang="ru-RU" dirty="0" err="1" smtClean="0"/>
              <a:t>хиломикронов</a:t>
            </a:r>
            <a:r>
              <a:rPr lang="ru-RU" dirty="0" smtClean="0"/>
              <a:t>, которые приносят экзогенные жиры из кишечника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dirty="0" smtClean="0"/>
              <a:t>2 </a:t>
            </a:r>
            <a:r>
              <a:rPr lang="ru-RU" dirty="0" smtClean="0"/>
              <a:t>поступают из ЛОНП, которые транспортируют эндогенные       жиры, синтезированные в печени из глюкозы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dirty="0" smtClean="0"/>
              <a:t>3 </a:t>
            </a:r>
            <a:r>
              <a:rPr lang="ru-RU" dirty="0" smtClean="0"/>
              <a:t>образуются из глюкозы в самих клетках жировой ткани.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http://www.ssmu.ru/ofice/f4/biochemistry/uthebnik/book9.files/image00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428625"/>
            <a:ext cx="5072062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Прямоугольник 10"/>
          <p:cNvSpPr>
            <a:spLocks noChangeArrowheads="1"/>
          </p:cNvSpPr>
          <p:nvPr/>
        </p:nvSpPr>
        <p:spPr bwMode="auto">
          <a:xfrm>
            <a:off x="0" y="571500"/>
            <a:ext cx="40005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Georgia" pitchFamily="18" charset="0"/>
              </a:rPr>
              <a:t>Следовательно, синтез ТАГ может протекать только в присутствии глюкозы, из которой в процессе гликолиза образуется диаксиацетонфосфат. </a:t>
            </a:r>
            <a:r>
              <a:rPr lang="ru-RU" sz="2400" b="1" i="1">
                <a:latin typeface="Georgia" pitchFamily="18" charset="0"/>
              </a:rPr>
              <a:t>Инсулин </a:t>
            </a:r>
            <a:r>
              <a:rPr lang="ru-RU" sz="2400">
                <a:latin typeface="Georgia" pitchFamily="18" charset="0"/>
              </a:rPr>
              <a:t>стимулирует синтез ТАГ, потому что в его присутствии повышается проницаемость мембран клеток жировой ткани для глюкозы.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smtClean="0"/>
              <a:t>Следовательно, синтез ТАГ может протекать только в присутствии глюкозы, из которой в процессе гликолиза образуется диаксиацетонфосфат. </a:t>
            </a:r>
            <a:r>
              <a:rPr lang="ru-RU" sz="2000" b="1" i="1" smtClean="0"/>
              <a:t>Инсулин </a:t>
            </a:r>
            <a:r>
              <a:rPr lang="ru-RU" sz="2000" smtClean="0"/>
              <a:t>стимулирует синтез ТАГ, потому что в его присутствии повышается проницаемость мембран клеток жировой ткани для глюкозы.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24578" name="Picture 2" descr="http://www.ssmu.ru/ofice/f4/biochemistry/uthebnik/book9.files/image007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143125"/>
            <a:ext cx="8072438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www.ssmu.ru/ofice/f4/biochemistry/uthebnik/book9.files/image00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571500"/>
            <a:ext cx="4310063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Прямоугольник 4"/>
          <p:cNvSpPr>
            <a:spLocks noChangeArrowheads="1"/>
          </p:cNvSpPr>
          <p:nvPr/>
        </p:nvSpPr>
        <p:spPr bwMode="auto">
          <a:xfrm>
            <a:off x="285750" y="1785938"/>
            <a:ext cx="457200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Georgia" pitchFamily="18" charset="0"/>
              </a:rPr>
              <a:t>Мобилизацию </a:t>
            </a:r>
            <a:r>
              <a:rPr lang="ru-RU" sz="2400">
                <a:latin typeface="Georgia" pitchFamily="18" charset="0"/>
              </a:rPr>
              <a:t>(липолиз) депонированных ТАГ катализирует тканевая липаза. В результате жиры распадаются на глицерин и свободные жирные кислоты.</a:t>
            </a:r>
            <a:br>
              <a:rPr lang="ru-RU" sz="2400">
                <a:latin typeface="Georgia" pitchFamily="18" charset="0"/>
              </a:rPr>
            </a:br>
            <a:endParaRPr lang="ru-RU" sz="2400">
              <a:latin typeface="Georgia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3"/>
          <p:cNvSpPr>
            <a:spLocks noGrp="1"/>
          </p:cNvSpPr>
          <p:nvPr>
            <p:ph type="title"/>
          </p:nvPr>
        </p:nvSpPr>
        <p:spPr>
          <a:xfrm>
            <a:off x="520700" y="2000250"/>
            <a:ext cx="8451850" cy="2428875"/>
          </a:xfrm>
        </p:spPr>
        <p:txBody>
          <a:bodyPr/>
          <a:lstStyle/>
          <a:p>
            <a:r>
              <a:rPr lang="ru-RU" sz="2400" b="1" i="1" smtClean="0"/>
              <a:t>Адреналин и глюкагон </a:t>
            </a:r>
            <a:r>
              <a:rPr lang="ru-RU" sz="2400" smtClean="0"/>
              <a:t>активируют внутриклеточную липазу. Действие этих гормонов опосредовано аденилатциклазным каскадом реакций, начиная с активации аденилатциклазы и заканчивая фосфорилированием липазы, которая при этом переходит в активную форму и расщепляет эфирные связи в ТАГ. </a:t>
            </a:r>
            <a:r>
              <a:rPr lang="ru-RU" sz="2400" b="1" i="1" smtClean="0"/>
              <a:t>Глицерол </a:t>
            </a:r>
            <a:r>
              <a:rPr lang="ru-RU" sz="2400" smtClean="0"/>
              <a:t>как растворимое в плазме вещество транспортируется в печень, где используется в реакциях глюконеогенеза. </a:t>
            </a:r>
            <a:r>
              <a:rPr lang="ru-RU" sz="2400" b="1" i="1" smtClean="0"/>
              <a:t>Жирные кислоты </a:t>
            </a:r>
            <a:r>
              <a:rPr lang="ru-RU" sz="2400" smtClean="0"/>
              <a:t>транспортируются кровью в виде комплексов с сывороточными альбуминами в разные органы и ткани, где включаются в процесс окисления.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Окисление жирных кислот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Окисление жирных кислот состоит из двух этапов: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i="1" dirty="0" err="1" smtClean="0"/>
              <a:t>b</a:t>
            </a:r>
            <a:r>
              <a:rPr lang="ru-RU" b="1" i="1" dirty="0" smtClean="0"/>
              <a:t> —окисление</a:t>
            </a:r>
            <a:endParaRPr lang="ru-RU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i="1" dirty="0" smtClean="0"/>
              <a:t>цитратный цикл</a:t>
            </a:r>
            <a:endParaRPr lang="ru-RU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Оба этапа сопряжены с дыхательной цепью. </a:t>
            </a:r>
            <a:r>
              <a:rPr lang="ru-RU" b="1" i="1" dirty="0" err="1" smtClean="0"/>
              <a:t>b</a:t>
            </a:r>
            <a:r>
              <a:rPr lang="ru-RU" b="1" i="1" dirty="0" smtClean="0"/>
              <a:t> —окисление </a:t>
            </a:r>
            <a:r>
              <a:rPr lang="ru-RU" dirty="0" smtClean="0"/>
              <a:t>происходит в митохондриях клетки, а жирная кислота поступает из кровотока в </a:t>
            </a:r>
            <a:r>
              <a:rPr lang="ru-RU" dirty="0" err="1" smtClean="0"/>
              <a:t>цитозоль</a:t>
            </a:r>
            <a:r>
              <a:rPr lang="ru-RU" dirty="0" smtClean="0"/>
              <a:t>, где активируется путем конденсации с коферментом А, образуя </a:t>
            </a:r>
            <a:r>
              <a:rPr lang="ru-RU" dirty="0" err="1" smtClean="0"/>
              <a:t>тиоэфир</a:t>
            </a:r>
            <a:r>
              <a:rPr lang="ru-RU" dirty="0" smtClean="0"/>
              <a:t>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www.ssmu.ru/ofice/f4/biochemistry/uthebnik/book9.files/image01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642938"/>
            <a:ext cx="414337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Прямоугольник 4"/>
          <p:cNvSpPr>
            <a:spLocks noChangeArrowheads="1"/>
          </p:cNvSpPr>
          <p:nvPr/>
        </p:nvSpPr>
        <p:spPr bwMode="auto">
          <a:xfrm>
            <a:off x="4214813" y="6488113"/>
            <a:ext cx="3108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Окисление жирных кислот</a:t>
            </a:r>
          </a:p>
        </p:txBody>
      </p:sp>
      <p:sp>
        <p:nvSpPr>
          <p:cNvPr id="6" name="Стрелка вверх 5"/>
          <p:cNvSpPr/>
          <p:nvPr/>
        </p:nvSpPr>
        <p:spPr>
          <a:xfrm>
            <a:off x="5500688" y="5643563"/>
            <a:ext cx="642937" cy="7143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76" name="Прямоугольник 6"/>
          <p:cNvSpPr>
            <a:spLocks noChangeArrowheads="1"/>
          </p:cNvSpPr>
          <p:nvPr/>
        </p:nvSpPr>
        <p:spPr bwMode="auto">
          <a:xfrm>
            <a:off x="0" y="642938"/>
            <a:ext cx="4572000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>
                <a:latin typeface="Georgia" pitchFamily="18" charset="0"/>
              </a:rPr>
              <a:t>Для того чтобы пройти через митохондриальную мембрану, жирной кислоте необходим специальный </a:t>
            </a:r>
            <a:r>
              <a:rPr lang="ru-RU" sz="1600" b="1" i="1">
                <a:latin typeface="Georgia" pitchFamily="18" charset="0"/>
              </a:rPr>
              <a:t>переносчик — карнитин </a:t>
            </a:r>
            <a:r>
              <a:rPr lang="ru-RU" sz="1600">
                <a:latin typeface="Georgia" pitchFamily="18" charset="0"/>
              </a:rPr>
              <a:t>. Поэтому сначала ацильная группа переносится с ацил—СоА на карнитин. Ацил—карнитин пересекает мембрану и отдает свой ацильный фрагмент снова на кофермент А. Ферментом этой обратимой реакции служит </a:t>
            </a:r>
            <a:r>
              <a:rPr lang="ru-RU" sz="1600" b="1" i="1">
                <a:latin typeface="Georgia" pitchFamily="18" charset="0"/>
              </a:rPr>
              <a:t>ацил—карнитинтрансфераза </a:t>
            </a:r>
            <a:r>
              <a:rPr lang="ru-RU" sz="1600">
                <a:latin typeface="Georgia" pitchFamily="18" charset="0"/>
              </a:rPr>
              <a:t>. Результатом четырех последующих реакций b —окисления является отщепление двухуглеродного фрагмента и перенос его на кофермент А с образованием ацетил—СоА, который затем может включаться в цитратный цикл для полного окисления. Укороченная ацильная цепь вторично входит в цикл b —окисления. Конечным итогом повторяющихся циклов b —окисления будет окисление всей ацильной цепи до ацетил—СоА.</a:t>
            </a:r>
          </a:p>
          <a:p>
            <a:r>
              <a:rPr lang="ru-RU" sz="1600">
                <a:latin typeface="Georgia" pitchFamily="18" charset="0"/>
              </a:rPr>
              <a:t/>
            </a:r>
            <a:br>
              <a:rPr lang="ru-RU" sz="1600">
                <a:latin typeface="Georgia" pitchFamily="18" charset="0"/>
              </a:rPr>
            </a:br>
            <a:endParaRPr lang="ru-RU" sz="1600"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500063"/>
            <a:ext cx="8229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Образование кетоновых тел в печени (</a:t>
            </a:r>
            <a:r>
              <a:rPr lang="ru-RU" b="1" dirty="0" err="1" smtClean="0"/>
              <a:t>кетогенез</a:t>
            </a:r>
            <a:r>
              <a:rPr lang="ru-RU" b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13"/>
            <a:ext cx="4357688" cy="4324350"/>
          </a:xfrm>
        </p:spPr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sz="2000" b="1" i="1" dirty="0" smtClean="0"/>
              <a:t>Основным путем дальнейшего использования ацетил—</a:t>
            </a:r>
            <a:r>
              <a:rPr lang="ru-RU" sz="2000" b="1" i="1" dirty="0" err="1" smtClean="0"/>
              <a:t>СоА</a:t>
            </a:r>
            <a:r>
              <a:rPr lang="ru-RU" sz="2000" b="1" i="1" dirty="0" smtClean="0"/>
              <a:t>, образованного при </a:t>
            </a:r>
            <a:r>
              <a:rPr lang="ru-RU" sz="2000" b="1" i="1" dirty="0" err="1" smtClean="0"/>
              <a:t>b</a:t>
            </a:r>
            <a:r>
              <a:rPr lang="ru-RU" sz="2000" b="1" i="1" dirty="0" smtClean="0"/>
              <a:t> —окислении в печени, является синтез кетоновых тел </a:t>
            </a:r>
            <a:r>
              <a:rPr lang="ru-RU" sz="2000" dirty="0" smtClean="0"/>
              <a:t>, который происходит следующим образом: </a:t>
            </a:r>
            <a:r>
              <a:rPr lang="ru-RU" sz="2000" dirty="0" err="1" smtClean="0"/>
              <a:t>двухуглеродные</a:t>
            </a:r>
            <a:r>
              <a:rPr lang="ru-RU" sz="2000" dirty="0" smtClean="0"/>
              <a:t> молекулы конденсируются друг с другом с образованием в дальнейших реакциях </a:t>
            </a:r>
            <a:r>
              <a:rPr lang="ru-RU" sz="2000" dirty="0" err="1" smtClean="0"/>
              <a:t>ацетоацетата</a:t>
            </a:r>
            <a:r>
              <a:rPr lang="ru-RU" sz="2000" dirty="0" smtClean="0"/>
              <a:t> и </a:t>
            </a:r>
            <a:r>
              <a:rPr lang="ru-RU" sz="2000" dirty="0" err="1" smtClean="0"/>
              <a:t>b</a:t>
            </a:r>
            <a:r>
              <a:rPr lang="ru-RU" sz="2000" dirty="0" smtClean="0"/>
              <a:t> —</a:t>
            </a:r>
            <a:r>
              <a:rPr lang="ru-RU" sz="2000" dirty="0" err="1" smtClean="0"/>
              <a:t>гидроксибутирата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29699" name="Picture 2" descr="http://www.ssmu.ru/ofice/f4/biochemistry/uthebnik/book9.files/image01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1143000"/>
            <a:ext cx="4214812" cy="550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www.ssmu.ru/ofice/f4/biochemistry/uthebnik/book9.files/image01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571500"/>
            <a:ext cx="8072438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Прямоугольник 4"/>
          <p:cNvSpPr>
            <a:spLocks noChangeArrowheads="1"/>
          </p:cNvSpPr>
          <p:nvPr/>
        </p:nvSpPr>
        <p:spPr bwMode="auto">
          <a:xfrm>
            <a:off x="1143000" y="6143625"/>
            <a:ext cx="43576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Georgia" pitchFamily="18" charset="0"/>
              </a:rPr>
              <a:t>Окисление кетоновых тел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714375"/>
            <a:ext cx="8229600" cy="1066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Метаболизм холестерина и желчных кислот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716463"/>
          </a:xfrm>
        </p:spPr>
        <p:txBody>
          <a:bodyPr>
            <a:normAutofit fontScale="700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i="1" dirty="0" smtClean="0"/>
              <a:t>Функции холестерина</a:t>
            </a:r>
            <a:r>
              <a:rPr lang="ru-RU" b="1" dirty="0" smtClean="0"/>
              <a:t> </a:t>
            </a:r>
            <a:r>
              <a:rPr lang="ru-RU" dirty="0" smtClean="0"/>
              <a:t>. Холестерин является предшественником в синтезе других стероидов: желчных кислот, </a:t>
            </a:r>
            <a:r>
              <a:rPr lang="ru-RU" dirty="0" err="1" smtClean="0"/>
              <a:t>стероидных</a:t>
            </a:r>
            <a:r>
              <a:rPr lang="ru-RU" dirty="0" smtClean="0"/>
              <a:t> гормонов, витамина D</a:t>
            </a:r>
            <a:r>
              <a:rPr lang="ru-RU" baseline="-25000" dirty="0" smtClean="0"/>
              <a:t>3</a:t>
            </a:r>
            <a:r>
              <a:rPr lang="ru-RU" dirty="0" smtClean="0"/>
              <a:t>. Холестерин входит как структурный компонент в состав мембран всех клеток. Существует два пути поступления холестерина: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из пищи животного происхождения (экзогенный холестерин)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синтез в печени (эндогенный холестерин)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Кроме печени в небольшом количестве холестерин может синтезироваться в клетках кишечника и кожи.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i="1" dirty="0" smtClean="0"/>
              <a:t>Биосинтез холестерина </a:t>
            </a:r>
            <a:r>
              <a:rPr lang="ru-RU" dirty="0" smtClean="0"/>
              <a:t>. Процесс происходит в </a:t>
            </a:r>
            <a:r>
              <a:rPr lang="ru-RU" dirty="0" err="1" smtClean="0"/>
              <a:t>цитозоле</a:t>
            </a:r>
            <a:r>
              <a:rPr lang="ru-RU" dirty="0" smtClean="0"/>
              <a:t> клетки. Молекула холестерина целиком "собирается" из ацетил—</a:t>
            </a:r>
            <a:r>
              <a:rPr lang="ru-RU" dirty="0" err="1" smtClean="0"/>
              <a:t>СоА</a:t>
            </a:r>
            <a:r>
              <a:rPr lang="ru-RU" dirty="0" smtClean="0"/>
              <a:t>. Промежуточным метаболитом является </a:t>
            </a:r>
            <a:r>
              <a:rPr lang="ru-RU" b="1" i="1" dirty="0" err="1" smtClean="0"/>
              <a:t>b</a:t>
            </a:r>
            <a:r>
              <a:rPr lang="ru-RU" b="1" i="1" dirty="0" smtClean="0"/>
              <a:t> —окси— </a:t>
            </a:r>
            <a:r>
              <a:rPr lang="ru-RU" b="1" i="1" dirty="0" err="1" smtClean="0"/>
              <a:t>b</a:t>
            </a:r>
            <a:r>
              <a:rPr lang="ru-RU" b="1" i="1" dirty="0" smtClean="0"/>
              <a:t> —метил—</a:t>
            </a:r>
            <a:r>
              <a:rPr lang="ru-RU" b="1" i="1" dirty="0" err="1" smtClean="0"/>
              <a:t>глутарил</a:t>
            </a:r>
            <a:r>
              <a:rPr lang="ru-RU" b="1" i="1" dirty="0" smtClean="0"/>
              <a:t>—</a:t>
            </a:r>
            <a:r>
              <a:rPr lang="ru-RU" b="1" i="1" dirty="0" err="1" smtClean="0"/>
              <a:t>СоА</a:t>
            </a:r>
            <a:r>
              <a:rPr lang="ru-RU" b="1" i="1" dirty="0" smtClean="0"/>
              <a:t> </a:t>
            </a:r>
            <a:r>
              <a:rPr lang="ru-RU" dirty="0" smtClean="0"/>
              <a:t>, а его восстановление в </a:t>
            </a:r>
            <a:r>
              <a:rPr lang="ru-RU" b="1" i="1" dirty="0" err="1" smtClean="0"/>
              <a:t>мевалоновую</a:t>
            </a:r>
            <a:r>
              <a:rPr lang="ru-RU" b="1" i="1" dirty="0" smtClean="0"/>
              <a:t> кислоту </a:t>
            </a:r>
            <a:r>
              <a:rPr lang="ru-RU" dirty="0" smtClean="0"/>
              <a:t>с использованием </a:t>
            </a:r>
            <a:r>
              <a:rPr lang="ru-RU" b="1" i="1" dirty="0" smtClean="0"/>
              <a:t>NADPH </a:t>
            </a:r>
            <a:r>
              <a:rPr lang="ru-RU" dirty="0" smtClean="0"/>
              <a:t>служит ключевой реакцией процесса. Скорость синтеза холестерина зависит от количества экзогенного холестерина, то есть поступающего с пищей. При поступлении 2—3 г холестерина в сутки синтез эндогенного холестерина подавляется.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642938"/>
            <a:ext cx="8229600" cy="5930900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Биологические функции липидов определяются прежде всего тем, что они являются источниками энергии. Эту функцию выполняют жирные кислоты, освобождающиеся после распада жиров. </a:t>
            </a:r>
            <a:r>
              <a:rPr lang="ru-RU" dirty="0" err="1" smtClean="0"/>
              <a:t>Фосфолипиды</a:t>
            </a:r>
            <a:r>
              <a:rPr lang="ru-RU" dirty="0" smtClean="0"/>
              <a:t>, гликолипиды и холестерин участвуют в образовании клеточных мембран. Производные некоторых полиненасыщенных жирных кислот (простагландины) выполняют регуляторную функцию, эти жирные кислоты представляют собой незаменимые пищевые факторы. Холестерин является структурным компонентом мембран, а также предшественником желчных кислот и </a:t>
            </a:r>
            <a:r>
              <a:rPr lang="ru-RU" dirty="0" err="1" smtClean="0"/>
              <a:t>стероидных</a:t>
            </a:r>
            <a:r>
              <a:rPr lang="ru-RU" dirty="0" smtClean="0"/>
              <a:t> гормонов.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http://www.ssmu.ru/ofice/f4/biochemistry/uthebnik/book9.files/image01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75"/>
            <a:ext cx="814387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Прямоугольник 4"/>
          <p:cNvSpPr>
            <a:spLocks noChangeArrowheads="1"/>
          </p:cNvSpPr>
          <p:nvPr/>
        </p:nvSpPr>
        <p:spPr bwMode="auto">
          <a:xfrm>
            <a:off x="4214813" y="5715000"/>
            <a:ext cx="49291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Georgia" pitchFamily="18" charset="0"/>
              </a:rPr>
              <a:t>Пути синтеза и использования холестерина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357188" y="714375"/>
            <a:ext cx="8229600" cy="1066800"/>
          </a:xfrm>
        </p:spPr>
        <p:txBody>
          <a:bodyPr/>
          <a:lstStyle/>
          <a:p>
            <a:r>
              <a:rPr lang="ru-RU" sz="2000" smtClean="0"/>
              <a:t>Фермент </a:t>
            </a:r>
            <a:r>
              <a:rPr lang="ru-RU" sz="2000" b="1" i="1" smtClean="0"/>
              <a:t>гидроксиметелглутарил—СоА—редуктаза </a:t>
            </a:r>
            <a:r>
              <a:rPr lang="ru-RU" sz="2000" smtClean="0"/>
              <a:t>играет главную роль в регуляции синтеза холестерина. Холестерин подавляет синтез ГМГ—СоА—редуктазы и таким образом по механизму отрицательной обратной связи снижает скорость своего синтеза.</a:t>
            </a:r>
          </a:p>
        </p:txBody>
      </p:sp>
      <p:pic>
        <p:nvPicPr>
          <p:cNvPr id="33794" name="Picture 2" descr="http://www.ssmu.ru/ofice/f4/biochemistry/uthebnik/book9.files/image0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2071688"/>
            <a:ext cx="7429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Прямоугольник 4"/>
          <p:cNvSpPr>
            <a:spLocks noChangeArrowheads="1"/>
          </p:cNvSpPr>
          <p:nvPr/>
        </p:nvSpPr>
        <p:spPr bwMode="auto">
          <a:xfrm>
            <a:off x="3000375" y="6286500"/>
            <a:ext cx="3643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Georgia" pitchFamily="18" charset="0"/>
              </a:rPr>
              <a:t>Синтез холестерина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Транспорт холестерина и </a:t>
            </a:r>
            <a:r>
              <a:rPr lang="ru-RU" b="1" dirty="0" err="1" smtClean="0"/>
              <a:t>триацилглицеринов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Жиры и холестерин, поступающие в организм с пищей или синтезированные в печени, должны транспортироваться в другие органы, где они используются. Проблема гидрофобности жиров и холестерина при транспорте решается с помощью образования транспортных частиц — </a:t>
            </a:r>
            <a:r>
              <a:rPr lang="ru-RU" dirty="0" err="1" smtClean="0"/>
              <a:t>липопротеинов</a:t>
            </a:r>
            <a:r>
              <a:rPr lang="ru-RU" dirty="0" smtClean="0"/>
              <a:t>, в которых </a:t>
            </a:r>
            <a:r>
              <a:rPr lang="ru-RU" dirty="0" err="1" smtClean="0"/>
              <a:t>триацилглицерины</a:t>
            </a:r>
            <a:r>
              <a:rPr lang="ru-RU" dirty="0" smtClean="0"/>
              <a:t> и эфиры холестерина взаимодействуют с </a:t>
            </a:r>
            <a:r>
              <a:rPr lang="ru-RU" dirty="0" err="1" smtClean="0"/>
              <a:t>амфифильными</a:t>
            </a:r>
            <a:r>
              <a:rPr lang="ru-RU" dirty="0" smtClean="0"/>
              <a:t> </a:t>
            </a:r>
            <a:r>
              <a:rPr lang="ru-RU" dirty="0" err="1" smtClean="0"/>
              <a:t>фосфолипидами</a:t>
            </a:r>
            <a:r>
              <a:rPr lang="ru-RU" dirty="0" smtClean="0"/>
              <a:t> и белками, обеспечивающими их растворимость. </a:t>
            </a:r>
            <a:r>
              <a:rPr lang="ru-RU" dirty="0" err="1" smtClean="0"/>
              <a:t>Липопротеины</a:t>
            </a:r>
            <a:r>
              <a:rPr lang="ru-RU" dirty="0" smtClean="0"/>
              <a:t> разделяются методом </a:t>
            </a:r>
            <a:r>
              <a:rPr lang="ru-RU" dirty="0" err="1" smtClean="0"/>
              <a:t>ультрацентрифугирования</a:t>
            </a:r>
            <a:r>
              <a:rPr lang="ru-RU" dirty="0" smtClean="0"/>
              <a:t> соответственно их плотности на четыре основных типа: </a:t>
            </a:r>
            <a:r>
              <a:rPr lang="ru-RU" dirty="0" err="1" smtClean="0"/>
              <a:t>хиломикроны</a:t>
            </a:r>
            <a:r>
              <a:rPr lang="ru-RU" dirty="0" smtClean="0"/>
              <a:t> — ХМ, </a:t>
            </a:r>
            <a:r>
              <a:rPr lang="ru-RU" dirty="0" err="1" smtClean="0"/>
              <a:t>липопротеины</a:t>
            </a:r>
            <a:r>
              <a:rPr lang="ru-RU" dirty="0" smtClean="0"/>
              <a:t> очень низкой плотности — ЛОНП, </a:t>
            </a:r>
            <a:r>
              <a:rPr lang="ru-RU" dirty="0" err="1" smtClean="0"/>
              <a:t>липопротеины</a:t>
            </a:r>
            <a:r>
              <a:rPr lang="ru-RU" dirty="0" smtClean="0"/>
              <a:t> низкой плотности — ЛНП, </a:t>
            </a:r>
            <a:r>
              <a:rPr lang="ru-RU" dirty="0" err="1" smtClean="0"/>
              <a:t>липопротеины</a:t>
            </a:r>
            <a:r>
              <a:rPr lang="ru-RU" dirty="0" smtClean="0"/>
              <a:t> высокой плотности — ЛВП. Существуют также промежуточные формы в метаболизме </a:t>
            </a:r>
            <a:r>
              <a:rPr lang="ru-RU" dirty="0" err="1" smtClean="0"/>
              <a:t>липопротеинов</a:t>
            </a:r>
            <a:r>
              <a:rPr lang="ru-RU" dirty="0" smtClean="0"/>
              <a:t>: </a:t>
            </a:r>
            <a:r>
              <a:rPr lang="ru-RU" dirty="0" err="1" smtClean="0"/>
              <a:t>хиломикроны</a:t>
            </a:r>
            <a:r>
              <a:rPr lang="ru-RU" dirty="0" smtClean="0"/>
              <a:t> остаточные (</a:t>
            </a:r>
            <a:r>
              <a:rPr lang="ru-RU" dirty="0" err="1" smtClean="0"/>
              <a:t>ХМост</a:t>
            </a:r>
            <a:r>
              <a:rPr lang="ru-RU" dirty="0" smtClean="0"/>
              <a:t>), ЛОНП остаточные (или </a:t>
            </a:r>
            <a:r>
              <a:rPr lang="ru-RU" dirty="0" err="1" smtClean="0"/>
              <a:t>липопротеины</a:t>
            </a:r>
            <a:r>
              <a:rPr lang="ru-RU" dirty="0" smtClean="0"/>
              <a:t> средней плотности — ЛСП).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29600" cy="1066800"/>
          </a:xfrm>
        </p:spPr>
        <p:txBody>
          <a:bodyPr/>
          <a:lstStyle/>
          <a:p>
            <a:r>
              <a:rPr lang="ru-RU" b="1" smtClean="0"/>
              <a:t>Метаболизм желчных кислот</a:t>
            </a:r>
            <a:endParaRPr lang="ru-RU" smtClean="0"/>
          </a:p>
        </p:txBody>
      </p:sp>
      <p:sp>
        <p:nvSpPr>
          <p:cNvPr id="35842" name="Прямоугольник 3"/>
          <p:cNvSpPr>
            <a:spLocks noChangeArrowheads="1"/>
          </p:cNvSpPr>
          <p:nvPr/>
        </p:nvSpPr>
        <p:spPr bwMode="auto">
          <a:xfrm>
            <a:off x="142875" y="2000250"/>
            <a:ext cx="357187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Georgia" pitchFamily="18" charset="0"/>
              </a:rPr>
              <a:t>Синтез </a:t>
            </a:r>
            <a:r>
              <a:rPr lang="ru-RU">
                <a:latin typeface="Georgia" pitchFamily="18" charset="0"/>
              </a:rPr>
              <a:t>. Желчные кислоты — первичные (хенодезоксихолевая и холевая) образуются в клетках печени из холестерина.</a:t>
            </a:r>
          </a:p>
        </p:txBody>
      </p:sp>
      <p:pic>
        <p:nvPicPr>
          <p:cNvPr id="35843" name="Picture 2" descr="http://www.ssmu.ru/ofice/f4/biochemistry/uthebnik/book9.files/image02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1714500"/>
            <a:ext cx="542925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502275"/>
          </a:xfrm>
        </p:spPr>
        <p:txBody>
          <a:bodyPr>
            <a:normAutofit fontScale="775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dirty="0" smtClean="0"/>
              <a:t>После выделения в кишечник под влиянием бактерий они преобразуются во вторичные (</a:t>
            </a:r>
            <a:r>
              <a:rPr lang="ru-RU" dirty="0" err="1" smtClean="0"/>
              <a:t>литохолевая</a:t>
            </a:r>
            <a:r>
              <a:rPr lang="ru-RU" dirty="0" smtClean="0"/>
              <a:t> и дезоксихолевая). В кишечник желчные кислоты поступают в составе желчи в виде </a:t>
            </a:r>
            <a:r>
              <a:rPr lang="ru-RU" dirty="0" err="1" smtClean="0"/>
              <a:t>конъюгатов</a:t>
            </a:r>
            <a:r>
              <a:rPr lang="ru-RU" dirty="0" smtClean="0"/>
              <a:t> с глицином и </a:t>
            </a:r>
            <a:r>
              <a:rPr lang="ru-RU" dirty="0" err="1" smtClean="0"/>
              <a:t>таурином</a:t>
            </a:r>
            <a:r>
              <a:rPr lang="ru-RU" dirty="0" smtClean="0"/>
              <a:t>. Ранее описывались функции желчных кислот в процессе переваривания липидов. После переваривания и всасывания желчные кислоты возвращаются через воротную вену в печень, совершая такой цикл до 10 раз в сутки. Этот цикл называется </a:t>
            </a:r>
            <a:r>
              <a:rPr lang="ru-RU" b="1" i="1" dirty="0" err="1" smtClean="0"/>
              <a:t>кишечно</a:t>
            </a:r>
            <a:r>
              <a:rPr lang="ru-RU" b="1" i="1" dirty="0" smtClean="0"/>
              <a:t>—печеночная циркуляция желчных кислот </a:t>
            </a:r>
            <a:r>
              <a:rPr lang="ru-RU" dirty="0" smtClean="0"/>
              <a:t>. Постоянным компонентом желчи является холестерин. Как и желчные кислоты, он подвергается обратному всасыванию, но некоторое количество желчных кислот и холестерина теряются с калом. Для восполнения потери желчных кислот, выводимых с фекалиями, происходит постоянно синтез желчных кислот из холестерина. Получается, что удаление холестерина в свободном виде или в виде желчных кислот является единственным способом освобождения организма от него.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285750" y="642938"/>
            <a:ext cx="8229600" cy="1066800"/>
          </a:xfrm>
        </p:spPr>
        <p:txBody>
          <a:bodyPr/>
          <a:lstStyle/>
          <a:p>
            <a:r>
              <a:rPr lang="ru-RU" smtClean="0"/>
              <a:t>Метаболизм желчных солей</a:t>
            </a:r>
          </a:p>
        </p:txBody>
      </p:sp>
      <p:pic>
        <p:nvPicPr>
          <p:cNvPr id="37890" name="Picture 2" descr="http://www.ssmu.ru/ofice/f4/biochemistry/uthebnik/book9.files/image02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643063"/>
            <a:ext cx="7929563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www.ssmu.ru/ofice/f4/biochemistry/uthebnik/book9.files/image00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25"/>
            <a:ext cx="8858250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645150"/>
          </a:xfrm>
        </p:spPr>
        <p:txBody>
          <a:bodyPr/>
          <a:lstStyle/>
          <a:p>
            <a:r>
              <a:rPr lang="ru-RU" smtClean="0"/>
              <a:t>Кроме того, вместе с жирами при всасывании в организм поступают жирорастворимые витамины (А, Е, D, К). Следует обратить внимание, что гидрофобность — общее свойство всех липидов. Но некоторые липиды (гликолипиды, фосфолипиды, желчные кислоты) амфифильны, так как имеют в своем составе гидрофильные и гидрофобные части.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3"/>
          <p:cNvSpPr>
            <a:spLocks noChangeArrowheads="1"/>
          </p:cNvSpPr>
          <p:nvPr/>
        </p:nvSpPr>
        <p:spPr bwMode="auto">
          <a:xfrm>
            <a:off x="214313" y="500063"/>
            <a:ext cx="82153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Georgia" pitchFamily="18" charset="0"/>
              </a:rPr>
              <a:t>Расщепление липидов в желудочно—кишечном тракте</a:t>
            </a:r>
            <a:endParaRPr lang="ru-RU" sz="240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50" y="1714500"/>
            <a:ext cx="8572500" cy="33401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110" dirty="0">
                <a:latin typeface="+mn-lt"/>
              </a:rPr>
              <a:t>Расщепление липидов происходит в 12—перстной кишке, куда поступают липаза с соком поджелудочной железы и конъюгированные желчные кислоты в составе желчи. </a:t>
            </a:r>
            <a:r>
              <a:rPr lang="ru-RU" sz="2110" b="1" i="1" dirty="0">
                <a:latin typeface="+mn-lt"/>
              </a:rPr>
              <a:t>Эмульгирование жира</a:t>
            </a:r>
            <a:r>
              <a:rPr lang="ru-RU" sz="2110" dirty="0">
                <a:latin typeface="+mn-lt"/>
              </a:rPr>
              <a:t>— обязательное условие для переваривания, так как делает гидрофобный субстрат более доступным для действия гидролитических ферментов — липаз. Эмульгирование происходит при </a:t>
            </a:r>
            <a:r>
              <a:rPr lang="ru-RU" sz="2110" dirty="0" err="1">
                <a:latin typeface="+mn-lt"/>
              </a:rPr>
              <a:t>участии</a:t>
            </a:r>
            <a:r>
              <a:rPr lang="ru-RU" sz="2110" b="1" i="1" dirty="0" err="1">
                <a:latin typeface="+mn-lt"/>
              </a:rPr>
              <a:t>желчных</a:t>
            </a:r>
            <a:r>
              <a:rPr lang="ru-RU" sz="2110" b="1" i="1" dirty="0">
                <a:latin typeface="+mn-lt"/>
              </a:rPr>
              <a:t> кислот </a:t>
            </a:r>
            <a:r>
              <a:rPr lang="ru-RU" sz="2110" dirty="0">
                <a:latin typeface="+mn-lt"/>
              </a:rPr>
              <a:t>, которые из—за своей </a:t>
            </a:r>
            <a:r>
              <a:rPr lang="ru-RU" sz="2110" dirty="0" err="1">
                <a:latin typeface="+mn-lt"/>
              </a:rPr>
              <a:t>амфифильности</a:t>
            </a:r>
            <a:r>
              <a:rPr lang="ru-RU" sz="2110" dirty="0">
                <a:latin typeface="+mn-lt"/>
              </a:rPr>
              <a:t>, окружают каплю жира и снижают поверхностное натяжение, что приводит к дроблению капли.</a:t>
            </a:r>
            <a:endParaRPr lang="ru-RU" sz="2110" dirty="0">
              <a:latin typeface="+mn-lt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3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975"/>
          </a:xfrm>
        </p:spPr>
        <p:txBody>
          <a:bodyPr/>
          <a:lstStyle/>
          <a:p>
            <a:r>
              <a:rPr lang="ru-RU" sz="2000" b="1" i="1" smtClean="0"/>
              <a:t>Гидролиз жира </a:t>
            </a:r>
            <a:r>
              <a:rPr lang="ru-RU" sz="2000" smtClean="0"/>
              <a:t>осуществляется при участии </a:t>
            </a:r>
            <a:r>
              <a:rPr lang="ru-RU" sz="2000" b="1" i="1" smtClean="0"/>
              <a:t>панкреатической липазы </a:t>
            </a:r>
            <a:r>
              <a:rPr lang="ru-RU" sz="2000" smtClean="0"/>
              <a:t>, которая, сорбируясь на поверхности капель жира, расщепляет эфирные связи в триацилглицеринах (ТАГ). Жирные кислоты отщепляются прежде всего из a —положения. В результате образуется — диацилглицерин, затем b —моноацилглицерин, который является основным продуктом гидролиза:</a:t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18434" name="Picture 2" descr="http://www.ssmu.ru/ofice/f4/biochemistry/uthebnik/book9.files/image00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875" y="3143250"/>
            <a:ext cx="8318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859463"/>
          </a:xfrm>
        </p:spPr>
        <p:txBody>
          <a:bodyPr>
            <a:normAutofit fontScale="925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ru-RU" b="1" i="1" dirty="0" smtClean="0"/>
              <a:t>Всасывание </a:t>
            </a:r>
            <a:r>
              <a:rPr lang="ru-RU" dirty="0" smtClean="0"/>
              <a:t>происходит также при участии желчных кислот, которые образуют вместе с </a:t>
            </a:r>
            <a:r>
              <a:rPr lang="ru-RU" dirty="0" err="1" smtClean="0"/>
              <a:t>моноацилглицеринами</a:t>
            </a:r>
            <a:r>
              <a:rPr lang="ru-RU" dirty="0" smtClean="0"/>
              <a:t>, холестерином и жирными кислотами смешанные мицеллы — растворимые комплексы, обеспечивающие переход продуктов гидролиза в клетки слизистой кишечника. Желчные кислоты с током крови доставляются в печень, затем снова секретируются желчью в кишечник, то есть повторно используются, циркулируя по кругу: печень — кишечник — печень. Однако в течение суток примерно 0,3 г желчных кислот не всасываются, а выводятся с калом. Потери восполняются за счет синтеза в печени из холестерина. Нарушение желчеобразования или поступления желчи в кишечник приводит к нарушению расщепления жиров и их выделению в составе кала — </a:t>
            </a:r>
            <a:r>
              <a:rPr lang="ru-RU" b="1" i="1" dirty="0" err="1" smtClean="0"/>
              <a:t>стеаторрея</a:t>
            </a:r>
            <a:r>
              <a:rPr lang="ru-RU" b="1" i="1" dirty="0" smtClean="0"/>
              <a:t> 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i="1" smtClean="0"/>
              <a:t>Ресинтез триацилглицеринов </a:t>
            </a:r>
            <a:r>
              <a:rPr lang="ru-RU" sz="2400" smtClean="0"/>
              <a:t>из продуктов расщепления происходит в клетках слизистой кишечника:</a:t>
            </a:r>
          </a:p>
        </p:txBody>
      </p:sp>
      <p:pic>
        <p:nvPicPr>
          <p:cNvPr id="20482" name="Picture 2" descr="http://www.ssmu.ru/ofice/f4/biochemistry/uthebnik/book9.files/image00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714625"/>
            <a:ext cx="84613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http://www.ssmu.ru/ofice/f4/biochemistry/uthebnik/book9.files/image00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0" y="500063"/>
            <a:ext cx="4929188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-285750" y="857250"/>
            <a:ext cx="3071813" cy="5715000"/>
          </a:xfrm>
        </p:spPr>
        <p:txBody>
          <a:bodyPr>
            <a:normAutofit fontScale="925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dirty="0" smtClean="0"/>
              <a:t>  Транспорт </a:t>
            </a:r>
            <a:r>
              <a:rPr lang="ru-RU" dirty="0" err="1" smtClean="0"/>
              <a:t>ресинтезированного</a:t>
            </a:r>
            <a:r>
              <a:rPr lang="ru-RU" dirty="0" smtClean="0"/>
              <a:t> жира через </a:t>
            </a:r>
            <a:r>
              <a:rPr lang="ru-RU" dirty="0" err="1" smtClean="0"/>
              <a:t>лимфати</a:t>
            </a:r>
            <a:r>
              <a:rPr lang="ru-RU" dirty="0" smtClean="0"/>
              <a:t> </a:t>
            </a:r>
            <a:r>
              <a:rPr lang="ru-RU" dirty="0" err="1" smtClean="0"/>
              <a:t>ческую</a:t>
            </a:r>
            <a:r>
              <a:rPr lang="ru-RU" dirty="0" smtClean="0"/>
              <a:t> систему и кровоток возможен только после включения его в состав </a:t>
            </a:r>
            <a:r>
              <a:rPr lang="ru-RU" dirty="0" err="1" smtClean="0"/>
              <a:t>липопроте</a:t>
            </a:r>
            <a:r>
              <a:rPr lang="ru-RU" dirty="0" smtClean="0"/>
              <a:t> </a:t>
            </a:r>
            <a:r>
              <a:rPr lang="ru-RU" dirty="0" err="1" smtClean="0"/>
              <a:t>инов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1507" name="Прямоугольник 10"/>
          <p:cNvSpPr>
            <a:spLocks noChangeArrowheads="1"/>
          </p:cNvSpPr>
          <p:nvPr/>
        </p:nvSpPr>
        <p:spPr bwMode="auto">
          <a:xfrm>
            <a:off x="5357813" y="6286500"/>
            <a:ext cx="2944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Georgia" pitchFamily="18" charset="0"/>
              </a:rPr>
              <a:t>Строение липопротеинов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2357438" y="2428875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>
            <a:off x="7429500" y="5286375"/>
            <a:ext cx="428625" cy="9286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664</TotalTime>
  <Words>1170</Words>
  <PresentationFormat>Экран (4:3)</PresentationFormat>
  <Paragraphs>47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25</vt:i4>
      </vt:variant>
    </vt:vector>
  </HeadingPairs>
  <TitlesOfParts>
    <vt:vector size="34" baseType="lpstr">
      <vt:lpstr>Georgia</vt:lpstr>
      <vt:lpstr>Arial</vt:lpstr>
      <vt:lpstr>Trebuchet MS</vt:lpstr>
      <vt:lpstr>Wingdings 2</vt:lpstr>
      <vt:lpstr>Calibri</vt:lpstr>
      <vt:lpstr>Городская</vt:lpstr>
      <vt:lpstr>Городская</vt:lpstr>
      <vt:lpstr>Городская</vt:lpstr>
      <vt:lpstr>Городская</vt:lpstr>
      <vt:lpstr>МЕТАБОЛИЗМ ЛИПИДОВ</vt:lpstr>
      <vt:lpstr>Слайд 2</vt:lpstr>
      <vt:lpstr>Слайд 3</vt:lpstr>
      <vt:lpstr>Слайд 4</vt:lpstr>
      <vt:lpstr>Слайд 5</vt:lpstr>
      <vt:lpstr>Гидролиз жира осуществляется при участии панкреатической липазы , которая, сорбируясь на поверхности капель жира, расщепляет эфирные связи в триацилглицеринах (ТАГ). Жирные кислоты отщепляются прежде всего из a —положения. В результате образуется — диацилглицерин, затем b —моноацилглицерин, который является основным продуктом гидролиза: </vt:lpstr>
      <vt:lpstr>Слайд 7</vt:lpstr>
      <vt:lpstr>Ресинтез триацилглицеринов из продуктов расщепления происходит в клетках слизистой кишечника:</vt:lpstr>
      <vt:lpstr>Слайд 9</vt:lpstr>
      <vt:lpstr>Депонирование и мобилизация жиров</vt:lpstr>
      <vt:lpstr>Слайд 11</vt:lpstr>
      <vt:lpstr>Следовательно, синтез ТАГ может протекать только в присутствии глюкозы, из которой в процессе гликолиза образуется диаксиацетонфосфат. Инсулин стимулирует синтез ТАГ, потому что в его присутствии повышается проницаемость мембран клеток жировой ткани для глюкозы.  </vt:lpstr>
      <vt:lpstr>Слайд 13</vt:lpstr>
      <vt:lpstr>Адреналин и глюкагон активируют внутриклеточную липазу. Действие этих гормонов опосредовано аденилатциклазным каскадом реакций, начиная с активации аденилатциклазы и заканчивая фосфорилированием липазы, которая при этом переходит в активную форму и расщепляет эфирные связи в ТАГ. Глицерол как растворимое в плазме вещество транспортируется в печень, где используется в реакциях глюконеогенеза. Жирные кислоты транспортируются кровью в виде комплексов с сывороточными альбуминами в разные органы и ткани, где включаются в процесс окисления.</vt:lpstr>
      <vt:lpstr>Окисление жирных кислот</vt:lpstr>
      <vt:lpstr>Слайд 16</vt:lpstr>
      <vt:lpstr>Образование кетоновых тел в печени (кетогенез)</vt:lpstr>
      <vt:lpstr>Слайд 18</vt:lpstr>
      <vt:lpstr>Метаболизм холестерина и желчных кислот</vt:lpstr>
      <vt:lpstr>Слайд 20</vt:lpstr>
      <vt:lpstr>Фермент гидроксиметелглутарил—СоА—редуктаза играет главную роль в регуляции синтеза холестерина. Холестерин подавляет синтез ГМГ—СоА—редуктазы и таким образом по механизму отрицательной обратной связи снижает скорость своего синтеза.</vt:lpstr>
      <vt:lpstr>Транспорт холестерина и триацилглицеринов</vt:lpstr>
      <vt:lpstr>Метаболизм желчных кислот</vt:lpstr>
      <vt:lpstr>Слайд 24</vt:lpstr>
      <vt:lpstr>Метаболизм желчных солей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МЕТАБОЛИЗМ ЛИПИДОВ</dc:title>
  <dc:creator>Кристина</dc:creator>
  <cp:lastModifiedBy>Student</cp:lastModifiedBy>
  <cp:revision>53</cp:revision>
  <dcterms:created xsi:type="dcterms:W3CDTF">2012-04-01T06:34:56Z</dcterms:created>
  <dcterms:modified xsi:type="dcterms:W3CDTF">2012-05-24T04:36:48Z</dcterms:modified>
</cp:coreProperties>
</file>