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notesMasterIdLst>
    <p:notesMasterId r:id="rId25"/>
  </p:notesMasterIdLst>
  <p:sldIdLst>
    <p:sldId id="256" r:id="rId2"/>
    <p:sldId id="257" r:id="rId3"/>
    <p:sldId id="266" r:id="rId4"/>
    <p:sldId id="258" r:id="rId5"/>
    <p:sldId id="259" r:id="rId6"/>
    <p:sldId id="273" r:id="rId7"/>
    <p:sldId id="260" r:id="rId8"/>
    <p:sldId id="275" r:id="rId9"/>
    <p:sldId id="261" r:id="rId10"/>
    <p:sldId id="262" r:id="rId11"/>
    <p:sldId id="276" r:id="rId12"/>
    <p:sldId id="263" r:id="rId13"/>
    <p:sldId id="277" r:id="rId14"/>
    <p:sldId id="264" r:id="rId15"/>
    <p:sldId id="278" r:id="rId16"/>
    <p:sldId id="265" r:id="rId17"/>
    <p:sldId id="267" r:id="rId18"/>
    <p:sldId id="268" r:id="rId19"/>
    <p:sldId id="269" r:id="rId20"/>
    <p:sldId id="279" r:id="rId21"/>
    <p:sldId id="270" r:id="rId22"/>
    <p:sldId id="271" r:id="rId23"/>
    <p:sldId id="272"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321A9A-3259-4051-9149-EB8825364BE4}" type="datetimeFigureOut">
              <a:rPr lang="ru-RU" smtClean="0"/>
              <a:t>10.04.2012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8673FB-C6D8-422A-9383-E302A88ADBA0}" type="slidenum">
              <a:rPr lang="ru-RU" smtClean="0"/>
              <a:t>‹#›</a:t>
            </a:fld>
            <a:endParaRPr lang="ru-RU"/>
          </a:p>
        </p:txBody>
      </p:sp>
    </p:spTree>
    <p:extLst>
      <p:ext uri="{BB962C8B-B14F-4D97-AF65-F5344CB8AC3E}">
        <p14:creationId xmlns:p14="http://schemas.microsoft.com/office/powerpoint/2010/main" val="12442109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28673FB-C6D8-422A-9383-E302A88ADBA0}" type="slidenum">
              <a:rPr lang="ru-RU" smtClean="0"/>
              <a:t>12</a:t>
            </a:fld>
            <a:endParaRPr lang="ru-RU"/>
          </a:p>
        </p:txBody>
      </p:sp>
    </p:spTree>
    <p:extLst>
      <p:ext uri="{BB962C8B-B14F-4D97-AF65-F5344CB8AC3E}">
        <p14:creationId xmlns:p14="http://schemas.microsoft.com/office/powerpoint/2010/main" val="2344837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16" name="Номер слайда 15"/>
          <p:cNvSpPr>
            <a:spLocks noGrp="1"/>
          </p:cNvSpPr>
          <p:nvPr>
            <p:ph type="sldNum" sz="quarter" idx="11"/>
          </p:nvPr>
        </p:nvSpPr>
        <p:spPr/>
        <p:txBody>
          <a:bodyPr/>
          <a:lstStyle/>
          <a:p>
            <a:fld id="{B19B0651-EE4F-4900-A07F-96A6BFA9D0F0}"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Объект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B4C71EC6-210F-42DE-9C53-41977AD35B3D}" type="datetimeFigureOut">
              <a:rPr lang="ru-RU" smtClean="0"/>
              <a:pPr/>
              <a:t>10.04.2012</a:t>
            </a:fld>
            <a:endParaRPr lang="ru-RU"/>
          </a:p>
        </p:txBody>
      </p:sp>
      <p:sp>
        <p:nvSpPr>
          <p:cNvPr id="15" name="Номер слайда 14"/>
          <p:cNvSpPr>
            <a:spLocks noGrp="1"/>
          </p:cNvSpPr>
          <p:nvPr>
            <p:ph type="sldNum" sz="quarter" idx="15"/>
          </p:nvPr>
        </p:nvSpPr>
        <p:spPr/>
        <p:txBody>
          <a:bodyPr/>
          <a:lstStyle>
            <a:lvl1pPr algn="ctr">
              <a:defRPr/>
            </a:lvl1pPr>
          </a:lstStyle>
          <a:p>
            <a:fld id="{B19B0651-EE4F-4900-A07F-96A6BFA9D0F0}"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Объект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Объект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Объект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Объект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B4C71EC6-210F-42DE-9C53-41977AD35B3D}" type="datetimeFigureOut">
              <a:rPr lang="ru-RU" smtClean="0"/>
              <a:pPr/>
              <a:t>10.04.2012</a:t>
            </a:fld>
            <a:endParaRPr lang="ru-RU"/>
          </a:p>
        </p:txBody>
      </p:sp>
      <p:sp>
        <p:nvSpPr>
          <p:cNvPr id="9" name="Номер слайда 8"/>
          <p:cNvSpPr>
            <a:spLocks noGrp="1"/>
          </p:cNvSpPr>
          <p:nvPr>
            <p:ph type="sldNum" sz="quarter" idx="15"/>
          </p:nvPr>
        </p:nvSpPr>
        <p:spPr/>
        <p:txBody>
          <a:bodyPr/>
          <a:lstStyle/>
          <a:p>
            <a:fld id="{B19B0651-EE4F-4900-A07F-96A6BFA9D0F0}"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B4C71EC6-210F-42DE-9C53-41977AD35B3D}" type="datetimeFigureOut">
              <a:rPr lang="ru-RU" smtClean="0"/>
              <a:pPr/>
              <a:t>10.04.2012</a:t>
            </a:fld>
            <a:endParaRPr lang="ru-RU"/>
          </a:p>
        </p:txBody>
      </p:sp>
      <p:sp>
        <p:nvSpPr>
          <p:cNvPr id="9" name="Номер слайда 8"/>
          <p:cNvSpPr>
            <a:spLocks noGrp="1"/>
          </p:cNvSpPr>
          <p:nvPr>
            <p:ph type="sldNum" sz="quarter" idx="11"/>
          </p:nvPr>
        </p:nvSpPr>
        <p:spPr/>
        <p:txBody>
          <a:bodyPr/>
          <a:lstStyle/>
          <a:p>
            <a:fld id="{B19B0651-EE4F-4900-A07F-96A6BFA9D0F0}"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B4C71EC6-210F-42DE-9C53-41977AD35B3D}" type="datetimeFigureOut">
              <a:rPr lang="ru-RU" smtClean="0"/>
              <a:pPr/>
              <a:t>10.04.2012</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19B0651-EE4F-4900-A07F-96A6BFA9D0F0}"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57341" y="1196752"/>
            <a:ext cx="7406640" cy="1008112"/>
          </a:xfrm>
        </p:spPr>
        <p:txBody>
          <a:bodyPr>
            <a:noAutofit/>
          </a:bodyPr>
          <a:lstStyle/>
          <a:p>
            <a:pPr algn="ctr"/>
            <a:r>
              <a:rPr lang="ru-RU" sz="8800" b="1" spc="0" dirty="0" smtClean="0">
                <a:ln w="12700">
                  <a:solidFill>
                    <a:schemeClr val="accent2">
                      <a:lumMod val="20000"/>
                      <a:lumOff val="80000"/>
                    </a:schemeClr>
                  </a:solidFill>
                  <a:prstDash val="solid"/>
                </a:ln>
                <a:solidFill>
                  <a:schemeClr val="accent5">
                    <a:lumMod val="75000"/>
                  </a:schemeClr>
                </a:solidFill>
                <a:effectLst>
                  <a:outerShdw blurRad="41275" dist="20320" dir="1800000" algn="tl" rotWithShape="0">
                    <a:srgbClr val="000000">
                      <a:alpha val="40000"/>
                    </a:srgbClr>
                  </a:outerShdw>
                </a:effectLst>
              </a:rPr>
              <a:t>Ферменты</a:t>
            </a:r>
            <a:endParaRPr lang="ru-RU" sz="8800" b="1" dirty="0">
              <a:ln w="12700">
                <a:solidFill>
                  <a:schemeClr val="accent2">
                    <a:lumMod val="20000"/>
                    <a:lumOff val="80000"/>
                  </a:schemeClr>
                </a:solidFill>
                <a:prstDash val="solid"/>
              </a:ln>
              <a:solidFill>
                <a:schemeClr val="accent5">
                  <a:lumMod val="75000"/>
                </a:schemeClr>
              </a:solidFill>
              <a:effectLst>
                <a:outerShdw blurRad="41275" dist="20320" dir="1800000" algn="tl" rotWithShape="0">
                  <a:srgbClr val="000000">
                    <a:alpha val="40000"/>
                  </a:srgbClr>
                </a:outerShdw>
              </a:effectLst>
            </a:endParaRPr>
          </a:p>
        </p:txBody>
      </p:sp>
      <p:pic>
        <p:nvPicPr>
          <p:cNvPr id="100354" name="Picture 2" descr="Картинка 46 из 47055"/>
          <p:cNvPicPr>
            <a:picLocks noChangeAspect="1" noChangeArrowheads="1"/>
          </p:cNvPicPr>
          <p:nvPr/>
        </p:nvPicPr>
        <p:blipFill>
          <a:blip r:embed="rId2" cstate="print"/>
          <a:srcRect/>
          <a:stretch>
            <a:fillRect/>
          </a:stretch>
        </p:blipFill>
        <p:spPr bwMode="auto">
          <a:xfrm>
            <a:off x="611560" y="2924944"/>
            <a:ext cx="7852421" cy="314096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363117509"/>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23528" y="620688"/>
            <a:ext cx="8316416" cy="5832648"/>
          </a:xfrm>
        </p:spPr>
        <p:txBody>
          <a:bodyPr>
            <a:normAutofit fontScale="92500" lnSpcReduction="20000"/>
          </a:bodyPr>
          <a:lstStyle/>
          <a:p>
            <a:r>
              <a:rPr lang="ru-RU" dirty="0" smtClean="0"/>
              <a:t>Ферменты постоянно работают в организме: без них не совершается ни один процесс. Они расщепляют пищу на клеточном уровне, создают из белков мышцы, выделяют из легких углекислый газ, поддерживают работу иммунной системы в ее борьбе с инфекцией, повышают уровень выносливости организма, помогают пищеварительной системе правильно функционировать. Кроме всего перечисленного, ферменты:</a:t>
            </a:r>
          </a:p>
          <a:p>
            <a:r>
              <a:rPr lang="ru-RU" dirty="0" smtClean="0"/>
              <a:t>— уничтожают и выводят из организма различные жиры;</a:t>
            </a:r>
          </a:p>
          <a:p>
            <a:r>
              <a:rPr lang="ru-RU" dirty="0" smtClean="0"/>
              <a:t>— предупреждают хроническое течение болезни;</a:t>
            </a:r>
          </a:p>
          <a:p>
            <a:r>
              <a:rPr lang="ru-RU" dirty="0" smtClean="0"/>
              <a:t>— сохраняют нам молодость и помогают хорошо выглядеть;</a:t>
            </a:r>
          </a:p>
          <a:p>
            <a:r>
              <a:rPr lang="ru-RU" dirty="0" smtClean="0"/>
              <a:t>— усиливают энергию и выносливость;</a:t>
            </a:r>
          </a:p>
          <a:p>
            <a:r>
              <a:rPr lang="ru-RU" dirty="0" smtClean="0"/>
              <a:t>— препятствуют гормональному дисбалансу в организме.</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555776" y="1340768"/>
            <a:ext cx="3968840" cy="432243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0757368"/>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484784"/>
            <a:ext cx="8064896" cy="4752528"/>
          </a:xfrm>
        </p:spPr>
        <p:txBody>
          <a:bodyPr>
            <a:normAutofit fontScale="92500" lnSpcReduction="10000"/>
          </a:bodyPr>
          <a:lstStyle/>
          <a:p>
            <a:r>
              <a:rPr lang="ru-RU" dirty="0" smtClean="0"/>
              <a:t>Ферменты — самые активные среди всех известных катализаторов. Большинство реакций в клетке протекает в миллионы и миллиарды раз быстрее, чем если бы они протекали в отсутствие ферментов. Так, одна молекула фермента каталазы способна за секунду превратить в воду и кислород до 10 тыс. молекул токсичной для клеток перекиси водорода, образующейся при окислении различных соединений. Каталитические свойства ферментов обусловлены их способностью существенно уменьшать энергию активации вступающих в реакцию соединений, то есть в присутствии ферментов требуется меньше энергии для «запуска» данной реакции.</a:t>
            </a:r>
            <a:endParaRPr lang="ru-RU" dirty="0"/>
          </a:p>
        </p:txBody>
      </p:sp>
      <p:sp>
        <p:nvSpPr>
          <p:cNvPr id="2" name="Заголовок 1"/>
          <p:cNvSpPr>
            <a:spLocks noGrp="1"/>
          </p:cNvSpPr>
          <p:nvPr>
            <p:ph type="title"/>
          </p:nvPr>
        </p:nvSpPr>
        <p:spPr>
          <a:xfrm>
            <a:off x="395536" y="260648"/>
            <a:ext cx="8291264" cy="1224136"/>
          </a:xfrm>
        </p:spPr>
        <p:txBody>
          <a:bodyPr>
            <a:normAutofit fontScale="90000"/>
          </a:bodyPr>
          <a:lstStyle/>
          <a:p>
            <a:pPr algn="ctr"/>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b="1" dirty="0"/>
              <a:t/>
            </a:r>
            <a:br>
              <a:rPr lang="ru-RU" b="1" dirty="0"/>
            </a:br>
            <a:r>
              <a:rPr lang="ru-RU" b="1" dirty="0"/>
              <a:t>Каталитические свойства ферментов</a:t>
            </a:r>
            <a:endParaRPr lang="ru-RU" dirty="0"/>
          </a:p>
        </p:txBody>
      </p:sp>
    </p:spTree>
  </p:cSld>
  <p:clrMapOvr>
    <a:masterClrMapping/>
  </p:clrMapOvr>
  <p:transition spd="slow">
    <p:randomBar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9738" y="1117600"/>
            <a:ext cx="5724525" cy="4621213"/>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277561"/>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764704"/>
            <a:ext cx="8280920" cy="5256584"/>
          </a:xfrm>
        </p:spPr>
        <p:txBody>
          <a:bodyPr>
            <a:normAutofit/>
          </a:bodyPr>
          <a:lstStyle/>
          <a:p>
            <a:endParaRPr lang="ru-RU" sz="2800" dirty="0" smtClean="0"/>
          </a:p>
          <a:p>
            <a:endParaRPr lang="ru-RU" sz="2800" dirty="0"/>
          </a:p>
          <a:p>
            <a:r>
              <a:rPr lang="ru-RU" sz="2800" dirty="0" smtClean="0"/>
              <a:t>Все </a:t>
            </a:r>
            <a:r>
              <a:rPr lang="ru-RU" sz="2800" dirty="0" smtClean="0"/>
              <a:t>реакции с участием ферментов протекают, в основном, в нейтральной, слабощелочной или слабокислой среде. Однако максимальная активность каждого отдельного фермента проявляется при строго определенных значениях </a:t>
            </a:r>
            <a:r>
              <a:rPr lang="ru-RU" sz="2800" dirty="0" err="1" smtClean="0"/>
              <a:t>pH</a:t>
            </a:r>
            <a:r>
              <a:rPr lang="ru-RU" sz="2800" dirty="0" smtClean="0"/>
              <a:t>. Для действия большинства ферментов теплокровных животных наиболее благоприятной температурой является 37-40</a:t>
            </a:r>
            <a:r>
              <a:rPr lang="ru-RU" sz="2800" baseline="30000" dirty="0" smtClean="0"/>
              <a:t>o</a:t>
            </a:r>
            <a:r>
              <a:rPr lang="ru-RU" sz="2800" dirty="0" smtClean="0"/>
              <a:t>С.</a:t>
            </a:r>
            <a:endParaRPr lang="ru-RU" sz="2800" dirty="0"/>
          </a:p>
        </p:txBody>
      </p:sp>
      <p:sp>
        <p:nvSpPr>
          <p:cNvPr id="2" name="Заголовок 1"/>
          <p:cNvSpPr>
            <a:spLocks noGrp="1"/>
          </p:cNvSpPr>
          <p:nvPr>
            <p:ph type="title"/>
          </p:nvPr>
        </p:nvSpPr>
        <p:spPr>
          <a:xfrm>
            <a:off x="457200" y="0"/>
            <a:ext cx="8229600" cy="620688"/>
          </a:xfrm>
        </p:spPr>
        <p:txBody>
          <a:bodyPr>
            <a:normAutofit fontScale="90000"/>
          </a:bodyPr>
          <a:lstStyle/>
          <a:p>
            <a:pPr algn="ctr"/>
            <a:r>
              <a:rPr lang="ru-RU" b="1" dirty="0" smtClean="0"/>
              <a:t>Условия действия ферментов</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7350" y="885825"/>
            <a:ext cx="5827713" cy="5084763"/>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1992805"/>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052736"/>
            <a:ext cx="3888432" cy="5040560"/>
          </a:xfrm>
        </p:spPr>
        <p:txBody>
          <a:bodyPr>
            <a:normAutofit fontScale="85000" lnSpcReduction="10000"/>
          </a:bodyPr>
          <a:lstStyle/>
          <a:p>
            <a:r>
              <a:rPr lang="ru-RU" dirty="0" smtClean="0"/>
              <a:t>У растений при температуре ниже 0</a:t>
            </a:r>
            <a:r>
              <a:rPr lang="ru-RU" baseline="30000" dirty="0" smtClean="0"/>
              <a:t>o</a:t>
            </a:r>
            <a:r>
              <a:rPr lang="ru-RU" dirty="0" smtClean="0"/>
              <a:t> С действие ферментов полностью не прекращается, хотя жизнедеятельность растений при этом резко снижается. Ферментативные процессы, как правило, не могут протекать при температуре выше 70</a:t>
            </a:r>
            <a:r>
              <a:rPr lang="ru-RU" baseline="30000" dirty="0" smtClean="0"/>
              <a:t>o</a:t>
            </a:r>
            <a:r>
              <a:rPr lang="ru-RU" dirty="0" smtClean="0"/>
              <a:t> С, так как ферменты, как и всякие белки подвержены тепловой денатурации (разрушению структуры).</a:t>
            </a:r>
            <a:endParaRPr lang="ru-RU" dirty="0"/>
          </a:p>
        </p:txBody>
      </p:sp>
      <p:pic>
        <p:nvPicPr>
          <p:cNvPr id="172034" name="Picture 2" descr="Картинка 7 из 2253"/>
          <p:cNvPicPr>
            <a:picLocks noChangeAspect="1" noChangeArrowheads="1"/>
          </p:cNvPicPr>
          <p:nvPr/>
        </p:nvPicPr>
        <p:blipFill>
          <a:blip r:embed="rId2" cstate="print"/>
          <a:srcRect/>
          <a:stretch>
            <a:fillRect/>
          </a:stretch>
        </p:blipFill>
        <p:spPr bwMode="auto">
          <a:xfrm>
            <a:off x="4427984" y="908720"/>
            <a:ext cx="4011874" cy="4896544"/>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764704"/>
            <a:ext cx="5436096" cy="6093296"/>
          </a:xfrm>
        </p:spPr>
        <p:txBody>
          <a:bodyPr>
            <a:normAutofit fontScale="92500"/>
          </a:bodyPr>
          <a:lstStyle/>
          <a:p>
            <a:r>
              <a:rPr lang="ru-RU" dirty="0" smtClean="0"/>
              <a:t>Все ферменты - это белки с молекулярной массой от 15 000 до нескольких миллионов Да. Все ферменты — белки, но не все белки — ферменты. По химическому строению их различают на </a:t>
            </a:r>
            <a:r>
              <a:rPr lang="ru-RU" u="sng" dirty="0" smtClean="0"/>
              <a:t>простые</a:t>
            </a:r>
            <a:r>
              <a:rPr lang="ru-RU" dirty="0" smtClean="0"/>
              <a:t> и </a:t>
            </a:r>
            <a:r>
              <a:rPr lang="ru-RU" u="sng" dirty="0" smtClean="0"/>
              <a:t>сложные </a:t>
            </a:r>
            <a:r>
              <a:rPr lang="ru-RU" dirty="0" smtClean="0"/>
              <a:t>(имеют небелковую часть или </a:t>
            </a:r>
            <a:r>
              <a:rPr lang="ru-RU" dirty="0" err="1" smtClean="0"/>
              <a:t>простетическую</a:t>
            </a:r>
            <a:r>
              <a:rPr lang="ru-RU" dirty="0" smtClean="0"/>
              <a:t> группу).</a:t>
            </a:r>
          </a:p>
          <a:p>
            <a:r>
              <a:rPr lang="ru-RU" dirty="0" smtClean="0"/>
              <a:t>Функции </a:t>
            </a:r>
            <a:r>
              <a:rPr lang="ru-RU" dirty="0" err="1" smtClean="0"/>
              <a:t>простетической</a:t>
            </a:r>
            <a:r>
              <a:rPr lang="ru-RU" dirty="0" smtClean="0"/>
              <a:t> группы следующие: участие в акте катализа, осуществление контакта между ферментом и субстратом, стабилизация молекулы фермента в пространстве.</a:t>
            </a:r>
            <a:endParaRPr lang="ru-RU" dirty="0"/>
          </a:p>
        </p:txBody>
      </p:sp>
      <p:sp>
        <p:nvSpPr>
          <p:cNvPr id="2" name="Заголовок 1"/>
          <p:cNvSpPr>
            <a:spLocks noGrp="1"/>
          </p:cNvSpPr>
          <p:nvPr>
            <p:ph type="title"/>
          </p:nvPr>
        </p:nvSpPr>
        <p:spPr>
          <a:xfrm>
            <a:off x="457200" y="0"/>
            <a:ext cx="8229600" cy="620688"/>
          </a:xfrm>
        </p:spPr>
        <p:txBody>
          <a:bodyPr>
            <a:normAutofit fontScale="90000"/>
          </a:bodyPr>
          <a:lstStyle/>
          <a:p>
            <a:pPr algn="ctr"/>
            <a:r>
              <a:rPr lang="ru-RU" b="1" dirty="0" smtClean="0"/>
              <a:t>Химическая природа ферментов</a:t>
            </a:r>
            <a:endParaRPr lang="ru-RU" b="1" dirty="0"/>
          </a:p>
        </p:txBody>
      </p:sp>
      <p:pic>
        <p:nvPicPr>
          <p:cNvPr id="1026" name="Picture 2" descr="Картинка 31 из 115"/>
          <p:cNvPicPr>
            <a:picLocks noChangeAspect="1" noChangeArrowheads="1"/>
          </p:cNvPicPr>
          <p:nvPr/>
        </p:nvPicPr>
        <p:blipFill>
          <a:blip r:embed="rId2" cstate="print"/>
          <a:srcRect/>
          <a:stretch>
            <a:fillRect/>
          </a:stretch>
        </p:blipFill>
        <p:spPr bwMode="auto">
          <a:xfrm>
            <a:off x="5436096" y="1628800"/>
            <a:ext cx="3401951" cy="345638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188640"/>
            <a:ext cx="9144000" cy="3384376"/>
          </a:xfrm>
        </p:spPr>
        <p:txBody>
          <a:bodyPr>
            <a:normAutofit fontScale="85000" lnSpcReduction="20000"/>
          </a:bodyPr>
          <a:lstStyle/>
          <a:p>
            <a:r>
              <a:rPr lang="ru-RU" dirty="0" smtClean="0"/>
              <a:t>В процессе катализа реакции в контакт с субстратом вступает не вся молекула фермента, а определенный ее участок, который называется </a:t>
            </a:r>
            <a:r>
              <a:rPr lang="ru-RU" u="sng" dirty="0" smtClean="0"/>
              <a:t>активным центром</a:t>
            </a:r>
            <a:r>
              <a:rPr lang="ru-RU" dirty="0" smtClean="0"/>
              <a:t>. Эта зона молекулы не состоит из последовательности аминокислот, а формируется при скручивании белковой молекулы в третичную структуру. Отдельные участки аминокислот сближаются между собой, образуя определенную конфигурацию активного центра. </a:t>
            </a:r>
          </a:p>
          <a:p>
            <a:r>
              <a:rPr lang="ru-RU" dirty="0" smtClean="0"/>
              <a:t>Помимо активного центра ряд ферментов снабжен регуляторным (</a:t>
            </a:r>
            <a:r>
              <a:rPr lang="ru-RU" dirty="0" err="1" smtClean="0"/>
              <a:t>аллостерическим</a:t>
            </a:r>
            <a:r>
              <a:rPr lang="ru-RU" dirty="0" smtClean="0"/>
              <a:t>) центром. С этой зоной фермента взаимодействуют вещества, влияющие на его каталитическую активность.</a:t>
            </a:r>
            <a:endParaRPr lang="ru-RU" dirty="0"/>
          </a:p>
        </p:txBody>
      </p:sp>
      <p:pic>
        <p:nvPicPr>
          <p:cNvPr id="25602" name="Picture 2" descr="Картинка 2 из 115"/>
          <p:cNvPicPr>
            <a:picLocks noChangeAspect="1" noChangeArrowheads="1"/>
          </p:cNvPicPr>
          <p:nvPr/>
        </p:nvPicPr>
        <p:blipFill rotWithShape="1">
          <a:blip r:embed="rId2" cstate="print"/>
          <a:srcRect l="1587" t="1859" r="1984" b="9783"/>
          <a:stretch/>
        </p:blipFill>
        <p:spPr bwMode="auto">
          <a:xfrm>
            <a:off x="2267744" y="3384708"/>
            <a:ext cx="4993776" cy="314423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836712"/>
            <a:ext cx="8640960" cy="5688632"/>
          </a:xfrm>
        </p:spPr>
        <p:txBody>
          <a:bodyPr>
            <a:normAutofit lnSpcReduction="10000"/>
          </a:bodyPr>
          <a:lstStyle/>
          <a:p>
            <a:r>
              <a:rPr lang="ru-RU" dirty="0" smtClean="0"/>
              <a:t>Молекулярная масса ферментов, как и всех остальных белков, лежит в пределах 10 тыс. — 1 млн. (но может быть и больше). Они могут состоять из одной или нескольких полипептидных цепей и могут быть представлены сложными белками. В состав последних наряду с белковым компонентом (апоферментом) входят низкомолекулярные соединения — коферменты (</a:t>
            </a:r>
            <a:r>
              <a:rPr lang="ru-RU" dirty="0" err="1" smtClean="0"/>
              <a:t>кофакторы</a:t>
            </a:r>
            <a:r>
              <a:rPr lang="ru-RU" dirty="0" smtClean="0"/>
              <a:t>, </a:t>
            </a:r>
            <a:r>
              <a:rPr lang="ru-RU" dirty="0" err="1" smtClean="0"/>
              <a:t>коэнзимы</a:t>
            </a:r>
            <a:r>
              <a:rPr lang="ru-RU" dirty="0" smtClean="0"/>
              <a:t>), в том числе ионы металлов, нуклеотиды, витамины и их производные. Некоторые ферменты образуются в форме неактивных предшественников (проферментов) и становятся активными после тех или иных изменений в структуре молекулы, например, после отщепления от нее небольшого фрагмента. </a:t>
            </a:r>
          </a:p>
        </p:txBody>
      </p:sp>
      <p:sp>
        <p:nvSpPr>
          <p:cNvPr id="2" name="Заголовок 1"/>
          <p:cNvSpPr>
            <a:spLocks noGrp="1"/>
          </p:cNvSpPr>
          <p:nvPr>
            <p:ph type="title"/>
          </p:nvPr>
        </p:nvSpPr>
        <p:spPr>
          <a:xfrm>
            <a:off x="457200" y="0"/>
            <a:ext cx="8229600" cy="692696"/>
          </a:xfrm>
        </p:spPr>
        <p:txBody>
          <a:bodyPr>
            <a:normAutofit fontScale="90000"/>
          </a:bodyPr>
          <a:lstStyle/>
          <a:p>
            <a:pPr algn="ctr"/>
            <a:r>
              <a:rPr lang="ru-RU" b="1" dirty="0" smtClean="0"/>
              <a:t>Размеры ферментов и их строение</a:t>
            </a:r>
            <a:endParaRPr lang="ru-RU" dirty="0"/>
          </a:p>
        </p:txBody>
      </p:sp>
    </p:spTree>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563888" y="881336"/>
            <a:ext cx="5328592" cy="5976664"/>
          </a:xfrm>
        </p:spPr>
        <p:txBody>
          <a:bodyPr>
            <a:normAutofit fontScale="92500"/>
          </a:bodyPr>
          <a:lstStyle/>
          <a:p>
            <a:r>
              <a:rPr lang="ru-RU" sz="2400" dirty="0" smtClean="0"/>
              <a:t>ФЕРМЕ́НТЫ (от лат. «</a:t>
            </a:r>
            <a:r>
              <a:rPr lang="ru-RU" sz="2400" dirty="0" err="1" smtClean="0"/>
              <a:t>fermentum</a:t>
            </a:r>
            <a:r>
              <a:rPr lang="ru-RU" sz="2400" dirty="0" smtClean="0"/>
              <a:t>» — брожение, закваска), энзимы, специфические белки, увеличивающие скорость протекания химических реакций в клетках всех живых организмов. Их называют также биокатализаторами по аналогии с катализаторами в химии. Каждый вид ферментов катализирует превращение определенных веществ (субстратов), иногда лишь единственного вещества в единственном направлении. Поэтому многочисленные биохимические реакции в клетках осуществляет огромное число различных ферментов. </a:t>
            </a:r>
          </a:p>
          <a:p>
            <a:endParaRPr lang="ru-RU" sz="2400" dirty="0">
              <a:latin typeface="+mj-lt"/>
            </a:endParaRPr>
          </a:p>
        </p:txBody>
      </p:sp>
      <p:sp>
        <p:nvSpPr>
          <p:cNvPr id="2" name="Заголовок 1"/>
          <p:cNvSpPr>
            <a:spLocks noGrp="1"/>
          </p:cNvSpPr>
          <p:nvPr>
            <p:ph type="title"/>
          </p:nvPr>
        </p:nvSpPr>
        <p:spPr>
          <a:xfrm>
            <a:off x="1187624" y="0"/>
            <a:ext cx="7498080" cy="836712"/>
          </a:xfrm>
        </p:spPr>
        <p:txBody>
          <a:bodyPr>
            <a:normAutofit/>
          </a:bodyPr>
          <a:lstStyle/>
          <a:p>
            <a:pPr algn="ctr"/>
            <a:r>
              <a:rPr lang="ru-RU" sz="3600" b="1" dirty="0" smtClean="0"/>
              <a:t>Что такое ферменты?</a:t>
            </a:r>
            <a:endParaRPr lang="ru-RU" sz="3600" dirty="0"/>
          </a:p>
        </p:txBody>
      </p:sp>
      <p:pic>
        <p:nvPicPr>
          <p:cNvPr id="99332" name="Picture 4" descr="Картинка 50 из 47055"/>
          <p:cNvPicPr>
            <a:picLocks noChangeAspect="1" noChangeArrowheads="1"/>
          </p:cNvPicPr>
          <p:nvPr/>
        </p:nvPicPr>
        <p:blipFill>
          <a:blip r:embed="rId2" cstate="print"/>
          <a:srcRect/>
          <a:stretch>
            <a:fillRect/>
          </a:stretch>
        </p:blipFill>
        <p:spPr bwMode="auto">
          <a:xfrm>
            <a:off x="467544" y="1148974"/>
            <a:ext cx="3243301" cy="489654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3722081627"/>
      </p:ext>
    </p:extLst>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a:xfrm>
            <a:off x="251520" y="1052736"/>
            <a:ext cx="4041648" cy="4937760"/>
          </a:xfrm>
        </p:spPr>
        <p:txBody>
          <a:bodyPr>
            <a:normAutofit/>
          </a:bodyPr>
          <a:lstStyle/>
          <a:p>
            <a:r>
              <a:rPr lang="ru-RU" dirty="0"/>
              <a:t>Многие ферменты образуют так называемые ферментные комплексы. Такие комплексы, например, встроены в мембраны клеток или клеточных органелл и участвуют в транспорте веществ.</a:t>
            </a:r>
          </a:p>
          <a:p>
            <a:endParaRPr lang="ru-RU" dirty="0"/>
          </a:p>
        </p:txBody>
      </p:sp>
      <p:pic>
        <p:nvPicPr>
          <p:cNvPr id="7170"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211960" y="620688"/>
            <a:ext cx="4464496" cy="5404385"/>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6072321"/>
      </p:ext>
    </p:extLst>
  </p:cSld>
  <p:clrMapOvr>
    <a:masterClrMapping/>
  </p:clrMapOvr>
  <p:transition spd="slow">
    <p:cove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19200"/>
            <a:ext cx="5122912" cy="5018112"/>
          </a:xfrm>
        </p:spPr>
        <p:txBody>
          <a:bodyPr>
            <a:normAutofit fontScale="92500" lnSpcReduction="20000"/>
          </a:bodyPr>
          <a:lstStyle/>
          <a:p>
            <a:endParaRPr lang="ru-RU" dirty="0" smtClean="0"/>
          </a:p>
          <a:p>
            <a:r>
              <a:rPr lang="ru-RU" dirty="0" smtClean="0"/>
              <a:t>Отсутствие или снижение активности какого-либо фермента (нередко и избыточная активность) у человека приводит к развитию заболеваний (энзимопатий) или гибели организма. Так, передаваемое по наследству заболевание детей — </a:t>
            </a:r>
            <a:r>
              <a:rPr lang="ru-RU" dirty="0" err="1" smtClean="0"/>
              <a:t>галактоземия</a:t>
            </a:r>
            <a:r>
              <a:rPr lang="ru-RU" dirty="0" smtClean="0"/>
              <a:t> (приводит к умственной отсталости) — развивается вследствие нарушения синтеза фермента, ответственного за превращение галактозы в легко усваиваемую глюкозу.</a:t>
            </a:r>
            <a:endParaRPr lang="ru-RU" dirty="0"/>
          </a:p>
        </p:txBody>
      </p:sp>
      <p:sp>
        <p:nvSpPr>
          <p:cNvPr id="2" name="Заголовок 1"/>
          <p:cNvSpPr>
            <a:spLocks noGrp="1"/>
          </p:cNvSpPr>
          <p:nvPr>
            <p:ph type="title"/>
          </p:nvPr>
        </p:nvSpPr>
        <p:spPr>
          <a:xfrm>
            <a:off x="395536" y="188640"/>
            <a:ext cx="8291264" cy="1368152"/>
          </a:xfrm>
        </p:spPr>
        <p:txBody>
          <a:bodyPr>
            <a:normAutofit fontScale="90000"/>
          </a:bodyPr>
          <a:lstStyle/>
          <a:p>
            <a:pPr algn="ctr"/>
            <a:r>
              <a:rPr lang="ru-RU" b="1" dirty="0" smtClean="0"/>
              <a:t/>
            </a:r>
            <a:br>
              <a:rPr lang="ru-RU" b="1" dirty="0" smtClean="0"/>
            </a:br>
            <a:r>
              <a:rPr lang="ru-RU" b="1" dirty="0"/>
              <a:t/>
            </a:r>
            <a:br>
              <a:rPr lang="ru-RU" b="1" dirty="0"/>
            </a:br>
            <a:r>
              <a:rPr lang="ru-RU" b="1" dirty="0" smtClean="0"/>
              <a:t/>
            </a:r>
            <a:br>
              <a:rPr lang="ru-RU" b="1" dirty="0" smtClean="0"/>
            </a:br>
            <a:r>
              <a:rPr lang="ru-RU" b="1" dirty="0" smtClean="0"/>
              <a:t>Болезни</a:t>
            </a:r>
            <a:r>
              <a:rPr lang="ru-RU" b="1" dirty="0" smtClean="0"/>
              <a:t>, связанные с нарушением выработки ферментов</a:t>
            </a:r>
            <a:endParaRPr lang="ru-RU" dirty="0"/>
          </a:p>
        </p:txBody>
      </p:sp>
      <p:pic>
        <p:nvPicPr>
          <p:cNvPr id="27650" name="Picture 2" descr="Картинка 2 из 539"/>
          <p:cNvPicPr>
            <a:picLocks noChangeAspect="1" noChangeArrowheads="1"/>
          </p:cNvPicPr>
          <p:nvPr/>
        </p:nvPicPr>
        <p:blipFill>
          <a:blip r:embed="rId2" cstate="print"/>
          <a:srcRect/>
          <a:stretch>
            <a:fillRect/>
          </a:stretch>
        </p:blipFill>
        <p:spPr bwMode="auto">
          <a:xfrm>
            <a:off x="5652120" y="2492896"/>
            <a:ext cx="3168352" cy="23762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0" y="260648"/>
            <a:ext cx="4498848" cy="4032448"/>
          </a:xfrm>
        </p:spPr>
        <p:txBody>
          <a:bodyPr>
            <a:normAutofit fontScale="92500" lnSpcReduction="20000"/>
          </a:bodyPr>
          <a:lstStyle/>
          <a:p>
            <a:r>
              <a:rPr lang="ru-RU" dirty="0" smtClean="0"/>
              <a:t>Причиной другого наследственного заболевания — </a:t>
            </a:r>
            <a:r>
              <a:rPr lang="ru-RU" dirty="0" err="1" smtClean="0"/>
              <a:t>фенилкетонурии</a:t>
            </a:r>
            <a:r>
              <a:rPr lang="ru-RU" dirty="0" smtClean="0"/>
              <a:t>, сопровождающегося расстройством психической деятельности, является потеря клетками печени способности синтезировать фермент, катализирующий превращение аминокислоты </a:t>
            </a:r>
            <a:r>
              <a:rPr lang="ru-RU" dirty="0" err="1" smtClean="0"/>
              <a:t>фенилаланина</a:t>
            </a:r>
            <a:r>
              <a:rPr lang="ru-RU" dirty="0" smtClean="0"/>
              <a:t> в тирозин.</a:t>
            </a:r>
            <a:endParaRPr lang="ru-RU" dirty="0"/>
          </a:p>
        </p:txBody>
      </p:sp>
      <p:sp>
        <p:nvSpPr>
          <p:cNvPr id="5" name="Содержимое 4"/>
          <p:cNvSpPr>
            <a:spLocks noGrp="1"/>
          </p:cNvSpPr>
          <p:nvPr>
            <p:ph sz="half" idx="2"/>
          </p:nvPr>
        </p:nvSpPr>
        <p:spPr>
          <a:xfrm>
            <a:off x="4427984" y="1484784"/>
            <a:ext cx="4464496" cy="4536504"/>
          </a:xfrm>
        </p:spPr>
        <p:txBody>
          <a:bodyPr>
            <a:normAutofit fontScale="92500" lnSpcReduction="20000"/>
          </a:bodyPr>
          <a:lstStyle/>
          <a:p>
            <a:r>
              <a:rPr lang="ru-RU" dirty="0" smtClean="0"/>
              <a:t>Определение активности многих ферментов в крови, моче, </a:t>
            </a:r>
            <a:r>
              <a:rPr lang="ru-RU" dirty="0" err="1" smtClean="0"/>
              <a:t>спинно-мозговой</a:t>
            </a:r>
            <a:r>
              <a:rPr lang="ru-RU" dirty="0" smtClean="0"/>
              <a:t>, семенной и других жидкостях организма используется для диагностики ряда заболеваний. С помощью такого анализа сыворотки крови возможно обнаружение на ранней стадии инфаркта миокарда, вирусного гепатита, панкреатита, нефрита и других заболеваний.</a:t>
            </a:r>
            <a:endParaRPr lang="ru-RU" dirty="0"/>
          </a:p>
        </p:txBody>
      </p:sp>
      <p:pic>
        <p:nvPicPr>
          <p:cNvPr id="28674" name="Picture 2" descr="Картинка 1 из 4085"/>
          <p:cNvPicPr>
            <a:picLocks noChangeAspect="1" noChangeArrowheads="1"/>
          </p:cNvPicPr>
          <p:nvPr/>
        </p:nvPicPr>
        <p:blipFill>
          <a:blip r:embed="rId2" cstate="print"/>
          <a:srcRect/>
          <a:stretch>
            <a:fillRect/>
          </a:stretch>
        </p:blipFill>
        <p:spPr bwMode="auto">
          <a:xfrm>
            <a:off x="711812" y="4149080"/>
            <a:ext cx="3096344" cy="2417783"/>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0" name="Picture 4" descr="Картинка 2 из 96000"/>
          <p:cNvPicPr>
            <a:picLocks noChangeAspect="1" noChangeArrowheads="1"/>
          </p:cNvPicPr>
          <p:nvPr/>
        </p:nvPicPr>
        <p:blipFill>
          <a:blip r:embed="rId2" cstate="print"/>
          <a:srcRect/>
          <a:stretch>
            <a:fillRect/>
          </a:stretch>
        </p:blipFill>
        <p:spPr bwMode="auto">
          <a:xfrm>
            <a:off x="5292080" y="2060846"/>
            <a:ext cx="2304256" cy="2332243"/>
          </a:xfrm>
          <a:prstGeom prst="rect">
            <a:avLst/>
          </a:prstGeom>
          <a:ln w="88900" cap="sq" cmpd="thickThin">
            <a:solidFill>
              <a:srgbClr val="000000"/>
            </a:solidFill>
            <a:prstDash val="solid"/>
            <a:miter lim="800000"/>
          </a:ln>
          <a:effectLst>
            <a:innerShdw blurRad="76200">
              <a:srgbClr val="000000"/>
            </a:innerShdw>
          </a:effectLst>
        </p:spPr>
      </p:pic>
      <p:pic>
        <p:nvPicPr>
          <p:cNvPr id="29698" name="Picture 2" descr="Картинка 29 из 719"/>
          <p:cNvPicPr>
            <a:picLocks noChangeAspect="1" noChangeArrowheads="1"/>
          </p:cNvPicPr>
          <p:nvPr/>
        </p:nvPicPr>
        <p:blipFill>
          <a:blip r:embed="rId3" cstate="print"/>
          <a:srcRect/>
          <a:stretch>
            <a:fillRect/>
          </a:stretch>
        </p:blipFill>
        <p:spPr bwMode="auto">
          <a:xfrm>
            <a:off x="7092280" y="404664"/>
            <a:ext cx="1715638" cy="2160240"/>
          </a:xfrm>
          <a:prstGeom prst="rect">
            <a:avLst/>
          </a:prstGeom>
          <a:ln w="88900" cap="sq" cmpd="thickThin">
            <a:solidFill>
              <a:srgbClr val="000000"/>
            </a:solidFill>
            <a:prstDash val="solid"/>
            <a:miter lim="800000"/>
          </a:ln>
          <a:effectLst>
            <a:innerShdw blurRad="76200">
              <a:srgbClr val="000000"/>
            </a:innerShdw>
          </a:effectLst>
        </p:spPr>
      </p:pic>
      <p:sp>
        <p:nvSpPr>
          <p:cNvPr id="3" name="Содержимое 2"/>
          <p:cNvSpPr>
            <a:spLocks noGrp="1"/>
          </p:cNvSpPr>
          <p:nvPr>
            <p:ph idx="1"/>
          </p:nvPr>
        </p:nvSpPr>
        <p:spPr>
          <a:xfrm>
            <a:off x="0" y="692696"/>
            <a:ext cx="5724128" cy="6165304"/>
          </a:xfrm>
        </p:spPr>
        <p:txBody>
          <a:bodyPr>
            <a:normAutofit fontScale="85000" lnSpcReduction="10000"/>
          </a:bodyPr>
          <a:lstStyle/>
          <a:p>
            <a:endParaRPr lang="ru-RU" sz="2000" dirty="0" smtClean="0"/>
          </a:p>
          <a:p>
            <a:endParaRPr lang="ru-RU" dirty="0"/>
          </a:p>
          <a:p>
            <a:r>
              <a:rPr lang="ru-RU" dirty="0" smtClean="0"/>
              <a:t>Так </a:t>
            </a:r>
            <a:r>
              <a:rPr lang="ru-RU" dirty="0" smtClean="0"/>
              <a:t>как ферменты сохраняют свои свойства и вне организма, их успешно используют в различных отраслях промышленности. Например, протеолитический фермент папайи (из сока папайи) — в пивоварении, для смягчения мяса; пепсин — при производстве «готовых» каш и как лекарственный препарат; трипсин — при производстве продуктов для детского питания; </a:t>
            </a:r>
            <a:r>
              <a:rPr lang="ru-RU" dirty="0" err="1" smtClean="0"/>
              <a:t>реннин</a:t>
            </a:r>
            <a:r>
              <a:rPr lang="ru-RU" dirty="0" smtClean="0"/>
              <a:t> (сычужный фермент из желудка теленка) — в сыроварении. Каталаза широко применяется в пищевой и резиновой промышленности, а расщепляющие полисахариды </a:t>
            </a:r>
            <a:r>
              <a:rPr lang="ru-RU" dirty="0" err="1" smtClean="0"/>
              <a:t>целлюлазы</a:t>
            </a:r>
            <a:r>
              <a:rPr lang="ru-RU" dirty="0" smtClean="0"/>
              <a:t> и </a:t>
            </a:r>
            <a:r>
              <a:rPr lang="ru-RU" dirty="0" err="1" smtClean="0"/>
              <a:t>пектидазы</a:t>
            </a:r>
            <a:r>
              <a:rPr lang="ru-RU" dirty="0" smtClean="0"/>
              <a:t> — для осветления фруктовых соков</a:t>
            </a:r>
            <a:endParaRPr lang="ru-RU" dirty="0"/>
          </a:p>
        </p:txBody>
      </p:sp>
      <p:sp>
        <p:nvSpPr>
          <p:cNvPr id="2" name="Заголовок 1"/>
          <p:cNvSpPr>
            <a:spLocks noGrp="1"/>
          </p:cNvSpPr>
          <p:nvPr>
            <p:ph type="title"/>
          </p:nvPr>
        </p:nvSpPr>
        <p:spPr>
          <a:xfrm>
            <a:off x="395536" y="764704"/>
            <a:ext cx="8229600" cy="548680"/>
          </a:xfrm>
        </p:spPr>
        <p:txBody>
          <a:bodyPr>
            <a:normAutofit fontScale="90000"/>
          </a:bodyPr>
          <a:lstStyle/>
          <a:p>
            <a:pPr algn="ctr"/>
            <a:r>
              <a:rPr lang="ru-RU" b="1" dirty="0" smtClean="0"/>
              <a:t>Использование ферментов человеком</a:t>
            </a:r>
            <a:endParaRPr lang="ru-RU" dirty="0"/>
          </a:p>
        </p:txBody>
      </p:sp>
      <p:pic>
        <p:nvPicPr>
          <p:cNvPr id="29702" name="Picture 6" descr="Картинка 1 из 96000"/>
          <p:cNvPicPr>
            <a:picLocks noChangeAspect="1" noChangeArrowheads="1"/>
          </p:cNvPicPr>
          <p:nvPr/>
        </p:nvPicPr>
        <p:blipFill>
          <a:blip r:embed="rId4" cstate="print"/>
          <a:srcRect/>
          <a:stretch>
            <a:fillRect/>
          </a:stretch>
        </p:blipFill>
        <p:spPr bwMode="auto">
          <a:xfrm>
            <a:off x="6049513" y="4221088"/>
            <a:ext cx="2722833" cy="2219701"/>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355976" y="692696"/>
            <a:ext cx="4788024" cy="6165304"/>
          </a:xfrm>
        </p:spPr>
        <p:txBody>
          <a:bodyPr>
            <a:normAutofit fontScale="77500" lnSpcReduction="20000"/>
          </a:bodyPr>
          <a:lstStyle/>
          <a:p>
            <a:r>
              <a:rPr lang="ru-RU" dirty="0" smtClean="0"/>
              <a:t>Процессы, протекающие при участии ферментов, известны человеку с глубокой древности, ведь в основе приготовления хлеба, сыра, вина и уксуса лежат ферментативные процессы. Но только в 1833 году впервые из прорастающих зерен ячменя было выделено активное вещество, осуществляющее превращение крахмала в сахар и получившее название диастазы (ныне этот фермент называется амилазой). В конце 19 в. было доказано, что сок, получаемый при растирании дрожжевых клеток, содержит сложную смесь ферментов, обеспечивающих процесс спиртового брожения. С этого времени началось интенсивное изучение ферментов — их строения и механизма действия.</a:t>
            </a:r>
            <a:endParaRPr lang="ru-RU" dirty="0"/>
          </a:p>
        </p:txBody>
      </p:sp>
      <p:sp>
        <p:nvSpPr>
          <p:cNvPr id="2" name="Заголовок 1"/>
          <p:cNvSpPr>
            <a:spLocks noGrp="1"/>
          </p:cNvSpPr>
          <p:nvPr>
            <p:ph type="title"/>
          </p:nvPr>
        </p:nvSpPr>
        <p:spPr>
          <a:xfrm>
            <a:off x="457200" y="0"/>
            <a:ext cx="8229600" cy="548680"/>
          </a:xfrm>
        </p:spPr>
        <p:txBody>
          <a:bodyPr>
            <a:normAutofit fontScale="90000"/>
          </a:bodyPr>
          <a:lstStyle/>
          <a:p>
            <a:pPr algn="ctr"/>
            <a:r>
              <a:rPr lang="ru-RU" b="1" dirty="0" smtClean="0"/>
              <a:t>История открытия ферментов</a:t>
            </a:r>
            <a:endParaRPr lang="ru-RU" dirty="0"/>
          </a:p>
        </p:txBody>
      </p:sp>
      <p:pic>
        <p:nvPicPr>
          <p:cNvPr id="173058" name="Picture 2" descr="Картинка 45 из 1843"/>
          <p:cNvPicPr>
            <a:picLocks noChangeAspect="1" noChangeArrowheads="1"/>
          </p:cNvPicPr>
          <p:nvPr/>
        </p:nvPicPr>
        <p:blipFill>
          <a:blip r:embed="rId2" cstate="print"/>
          <a:srcRect/>
          <a:stretch>
            <a:fillRect/>
          </a:stretch>
        </p:blipFill>
        <p:spPr bwMode="auto">
          <a:xfrm>
            <a:off x="355138" y="1268760"/>
            <a:ext cx="4261665" cy="43204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347864" y="1124744"/>
            <a:ext cx="5796136" cy="5400600"/>
          </a:xfrm>
        </p:spPr>
        <p:txBody>
          <a:bodyPr>
            <a:normAutofit fontScale="92500" lnSpcReduction="20000"/>
          </a:bodyPr>
          <a:lstStyle/>
          <a:p>
            <a:r>
              <a:rPr lang="ru-RU" dirty="0" smtClean="0"/>
              <a:t>Ферменты участвуют в осуществлении всех процессов обмена веществ и в реализации генетической информации. Возможность быстрого переваривания продуктов в живом организме осуществляется благодаря им.</a:t>
            </a:r>
          </a:p>
          <a:p>
            <a:r>
              <a:rPr lang="ru-RU" dirty="0" smtClean="0"/>
              <a:t>Ферменты - это «рабочая сила», которая выстраивает ваш организм подобно тому, как строители строят дома. У вас могут быть все необходимые строительные материалы,  но чтобы построить дом, вам будут нужны рабочие, которыми они и являются.</a:t>
            </a:r>
            <a:endParaRPr lang="ru-RU" dirty="0"/>
          </a:p>
        </p:txBody>
      </p:sp>
      <p:sp>
        <p:nvSpPr>
          <p:cNvPr id="2" name="Заголовок 1"/>
          <p:cNvSpPr>
            <a:spLocks noGrp="1"/>
          </p:cNvSpPr>
          <p:nvPr>
            <p:ph type="title"/>
          </p:nvPr>
        </p:nvSpPr>
        <p:spPr>
          <a:xfrm>
            <a:off x="457200" y="152400"/>
            <a:ext cx="8229600" cy="684312"/>
          </a:xfrm>
        </p:spPr>
        <p:txBody>
          <a:bodyPr>
            <a:normAutofit fontScale="90000"/>
          </a:bodyPr>
          <a:lstStyle/>
          <a:p>
            <a:pPr algn="ctr"/>
            <a:r>
              <a:rPr lang="ru-RU" b="1" dirty="0" smtClean="0"/>
              <a:t>Роль ферментов в организме</a:t>
            </a:r>
            <a:endParaRPr lang="ru-RU" dirty="0"/>
          </a:p>
        </p:txBody>
      </p:sp>
      <p:pic>
        <p:nvPicPr>
          <p:cNvPr id="162818" name="Picture 2" descr="Картинка 6 из 96000"/>
          <p:cNvPicPr>
            <a:picLocks noChangeAspect="1" noChangeArrowheads="1"/>
          </p:cNvPicPr>
          <p:nvPr/>
        </p:nvPicPr>
        <p:blipFill>
          <a:blip r:embed="rId2" cstate="print"/>
          <a:srcRect/>
          <a:stretch>
            <a:fillRect/>
          </a:stretch>
        </p:blipFill>
        <p:spPr bwMode="auto">
          <a:xfrm>
            <a:off x="352466" y="2636912"/>
            <a:ext cx="3072341" cy="2304256"/>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683568" y="1125538"/>
            <a:ext cx="7307907" cy="4606925"/>
          </a:xfrm>
        </p:spPr>
        <p:txBody>
          <a:bodyPr>
            <a:normAutofit lnSpcReduction="10000"/>
          </a:bodyPr>
          <a:lstStyle/>
          <a:p>
            <a:r>
              <a:rPr lang="ru-RU" sz="3600" dirty="0" smtClean="0"/>
              <a:t>Ферментов, работающих в организме, множество. Каждый из них имеет свое назначение. Протеаза — фермент переваривания белка, липаза переваривает жиры; амилаза переваривает углеводы и </a:t>
            </a:r>
            <a:r>
              <a:rPr lang="ru-RU" sz="3600" dirty="0" err="1" smtClean="0"/>
              <a:t>целлюлаза</a:t>
            </a:r>
            <a:r>
              <a:rPr lang="ru-RU" sz="3600" dirty="0" smtClean="0"/>
              <a:t> — переваривает клетчатку.</a:t>
            </a:r>
            <a:endParaRPr lang="ru-RU" sz="3600" dirty="0"/>
          </a:p>
        </p:txBody>
      </p:sp>
    </p:spTree>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6713" y="1163638"/>
            <a:ext cx="5870575" cy="4529137"/>
          </a:xfrm>
          <a:prstGeom prst="rect">
            <a:avLst/>
          </a:prstGeom>
          <a:ln w="889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052590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548680"/>
          </a:xfrm>
        </p:spPr>
        <p:txBody>
          <a:bodyPr>
            <a:normAutofit fontScale="90000"/>
          </a:bodyPr>
          <a:lstStyle/>
          <a:p>
            <a:pPr algn="ctr"/>
            <a:r>
              <a:rPr lang="ru-RU" b="1" dirty="0" smtClean="0"/>
              <a:t>Где наш организм берёт ферменты?</a:t>
            </a:r>
            <a:endParaRPr lang="ru-RU" dirty="0"/>
          </a:p>
        </p:txBody>
      </p:sp>
      <p:sp>
        <p:nvSpPr>
          <p:cNvPr id="3" name="Содержимое 2"/>
          <p:cNvSpPr>
            <a:spLocks noGrp="1"/>
          </p:cNvSpPr>
          <p:nvPr>
            <p:ph sz="quarter" idx="4294967295"/>
          </p:nvPr>
        </p:nvSpPr>
        <p:spPr>
          <a:xfrm>
            <a:off x="0" y="549275"/>
            <a:ext cx="5473700" cy="6480175"/>
          </a:xfrm>
        </p:spPr>
        <p:txBody>
          <a:bodyPr>
            <a:noAutofit/>
          </a:bodyPr>
          <a:lstStyle/>
          <a:p>
            <a:r>
              <a:rPr lang="ru-RU" sz="2400" dirty="0" smtClean="0">
                <a:latin typeface="+mj-lt"/>
              </a:rPr>
              <a:t>Определённый ферментный потенциал мы наследуем при рождении. Этот ограниченный запас рассчитан на всю жизнь. Чем быстрее вы израсходуете энергию ферментов, тем быстрее вы «выдохнетесь». Вы живёте так долго, пока ваш организм обладает факторами ферментной активности, из которых он производит новые ферменты. Когда вы достигаете такого момента, когда ваш организм больше не способен производить ферменты, ваша жизнь заканчивается</a:t>
            </a:r>
            <a:r>
              <a:rPr lang="ru-RU" sz="1800" dirty="0" smtClean="0">
                <a:latin typeface="+mj-lt"/>
              </a:rPr>
              <a:t>.</a:t>
            </a:r>
            <a:endParaRPr lang="ru-RU" sz="1800" dirty="0" smtClean="0">
              <a:latin typeface="+mj-lt"/>
            </a:endParaRPr>
          </a:p>
        </p:txBody>
      </p:sp>
      <p:pic>
        <p:nvPicPr>
          <p:cNvPr id="164866" name="Picture 2" descr="Картинка 29 из 95954"/>
          <p:cNvPicPr>
            <a:picLocks noChangeAspect="1" noChangeArrowheads="1"/>
          </p:cNvPicPr>
          <p:nvPr/>
        </p:nvPicPr>
        <p:blipFill>
          <a:blip r:embed="rId2" cstate="print"/>
          <a:srcRect/>
          <a:stretch>
            <a:fillRect/>
          </a:stretch>
        </p:blipFill>
        <p:spPr bwMode="auto">
          <a:xfrm>
            <a:off x="5737220" y="1484784"/>
            <a:ext cx="2723212" cy="374441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mc:AlternateContent xmlns:mc="http://schemas.openxmlformats.org/markup-compatibility/2006">
    <mc:Choice xmlns:p14="http://schemas.microsoft.com/office/powerpoint/2010/main" Requires="p14">
      <p:transition spd="slow" p14:dur="1600">
        <p14:prism isInverted="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404664"/>
            <a:ext cx="5472608" cy="5976664"/>
          </a:xfrm>
        </p:spPr>
        <p:txBody>
          <a:bodyPr>
            <a:normAutofit fontScale="92500"/>
          </a:bodyPr>
          <a:lstStyle/>
          <a:p>
            <a:r>
              <a:rPr lang="ru-RU" dirty="0"/>
              <a:t>Для людей основным источником «дополнительных» ферментов  является пища. Она должна содержать их «определенный набор». Если ферменты присутствуют в еде, то они сами осуществляют значительную часть работ по перевариванию пищи. Но если вы едите пищу, прошедшую термическую обработку, лишённую ферментов, организм вынужден сам производить ферменты для переваривания. Это намного уменьшает ограниченный ферментный потенциал.</a:t>
            </a:r>
          </a:p>
          <a:p>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8" y="1556792"/>
            <a:ext cx="3456384" cy="3684439"/>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308212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0" y="188640"/>
            <a:ext cx="5796136" cy="3456384"/>
          </a:xfrm>
        </p:spPr>
        <p:txBody>
          <a:bodyPr>
            <a:normAutofit fontScale="85000" lnSpcReduction="20000"/>
          </a:bodyPr>
          <a:lstStyle/>
          <a:p>
            <a:r>
              <a:rPr lang="ru-RU" dirty="0" smtClean="0"/>
              <a:t>Сегодня известно, что раковые клетки защищены белковой оболочкой, которая мешает иммунной системе их распознать. Удалить эту оболочку могут только ферменты, разоблачая, таким образом, злокачественные клетки. Вот почему онкологическим больным в их диете ограничивают мясо или исключают его вовсе: этим самым сберегают ферменты, уходящие на расщепление мяса, дают им возможность участвовать в разоблачении раковых клеток</a:t>
            </a:r>
            <a:endParaRPr lang="ru-RU" dirty="0"/>
          </a:p>
        </p:txBody>
      </p:sp>
      <p:sp>
        <p:nvSpPr>
          <p:cNvPr id="5" name="Содержимое 4"/>
          <p:cNvSpPr>
            <a:spLocks noGrp="1"/>
          </p:cNvSpPr>
          <p:nvPr>
            <p:ph sz="half" idx="2"/>
          </p:nvPr>
        </p:nvSpPr>
        <p:spPr>
          <a:xfrm>
            <a:off x="4788024" y="3717032"/>
            <a:ext cx="4104456" cy="2592288"/>
          </a:xfrm>
        </p:spPr>
        <p:txBody>
          <a:bodyPr>
            <a:normAutofit fontScale="85000" lnSpcReduction="20000"/>
          </a:bodyPr>
          <a:lstStyle/>
          <a:p>
            <a:r>
              <a:rPr lang="ru-RU" dirty="0" smtClean="0"/>
              <a:t>Так что, если вы едите что-то вареное, а мясо всегда подвергаете тепловой или иной обработке, то обязательно ешьте вместе с вареным продуктом в 3 раза больше сырых овощей.</a:t>
            </a:r>
            <a:endParaRPr lang="ru-RU" dirty="0"/>
          </a:p>
        </p:txBody>
      </p:sp>
      <p:pic>
        <p:nvPicPr>
          <p:cNvPr id="166914" name="Picture 2" descr="Картинка 1 из 5838"/>
          <p:cNvPicPr>
            <a:picLocks noChangeAspect="1" noChangeArrowheads="1"/>
          </p:cNvPicPr>
          <p:nvPr/>
        </p:nvPicPr>
        <p:blipFill>
          <a:blip r:embed="rId2" cstate="print"/>
          <a:srcRect/>
          <a:stretch>
            <a:fillRect/>
          </a:stretch>
        </p:blipFill>
        <p:spPr bwMode="auto">
          <a:xfrm>
            <a:off x="5940152" y="476672"/>
            <a:ext cx="2843808" cy="227504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6916" name="Picture 4" descr="Картинка 1 из 96000"/>
          <p:cNvPicPr>
            <a:picLocks noChangeAspect="1" noChangeArrowheads="1"/>
          </p:cNvPicPr>
          <p:nvPr/>
        </p:nvPicPr>
        <p:blipFill>
          <a:blip r:embed="rId3" cstate="print"/>
          <a:srcRect/>
          <a:stretch>
            <a:fillRect/>
          </a:stretch>
        </p:blipFill>
        <p:spPr bwMode="auto">
          <a:xfrm>
            <a:off x="899592" y="3761656"/>
            <a:ext cx="3247297" cy="242464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217</TotalTime>
  <Words>931</Words>
  <Application>Microsoft Office PowerPoint</Application>
  <PresentationFormat>Экран (4:3)</PresentationFormat>
  <Paragraphs>45</Paragraphs>
  <Slides>23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Бумажная</vt:lpstr>
      <vt:lpstr>Ферменты</vt:lpstr>
      <vt:lpstr>Что такое ферменты?</vt:lpstr>
      <vt:lpstr>История открытия ферментов</vt:lpstr>
      <vt:lpstr>Роль ферментов в организме</vt:lpstr>
      <vt:lpstr>Презентация PowerPoint</vt:lpstr>
      <vt:lpstr>Презентация PowerPoint</vt:lpstr>
      <vt:lpstr>Где наш организм берёт ферменты?</vt:lpstr>
      <vt:lpstr>Презентация PowerPoint</vt:lpstr>
      <vt:lpstr>Презентация PowerPoint</vt:lpstr>
      <vt:lpstr>Презентация PowerPoint</vt:lpstr>
      <vt:lpstr>Презентация PowerPoint</vt:lpstr>
      <vt:lpstr>     Каталитические свойства ферментов</vt:lpstr>
      <vt:lpstr>Презентация PowerPoint</vt:lpstr>
      <vt:lpstr>Условия действия ферментов</vt:lpstr>
      <vt:lpstr>Презентация PowerPoint</vt:lpstr>
      <vt:lpstr>Презентация PowerPoint</vt:lpstr>
      <vt:lpstr>Химическая природа ферментов</vt:lpstr>
      <vt:lpstr>Презентация PowerPoint</vt:lpstr>
      <vt:lpstr>Размеры ферментов и их строение</vt:lpstr>
      <vt:lpstr>Презентация PowerPoint</vt:lpstr>
      <vt:lpstr>   Болезни, связанные с нарушением выработки ферментов</vt:lpstr>
      <vt:lpstr>Презентация PowerPoint</vt:lpstr>
      <vt:lpstr>Использование ферментов человеком</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Ферментативный катализ</dc:title>
  <dc:creator>erkena</dc:creator>
  <cp:lastModifiedBy>291111</cp:lastModifiedBy>
  <cp:revision>25</cp:revision>
  <dcterms:created xsi:type="dcterms:W3CDTF">2011-04-20T18:36:59Z</dcterms:created>
  <dcterms:modified xsi:type="dcterms:W3CDTF">2012-04-10T13:57:10Z</dcterms:modified>
</cp:coreProperties>
</file>