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9"/>
  </p:notesMasterIdLst>
  <p:sldIdLst>
    <p:sldId id="257" r:id="rId2"/>
    <p:sldId id="258" r:id="rId3"/>
    <p:sldId id="259" r:id="rId4"/>
    <p:sldId id="256" r:id="rId5"/>
    <p:sldId id="260" r:id="rId6"/>
    <p:sldId id="261" r:id="rId7"/>
    <p:sldId id="262" r:id="rId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99"/>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Светлый стиль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Светлый стиль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Светлый стиль 2 - акцент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Светлый стиль 2 - акцент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ED083AE6-46FA-4A59-8FB0-9F97EB10719F}" styleName="Светлый стиль 3 - акцент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9" d="100"/>
          <a:sy n="79" d="100"/>
        </p:scale>
        <p:origin x="-89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FB0A071C-9489-472A-A79D-FC105B5DC18B}" type="datetimeFigureOut">
              <a:rPr lang="ru-RU"/>
              <a:pPr>
                <a:defRPr/>
              </a:pPr>
              <a:t>15.04.2019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C9DB9F36-7E54-49FF-8D5B-A16DFF4CFB5F}"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Образ слайда 1"/>
          <p:cNvSpPr>
            <a:spLocks noGrp="1" noRot="1" noChangeAspect="1"/>
          </p:cNvSpPr>
          <p:nvPr>
            <p:ph type="sldImg"/>
          </p:nvPr>
        </p:nvSpPr>
        <p:spPr bwMode="auto">
          <a:noFill/>
          <a:ln>
            <a:solidFill>
              <a:srgbClr val="000000"/>
            </a:solidFill>
            <a:miter lim="800000"/>
            <a:headEnd/>
            <a:tailEnd/>
          </a:ln>
        </p:spPr>
      </p:sp>
      <p:sp>
        <p:nvSpPr>
          <p:cNvPr id="1536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536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FA0EB8E-CFEA-4F81-951A-3A6BF7722082}" type="slidenum">
              <a:rPr lang="ru-RU"/>
              <a:pPr fontAlgn="base">
                <a:spcBef>
                  <a:spcPct val="0"/>
                </a:spcBef>
                <a:spcAft>
                  <a:spcPct val="0"/>
                </a:spcAft>
              </a:pPr>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29"/>
          <p:cNvSpPr>
            <a:spLocks noGrp="1"/>
          </p:cNvSpPr>
          <p:nvPr>
            <p:ph type="dt" sz="half" idx="10"/>
          </p:nvPr>
        </p:nvSpPr>
        <p:spPr/>
        <p:txBody>
          <a:bodyPr/>
          <a:lstStyle>
            <a:lvl1pPr>
              <a:defRPr/>
            </a:lvl1pPr>
          </a:lstStyle>
          <a:p>
            <a:pPr>
              <a:defRPr/>
            </a:pPr>
            <a:fld id="{51466FA2-2DA4-40B5-9268-458FCBAEF792}" type="datetimeFigureOut">
              <a:rPr lang="en-US"/>
              <a:pPr>
                <a:defRPr/>
              </a:pPr>
              <a:t>4/15/2019</a:t>
            </a:fld>
            <a:endParaRPr lang="en-US"/>
          </a:p>
        </p:txBody>
      </p:sp>
      <p:sp>
        <p:nvSpPr>
          <p:cNvPr id="5" name="Нижний колонтитул 18"/>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6" name="Номер слайда 26"/>
          <p:cNvSpPr>
            <a:spLocks noGrp="1"/>
          </p:cNvSpPr>
          <p:nvPr>
            <p:ph type="sldNum" sz="quarter" idx="12"/>
          </p:nvPr>
        </p:nvSpPr>
        <p:spPr/>
        <p:txBody>
          <a:bodyPr/>
          <a:lstStyle>
            <a:lvl1pPr>
              <a:defRPr/>
            </a:lvl1pPr>
          </a:lstStyle>
          <a:p>
            <a:pPr>
              <a:defRPr/>
            </a:pPr>
            <a:fld id="{68975A52-F572-44C3-A982-D0B853A0E7ED}"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fld id="{61E3911F-849C-4CAD-BCA1-108120DA47B9}" type="datetimeFigureOut">
              <a:rPr lang="en-US"/>
              <a:pPr>
                <a:defRPr/>
              </a:pPr>
              <a:t>4/15/2019</a:t>
            </a:fld>
            <a:endParaRPr lang="en-US"/>
          </a:p>
        </p:txBody>
      </p:sp>
      <p:sp>
        <p:nvSpPr>
          <p:cNvPr id="5" name="Нижний колонтитул 4"/>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9DC7ED94-8687-48DE-B174-D540F8AB37C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fld id="{1F8581E0-D900-4B9C-902D-127997BA4C73}" type="datetimeFigureOut">
              <a:rPr lang="en-US"/>
              <a:pPr>
                <a:defRPr/>
              </a:pPr>
              <a:t>4/15/2019</a:t>
            </a:fld>
            <a:endParaRPr lang="en-US"/>
          </a:p>
        </p:txBody>
      </p:sp>
      <p:sp>
        <p:nvSpPr>
          <p:cNvPr id="5" name="Нижний колонтитул 4"/>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61B5F7D9-8600-4E43-9E70-D8AB48999C2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fld id="{2B47F18F-C40A-40DB-809D-EC4BD956ACEA}" type="datetimeFigureOut">
              <a:rPr lang="en-US"/>
              <a:pPr>
                <a:defRPr/>
              </a:pPr>
              <a:t>4/15/2019</a:t>
            </a:fld>
            <a:endParaRPr lang="en-US"/>
          </a:p>
        </p:txBody>
      </p:sp>
      <p:sp>
        <p:nvSpPr>
          <p:cNvPr id="5" name="Нижний колонтитул 4"/>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0D78DD2B-C7BC-4F38-9EEB-5E79D622F90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DF44B36E-C0AF-46F1-B1AE-782C4B39BC9C}" type="datetimeFigureOut">
              <a:rPr lang="en-US"/>
              <a:pPr>
                <a:defRPr/>
              </a:pPr>
              <a:t>4/15/2019</a:t>
            </a:fld>
            <a:endParaRPr lang="en-US"/>
          </a:p>
        </p:txBody>
      </p:sp>
      <p:sp>
        <p:nvSpPr>
          <p:cNvPr id="5" name="Нижний колонтитул 4"/>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87C28A4D-3749-4F5C-9B23-731737D3B4E8}"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lstStyle>
          <a:p>
            <a:pPr>
              <a:defRPr/>
            </a:pPr>
            <a:fld id="{DF22E9B1-B0B3-4B79-AFD9-5255D987BF56}" type="datetimeFigureOut">
              <a:rPr lang="en-US"/>
              <a:pPr>
                <a:defRPr/>
              </a:pPr>
              <a:t>4/15/2019</a:t>
            </a:fld>
            <a:endParaRPr lang="en-US"/>
          </a:p>
        </p:txBody>
      </p:sp>
      <p:sp>
        <p:nvSpPr>
          <p:cNvPr id="6" name="Нижний колонтитул 5"/>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7" name="Номер слайда 6"/>
          <p:cNvSpPr>
            <a:spLocks noGrp="1"/>
          </p:cNvSpPr>
          <p:nvPr>
            <p:ph type="sldNum" sz="quarter" idx="12"/>
          </p:nvPr>
        </p:nvSpPr>
        <p:spPr/>
        <p:txBody>
          <a:bodyPr/>
          <a:lstStyle>
            <a:lvl1pPr>
              <a:defRPr/>
            </a:lvl1pPr>
          </a:lstStyle>
          <a:p>
            <a:pPr>
              <a:defRPr/>
            </a:pPr>
            <a:fld id="{5968960B-B3D1-4EF6-A986-4BE9FD1176D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lstStyle>
          <a:p>
            <a:pPr>
              <a:defRPr/>
            </a:pPr>
            <a:fld id="{695C6992-8029-486D-B80D-EE14F822D17C}" type="datetimeFigureOut">
              <a:rPr lang="en-US"/>
              <a:pPr>
                <a:defRPr/>
              </a:pPr>
              <a:t>4/15/2019</a:t>
            </a:fld>
            <a:endParaRPr lang="en-US"/>
          </a:p>
        </p:txBody>
      </p:sp>
      <p:sp>
        <p:nvSpPr>
          <p:cNvPr id="8" name="Нижний колонтитул 7"/>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9" name="Номер слайда 8"/>
          <p:cNvSpPr>
            <a:spLocks noGrp="1"/>
          </p:cNvSpPr>
          <p:nvPr>
            <p:ph type="sldNum" sz="quarter" idx="12"/>
          </p:nvPr>
        </p:nvSpPr>
        <p:spPr/>
        <p:txBody>
          <a:bodyPr/>
          <a:lstStyle>
            <a:lvl1pPr>
              <a:defRPr/>
            </a:lvl1pPr>
          </a:lstStyle>
          <a:p>
            <a:pPr>
              <a:defRPr/>
            </a:pPr>
            <a:fld id="{4391558F-C379-4317-8126-BE3523CFFB1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lstStyle>
          <a:p>
            <a:pPr>
              <a:defRPr/>
            </a:pPr>
            <a:fld id="{2B747B0D-6EE7-45E8-9635-743466A33F31}" type="datetimeFigureOut">
              <a:rPr lang="en-US"/>
              <a:pPr>
                <a:defRPr/>
              </a:pPr>
              <a:t>4/15/2019</a:t>
            </a:fld>
            <a:endParaRPr lang="en-US"/>
          </a:p>
        </p:txBody>
      </p:sp>
      <p:sp>
        <p:nvSpPr>
          <p:cNvPr id="4" name="Нижний колонтитул 3"/>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5" name="Номер слайда 4"/>
          <p:cNvSpPr>
            <a:spLocks noGrp="1"/>
          </p:cNvSpPr>
          <p:nvPr>
            <p:ph type="sldNum" sz="quarter" idx="12"/>
          </p:nvPr>
        </p:nvSpPr>
        <p:spPr/>
        <p:txBody>
          <a:bodyPr/>
          <a:lstStyle>
            <a:lvl1pPr>
              <a:defRPr/>
            </a:lvl1pPr>
          </a:lstStyle>
          <a:p>
            <a:pPr>
              <a:defRPr/>
            </a:pPr>
            <a:fld id="{B7A17013-6721-468F-8282-825973D7972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fld id="{56F3FA1F-28D0-4EFE-8A4D-0F3EAE540441}" type="datetimeFigureOut">
              <a:rPr lang="en-US"/>
              <a:pPr>
                <a:defRPr/>
              </a:pPr>
              <a:t>4/15/2019</a:t>
            </a:fld>
            <a:endParaRPr lang="en-US"/>
          </a:p>
        </p:txBody>
      </p:sp>
      <p:sp>
        <p:nvSpPr>
          <p:cNvPr id="3" name="Нижний колонтитул 2"/>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4" name="Номер слайда 3"/>
          <p:cNvSpPr>
            <a:spLocks noGrp="1"/>
          </p:cNvSpPr>
          <p:nvPr>
            <p:ph type="sldNum" sz="quarter" idx="12"/>
          </p:nvPr>
        </p:nvSpPr>
        <p:spPr/>
        <p:txBody>
          <a:bodyPr/>
          <a:lstStyle>
            <a:lvl1pPr>
              <a:defRPr/>
            </a:lvl1pPr>
          </a:lstStyle>
          <a:p>
            <a:pPr>
              <a:defRPr/>
            </a:pPr>
            <a:fld id="{B2AC2B85-16D4-48E5-8FFF-290B4E10FC18}"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lstStyle>
          <a:p>
            <a:pPr>
              <a:defRPr/>
            </a:pPr>
            <a:fld id="{EB3AC606-4B75-42AE-A0C1-43A451BBF1B3}" type="datetimeFigureOut">
              <a:rPr lang="en-US"/>
              <a:pPr>
                <a:defRPr/>
              </a:pPr>
              <a:t>4/15/2019</a:t>
            </a:fld>
            <a:endParaRPr lang="en-US"/>
          </a:p>
        </p:txBody>
      </p:sp>
      <p:sp>
        <p:nvSpPr>
          <p:cNvPr id="6" name="Нижний колонтитул 5"/>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7" name="Номер слайда 6"/>
          <p:cNvSpPr>
            <a:spLocks noGrp="1"/>
          </p:cNvSpPr>
          <p:nvPr>
            <p:ph type="sldNum" sz="quarter" idx="12"/>
          </p:nvPr>
        </p:nvSpPr>
        <p:spPr/>
        <p:txBody>
          <a:bodyPr/>
          <a:lstStyle>
            <a:lvl1pPr>
              <a:defRPr/>
            </a:lvl1pPr>
          </a:lstStyle>
          <a:p>
            <a:pPr>
              <a:defRPr/>
            </a:pPr>
            <a:fld id="{CA11DAAE-1887-42E6-A1EB-1E7F0EE0A80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оугольник с одним вырезанным скругленным углом 8"/>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Прямоугольный треугольник 11"/>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 name="Заголовок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ru-RU" smtClean="0"/>
              <a:t>Образец заголовка</a:t>
            </a:r>
            <a:endParaRPr lang="en-US"/>
          </a:p>
        </p:txBody>
      </p:sp>
      <p:sp>
        <p:nvSpPr>
          <p:cNvPr id="4" name="Текст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ru-RU" smtClean="0"/>
              <a:t>Образец текста</a:t>
            </a: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9" name="Дата 4"/>
          <p:cNvSpPr>
            <a:spLocks noGrp="1"/>
          </p:cNvSpPr>
          <p:nvPr>
            <p:ph type="dt" sz="half" idx="10"/>
          </p:nvPr>
        </p:nvSpPr>
        <p:spPr/>
        <p:txBody>
          <a:bodyPr/>
          <a:lstStyle>
            <a:lvl1pPr>
              <a:defRPr/>
            </a:lvl1pPr>
          </a:lstStyle>
          <a:p>
            <a:pPr>
              <a:defRPr/>
            </a:pPr>
            <a:fld id="{5F6D102A-EE82-40CE-9DB8-B83CCB6316D8}" type="datetimeFigureOut">
              <a:rPr lang="en-US"/>
              <a:pPr>
                <a:defRPr/>
              </a:pPr>
              <a:t>4/15/2019</a:t>
            </a:fld>
            <a:endParaRPr lang="en-US"/>
          </a:p>
        </p:txBody>
      </p:sp>
      <p:sp>
        <p:nvSpPr>
          <p:cNvPr id="10" name="Нижний колонтитул 5"/>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11" name="Номер слайда 6"/>
          <p:cNvSpPr>
            <a:spLocks noGrp="1"/>
          </p:cNvSpPr>
          <p:nvPr>
            <p:ph type="sldNum" sz="quarter" idx="12"/>
          </p:nvPr>
        </p:nvSpPr>
        <p:spPr>
          <a:xfrm>
            <a:off x="8077200" y="6356350"/>
            <a:ext cx="609600" cy="365125"/>
          </a:xfrm>
        </p:spPr>
        <p:txBody>
          <a:bodyPr/>
          <a:lstStyle>
            <a:lvl1pPr>
              <a:defRPr/>
            </a:lvl1pPr>
          </a:lstStyle>
          <a:p>
            <a:pPr>
              <a:defRPr/>
            </a:pPr>
            <a:fld id="{A41CFCDC-857B-4512-928D-DF43EF4237B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Полилиния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28" name="Заголовок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ru-RU" smtClean="0"/>
              <a:t>Образец заголовка</a:t>
            </a:r>
            <a:endParaRPr lang="en-US" smtClean="0"/>
          </a:p>
        </p:txBody>
      </p:sp>
      <p:sp>
        <p:nvSpPr>
          <p:cNvPr id="1029" name="Текст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smtClean="0">
                <a:solidFill>
                  <a:schemeClr val="tx2">
                    <a:shade val="90000"/>
                  </a:schemeClr>
                </a:solidFill>
                <a:latin typeface="+mn-lt"/>
              </a:defRPr>
            </a:lvl1pPr>
          </a:lstStyle>
          <a:p>
            <a:pPr>
              <a:defRPr/>
            </a:pPr>
            <a:fld id="{9C2D69AA-A15D-4198-BA5A-7EC30457A125}" type="datetimeFigureOut">
              <a:rPr lang="en-US"/>
              <a:pPr>
                <a:defRPr/>
              </a:pPr>
              <a:t>4/15/2019</a:t>
            </a:fld>
            <a:endParaRPr lang="en-US">
              <a:solidFill>
                <a:schemeClr val="tx1">
                  <a:shade val="50000"/>
                </a:schemeClr>
              </a:solidFill>
            </a:endParaRPr>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1">
                    <a:shade val="50000"/>
                  </a:schemeClr>
                </a:solidFill>
                <a:latin typeface="+mn-lt"/>
              </a:defRPr>
            </a:lvl1pPr>
          </a:lstStyle>
          <a:p>
            <a:pPr>
              <a:defRPr/>
            </a:pPr>
            <a:endParaRPr lang="en-US"/>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smtClean="0">
                <a:solidFill>
                  <a:schemeClr val="tx2">
                    <a:shade val="90000"/>
                  </a:schemeClr>
                </a:solidFill>
                <a:latin typeface="+mn-lt"/>
              </a:defRPr>
            </a:lvl1pPr>
          </a:lstStyle>
          <a:p>
            <a:pPr>
              <a:defRPr/>
            </a:pPr>
            <a:fld id="{C0827242-F666-4A1E-8744-CC2CFEF32D76}" type="slidenum">
              <a:rPr lang="en-US"/>
              <a:pPr>
                <a:defRPr/>
              </a:pPr>
              <a:t>‹#›</a:t>
            </a:fld>
            <a:endParaRPr lang="en-US" dirty="0">
              <a:solidFill>
                <a:schemeClr val="tx1">
                  <a:shade val="50000"/>
                </a:schemeClr>
              </a:solidFill>
            </a:endParaRPr>
          </a:p>
        </p:txBody>
      </p:sp>
      <p:grpSp>
        <p:nvGrpSpPr>
          <p:cNvPr id="1033" name="Группа 1"/>
          <p:cNvGrpSpPr>
            <a:grpSpLocks/>
          </p:cNvGrpSpPr>
          <p:nvPr/>
        </p:nvGrpSpPr>
        <p:grpSpPr bwMode="auto">
          <a:xfrm>
            <a:off x="-19050" y="203200"/>
            <a:ext cx="9180513" cy="647700"/>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gr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rtl="0" fontAlgn="base">
        <a:spcBef>
          <a:spcPct val="0"/>
        </a:spcBef>
        <a:spcAft>
          <a:spcPct val="0"/>
        </a:spcAft>
        <a:defRPr sz="5000"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imgpreview (1).jpg"/>
          <p:cNvPicPr>
            <a:picLocks noChangeAspect="1"/>
          </p:cNvPicPr>
          <p:nvPr/>
        </p:nvPicPr>
        <p:blipFill>
          <a:blip r:embed="rId3"/>
          <a:srcRect/>
          <a:stretch>
            <a:fillRect/>
          </a:stretch>
        </p:blipFill>
        <p:spPr bwMode="auto">
          <a:xfrm>
            <a:off x="0" y="-214313"/>
            <a:ext cx="9144000" cy="7072313"/>
          </a:xfrm>
          <a:prstGeom prst="rect">
            <a:avLst/>
          </a:prstGeom>
          <a:noFill/>
          <a:ln w="9525">
            <a:noFill/>
            <a:miter lim="800000"/>
            <a:headEnd/>
            <a:tailEnd/>
          </a:ln>
        </p:spPr>
      </p:pic>
      <p:sp>
        <p:nvSpPr>
          <p:cNvPr id="5" name="Прямоугольник 4"/>
          <p:cNvSpPr>
            <a:spLocks noChangeArrowheads="1"/>
          </p:cNvSpPr>
          <p:nvPr/>
        </p:nvSpPr>
        <p:spPr bwMode="auto">
          <a:xfrm>
            <a:off x="1357313" y="3357563"/>
            <a:ext cx="6929437" cy="708025"/>
          </a:xfrm>
          <a:prstGeom prst="rect">
            <a:avLst/>
          </a:prstGeom>
          <a:noFill/>
          <a:ln w="9525">
            <a:noFill/>
            <a:miter lim="800000"/>
            <a:headEnd/>
            <a:tailEnd/>
          </a:ln>
        </p:spPr>
        <p:txBody>
          <a:bodyPr>
            <a:spAutoFit/>
          </a:bodyPr>
          <a:lstStyle/>
          <a:p>
            <a:r>
              <a:rPr lang="ru-RU" sz="4000">
                <a:solidFill>
                  <a:schemeClr val="bg1"/>
                </a:solidFill>
                <a:latin typeface="Constantia" pitchFamily="18" charset="0"/>
              </a:rPr>
              <a:t>Бидайдың химиялық құрамы</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0" fill="hold"/>
                                        <p:tgtEl>
                                          <p:spTgt spid="5"/>
                                        </p:tgtEl>
                                        <p:attrNameLst>
                                          <p:attrName>ppt_x</p:attrName>
                                        </p:attrNameLst>
                                      </p:cBhvr>
                                      <p:tavLst>
                                        <p:tav tm="0">
                                          <p:val>
                                            <p:strVal val="#ppt_x"/>
                                          </p:val>
                                        </p:tav>
                                        <p:tav tm="100000">
                                          <p:val>
                                            <p:strVal val="#ppt_x"/>
                                          </p:val>
                                        </p:tav>
                                      </p:tavLst>
                                    </p:anim>
                                    <p:anim calcmode="lin" valueType="num">
                                      <p:cBhvr additive="base">
                                        <p:cTn id="1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a:spLocks noChangeArrowheads="1"/>
          </p:cNvSpPr>
          <p:nvPr/>
        </p:nvSpPr>
        <p:spPr bwMode="auto">
          <a:xfrm>
            <a:off x="642938" y="3357563"/>
            <a:ext cx="7643812" cy="3232150"/>
          </a:xfrm>
          <a:prstGeom prst="rect">
            <a:avLst/>
          </a:prstGeom>
          <a:noFill/>
          <a:ln w="9525">
            <a:noFill/>
            <a:miter lim="800000"/>
            <a:headEnd/>
            <a:tailEnd/>
          </a:ln>
        </p:spPr>
        <p:txBody>
          <a:bodyPr>
            <a:spAutoFit/>
          </a:bodyPr>
          <a:lstStyle/>
          <a:p>
            <a:r>
              <a:rPr lang="ru-RU" sz="2400">
                <a:latin typeface="Constantia" pitchFamily="18" charset="0"/>
              </a:rPr>
              <a:t>Бидай – дәнді-дақылдар тобына жататын, көбінесе біржылдық шөптесін өсімдік. Дәнді-дақылдардың ішіндегі ең басты және ең көп өндірілетін дақыл. Бидайдың 20-ға жуық жабайы және мәдени түрі белгілі. Бір гектардан 30-40 центнер өнім береді. Бидай сұрыптары құрамындағы эндосперманың (80-84%) мөлшеріне байланысты бағаланады.</a:t>
            </a:r>
          </a:p>
          <a:p>
            <a:r>
              <a:rPr lang="ru-RU">
                <a:latin typeface="Constantia" pitchFamily="18" charset="0"/>
              </a:rPr>
              <a:t/>
            </a:r>
            <a:br>
              <a:rPr lang="ru-RU">
                <a:latin typeface="Constantia" pitchFamily="18" charset="0"/>
              </a:rPr>
            </a:br>
            <a:endParaRPr lang="ru-RU">
              <a:latin typeface="Constantia" pitchFamily="18" charset="0"/>
            </a:endParaRPr>
          </a:p>
        </p:txBody>
      </p:sp>
      <p:pic>
        <p:nvPicPr>
          <p:cNvPr id="5" name="Рисунок 4" descr="imgpreview (5).jpg"/>
          <p:cNvPicPr>
            <a:picLocks noChangeAspect="1"/>
          </p:cNvPicPr>
          <p:nvPr/>
        </p:nvPicPr>
        <p:blipFill>
          <a:blip r:embed="rId2" cstate="print"/>
          <a:srcRect t="6521" b="8696"/>
          <a:stretch>
            <a:fillRect/>
          </a:stretch>
        </p:blipFill>
        <p:spPr>
          <a:xfrm>
            <a:off x="642910" y="214290"/>
            <a:ext cx="3643338" cy="314327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Рисунок 5" descr="bidai.jpg.500x500.jpg"/>
          <p:cNvPicPr>
            <a:picLocks noChangeAspect="1"/>
          </p:cNvPicPr>
          <p:nvPr/>
        </p:nvPicPr>
        <p:blipFill>
          <a:blip r:embed="rId3" cstate="print"/>
          <a:stretch>
            <a:fillRect/>
          </a:stretch>
        </p:blipFill>
        <p:spPr>
          <a:xfrm>
            <a:off x="4714876" y="285728"/>
            <a:ext cx="3643338" cy="307183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nvGraphicFramePr>
        <p:xfrm>
          <a:off x="214313" y="2143125"/>
          <a:ext cx="8715375" cy="3143250"/>
        </p:xfrm>
        <a:graphic>
          <a:graphicData uri="http://schemas.openxmlformats.org/drawingml/2006/table">
            <a:tbl>
              <a:tblPr firstRow="1" bandRow="1">
                <a:tableStyleId>{ED083AE6-46FA-4A59-8FB0-9F97EB10719F}</a:tableStyleId>
              </a:tblPr>
              <a:tblGrid>
                <a:gridCol w="1245062"/>
                <a:gridCol w="1245062"/>
                <a:gridCol w="1245062"/>
                <a:gridCol w="1245062"/>
                <a:gridCol w="1245062"/>
                <a:gridCol w="1245062"/>
                <a:gridCol w="1245062"/>
              </a:tblGrid>
              <a:tr h="1571636">
                <a:tc>
                  <a:txBody>
                    <a:bodyPr/>
                    <a:lstStyle/>
                    <a:p>
                      <a:r>
                        <a:rPr kumimoji="0" lang="ru-RU" kern="1200" dirty="0" err="1" smtClean="0"/>
                        <a:t>Бидай</a:t>
                      </a:r>
                      <a:endParaRPr lang="ru-RU" dirty="0"/>
                    </a:p>
                  </a:txBody>
                  <a:tcPr/>
                </a:tc>
                <a:tc>
                  <a:txBody>
                    <a:bodyPr/>
                    <a:lstStyle/>
                    <a:p>
                      <a:r>
                        <a:rPr kumimoji="0" lang="ru-RU" kern="1200" dirty="0" err="1" smtClean="0"/>
                        <a:t>Ылғал</a:t>
                      </a:r>
                      <a:endParaRPr lang="ru-RU" dirty="0"/>
                    </a:p>
                  </a:txBody>
                  <a:tcPr/>
                </a:tc>
                <a:tc>
                  <a:txBody>
                    <a:bodyPr/>
                    <a:lstStyle/>
                    <a:p>
                      <a:r>
                        <a:rPr kumimoji="0" lang="ru-RU" kern="1200" dirty="0" smtClean="0"/>
                        <a:t>Белок</a:t>
                      </a:r>
                      <a:endParaRPr lang="ru-RU" dirty="0"/>
                    </a:p>
                  </a:txBody>
                  <a:tcPr/>
                </a:tc>
                <a:tc>
                  <a:txBody>
                    <a:bodyPr/>
                    <a:lstStyle/>
                    <a:p>
                      <a:r>
                        <a:rPr kumimoji="0" lang="ru-RU" kern="1200" dirty="0" err="1" smtClean="0"/>
                        <a:t>Көмірсулар</a:t>
                      </a:r>
                      <a:endParaRPr lang="ru-RU" dirty="0"/>
                    </a:p>
                  </a:txBody>
                  <a:tcPr/>
                </a:tc>
                <a:tc>
                  <a:txBody>
                    <a:bodyPr/>
                    <a:lstStyle/>
                    <a:p>
                      <a:r>
                        <a:rPr kumimoji="0" lang="ru-RU" kern="1200" dirty="0" smtClean="0"/>
                        <a:t>Май</a:t>
                      </a:r>
                      <a:endParaRPr lang="ru-RU" dirty="0"/>
                    </a:p>
                  </a:txBody>
                  <a:tcPr/>
                </a:tc>
                <a:tc>
                  <a:txBody>
                    <a:bodyPr/>
                    <a:lstStyle/>
                    <a:p>
                      <a:r>
                        <a:rPr kumimoji="0" lang="ru-RU" kern="1200" dirty="0" err="1" smtClean="0"/>
                        <a:t>Клечатка</a:t>
                      </a:r>
                      <a:endParaRPr lang="ru-RU" dirty="0"/>
                    </a:p>
                  </a:txBody>
                  <a:tcPr/>
                </a:tc>
                <a:tc>
                  <a:txBody>
                    <a:bodyPr/>
                    <a:lstStyle/>
                    <a:p>
                      <a:r>
                        <a:rPr kumimoji="0" lang="ru-RU" kern="1200" dirty="0" err="1" smtClean="0"/>
                        <a:t>күл</a:t>
                      </a:r>
                      <a:endParaRPr lang="ru-RU" dirty="0"/>
                    </a:p>
                  </a:txBody>
                  <a:tcPr/>
                </a:tc>
              </a:tr>
              <a:tr h="1571636">
                <a:tc>
                  <a:txBody>
                    <a:bodyPr/>
                    <a:lstStyle/>
                    <a:p>
                      <a:r>
                        <a:rPr kumimoji="0" lang="ru-RU" b="1" kern="1200" dirty="0" err="1" smtClean="0"/>
                        <a:t>Жаздық Күздік</a:t>
                      </a:r>
                      <a:endParaRPr lang="ru-RU" b="1" dirty="0"/>
                    </a:p>
                  </a:txBody>
                  <a:tcPr/>
                </a:tc>
                <a:tc>
                  <a:txBody>
                    <a:bodyPr/>
                    <a:lstStyle/>
                    <a:p>
                      <a:r>
                        <a:rPr kumimoji="0" lang="ru-RU" b="1" kern="1200" dirty="0" smtClean="0"/>
                        <a:t>15,0 </a:t>
                      </a:r>
                    </a:p>
                    <a:p>
                      <a:r>
                        <a:rPr kumimoji="0" lang="ru-RU" b="1" kern="1200" dirty="0" smtClean="0"/>
                        <a:t> 15,0</a:t>
                      </a:r>
                      <a:endParaRPr lang="ru-RU" b="1" dirty="0">
                        <a:solidFill>
                          <a:schemeClr val="tx1"/>
                        </a:solidFill>
                      </a:endParaRPr>
                    </a:p>
                  </a:txBody>
                  <a:tcPr/>
                </a:tc>
                <a:tc>
                  <a:txBody>
                    <a:bodyPr/>
                    <a:lstStyle/>
                    <a:p>
                      <a:r>
                        <a:rPr kumimoji="0" lang="ru-RU" b="1" kern="1200" dirty="0" smtClean="0"/>
                        <a:t>11,0</a:t>
                      </a:r>
                    </a:p>
                    <a:p>
                      <a:r>
                        <a:rPr kumimoji="0" lang="ru-RU" b="1" kern="1200" dirty="0" smtClean="0"/>
                        <a:t> 13,2</a:t>
                      </a:r>
                      <a:endParaRPr lang="ru-RU" b="1" dirty="0"/>
                    </a:p>
                  </a:txBody>
                  <a:tcPr/>
                </a:tc>
                <a:tc>
                  <a:txBody>
                    <a:bodyPr/>
                    <a:lstStyle/>
                    <a:p>
                      <a:r>
                        <a:rPr kumimoji="0" lang="ru-RU" b="1" kern="1200" dirty="0" smtClean="0"/>
                        <a:t>68,5</a:t>
                      </a:r>
                    </a:p>
                    <a:p>
                      <a:r>
                        <a:rPr kumimoji="0" lang="ru-RU" b="1" kern="1200" dirty="0" smtClean="0"/>
                        <a:t> 66,1</a:t>
                      </a:r>
                      <a:endParaRPr lang="ru-RU" b="1" dirty="0"/>
                    </a:p>
                  </a:txBody>
                  <a:tcPr/>
                </a:tc>
                <a:tc>
                  <a:txBody>
                    <a:bodyPr/>
                    <a:lstStyle/>
                    <a:p>
                      <a:r>
                        <a:rPr kumimoji="0" lang="ru-RU" b="1" kern="1200" dirty="0" smtClean="0"/>
                        <a:t>1,9</a:t>
                      </a:r>
                    </a:p>
                    <a:p>
                      <a:r>
                        <a:rPr kumimoji="0" lang="ru-RU" b="1" kern="1200" dirty="0" smtClean="0"/>
                        <a:t> 2,0</a:t>
                      </a:r>
                      <a:endParaRPr lang="ru-RU" b="1" dirty="0"/>
                    </a:p>
                  </a:txBody>
                  <a:tcPr/>
                </a:tc>
                <a:tc>
                  <a:txBody>
                    <a:bodyPr/>
                    <a:lstStyle/>
                    <a:p>
                      <a:r>
                        <a:rPr kumimoji="0" lang="ru-RU" b="1" kern="1200" dirty="0" smtClean="0"/>
                        <a:t>1,9</a:t>
                      </a:r>
                    </a:p>
                    <a:p>
                      <a:r>
                        <a:rPr kumimoji="0" lang="ru-RU" b="1" kern="1200" dirty="0" smtClean="0"/>
                        <a:t> 1,8</a:t>
                      </a:r>
                      <a:endParaRPr lang="ru-RU" b="1" dirty="0"/>
                    </a:p>
                  </a:txBody>
                  <a:tcPr/>
                </a:tc>
                <a:tc>
                  <a:txBody>
                    <a:bodyPr/>
                    <a:lstStyle/>
                    <a:p>
                      <a:r>
                        <a:rPr kumimoji="0" lang="ru-RU" b="1" kern="1200" dirty="0" smtClean="0"/>
                        <a:t>1,7</a:t>
                      </a:r>
                    </a:p>
                    <a:p>
                      <a:r>
                        <a:rPr kumimoji="0" lang="ru-RU" b="1" kern="1200" dirty="0" smtClean="0"/>
                        <a:t> 1,9</a:t>
                      </a:r>
                      <a:endParaRPr lang="ru-RU" b="1" dirty="0"/>
                    </a:p>
                  </a:txBody>
                  <a:tcPr/>
                </a:tc>
              </a:tr>
            </a:tbl>
          </a:graphicData>
        </a:graphic>
      </p:graphicFrame>
      <p:sp>
        <p:nvSpPr>
          <p:cNvPr id="8" name="Прямоугольник 7"/>
          <p:cNvSpPr>
            <a:spLocks noChangeArrowheads="1"/>
          </p:cNvSpPr>
          <p:nvPr/>
        </p:nvSpPr>
        <p:spPr bwMode="auto">
          <a:xfrm>
            <a:off x="857250" y="1000125"/>
            <a:ext cx="7858125" cy="830263"/>
          </a:xfrm>
          <a:prstGeom prst="rect">
            <a:avLst/>
          </a:prstGeom>
          <a:noFill/>
          <a:ln w="9525">
            <a:noFill/>
            <a:miter lim="800000"/>
            <a:headEnd/>
            <a:tailEnd/>
          </a:ln>
        </p:spPr>
        <p:txBody>
          <a:bodyPr>
            <a:spAutoFit/>
          </a:bodyPr>
          <a:lstStyle/>
          <a:p>
            <a:r>
              <a:rPr lang="ru-RU" sz="2400">
                <a:latin typeface="Constantia" pitchFamily="18" charset="0"/>
              </a:rPr>
              <a:t>Күздік және жаздық бидайдың салыстырмалы химиялық құрамы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355976" y="260648"/>
            <a:ext cx="4645180" cy="6597352"/>
          </a:xfrm>
        </p:spPr>
        <p:txBody>
          <a:bodyPr>
            <a:noAutofit/>
          </a:bodyPr>
          <a:lstStyle/>
          <a:p>
            <a:pPr fontAlgn="auto">
              <a:spcAft>
                <a:spcPts val="0"/>
              </a:spcAft>
              <a:defRPr/>
            </a:pPr>
            <a:r>
              <a:rPr lang="ru-RU" sz="2800" b="0" dirty="0" err="1" smtClean="0">
                <a:solidFill>
                  <a:schemeClr val="bg1"/>
                </a:solidFill>
              </a:rPr>
              <a:t>Белоктың мөлшері күздік бидай</a:t>
            </a:r>
            <a:r>
              <a:rPr lang="ru-RU" sz="2800" b="0" dirty="0" smtClean="0">
                <a:solidFill>
                  <a:schemeClr val="bg1"/>
                </a:solidFill>
              </a:rPr>
              <a:t> </a:t>
            </a:r>
            <a:r>
              <a:rPr lang="ru-RU" sz="2800" b="0" dirty="0" err="1" smtClean="0">
                <a:solidFill>
                  <a:schemeClr val="bg1"/>
                </a:solidFill>
              </a:rPr>
              <a:t>дәнінде </a:t>
            </a:r>
            <a:r>
              <a:rPr lang="ru-RU" sz="2800" b="0" dirty="0" smtClean="0">
                <a:solidFill>
                  <a:schemeClr val="bg1"/>
                </a:solidFill>
              </a:rPr>
              <a:t>8,6 - 17,6% </a:t>
            </a:r>
            <a:r>
              <a:rPr lang="ru-RU" sz="2800" b="0" dirty="0" err="1" smtClean="0">
                <a:solidFill>
                  <a:schemeClr val="bg1"/>
                </a:solidFill>
              </a:rPr>
              <a:t>дейін</a:t>
            </a:r>
            <a:r>
              <a:rPr lang="ru-RU" sz="2800" b="0" dirty="0" smtClean="0">
                <a:solidFill>
                  <a:schemeClr val="bg1"/>
                </a:solidFill>
              </a:rPr>
              <a:t> </a:t>
            </a:r>
            <a:r>
              <a:rPr lang="ru-RU" sz="2800" b="0" dirty="0" err="1" smtClean="0">
                <a:solidFill>
                  <a:schemeClr val="bg1"/>
                </a:solidFill>
              </a:rPr>
              <a:t>жетеді</a:t>
            </a:r>
            <a:r>
              <a:rPr lang="ru-RU" sz="2800" b="0" dirty="0" smtClean="0">
                <a:solidFill>
                  <a:schemeClr val="bg1"/>
                </a:solidFill>
              </a:rPr>
              <a:t>. Ал </a:t>
            </a:r>
            <a:r>
              <a:rPr lang="ru-RU" sz="2800" b="0" dirty="0" err="1" smtClean="0">
                <a:solidFill>
                  <a:schemeClr val="bg1"/>
                </a:solidFill>
              </a:rPr>
              <a:t>жаздық және қатты бидайды</a:t>
            </a:r>
            <a:r>
              <a:rPr lang="ru-RU" sz="2800" b="0" dirty="0" smtClean="0">
                <a:solidFill>
                  <a:schemeClr val="bg1"/>
                </a:solidFill>
              </a:rPr>
              <a:t> </a:t>
            </a:r>
            <a:r>
              <a:rPr lang="ru-RU" sz="2800" b="0" dirty="0" err="1" smtClean="0">
                <a:solidFill>
                  <a:schemeClr val="bg1"/>
                </a:solidFill>
              </a:rPr>
              <a:t>алсақ</a:t>
            </a:r>
            <a:r>
              <a:rPr lang="ru-RU" sz="2800" b="0" dirty="0" smtClean="0">
                <a:solidFill>
                  <a:schemeClr val="bg1"/>
                </a:solidFill>
              </a:rPr>
              <a:t>, </a:t>
            </a:r>
            <a:r>
              <a:rPr lang="ru-RU" sz="2800" b="0" dirty="0" err="1" smtClean="0">
                <a:solidFill>
                  <a:schemeClr val="bg1"/>
                </a:solidFill>
              </a:rPr>
              <a:t>олардың дәніңде белоктык</a:t>
            </a:r>
            <a:r>
              <a:rPr lang="ru-RU" sz="2800" b="0" dirty="0" smtClean="0">
                <a:solidFill>
                  <a:schemeClr val="bg1"/>
                </a:solidFill>
              </a:rPr>
              <a:t> </a:t>
            </a:r>
            <a:r>
              <a:rPr lang="ru-RU" sz="2800" b="0" dirty="0" err="1" smtClean="0">
                <a:solidFill>
                  <a:schemeClr val="bg1"/>
                </a:solidFill>
              </a:rPr>
              <a:t>мөлшері бірдей</a:t>
            </a:r>
            <a:r>
              <a:rPr lang="ru-RU" sz="2800" b="0" dirty="0" smtClean="0">
                <a:solidFill>
                  <a:schemeClr val="bg1"/>
                </a:solidFill>
              </a:rPr>
              <a:t> </a:t>
            </a:r>
            <a:r>
              <a:rPr lang="ru-RU" sz="2800" b="0" dirty="0" err="1" smtClean="0">
                <a:solidFill>
                  <a:schemeClr val="bg1"/>
                </a:solidFill>
              </a:rPr>
              <a:t>болады</a:t>
            </a:r>
            <a:r>
              <a:rPr lang="ru-RU" sz="2800" b="0" dirty="0" smtClean="0">
                <a:solidFill>
                  <a:schemeClr val="bg1"/>
                </a:solidFill>
              </a:rPr>
              <a:t>.</a:t>
            </a:r>
            <a:br>
              <a:rPr lang="ru-RU" sz="2800" b="0" dirty="0" smtClean="0">
                <a:solidFill>
                  <a:schemeClr val="bg1"/>
                </a:solidFill>
              </a:rPr>
            </a:br>
            <a:r>
              <a:rPr lang="ru-RU" sz="2800" b="0" dirty="0" err="1" smtClean="0">
                <a:solidFill>
                  <a:schemeClr val="bg1"/>
                </a:solidFill>
              </a:rPr>
              <a:t>Егер</a:t>
            </a:r>
            <a:r>
              <a:rPr lang="ru-RU" sz="2800" b="0" dirty="0" smtClean="0">
                <a:solidFill>
                  <a:schemeClr val="bg1"/>
                </a:solidFill>
              </a:rPr>
              <a:t> </a:t>
            </a:r>
            <a:r>
              <a:rPr lang="ru-RU" sz="2800" b="0" dirty="0" err="1" smtClean="0">
                <a:solidFill>
                  <a:schemeClr val="bg1"/>
                </a:solidFill>
              </a:rPr>
              <a:t>жаңбыр көп жауатын</a:t>
            </a:r>
            <a:r>
              <a:rPr lang="ru-RU" sz="2800" b="0" dirty="0" smtClean="0">
                <a:solidFill>
                  <a:schemeClr val="bg1"/>
                </a:solidFill>
              </a:rPr>
              <a:t> </a:t>
            </a:r>
            <a:r>
              <a:rPr lang="ru-RU" sz="2800" b="0" dirty="0" err="1" smtClean="0">
                <a:solidFill>
                  <a:schemeClr val="bg1"/>
                </a:solidFill>
              </a:rPr>
              <a:t>аймақтарды алсақ, мысалы</a:t>
            </a:r>
            <a:r>
              <a:rPr lang="ru-RU" sz="2800" b="0" dirty="0" smtClean="0">
                <a:solidFill>
                  <a:schemeClr val="bg1"/>
                </a:solidFill>
              </a:rPr>
              <a:t>, </a:t>
            </a:r>
            <a:r>
              <a:rPr lang="ru-RU" sz="2800" b="0" dirty="0" err="1" smtClean="0">
                <a:solidFill>
                  <a:schemeClr val="bg1"/>
                </a:solidFill>
              </a:rPr>
              <a:t>Балтық жағалауындағы елдердің бидайының дәнінде белогы</a:t>
            </a:r>
            <a:r>
              <a:rPr lang="ru-RU" sz="2800" b="0" dirty="0" smtClean="0">
                <a:solidFill>
                  <a:schemeClr val="bg1"/>
                </a:solidFill>
              </a:rPr>
              <a:t> аз </a:t>
            </a:r>
            <a:r>
              <a:rPr lang="ru-RU" sz="2800" b="0" dirty="0" err="1" smtClean="0">
                <a:solidFill>
                  <a:schemeClr val="bg1"/>
                </a:solidFill>
              </a:rPr>
              <a:t>орташа</a:t>
            </a:r>
            <a:r>
              <a:rPr lang="ru-RU" sz="2800" b="0" dirty="0" smtClean="0">
                <a:solidFill>
                  <a:schemeClr val="bg1"/>
                </a:solidFill>
              </a:rPr>
              <a:t> 10,4 </a:t>
            </a:r>
            <a:r>
              <a:rPr lang="ru-RU" sz="2800" b="0" dirty="0" err="1" smtClean="0">
                <a:solidFill>
                  <a:schemeClr val="bg1"/>
                </a:solidFill>
              </a:rPr>
              <a:t>тен</a:t>
            </a:r>
            <a:r>
              <a:rPr lang="ru-RU" sz="2800" b="0" dirty="0" smtClean="0">
                <a:solidFill>
                  <a:schemeClr val="bg1"/>
                </a:solidFill>
              </a:rPr>
              <a:t> 13,2 </a:t>
            </a:r>
            <a:r>
              <a:rPr lang="ru-RU" sz="2800" b="0" dirty="0" err="1" smtClean="0">
                <a:solidFill>
                  <a:schemeClr val="bg1"/>
                </a:solidFill>
              </a:rPr>
              <a:t>процентке</a:t>
            </a:r>
            <a:r>
              <a:rPr lang="ru-RU" sz="2800" b="0" dirty="0" smtClean="0">
                <a:solidFill>
                  <a:schemeClr val="bg1"/>
                </a:solidFill>
              </a:rPr>
              <a:t> </a:t>
            </a:r>
            <a:r>
              <a:rPr lang="ru-RU" sz="2800" b="0" dirty="0" err="1" smtClean="0">
                <a:solidFill>
                  <a:schemeClr val="bg1"/>
                </a:solidFill>
              </a:rPr>
              <a:t>дейін</a:t>
            </a:r>
            <a:r>
              <a:rPr lang="ru-RU" sz="2800" b="0" dirty="0" smtClean="0">
                <a:solidFill>
                  <a:schemeClr val="bg1"/>
                </a:solidFill>
              </a:rPr>
              <a:t> </a:t>
            </a:r>
            <a:r>
              <a:rPr lang="ru-RU" sz="2800" b="0" dirty="0" err="1" smtClean="0">
                <a:solidFill>
                  <a:schemeClr val="bg1"/>
                </a:solidFill>
              </a:rPr>
              <a:t>ғана болады</a:t>
            </a:r>
            <a:r>
              <a:rPr lang="ru-RU" sz="2800" b="0" dirty="0" smtClean="0">
                <a:solidFill>
                  <a:schemeClr val="bg1"/>
                </a:solidFill>
              </a:rPr>
              <a:t>, ал </a:t>
            </a:r>
            <a:r>
              <a:rPr lang="ru-RU" sz="2800" b="0" dirty="0" err="1" smtClean="0">
                <a:solidFill>
                  <a:schemeClr val="bg1"/>
                </a:solidFill>
              </a:rPr>
              <a:t>Қазақстанда </a:t>
            </a:r>
            <a:r>
              <a:rPr lang="ru-RU" sz="2800" b="0" dirty="0" smtClean="0">
                <a:solidFill>
                  <a:schemeClr val="bg1"/>
                </a:solidFill>
              </a:rPr>
              <a:t>20 </a:t>
            </a:r>
            <a:r>
              <a:rPr lang="ru-RU" sz="2800" b="0" dirty="0" err="1" smtClean="0">
                <a:solidFill>
                  <a:schemeClr val="bg1"/>
                </a:solidFill>
              </a:rPr>
              <a:t>процентке</a:t>
            </a:r>
            <a:r>
              <a:rPr lang="ru-RU" sz="2800" b="0" dirty="0" smtClean="0">
                <a:solidFill>
                  <a:schemeClr val="bg1"/>
                </a:solidFill>
              </a:rPr>
              <a:t> </a:t>
            </a:r>
            <a:r>
              <a:rPr lang="ru-RU" sz="2800" b="0" dirty="0" err="1" smtClean="0">
                <a:solidFill>
                  <a:schemeClr val="bg1"/>
                </a:solidFill>
              </a:rPr>
              <a:t>жетеді</a:t>
            </a:r>
            <a:r>
              <a:rPr lang="ru-RU" sz="2800" b="0" dirty="0" smtClean="0">
                <a:solidFill>
                  <a:schemeClr val="bg1"/>
                </a:solidFill>
              </a:rPr>
              <a:t>, </a:t>
            </a:r>
            <a:r>
              <a:rPr lang="ru-RU" sz="2800" b="0" dirty="0" err="1" smtClean="0">
                <a:solidFill>
                  <a:schemeClr val="bg1"/>
                </a:solidFill>
              </a:rPr>
              <a:t>берекелі</a:t>
            </a:r>
            <a:r>
              <a:rPr lang="ru-RU" sz="2800" b="0" dirty="0" smtClean="0">
                <a:solidFill>
                  <a:schemeClr val="bg1"/>
                </a:solidFill>
              </a:rPr>
              <a:t> </a:t>
            </a:r>
            <a:r>
              <a:rPr lang="ru-RU" sz="2800" b="0" dirty="0" err="1" smtClean="0">
                <a:solidFill>
                  <a:schemeClr val="bg1"/>
                </a:solidFill>
              </a:rPr>
              <a:t>жыл</a:t>
            </a:r>
            <a:r>
              <a:rPr lang="kk-KZ" sz="2800" b="0" dirty="0" smtClean="0">
                <a:solidFill>
                  <a:schemeClr val="bg1"/>
                </a:solidFill>
              </a:rPr>
              <a:t>д</a:t>
            </a:r>
            <a:r>
              <a:rPr lang="ru-RU" sz="2800" b="0" dirty="0" smtClean="0">
                <a:solidFill>
                  <a:schemeClr val="bg1"/>
                </a:solidFill>
              </a:rPr>
              <a:t>ары </a:t>
            </a:r>
            <a:r>
              <a:rPr lang="ru-RU" sz="2800" b="0" dirty="0" err="1" smtClean="0">
                <a:solidFill>
                  <a:schemeClr val="bg1"/>
                </a:solidFill>
              </a:rPr>
              <a:t>оданда</a:t>
            </a:r>
            <a:r>
              <a:rPr lang="ru-RU" sz="2800" b="0" dirty="0" smtClean="0">
                <a:solidFill>
                  <a:schemeClr val="bg1"/>
                </a:solidFill>
              </a:rPr>
              <a:t> </a:t>
            </a:r>
            <a:r>
              <a:rPr lang="ru-RU" sz="2800" b="0" dirty="0" err="1" smtClean="0">
                <a:solidFill>
                  <a:schemeClr val="bg1"/>
                </a:solidFill>
              </a:rPr>
              <a:t>асып</a:t>
            </a:r>
            <a:r>
              <a:rPr lang="ru-RU" sz="2800" b="0" dirty="0" smtClean="0">
                <a:solidFill>
                  <a:schemeClr val="bg1"/>
                </a:solidFill>
              </a:rPr>
              <a:t> </a:t>
            </a:r>
            <a:r>
              <a:rPr lang="ru-RU" sz="2800" b="0" dirty="0" err="1" smtClean="0">
                <a:solidFill>
                  <a:schemeClr val="bg1"/>
                </a:solidFill>
              </a:rPr>
              <a:t>кетеді</a:t>
            </a:r>
            <a:r>
              <a:rPr lang="ru-RU" sz="2800" b="0" dirty="0" smtClean="0"/>
              <a:t>.</a:t>
            </a:r>
            <a:r>
              <a:rPr lang="ru-RU" sz="2000" b="0" dirty="0" smtClean="0"/>
              <a:t/>
            </a:r>
            <a:br>
              <a:rPr lang="ru-RU" sz="2000" b="0" dirty="0" smtClean="0"/>
            </a:br>
            <a:endParaRPr lang="ru-RU" sz="2000" dirty="0"/>
          </a:p>
        </p:txBody>
      </p:sp>
      <p:pic>
        <p:nvPicPr>
          <p:cNvPr id="4" name="Рисунок 3" descr="бидай.jpg"/>
          <p:cNvPicPr>
            <a:picLocks noChangeAspect="1"/>
          </p:cNvPicPr>
          <p:nvPr/>
        </p:nvPicPr>
        <p:blipFill>
          <a:blip r:embed="rId2" cstate="print"/>
          <a:stretch>
            <a:fillRect/>
          </a:stretch>
        </p:blipFill>
        <p:spPr>
          <a:xfrm>
            <a:off x="179512" y="260648"/>
            <a:ext cx="4143372" cy="63367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nodeType="clickEffect">
                                  <p:stCondLst>
                                    <p:cond delay="0"/>
                                  </p:stCondLst>
                                  <p:childTnLst>
                                    <p:animRot by="21600000">
                                      <p:cBhvr>
                                        <p:cTn id="11" dur="2000" fill="hold"/>
                                        <p:tgtEl>
                                          <p:spTgt spid="2"/>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a:spLocks noChangeArrowheads="1"/>
          </p:cNvSpPr>
          <p:nvPr/>
        </p:nvSpPr>
        <p:spPr bwMode="auto">
          <a:xfrm>
            <a:off x="214313" y="857250"/>
            <a:ext cx="4357687" cy="5324475"/>
          </a:xfrm>
          <a:prstGeom prst="rect">
            <a:avLst/>
          </a:prstGeom>
          <a:noFill/>
          <a:ln w="9525">
            <a:noFill/>
            <a:miter lim="800000"/>
            <a:headEnd/>
            <a:tailEnd/>
          </a:ln>
        </p:spPr>
        <p:txBody>
          <a:bodyPr>
            <a:spAutoFit/>
          </a:bodyPr>
          <a:lstStyle/>
          <a:p>
            <a:r>
              <a:rPr lang="ru-RU" sz="2000">
                <a:latin typeface="Constantia" pitchFamily="18" charset="0"/>
              </a:rPr>
              <a:t>Бидай дәнінің құрамына су, азотты заттар, ақуыздар, майлар, көмірсулар (судағы крахмал, талшықтар, пентозандар және еритін дестриндер, қанттар), минералдар және басқа да аз мөлшерде көмірсулар кіреді. Дәндердің химиялық құрамы әртүрлілікке, топыраққа және климаттық жағдайларға, пайдаланылатын тыңайтқыштарға, өсіру шарттарына тұрақты емес болып табылады.</a:t>
            </a:r>
          </a:p>
          <a:p>
            <a:r>
              <a:rPr lang="ru-RU" sz="2000">
                <a:latin typeface="Constantia" pitchFamily="18" charset="0"/>
              </a:rPr>
              <a:t>Бидайдың  маңызды бөлігі- </a:t>
            </a:r>
            <a:r>
              <a:rPr lang="ru-RU" sz="2000" b="1">
                <a:latin typeface="Constantia" pitchFamily="18" charset="0"/>
              </a:rPr>
              <a:t>су</a:t>
            </a:r>
            <a:r>
              <a:rPr lang="ru-RU" sz="2000">
                <a:latin typeface="Constantia" pitchFamily="18" charset="0"/>
              </a:rPr>
              <a:t> болып табылады. Бидай дәндерінің орташа салмағы 14-15% су және құрғақ заттардың 85-86% құрайды.</a:t>
            </a:r>
          </a:p>
        </p:txBody>
      </p:sp>
      <p:pic>
        <p:nvPicPr>
          <p:cNvPr id="3" name="Рисунок 2" descr="5159616.png"/>
          <p:cNvPicPr>
            <a:picLocks noChangeAspect="1"/>
          </p:cNvPicPr>
          <p:nvPr/>
        </p:nvPicPr>
        <p:blipFill>
          <a:blip r:embed="rId2" cstate="print"/>
          <a:stretch>
            <a:fillRect/>
          </a:stretch>
        </p:blipFill>
        <p:spPr>
          <a:xfrm>
            <a:off x="4499992" y="836712"/>
            <a:ext cx="4176463" cy="5616624"/>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a:spLocks noChangeArrowheads="1"/>
          </p:cNvSpPr>
          <p:nvPr/>
        </p:nvSpPr>
        <p:spPr bwMode="auto">
          <a:xfrm>
            <a:off x="468313" y="908050"/>
            <a:ext cx="8280400" cy="1016000"/>
          </a:xfrm>
          <a:prstGeom prst="rect">
            <a:avLst/>
          </a:prstGeom>
          <a:noFill/>
          <a:ln w="9525">
            <a:noFill/>
            <a:miter lim="800000"/>
            <a:headEnd/>
            <a:tailEnd/>
          </a:ln>
        </p:spPr>
        <p:txBody>
          <a:bodyPr>
            <a:spAutoFit/>
          </a:bodyPr>
          <a:lstStyle/>
          <a:p>
            <a:r>
              <a:rPr lang="ru-RU" sz="2000">
                <a:latin typeface="Constantia" pitchFamily="18" charset="0"/>
              </a:rPr>
              <a:t>Астық дәндері (негізінен эмбрионда) құрамында 2-ден 5% -ға дейін қант бар. Сахароза басым. Бұған қоса, фруктоза, герефиноза, глюкоза бар. Қанттары эмбрионның қоректік заттар ретінде пайдаланылады.</a:t>
            </a:r>
          </a:p>
        </p:txBody>
      </p:sp>
      <p:pic>
        <p:nvPicPr>
          <p:cNvPr id="3" name="Рисунок 2" descr="1506482827_article_b.jpeg"/>
          <p:cNvPicPr>
            <a:picLocks noChangeAspect="1"/>
          </p:cNvPicPr>
          <p:nvPr/>
        </p:nvPicPr>
        <p:blipFill>
          <a:blip r:embed="rId2" cstate="print"/>
          <a:stretch>
            <a:fillRect/>
          </a:stretch>
        </p:blipFill>
        <p:spPr>
          <a:xfrm>
            <a:off x="179512" y="2060848"/>
            <a:ext cx="4032448" cy="45182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Рисунок 4" descr="44997_shutterstock_245933101_1620.jpg"/>
          <p:cNvPicPr>
            <a:picLocks noChangeAspect="1"/>
          </p:cNvPicPr>
          <p:nvPr/>
        </p:nvPicPr>
        <p:blipFill>
          <a:blip r:embed="rId3" cstate="print"/>
          <a:stretch>
            <a:fillRect/>
          </a:stretch>
        </p:blipFill>
        <p:spPr>
          <a:xfrm>
            <a:off x="4644008" y="2060848"/>
            <a:ext cx="4248472" cy="45169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mph" presetSubtype="0" fill="hold" nodeType="clickEffect">
                                  <p:stCondLst>
                                    <p:cond delay="0"/>
                                  </p:stCondLst>
                                  <p:childTnLst>
                                    <p:animRot by="21600000">
                                      <p:cBhvr>
                                        <p:cTn id="17" dur="2000" fill="hold"/>
                                        <p:tgtEl>
                                          <p:spTgt spid="3"/>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7"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0" fill="hold"/>
                                        <p:tgtEl>
                                          <p:spTgt spid="5"/>
                                        </p:tgtEl>
                                        <p:attrNameLst>
                                          <p:attrName>ppt_x</p:attrName>
                                        </p:attrNameLst>
                                      </p:cBhvr>
                                      <p:tavLst>
                                        <p:tav tm="0">
                                          <p:val>
                                            <p:strVal val="#ppt_x"/>
                                          </p:val>
                                        </p:tav>
                                        <p:tav tm="100000">
                                          <p:val>
                                            <p:strVal val="#ppt_x"/>
                                          </p:val>
                                        </p:tav>
                                      </p:tavLst>
                                    </p:anim>
                                    <p:anim calcmode="lin" valueType="num">
                                      <p:cBhvr additive="base">
                                        <p:cTn id="23"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8" presetClass="emph" presetSubtype="0" fill="hold" nodeType="clickEffect">
                                  <p:stCondLst>
                                    <p:cond delay="0"/>
                                  </p:stCondLst>
                                  <p:childTnLst>
                                    <p:animRot by="21600000">
                                      <p:cBhvr>
                                        <p:cTn id="27"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Рисунок 3" descr="photo_91037.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198</TotalTime>
  <Words>154</Words>
  <Application>Microsoft Office PowerPoint</Application>
  <PresentationFormat>Экран (4:3)</PresentationFormat>
  <Paragraphs>28</Paragraphs>
  <Slides>7</Slides>
  <Notes>1</Notes>
  <HiddenSlides>0</HiddenSlides>
  <MMClips>0</MMClips>
  <ScaleCrop>false</ScaleCrop>
  <HeadingPairs>
    <vt:vector size="6" baseType="variant">
      <vt:variant>
        <vt:lpstr>Использованные шрифты</vt:lpstr>
      </vt:variant>
      <vt:variant>
        <vt:i4>4</vt:i4>
      </vt:variant>
      <vt:variant>
        <vt:lpstr>Шаблон оформления</vt:lpstr>
      </vt:variant>
      <vt:variant>
        <vt:i4>12</vt:i4>
      </vt:variant>
      <vt:variant>
        <vt:lpstr>Заголовки слайдов</vt:lpstr>
      </vt:variant>
      <vt:variant>
        <vt:i4>7</vt:i4>
      </vt:variant>
    </vt:vector>
  </HeadingPairs>
  <TitlesOfParts>
    <vt:vector size="23" baseType="lpstr">
      <vt:lpstr>Constantia</vt:lpstr>
      <vt:lpstr>Arial</vt:lpstr>
      <vt:lpstr>Calibri</vt:lpstr>
      <vt:lpstr>Wingdings 2</vt:lpstr>
      <vt:lpstr>Поток</vt:lpstr>
      <vt:lpstr>Поток</vt:lpstr>
      <vt:lpstr>Поток</vt:lpstr>
      <vt:lpstr>Поток</vt:lpstr>
      <vt:lpstr>Поток</vt:lpstr>
      <vt:lpstr>Поток</vt:lpstr>
      <vt:lpstr>Поток</vt:lpstr>
      <vt:lpstr>Поток</vt:lpstr>
      <vt:lpstr>Поток</vt:lpstr>
      <vt:lpstr>Поток</vt:lpstr>
      <vt:lpstr>Поток</vt:lpstr>
      <vt:lpstr>Поток</vt:lpstr>
      <vt:lpstr>Слайд 1</vt:lpstr>
      <vt:lpstr>Слайд 2</vt:lpstr>
      <vt:lpstr>Слайд 3</vt:lpstr>
      <vt:lpstr>Слайд 4</vt:lpstr>
      <vt:lpstr>Слайд 5</vt:lpstr>
      <vt:lpstr>Слайд 6</vt:lpstr>
      <vt:lpstr>Слайд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Белоктың мөлшері күздік бидай дәнінде 8,6 - 17,6% дейін жетеді. Ал жаздық және қатты бидайды алсақ, олардың дәніңде белоктык мөлшері бірдей болады. Егер жаңбыр көп жауатын аймақтарды алсақ, мысалы, Балтық жағалауындағы елдердің бидайының дәнінде белогы аз орташа 10,4 тен 13,2 процентке дейін ғана болады, ал Қазақстанда 20 процентке жетеді, берекелі жылары оданда асып кетеді.</dc:title>
  <dc:creator>Admin</dc:creator>
  <cp:lastModifiedBy>Ural</cp:lastModifiedBy>
  <cp:revision>10</cp:revision>
  <dcterms:created xsi:type="dcterms:W3CDTF">2018-09-06T17:17:41Z</dcterms:created>
  <dcterms:modified xsi:type="dcterms:W3CDTF">2019-04-15T09:29:12Z</dcterms:modified>
</cp:coreProperties>
</file>