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  <p:sldMasterId id="2147483863" r:id="rId2"/>
  </p:sldMasterIdLst>
  <p:sldIdLst>
    <p:sldId id="256" r:id="rId3"/>
    <p:sldId id="293" r:id="rId4"/>
    <p:sldId id="304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5" r:id="rId13"/>
    <p:sldId id="262" r:id="rId14"/>
    <p:sldId id="303" r:id="rId15"/>
    <p:sldId id="268" r:id="rId16"/>
    <p:sldId id="290" r:id="rId17"/>
    <p:sldId id="28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93825" autoAdjust="0"/>
  </p:normalViewPr>
  <p:slideViewPr>
    <p:cSldViewPr>
      <p:cViewPr varScale="1">
        <p:scale>
          <a:sx n="67" d="100"/>
          <a:sy n="67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9CDCE7-073D-4771-9B9A-F37D3EE91BE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ABBE92-E08E-4B5A-81FF-7A5E6D9BD313}">
      <dgm:prSet phldrT="[Текст]"/>
      <dgm:spPr/>
      <dgm:t>
        <a:bodyPr/>
        <a:lstStyle/>
        <a:p>
          <a:r>
            <a:rPr lang="ru-RU" dirty="0" smtClean="0"/>
            <a:t>Тема</a:t>
          </a:r>
          <a:endParaRPr lang="ru-RU" dirty="0"/>
        </a:p>
      </dgm:t>
    </dgm:pt>
    <dgm:pt modelId="{86CE59B2-2CBA-47BB-A570-C652DA47559C}" type="parTrans" cxnId="{E7C3A3C7-7AF7-45BB-96D5-B1994C237D44}">
      <dgm:prSet/>
      <dgm:spPr/>
      <dgm:t>
        <a:bodyPr/>
        <a:lstStyle/>
        <a:p>
          <a:endParaRPr lang="ru-RU"/>
        </a:p>
      </dgm:t>
    </dgm:pt>
    <dgm:pt modelId="{1231324E-AD62-4144-B92A-CA55EEACD8D1}" type="sibTrans" cxnId="{E7C3A3C7-7AF7-45BB-96D5-B1994C237D44}">
      <dgm:prSet/>
      <dgm:spPr/>
      <dgm:t>
        <a:bodyPr/>
        <a:lstStyle/>
        <a:p>
          <a:endParaRPr lang="ru-RU"/>
        </a:p>
      </dgm:t>
    </dgm:pt>
    <dgm:pt modelId="{705D6F05-D567-49EA-BEF0-3A3C053FCE65}">
      <dgm:prSet phldrT="[Текст]"/>
      <dgm:spPr/>
      <dgm:t>
        <a:bodyPr/>
        <a:lstStyle/>
        <a:p>
          <a:r>
            <a:rPr lang="ru-RU" b="1" dirty="0" smtClean="0"/>
            <a:t>Научно-исследовательский</a:t>
          </a:r>
          <a:endParaRPr lang="ru-RU" b="1" dirty="0"/>
        </a:p>
      </dgm:t>
    </dgm:pt>
    <dgm:pt modelId="{A7F9217B-086D-4F97-9E11-8571302B654B}" type="parTrans" cxnId="{8D01E500-5F7B-4610-B49A-796315B54823}">
      <dgm:prSet/>
      <dgm:spPr/>
      <dgm:t>
        <a:bodyPr/>
        <a:lstStyle/>
        <a:p>
          <a:endParaRPr lang="ru-RU"/>
        </a:p>
      </dgm:t>
    </dgm:pt>
    <dgm:pt modelId="{29B66FAA-337B-450F-B712-74B393ABC202}" type="sibTrans" cxnId="{8D01E500-5F7B-4610-B49A-796315B54823}">
      <dgm:prSet/>
      <dgm:spPr/>
      <dgm:t>
        <a:bodyPr/>
        <a:lstStyle/>
        <a:p>
          <a:endParaRPr lang="ru-RU"/>
        </a:p>
      </dgm:t>
    </dgm:pt>
    <dgm:pt modelId="{DB79F737-0CCB-45C1-A094-A8E9AAEFD209}">
      <dgm:prSet phldrT="[Текст]"/>
      <dgm:spPr/>
      <dgm:t>
        <a:bodyPr/>
        <a:lstStyle/>
        <a:p>
          <a:r>
            <a:rPr lang="ru-RU" dirty="0" smtClean="0"/>
            <a:t>Тип</a:t>
          </a:r>
          <a:endParaRPr lang="ru-RU" dirty="0"/>
        </a:p>
      </dgm:t>
    </dgm:pt>
    <dgm:pt modelId="{0D7A5AA8-9101-4C30-93D9-360A771B81C0}" type="parTrans" cxnId="{30E92F04-74C4-4F37-BB5A-8224296ABA97}">
      <dgm:prSet/>
      <dgm:spPr/>
      <dgm:t>
        <a:bodyPr/>
        <a:lstStyle/>
        <a:p>
          <a:endParaRPr lang="ru-RU"/>
        </a:p>
      </dgm:t>
    </dgm:pt>
    <dgm:pt modelId="{0DFEFB17-EBEB-49B7-8FA4-2799516EDA85}" type="sibTrans" cxnId="{30E92F04-74C4-4F37-BB5A-8224296ABA97}">
      <dgm:prSet/>
      <dgm:spPr/>
      <dgm:t>
        <a:bodyPr/>
        <a:lstStyle/>
        <a:p>
          <a:endParaRPr lang="ru-RU"/>
        </a:p>
      </dgm:t>
    </dgm:pt>
    <dgm:pt modelId="{C3586810-DC22-4376-8442-32F255119030}">
      <dgm:prSet phldrT="[Текст]"/>
      <dgm:spPr/>
      <dgm:t>
        <a:bodyPr/>
        <a:lstStyle/>
        <a:p>
          <a:r>
            <a:rPr lang="ru-RU" b="1" dirty="0" smtClean="0"/>
            <a:t>Получение раствора с высокой электропроводностью на основе слабых электролитов</a:t>
          </a:r>
          <a:endParaRPr lang="ru-RU" b="1" dirty="0"/>
        </a:p>
      </dgm:t>
    </dgm:pt>
    <dgm:pt modelId="{B2E65E6C-C237-4EBF-8969-80D46FC40F58}" type="parTrans" cxnId="{75BA182B-3C51-45BB-ABC4-68FFA1CDC740}">
      <dgm:prSet/>
      <dgm:spPr/>
      <dgm:t>
        <a:bodyPr/>
        <a:lstStyle/>
        <a:p>
          <a:endParaRPr lang="ru-RU"/>
        </a:p>
      </dgm:t>
    </dgm:pt>
    <dgm:pt modelId="{66620FB6-3F4A-4249-837B-FDAFC83104AB}" type="sibTrans" cxnId="{75BA182B-3C51-45BB-ABC4-68FFA1CDC740}">
      <dgm:prSet/>
      <dgm:spPr/>
      <dgm:t>
        <a:bodyPr/>
        <a:lstStyle/>
        <a:p>
          <a:endParaRPr lang="ru-RU"/>
        </a:p>
      </dgm:t>
    </dgm:pt>
    <dgm:pt modelId="{65730A54-2ED5-410F-87B5-6F015464A622}">
      <dgm:prSet phldrT="[Текст]"/>
      <dgm:spPr/>
      <dgm:t>
        <a:bodyPr/>
        <a:lstStyle/>
        <a:p>
          <a:r>
            <a:rPr lang="ru-RU" dirty="0" smtClean="0"/>
            <a:t>Проблема</a:t>
          </a:r>
          <a:endParaRPr lang="ru-RU" dirty="0"/>
        </a:p>
      </dgm:t>
    </dgm:pt>
    <dgm:pt modelId="{D4C136BD-33E0-43B2-B313-82A18DAAEA9F}" type="parTrans" cxnId="{F4F70D93-471A-45AB-920B-9AF314359A89}">
      <dgm:prSet/>
      <dgm:spPr/>
      <dgm:t>
        <a:bodyPr/>
        <a:lstStyle/>
        <a:p>
          <a:endParaRPr lang="ru-RU"/>
        </a:p>
      </dgm:t>
    </dgm:pt>
    <dgm:pt modelId="{4B6F3C92-D0E1-4573-8461-46EFF4034171}" type="sibTrans" cxnId="{F4F70D93-471A-45AB-920B-9AF314359A89}">
      <dgm:prSet/>
      <dgm:spPr/>
      <dgm:t>
        <a:bodyPr/>
        <a:lstStyle/>
        <a:p>
          <a:endParaRPr lang="ru-RU"/>
        </a:p>
      </dgm:t>
    </dgm:pt>
    <dgm:pt modelId="{3C5A7463-EFB1-479D-8603-E02B381E05BC}">
      <dgm:prSet phldrT="[Текст]"/>
      <dgm:spPr/>
      <dgm:t>
        <a:bodyPr/>
        <a:lstStyle/>
        <a:p>
          <a:r>
            <a:rPr lang="en-US" b="1" dirty="0" smtClean="0"/>
            <a:t>Gold Bars</a:t>
          </a:r>
          <a:endParaRPr lang="ru-RU" b="1" dirty="0"/>
        </a:p>
      </dgm:t>
    </dgm:pt>
    <dgm:pt modelId="{D61C9A90-4B25-40E6-A234-E2C4BD315C3F}" type="parTrans" cxnId="{595C39EB-84A3-4346-BBCA-E97C080B6073}">
      <dgm:prSet/>
      <dgm:spPr/>
      <dgm:t>
        <a:bodyPr/>
        <a:lstStyle/>
        <a:p>
          <a:endParaRPr lang="ru-RU"/>
        </a:p>
      </dgm:t>
    </dgm:pt>
    <dgm:pt modelId="{ED6F3719-7D07-4A2C-A87F-F50341925B16}" type="sibTrans" cxnId="{595C39EB-84A3-4346-BBCA-E97C080B6073}">
      <dgm:prSet/>
      <dgm:spPr/>
      <dgm:t>
        <a:bodyPr/>
        <a:lstStyle/>
        <a:p>
          <a:endParaRPr lang="ru-RU"/>
        </a:p>
      </dgm:t>
    </dgm:pt>
    <dgm:pt modelId="{0A8518DF-08D9-4E2E-8711-B1E44D57CDB5}">
      <dgm:prSet/>
      <dgm:spPr/>
      <dgm:t>
        <a:bodyPr/>
        <a:lstStyle/>
        <a:p>
          <a:r>
            <a:rPr lang="ru-RU" dirty="0" smtClean="0"/>
            <a:t>Заказчик</a:t>
          </a:r>
          <a:endParaRPr lang="ru-RU" dirty="0"/>
        </a:p>
      </dgm:t>
    </dgm:pt>
    <dgm:pt modelId="{116FFA36-7D24-4071-9045-32BED73B82A3}" type="parTrans" cxnId="{5FCB1AFA-0178-4407-A33F-C0C42AF9A756}">
      <dgm:prSet/>
      <dgm:spPr/>
      <dgm:t>
        <a:bodyPr/>
        <a:lstStyle/>
        <a:p>
          <a:endParaRPr lang="ru-RU"/>
        </a:p>
      </dgm:t>
    </dgm:pt>
    <dgm:pt modelId="{F979ED12-D694-4293-8A77-7A34A7E7DABA}" type="sibTrans" cxnId="{5FCB1AFA-0178-4407-A33F-C0C42AF9A756}">
      <dgm:prSet/>
      <dgm:spPr/>
      <dgm:t>
        <a:bodyPr/>
        <a:lstStyle/>
        <a:p>
          <a:endParaRPr lang="ru-RU"/>
        </a:p>
      </dgm:t>
    </dgm:pt>
    <dgm:pt modelId="{AA4D3AD1-6D83-481A-97DF-CE63AF279296}">
      <dgm:prSet phldrT="[Текст]"/>
      <dgm:spPr/>
      <dgm:t>
        <a:bodyPr/>
        <a:lstStyle/>
        <a:p>
          <a:r>
            <a:rPr lang="ru-RU" b="1" dirty="0" smtClean="0"/>
            <a:t>Индивидуальный</a:t>
          </a:r>
          <a:endParaRPr lang="ru-RU" b="1" dirty="0"/>
        </a:p>
      </dgm:t>
    </dgm:pt>
    <dgm:pt modelId="{42BCB3A7-02AD-4D96-BEC5-E199F1F89DA6}" type="parTrans" cxnId="{932763EA-CB4A-4172-B3C0-9D1629096866}">
      <dgm:prSet/>
      <dgm:spPr/>
      <dgm:t>
        <a:bodyPr/>
        <a:lstStyle/>
        <a:p>
          <a:endParaRPr lang="ru-RU"/>
        </a:p>
      </dgm:t>
    </dgm:pt>
    <dgm:pt modelId="{5E4262AB-D8CB-4D2D-A65D-ED5602F99ADC}" type="sibTrans" cxnId="{932763EA-CB4A-4172-B3C0-9D1629096866}">
      <dgm:prSet/>
      <dgm:spPr/>
      <dgm:t>
        <a:bodyPr/>
        <a:lstStyle/>
        <a:p>
          <a:endParaRPr lang="ru-RU"/>
        </a:p>
      </dgm:t>
    </dgm:pt>
    <dgm:pt modelId="{0C2468AC-CB98-449E-808B-EC67FA851D52}" type="pres">
      <dgm:prSet presAssocID="{CE9CDCE7-073D-4771-9B9A-F37D3EE91B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2CAD91-2F67-4064-A69D-30737592982E}" type="pres">
      <dgm:prSet presAssocID="{9FABBE92-E08E-4B5A-81FF-7A5E6D9BD313}" presName="linNode" presStyleCnt="0"/>
      <dgm:spPr/>
    </dgm:pt>
    <dgm:pt modelId="{3572898E-67A0-485E-A333-7A38C553DFC3}" type="pres">
      <dgm:prSet presAssocID="{9FABBE92-E08E-4B5A-81FF-7A5E6D9BD313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E0A57-EFE6-4808-B03E-074A48D2F54A}" type="pres">
      <dgm:prSet presAssocID="{9FABBE92-E08E-4B5A-81FF-7A5E6D9BD313}" presName="descendantText" presStyleLbl="alignAccFollowNode1" presStyleIdx="0" presStyleCnt="3" custLinFactY="34451" custLinFactNeighborX="72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8C70E-131D-4B63-86F2-49B34342F64E}" type="pres">
      <dgm:prSet presAssocID="{1231324E-AD62-4144-B92A-CA55EEACD8D1}" presName="sp" presStyleCnt="0"/>
      <dgm:spPr/>
    </dgm:pt>
    <dgm:pt modelId="{E6A88D8C-85C8-45B3-8465-3C59F35059AE}" type="pres">
      <dgm:prSet presAssocID="{DB79F737-0CCB-45C1-A094-A8E9AAEFD209}" presName="linNode" presStyleCnt="0"/>
      <dgm:spPr/>
    </dgm:pt>
    <dgm:pt modelId="{0F8879AA-8DF1-4321-88EC-8540F7D1332E}" type="pres">
      <dgm:prSet presAssocID="{DB79F737-0CCB-45C1-A094-A8E9AAEFD209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3CE21-8544-4186-8481-A0A73DA86B52}" type="pres">
      <dgm:prSet presAssocID="{DB79F737-0CCB-45C1-A094-A8E9AAEFD209}" presName="descendantText" presStyleLbl="alignAccFollowNode1" presStyleIdx="1" presStyleCnt="3" custLinFactY="32011" custLinFactNeighborX="72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585390-2445-478A-96D3-D52EBD66779C}" type="pres">
      <dgm:prSet presAssocID="{0DFEFB17-EBEB-49B7-8FA4-2799516EDA85}" presName="sp" presStyleCnt="0"/>
      <dgm:spPr/>
    </dgm:pt>
    <dgm:pt modelId="{B2085148-A394-4767-8835-024C0CAFEBDA}" type="pres">
      <dgm:prSet presAssocID="{65730A54-2ED5-410F-87B5-6F015464A622}" presName="linNode" presStyleCnt="0"/>
      <dgm:spPr/>
    </dgm:pt>
    <dgm:pt modelId="{FB907B77-F541-41ED-B96C-BDEE95811419}" type="pres">
      <dgm:prSet presAssocID="{65730A54-2ED5-410F-87B5-6F015464A622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55AF8F-216E-4717-823E-8F0ADF0C043B}" type="pres">
      <dgm:prSet presAssocID="{65730A54-2ED5-410F-87B5-6F015464A622}" presName="descendantText" presStyleLbl="alignAccFollowNode1" presStyleIdx="2" presStyleCnt="3" custLinFactY="29570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EC340-0298-467A-A17B-CC84896ECBAB}" type="pres">
      <dgm:prSet presAssocID="{4B6F3C92-D0E1-4573-8461-46EFF4034171}" presName="sp" presStyleCnt="0"/>
      <dgm:spPr/>
    </dgm:pt>
    <dgm:pt modelId="{16CD2DDA-F236-4F32-B379-838A555E9EF8}" type="pres">
      <dgm:prSet presAssocID="{0A8518DF-08D9-4E2E-8711-B1E44D57CDB5}" presName="linNode" presStyleCnt="0"/>
      <dgm:spPr/>
    </dgm:pt>
    <dgm:pt modelId="{406643B3-7D0A-40C5-AEF8-01A44C572D28}" type="pres">
      <dgm:prSet presAssocID="{0A8518DF-08D9-4E2E-8711-B1E44D57CDB5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2763EA-CB4A-4172-B3C0-9D1629096866}" srcId="{9FABBE92-E08E-4B5A-81FF-7A5E6D9BD313}" destId="{AA4D3AD1-6D83-481A-97DF-CE63AF279296}" srcOrd="1" destOrd="0" parTransId="{42BCB3A7-02AD-4D96-BEC5-E199F1F89DA6}" sibTransId="{5E4262AB-D8CB-4D2D-A65D-ED5602F99ADC}"/>
    <dgm:cxn modelId="{E7C3A3C7-7AF7-45BB-96D5-B1994C237D44}" srcId="{CE9CDCE7-073D-4771-9B9A-F37D3EE91BE4}" destId="{9FABBE92-E08E-4B5A-81FF-7A5E6D9BD313}" srcOrd="0" destOrd="0" parTransId="{86CE59B2-2CBA-47BB-A570-C652DA47559C}" sibTransId="{1231324E-AD62-4144-B92A-CA55EEACD8D1}"/>
    <dgm:cxn modelId="{157EC1E7-BCCF-4C05-A8CC-906E0227DDEC}" type="presOf" srcId="{CE9CDCE7-073D-4771-9B9A-F37D3EE91BE4}" destId="{0C2468AC-CB98-449E-808B-EC67FA851D52}" srcOrd="0" destOrd="0" presId="urn:microsoft.com/office/officeart/2005/8/layout/vList5"/>
    <dgm:cxn modelId="{8D01E500-5F7B-4610-B49A-796315B54823}" srcId="{9FABBE92-E08E-4B5A-81FF-7A5E6D9BD313}" destId="{705D6F05-D567-49EA-BEF0-3A3C053FCE65}" srcOrd="0" destOrd="0" parTransId="{A7F9217B-086D-4F97-9E11-8571302B654B}" sibTransId="{29B66FAA-337B-450F-B712-74B393ABC202}"/>
    <dgm:cxn modelId="{AC6E585D-B11A-4A31-AEF1-3A9C752CDA2A}" type="presOf" srcId="{705D6F05-D567-49EA-BEF0-3A3C053FCE65}" destId="{BD1E0A57-EFE6-4808-B03E-074A48D2F54A}" srcOrd="0" destOrd="0" presId="urn:microsoft.com/office/officeart/2005/8/layout/vList5"/>
    <dgm:cxn modelId="{518B7049-D929-4EF6-97FF-2139269DAEBF}" type="presOf" srcId="{DB79F737-0CCB-45C1-A094-A8E9AAEFD209}" destId="{0F8879AA-8DF1-4321-88EC-8540F7D1332E}" srcOrd="0" destOrd="0" presId="urn:microsoft.com/office/officeart/2005/8/layout/vList5"/>
    <dgm:cxn modelId="{F4F70D93-471A-45AB-920B-9AF314359A89}" srcId="{CE9CDCE7-073D-4771-9B9A-F37D3EE91BE4}" destId="{65730A54-2ED5-410F-87B5-6F015464A622}" srcOrd="2" destOrd="0" parTransId="{D4C136BD-33E0-43B2-B313-82A18DAAEA9F}" sibTransId="{4B6F3C92-D0E1-4573-8461-46EFF4034171}"/>
    <dgm:cxn modelId="{75BA182B-3C51-45BB-ABC4-68FFA1CDC740}" srcId="{DB79F737-0CCB-45C1-A094-A8E9AAEFD209}" destId="{C3586810-DC22-4376-8442-32F255119030}" srcOrd="0" destOrd="0" parTransId="{B2E65E6C-C237-4EBF-8969-80D46FC40F58}" sibTransId="{66620FB6-3F4A-4249-837B-FDAFC83104AB}"/>
    <dgm:cxn modelId="{0964F68F-9E12-4C5B-905C-5EF03E810B06}" type="presOf" srcId="{65730A54-2ED5-410F-87B5-6F015464A622}" destId="{FB907B77-F541-41ED-B96C-BDEE95811419}" srcOrd="0" destOrd="0" presId="urn:microsoft.com/office/officeart/2005/8/layout/vList5"/>
    <dgm:cxn modelId="{667B03B8-B019-4038-89FA-191517B16560}" type="presOf" srcId="{9FABBE92-E08E-4B5A-81FF-7A5E6D9BD313}" destId="{3572898E-67A0-485E-A333-7A38C553DFC3}" srcOrd="0" destOrd="0" presId="urn:microsoft.com/office/officeart/2005/8/layout/vList5"/>
    <dgm:cxn modelId="{30E92F04-74C4-4F37-BB5A-8224296ABA97}" srcId="{CE9CDCE7-073D-4771-9B9A-F37D3EE91BE4}" destId="{DB79F737-0CCB-45C1-A094-A8E9AAEFD209}" srcOrd="1" destOrd="0" parTransId="{0D7A5AA8-9101-4C30-93D9-360A771B81C0}" sibTransId="{0DFEFB17-EBEB-49B7-8FA4-2799516EDA85}"/>
    <dgm:cxn modelId="{A9C8ABEE-FB21-47FA-A0B9-FCF4DD56DE14}" type="presOf" srcId="{0A8518DF-08D9-4E2E-8711-B1E44D57CDB5}" destId="{406643B3-7D0A-40C5-AEF8-01A44C572D28}" srcOrd="0" destOrd="0" presId="urn:microsoft.com/office/officeart/2005/8/layout/vList5"/>
    <dgm:cxn modelId="{1C38702A-F247-4E6B-A4E0-DB3DC0665DC1}" type="presOf" srcId="{AA4D3AD1-6D83-481A-97DF-CE63AF279296}" destId="{BD1E0A57-EFE6-4808-B03E-074A48D2F54A}" srcOrd="0" destOrd="1" presId="urn:microsoft.com/office/officeart/2005/8/layout/vList5"/>
    <dgm:cxn modelId="{5FCB1AFA-0178-4407-A33F-C0C42AF9A756}" srcId="{CE9CDCE7-073D-4771-9B9A-F37D3EE91BE4}" destId="{0A8518DF-08D9-4E2E-8711-B1E44D57CDB5}" srcOrd="3" destOrd="0" parTransId="{116FFA36-7D24-4071-9045-32BED73B82A3}" sibTransId="{F979ED12-D694-4293-8A77-7A34A7E7DABA}"/>
    <dgm:cxn modelId="{595C39EB-84A3-4346-BBCA-E97C080B6073}" srcId="{65730A54-2ED5-410F-87B5-6F015464A622}" destId="{3C5A7463-EFB1-479D-8603-E02B381E05BC}" srcOrd="0" destOrd="0" parTransId="{D61C9A90-4B25-40E6-A234-E2C4BD315C3F}" sibTransId="{ED6F3719-7D07-4A2C-A87F-F50341925B16}"/>
    <dgm:cxn modelId="{13109526-C6DF-40B4-85E8-3CFFE0CD7852}" type="presOf" srcId="{C3586810-DC22-4376-8442-32F255119030}" destId="{65A3CE21-8544-4186-8481-A0A73DA86B52}" srcOrd="0" destOrd="0" presId="urn:microsoft.com/office/officeart/2005/8/layout/vList5"/>
    <dgm:cxn modelId="{8C883F0D-CB02-4987-BF39-F69C25A4B7EB}" type="presOf" srcId="{3C5A7463-EFB1-479D-8603-E02B381E05BC}" destId="{FF55AF8F-216E-4717-823E-8F0ADF0C043B}" srcOrd="0" destOrd="0" presId="urn:microsoft.com/office/officeart/2005/8/layout/vList5"/>
    <dgm:cxn modelId="{4C713BB6-BBFA-4BE4-A687-63F4361CBFDA}" type="presParOf" srcId="{0C2468AC-CB98-449E-808B-EC67FA851D52}" destId="{752CAD91-2F67-4064-A69D-30737592982E}" srcOrd="0" destOrd="0" presId="urn:microsoft.com/office/officeart/2005/8/layout/vList5"/>
    <dgm:cxn modelId="{441124D3-1B09-493F-B720-074F6BE3AD71}" type="presParOf" srcId="{752CAD91-2F67-4064-A69D-30737592982E}" destId="{3572898E-67A0-485E-A333-7A38C553DFC3}" srcOrd="0" destOrd="0" presId="urn:microsoft.com/office/officeart/2005/8/layout/vList5"/>
    <dgm:cxn modelId="{D0D152A0-FFB9-48A8-A691-819F2A95B573}" type="presParOf" srcId="{752CAD91-2F67-4064-A69D-30737592982E}" destId="{BD1E0A57-EFE6-4808-B03E-074A48D2F54A}" srcOrd="1" destOrd="0" presId="urn:microsoft.com/office/officeart/2005/8/layout/vList5"/>
    <dgm:cxn modelId="{49313EC0-66B9-44C4-9A1F-F0215C1F7ABE}" type="presParOf" srcId="{0C2468AC-CB98-449E-808B-EC67FA851D52}" destId="{3298C70E-131D-4B63-86F2-49B34342F64E}" srcOrd="1" destOrd="0" presId="urn:microsoft.com/office/officeart/2005/8/layout/vList5"/>
    <dgm:cxn modelId="{60563F7C-E31C-4DAB-AB55-6384320EA4D7}" type="presParOf" srcId="{0C2468AC-CB98-449E-808B-EC67FA851D52}" destId="{E6A88D8C-85C8-45B3-8465-3C59F35059AE}" srcOrd="2" destOrd="0" presId="urn:microsoft.com/office/officeart/2005/8/layout/vList5"/>
    <dgm:cxn modelId="{763519CB-5C04-42D2-80F1-1D9B0D777827}" type="presParOf" srcId="{E6A88D8C-85C8-45B3-8465-3C59F35059AE}" destId="{0F8879AA-8DF1-4321-88EC-8540F7D1332E}" srcOrd="0" destOrd="0" presId="urn:microsoft.com/office/officeart/2005/8/layout/vList5"/>
    <dgm:cxn modelId="{055EFDED-AEAF-4664-A99E-71D0A020F2BD}" type="presParOf" srcId="{E6A88D8C-85C8-45B3-8465-3C59F35059AE}" destId="{65A3CE21-8544-4186-8481-A0A73DA86B52}" srcOrd="1" destOrd="0" presId="urn:microsoft.com/office/officeart/2005/8/layout/vList5"/>
    <dgm:cxn modelId="{8BD8135B-5839-46B5-92CD-F43E34554BB7}" type="presParOf" srcId="{0C2468AC-CB98-449E-808B-EC67FA851D52}" destId="{12585390-2445-478A-96D3-D52EBD66779C}" srcOrd="3" destOrd="0" presId="urn:microsoft.com/office/officeart/2005/8/layout/vList5"/>
    <dgm:cxn modelId="{BD06A753-AE06-48BE-90F1-E73301BA4A8F}" type="presParOf" srcId="{0C2468AC-CB98-449E-808B-EC67FA851D52}" destId="{B2085148-A394-4767-8835-024C0CAFEBDA}" srcOrd="4" destOrd="0" presId="urn:microsoft.com/office/officeart/2005/8/layout/vList5"/>
    <dgm:cxn modelId="{C386E300-871E-4BD9-AC73-1968E45CDB66}" type="presParOf" srcId="{B2085148-A394-4767-8835-024C0CAFEBDA}" destId="{FB907B77-F541-41ED-B96C-BDEE95811419}" srcOrd="0" destOrd="0" presId="urn:microsoft.com/office/officeart/2005/8/layout/vList5"/>
    <dgm:cxn modelId="{F6411999-2B20-4A84-B7FB-78AB47B513B8}" type="presParOf" srcId="{B2085148-A394-4767-8835-024C0CAFEBDA}" destId="{FF55AF8F-216E-4717-823E-8F0ADF0C043B}" srcOrd="1" destOrd="0" presId="urn:microsoft.com/office/officeart/2005/8/layout/vList5"/>
    <dgm:cxn modelId="{808F985C-81D6-4DA9-A425-A7FAACB73C6B}" type="presParOf" srcId="{0C2468AC-CB98-449E-808B-EC67FA851D52}" destId="{FEDEC340-0298-467A-A17B-CC84896ECBAB}" srcOrd="5" destOrd="0" presId="urn:microsoft.com/office/officeart/2005/8/layout/vList5"/>
    <dgm:cxn modelId="{82B7FD94-0287-488C-9E01-6B26DF294D66}" type="presParOf" srcId="{0C2468AC-CB98-449E-808B-EC67FA851D52}" destId="{16CD2DDA-F236-4F32-B379-838A555E9EF8}" srcOrd="6" destOrd="0" presId="urn:microsoft.com/office/officeart/2005/8/layout/vList5"/>
    <dgm:cxn modelId="{FF420F96-A96E-4C56-AAE5-700F9D043021}" type="presParOf" srcId="{16CD2DDA-F236-4F32-B379-838A555E9EF8}" destId="{406643B3-7D0A-40C5-AEF8-01A44C572D2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B44BA8-8376-4F23-A951-57BFC071AE8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315A46-4148-41D5-955C-E17A42CF7BBF}">
      <dgm:prSet phldrT="[Текст]" custT="1"/>
      <dgm:spPr/>
      <dgm:t>
        <a:bodyPr/>
        <a:lstStyle/>
        <a:p>
          <a:r>
            <a:rPr lang="ru-RU" sz="1600" b="1" dirty="0" smtClean="0"/>
            <a:t>Поиск и анализ информации по теме </a:t>
          </a:r>
          <a:endParaRPr lang="ru-RU" sz="1600" b="1" dirty="0"/>
        </a:p>
      </dgm:t>
    </dgm:pt>
    <dgm:pt modelId="{5D91880F-8553-4BF0-BEC0-BF47D551A56E}" type="parTrans" cxnId="{45EF6F4D-3DFD-4146-ADFA-93840C1439E5}">
      <dgm:prSet/>
      <dgm:spPr/>
      <dgm:t>
        <a:bodyPr/>
        <a:lstStyle/>
        <a:p>
          <a:endParaRPr lang="ru-RU"/>
        </a:p>
      </dgm:t>
    </dgm:pt>
    <dgm:pt modelId="{E713D750-E939-47D6-BDF7-5DD79E2A7744}" type="sibTrans" cxnId="{45EF6F4D-3DFD-4146-ADFA-93840C1439E5}">
      <dgm:prSet/>
      <dgm:spPr/>
      <dgm:t>
        <a:bodyPr/>
        <a:lstStyle/>
        <a:p>
          <a:endParaRPr lang="ru-RU"/>
        </a:p>
      </dgm:t>
    </dgm:pt>
    <dgm:pt modelId="{24547B22-0E74-4699-B879-E314C9B6A8E2}">
      <dgm:prSet phldrT="[Текст]" custT="1"/>
      <dgm:spPr/>
      <dgm:t>
        <a:bodyPr/>
        <a:lstStyle/>
        <a:p>
          <a:r>
            <a:rPr lang="ru-RU" sz="1600" b="1" dirty="0" smtClean="0"/>
            <a:t>Планирование и осуществление эксперимента с учетом имеющихся возможностей</a:t>
          </a:r>
          <a:endParaRPr lang="ru-RU" sz="1600" b="1" dirty="0"/>
        </a:p>
      </dgm:t>
    </dgm:pt>
    <dgm:pt modelId="{3F21FFB1-DABC-45DE-AD23-0C0B0A553E08}" type="parTrans" cxnId="{3106DF82-D02A-4BBF-B866-F083ECC6D212}">
      <dgm:prSet/>
      <dgm:spPr/>
      <dgm:t>
        <a:bodyPr/>
        <a:lstStyle/>
        <a:p>
          <a:endParaRPr lang="ru-RU"/>
        </a:p>
      </dgm:t>
    </dgm:pt>
    <dgm:pt modelId="{7A1C08A3-9499-4C38-B996-841910BB0D82}" type="sibTrans" cxnId="{3106DF82-D02A-4BBF-B866-F083ECC6D212}">
      <dgm:prSet/>
      <dgm:spPr/>
      <dgm:t>
        <a:bodyPr/>
        <a:lstStyle/>
        <a:p>
          <a:endParaRPr lang="ru-RU"/>
        </a:p>
      </dgm:t>
    </dgm:pt>
    <dgm:pt modelId="{85900E2D-E535-4C8A-AE21-AF0637FF432D}">
      <dgm:prSet phldrT="[Текст]" custT="1"/>
      <dgm:spPr/>
      <dgm:t>
        <a:bodyPr/>
        <a:lstStyle/>
        <a:p>
          <a:r>
            <a:rPr lang="ru-RU" sz="1600" b="1" dirty="0" smtClean="0"/>
            <a:t>Анализ и интерпретация данных, оценка достоверности</a:t>
          </a:r>
          <a:endParaRPr lang="ru-RU" sz="1600" b="1" dirty="0"/>
        </a:p>
      </dgm:t>
    </dgm:pt>
    <dgm:pt modelId="{AF3B8811-0A44-419C-A37E-120C2B27A428}" type="parTrans" cxnId="{E32BE806-CB17-4876-9C13-AADC7FB430EA}">
      <dgm:prSet/>
      <dgm:spPr/>
      <dgm:t>
        <a:bodyPr/>
        <a:lstStyle/>
        <a:p>
          <a:endParaRPr lang="ru-RU"/>
        </a:p>
      </dgm:t>
    </dgm:pt>
    <dgm:pt modelId="{0D34317D-D47A-4029-AFE6-CA33C9BEE52F}" type="sibTrans" cxnId="{E32BE806-CB17-4876-9C13-AADC7FB430EA}">
      <dgm:prSet/>
      <dgm:spPr/>
      <dgm:t>
        <a:bodyPr/>
        <a:lstStyle/>
        <a:p>
          <a:endParaRPr lang="ru-RU"/>
        </a:p>
      </dgm:t>
    </dgm:pt>
    <dgm:pt modelId="{35D20306-43CF-44B5-AB4C-39D9F75FE4CC}">
      <dgm:prSet/>
      <dgm:spPr/>
      <dgm:t>
        <a:bodyPr/>
        <a:lstStyle/>
        <a:p>
          <a:r>
            <a:rPr lang="ru-RU" b="1" dirty="0" smtClean="0"/>
            <a:t>Представление результата на основе мотивированного заключения </a:t>
          </a:r>
          <a:endParaRPr lang="ru-RU" b="1" dirty="0"/>
        </a:p>
      </dgm:t>
    </dgm:pt>
    <dgm:pt modelId="{E3D14FEA-DFFD-44D8-8AB4-0AA13DF5E0C7}" type="parTrans" cxnId="{8433B1E0-C1E6-42A0-B9B5-3D99838387E5}">
      <dgm:prSet/>
      <dgm:spPr/>
      <dgm:t>
        <a:bodyPr/>
        <a:lstStyle/>
        <a:p>
          <a:endParaRPr lang="ru-RU"/>
        </a:p>
      </dgm:t>
    </dgm:pt>
    <dgm:pt modelId="{C195262C-6FDF-443E-8D93-70C0A2279045}" type="sibTrans" cxnId="{8433B1E0-C1E6-42A0-B9B5-3D99838387E5}">
      <dgm:prSet/>
      <dgm:spPr/>
      <dgm:t>
        <a:bodyPr/>
        <a:lstStyle/>
        <a:p>
          <a:endParaRPr lang="ru-RU"/>
        </a:p>
      </dgm:t>
    </dgm:pt>
    <dgm:pt modelId="{D2E8D156-F603-459A-8E3F-C8DD517E4393}" type="pres">
      <dgm:prSet presAssocID="{2EB44BA8-8376-4F23-A951-57BFC071AE86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247F02-DF64-4560-8E10-190A4D9174B5}" type="pres">
      <dgm:prSet presAssocID="{2EB44BA8-8376-4F23-A951-57BFC071AE86}" presName="arrow" presStyleLbl="bgShp" presStyleIdx="0" presStyleCnt="1" custLinFactNeighborX="-9380" custLinFactNeighborY="0"/>
      <dgm:spPr/>
    </dgm:pt>
    <dgm:pt modelId="{73C8A6EA-AF79-438C-8E45-F0426E228716}" type="pres">
      <dgm:prSet presAssocID="{2EB44BA8-8376-4F23-A951-57BFC071AE86}" presName="arrowDiagram4" presStyleCnt="0"/>
      <dgm:spPr/>
    </dgm:pt>
    <dgm:pt modelId="{1C8F2EF4-E090-47DB-93AE-93E05F87C6CD}" type="pres">
      <dgm:prSet presAssocID="{54315A46-4148-41D5-955C-E17A42CF7BBF}" presName="bullet4a" presStyleLbl="node1" presStyleIdx="0" presStyleCnt="4"/>
      <dgm:spPr/>
    </dgm:pt>
    <dgm:pt modelId="{E029010D-8BCB-4A58-8E8A-7C8C0B4AABE8}" type="pres">
      <dgm:prSet presAssocID="{54315A46-4148-41D5-955C-E17A42CF7BBF}" presName="textBox4a" presStyleLbl="revTx" presStyleIdx="0" presStyleCnt="4" custScaleX="216123" custScaleY="117457" custLinFactNeighborX="59391" custLinFactNeighborY="3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E71C9-60C3-473D-B148-E807421B2F79}" type="pres">
      <dgm:prSet presAssocID="{24547B22-0E74-4699-B879-E314C9B6A8E2}" presName="bullet4b" presStyleLbl="node1" presStyleIdx="1" presStyleCnt="4"/>
      <dgm:spPr/>
    </dgm:pt>
    <dgm:pt modelId="{AB06F122-B2FA-4961-A00E-F0158AC8C813}" type="pres">
      <dgm:prSet presAssocID="{24547B22-0E74-4699-B879-E314C9B6A8E2}" presName="textBox4b" presStyleLbl="revTx" presStyleIdx="1" presStyleCnt="4" custScaleX="361295" custScaleY="113637" custLinFactX="17504" custLinFactNeighborX="100000" custLinFactNeighborY="6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8FBDCF-B977-4192-BE7D-32A32989829B}" type="pres">
      <dgm:prSet presAssocID="{85900E2D-E535-4C8A-AE21-AF0637FF432D}" presName="bullet4c" presStyleLbl="node1" presStyleIdx="2" presStyleCnt="4"/>
      <dgm:spPr/>
    </dgm:pt>
    <dgm:pt modelId="{D3F94819-3659-4984-BF09-1FF76BB2CA62}" type="pres">
      <dgm:prSet presAssocID="{85900E2D-E535-4C8A-AE21-AF0637FF432D}" presName="textBox4c" presStyleLbl="revTx" presStyleIdx="2" presStyleCnt="4" custScaleX="282923" custLinFactNeighborX="34091" custLinFactNeighborY="7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31C6AB-7E69-4C04-9D2C-48BD2784D914}" type="pres">
      <dgm:prSet presAssocID="{35D20306-43CF-44B5-AB4C-39D9F75FE4CC}" presName="bullet4d" presStyleLbl="node1" presStyleIdx="3" presStyleCnt="4"/>
      <dgm:spPr/>
    </dgm:pt>
    <dgm:pt modelId="{D700394E-08E2-4505-BAD0-771CDF5B282C}" type="pres">
      <dgm:prSet presAssocID="{35D20306-43CF-44B5-AB4C-39D9F75FE4CC}" presName="textBox4d" presStyleLbl="revTx" presStyleIdx="3" presStyleCnt="4" custScaleX="267598" custScaleY="20443" custLinFactNeighborX="-21962" custLinFactNeighborY="-39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EF6F4D-3DFD-4146-ADFA-93840C1439E5}" srcId="{2EB44BA8-8376-4F23-A951-57BFC071AE86}" destId="{54315A46-4148-41D5-955C-E17A42CF7BBF}" srcOrd="0" destOrd="0" parTransId="{5D91880F-8553-4BF0-BEC0-BF47D551A56E}" sibTransId="{E713D750-E939-47D6-BDF7-5DD79E2A7744}"/>
    <dgm:cxn modelId="{3106DF82-D02A-4BBF-B866-F083ECC6D212}" srcId="{2EB44BA8-8376-4F23-A951-57BFC071AE86}" destId="{24547B22-0E74-4699-B879-E314C9B6A8E2}" srcOrd="1" destOrd="0" parTransId="{3F21FFB1-DABC-45DE-AD23-0C0B0A553E08}" sibTransId="{7A1C08A3-9499-4C38-B996-841910BB0D82}"/>
    <dgm:cxn modelId="{E32BE806-CB17-4876-9C13-AADC7FB430EA}" srcId="{2EB44BA8-8376-4F23-A951-57BFC071AE86}" destId="{85900E2D-E535-4C8A-AE21-AF0637FF432D}" srcOrd="2" destOrd="0" parTransId="{AF3B8811-0A44-419C-A37E-120C2B27A428}" sibTransId="{0D34317D-D47A-4029-AFE6-CA33C9BEE52F}"/>
    <dgm:cxn modelId="{8433B1E0-C1E6-42A0-B9B5-3D99838387E5}" srcId="{2EB44BA8-8376-4F23-A951-57BFC071AE86}" destId="{35D20306-43CF-44B5-AB4C-39D9F75FE4CC}" srcOrd="3" destOrd="0" parTransId="{E3D14FEA-DFFD-44D8-8AB4-0AA13DF5E0C7}" sibTransId="{C195262C-6FDF-443E-8D93-70C0A2279045}"/>
    <dgm:cxn modelId="{88158CDD-A03C-47E0-B4AF-B207191D9EDA}" type="presOf" srcId="{54315A46-4148-41D5-955C-E17A42CF7BBF}" destId="{E029010D-8BCB-4A58-8E8A-7C8C0B4AABE8}" srcOrd="0" destOrd="0" presId="urn:microsoft.com/office/officeart/2005/8/layout/arrow2"/>
    <dgm:cxn modelId="{A063B334-5785-4FDB-BF10-3707AA67DC2B}" type="presOf" srcId="{2EB44BA8-8376-4F23-A951-57BFC071AE86}" destId="{D2E8D156-F603-459A-8E3F-C8DD517E4393}" srcOrd="0" destOrd="0" presId="urn:microsoft.com/office/officeart/2005/8/layout/arrow2"/>
    <dgm:cxn modelId="{188E8B85-15A8-4ADB-B233-96779C589DFB}" type="presOf" srcId="{24547B22-0E74-4699-B879-E314C9B6A8E2}" destId="{AB06F122-B2FA-4961-A00E-F0158AC8C813}" srcOrd="0" destOrd="0" presId="urn:microsoft.com/office/officeart/2005/8/layout/arrow2"/>
    <dgm:cxn modelId="{8047A2EE-75CE-4DAB-9B19-A09ADF14A657}" type="presOf" srcId="{85900E2D-E535-4C8A-AE21-AF0637FF432D}" destId="{D3F94819-3659-4984-BF09-1FF76BB2CA62}" srcOrd="0" destOrd="0" presId="urn:microsoft.com/office/officeart/2005/8/layout/arrow2"/>
    <dgm:cxn modelId="{0E0BC068-5C7A-4634-B70E-CD4F29D3A158}" type="presOf" srcId="{35D20306-43CF-44B5-AB4C-39D9F75FE4CC}" destId="{D700394E-08E2-4505-BAD0-771CDF5B282C}" srcOrd="0" destOrd="0" presId="urn:microsoft.com/office/officeart/2005/8/layout/arrow2"/>
    <dgm:cxn modelId="{5FC6A4F1-C1B8-40B3-B5D6-E210FC4F941A}" type="presParOf" srcId="{D2E8D156-F603-459A-8E3F-C8DD517E4393}" destId="{B1247F02-DF64-4560-8E10-190A4D9174B5}" srcOrd="0" destOrd="0" presId="urn:microsoft.com/office/officeart/2005/8/layout/arrow2"/>
    <dgm:cxn modelId="{E8A3956C-D8A1-4D6E-859C-B9C280788711}" type="presParOf" srcId="{D2E8D156-F603-459A-8E3F-C8DD517E4393}" destId="{73C8A6EA-AF79-438C-8E45-F0426E228716}" srcOrd="1" destOrd="0" presId="urn:microsoft.com/office/officeart/2005/8/layout/arrow2"/>
    <dgm:cxn modelId="{FE0E25E6-3AE2-4274-8743-53E3CF67B758}" type="presParOf" srcId="{73C8A6EA-AF79-438C-8E45-F0426E228716}" destId="{1C8F2EF4-E090-47DB-93AE-93E05F87C6CD}" srcOrd="0" destOrd="0" presId="urn:microsoft.com/office/officeart/2005/8/layout/arrow2"/>
    <dgm:cxn modelId="{5910F5C9-4944-4EF2-BDD4-B70263990423}" type="presParOf" srcId="{73C8A6EA-AF79-438C-8E45-F0426E228716}" destId="{E029010D-8BCB-4A58-8E8A-7C8C0B4AABE8}" srcOrd="1" destOrd="0" presId="urn:microsoft.com/office/officeart/2005/8/layout/arrow2"/>
    <dgm:cxn modelId="{C9D4ECFC-CCDB-4FBF-BADD-97C3A9DB2800}" type="presParOf" srcId="{73C8A6EA-AF79-438C-8E45-F0426E228716}" destId="{712E71C9-60C3-473D-B148-E807421B2F79}" srcOrd="2" destOrd="0" presId="urn:microsoft.com/office/officeart/2005/8/layout/arrow2"/>
    <dgm:cxn modelId="{16418F02-FF59-47D1-920E-0A454AB8522D}" type="presParOf" srcId="{73C8A6EA-AF79-438C-8E45-F0426E228716}" destId="{AB06F122-B2FA-4961-A00E-F0158AC8C813}" srcOrd="3" destOrd="0" presId="urn:microsoft.com/office/officeart/2005/8/layout/arrow2"/>
    <dgm:cxn modelId="{3B814627-457B-4164-BB19-21472B289549}" type="presParOf" srcId="{73C8A6EA-AF79-438C-8E45-F0426E228716}" destId="{138FBDCF-B977-4192-BE7D-32A32989829B}" srcOrd="4" destOrd="0" presId="urn:microsoft.com/office/officeart/2005/8/layout/arrow2"/>
    <dgm:cxn modelId="{A437DD42-417B-4CD0-89CC-CA176F889292}" type="presParOf" srcId="{73C8A6EA-AF79-438C-8E45-F0426E228716}" destId="{D3F94819-3659-4984-BF09-1FF76BB2CA62}" srcOrd="5" destOrd="0" presId="urn:microsoft.com/office/officeart/2005/8/layout/arrow2"/>
    <dgm:cxn modelId="{2E26BE9C-69D6-47F8-A5A5-0DECF942C4C1}" type="presParOf" srcId="{73C8A6EA-AF79-438C-8E45-F0426E228716}" destId="{B431C6AB-7E69-4C04-9D2C-48BD2784D914}" srcOrd="6" destOrd="0" presId="urn:microsoft.com/office/officeart/2005/8/layout/arrow2"/>
    <dgm:cxn modelId="{0F24E788-A207-4AAB-97F0-126DC183CB06}" type="presParOf" srcId="{73C8A6EA-AF79-438C-8E45-F0426E228716}" destId="{D700394E-08E2-4505-BAD0-771CDF5B282C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E0A57-EFE6-4808-B03E-074A48D2F54A}">
      <dsp:nvSpPr>
        <dsp:cNvPr id="0" name=""/>
        <dsp:cNvSpPr/>
      </dsp:nvSpPr>
      <dsp:spPr>
        <a:xfrm rot="5400000">
          <a:off x="4854788" y="-695016"/>
          <a:ext cx="915232" cy="499991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Научно-исследовательский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Индивидуальный</a:t>
          </a:r>
          <a:endParaRPr lang="ru-RU" sz="1800" b="1" kern="1200" dirty="0"/>
        </a:p>
      </dsp:txBody>
      <dsp:txXfrm rot="-5400000">
        <a:off x="2812449" y="1392001"/>
        <a:ext cx="4955232" cy="825876"/>
      </dsp:txXfrm>
    </dsp:sp>
    <dsp:sp modelId="{3572898E-67A0-485E-A333-7A38C553DFC3}">
      <dsp:nvSpPr>
        <dsp:cNvPr id="0" name=""/>
        <dsp:cNvSpPr/>
      </dsp:nvSpPr>
      <dsp:spPr>
        <a:xfrm>
          <a:off x="0" y="2378"/>
          <a:ext cx="2812449" cy="1144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Тема</a:t>
          </a:r>
          <a:endParaRPr lang="ru-RU" sz="3300" kern="1200" dirty="0"/>
        </a:p>
      </dsp:txBody>
      <dsp:txXfrm>
        <a:off x="55847" y="58225"/>
        <a:ext cx="2700755" cy="1032347"/>
      </dsp:txXfrm>
    </dsp:sp>
    <dsp:sp modelId="{65A3CE21-8544-4186-8481-A0A73DA86B52}">
      <dsp:nvSpPr>
        <dsp:cNvPr id="0" name=""/>
        <dsp:cNvSpPr/>
      </dsp:nvSpPr>
      <dsp:spPr>
        <a:xfrm rot="5400000">
          <a:off x="4854788" y="483895"/>
          <a:ext cx="915232" cy="499991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Получение раствора с высокой электропроводностью на основе слабых электролитов</a:t>
          </a:r>
          <a:endParaRPr lang="ru-RU" sz="1800" b="1" kern="1200" dirty="0"/>
        </a:p>
      </dsp:txBody>
      <dsp:txXfrm rot="-5400000">
        <a:off x="2812449" y="2570912"/>
        <a:ext cx="4955232" cy="825876"/>
      </dsp:txXfrm>
    </dsp:sp>
    <dsp:sp modelId="{0F8879AA-8DF1-4321-88EC-8540F7D1332E}">
      <dsp:nvSpPr>
        <dsp:cNvPr id="0" name=""/>
        <dsp:cNvSpPr/>
      </dsp:nvSpPr>
      <dsp:spPr>
        <a:xfrm>
          <a:off x="0" y="1203621"/>
          <a:ext cx="2812449" cy="1144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Тип</a:t>
          </a:r>
          <a:endParaRPr lang="ru-RU" sz="3300" kern="1200" dirty="0"/>
        </a:p>
      </dsp:txBody>
      <dsp:txXfrm>
        <a:off x="55847" y="1259468"/>
        <a:ext cx="2700755" cy="1032347"/>
      </dsp:txXfrm>
    </dsp:sp>
    <dsp:sp modelId="{FF55AF8F-216E-4717-823E-8F0ADF0C043B}">
      <dsp:nvSpPr>
        <dsp:cNvPr id="0" name=""/>
        <dsp:cNvSpPr/>
      </dsp:nvSpPr>
      <dsp:spPr>
        <a:xfrm rot="5400000">
          <a:off x="4854788" y="1662797"/>
          <a:ext cx="915232" cy="499991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Gold Bars</a:t>
          </a:r>
          <a:endParaRPr lang="ru-RU" sz="1800" b="1" kern="1200" dirty="0"/>
        </a:p>
      </dsp:txBody>
      <dsp:txXfrm rot="-5400000">
        <a:off x="2812449" y="3749814"/>
        <a:ext cx="4955232" cy="825876"/>
      </dsp:txXfrm>
    </dsp:sp>
    <dsp:sp modelId="{FB907B77-F541-41ED-B96C-BDEE95811419}">
      <dsp:nvSpPr>
        <dsp:cNvPr id="0" name=""/>
        <dsp:cNvSpPr/>
      </dsp:nvSpPr>
      <dsp:spPr>
        <a:xfrm>
          <a:off x="0" y="2404865"/>
          <a:ext cx="2812449" cy="1144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Проблема</a:t>
          </a:r>
          <a:endParaRPr lang="ru-RU" sz="3300" kern="1200" dirty="0"/>
        </a:p>
      </dsp:txBody>
      <dsp:txXfrm>
        <a:off x="55847" y="2460712"/>
        <a:ext cx="2700755" cy="1032347"/>
      </dsp:txXfrm>
    </dsp:sp>
    <dsp:sp modelId="{406643B3-7D0A-40C5-AEF8-01A44C572D28}">
      <dsp:nvSpPr>
        <dsp:cNvPr id="0" name=""/>
        <dsp:cNvSpPr/>
      </dsp:nvSpPr>
      <dsp:spPr>
        <a:xfrm>
          <a:off x="0" y="3606108"/>
          <a:ext cx="2812449" cy="1144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Заказчик</a:t>
          </a:r>
          <a:endParaRPr lang="ru-RU" sz="3300" kern="1200" dirty="0"/>
        </a:p>
      </dsp:txBody>
      <dsp:txXfrm>
        <a:off x="55847" y="3661955"/>
        <a:ext cx="2700755" cy="10323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47F02-DF64-4560-8E10-190A4D9174B5}">
      <dsp:nvSpPr>
        <dsp:cNvPr id="0" name=""/>
        <dsp:cNvSpPr/>
      </dsp:nvSpPr>
      <dsp:spPr>
        <a:xfrm>
          <a:off x="-304162" y="-75051"/>
          <a:ext cx="7707332" cy="481708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8F2EF4-E090-47DB-93AE-93E05F87C6CD}">
      <dsp:nvSpPr>
        <dsp:cNvPr id="0" name=""/>
        <dsp:cNvSpPr/>
      </dsp:nvSpPr>
      <dsp:spPr>
        <a:xfrm>
          <a:off x="455009" y="3506931"/>
          <a:ext cx="177268" cy="1772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29010D-8BCB-4A58-8E8A-7C8C0B4AABE8}">
      <dsp:nvSpPr>
        <dsp:cNvPr id="0" name=""/>
        <dsp:cNvSpPr/>
      </dsp:nvSpPr>
      <dsp:spPr>
        <a:xfrm>
          <a:off x="561166" y="3495496"/>
          <a:ext cx="2848401" cy="1346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31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Поиск и анализ информации по теме </a:t>
          </a:r>
          <a:endParaRPr lang="ru-RU" sz="1600" b="1" kern="1200" dirty="0"/>
        </a:p>
      </dsp:txBody>
      <dsp:txXfrm>
        <a:off x="561166" y="3495496"/>
        <a:ext cx="2848401" cy="1346604"/>
      </dsp:txXfrm>
    </dsp:sp>
    <dsp:sp modelId="{712E71C9-60C3-473D-B148-E807421B2F79}">
      <dsp:nvSpPr>
        <dsp:cNvPr id="0" name=""/>
        <dsp:cNvSpPr/>
      </dsp:nvSpPr>
      <dsp:spPr>
        <a:xfrm>
          <a:off x="1707451" y="2386477"/>
          <a:ext cx="308293" cy="3082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06F122-B2FA-4961-A00E-F0158AC8C813}">
      <dsp:nvSpPr>
        <dsp:cNvPr id="0" name=""/>
        <dsp:cNvSpPr/>
      </dsp:nvSpPr>
      <dsp:spPr>
        <a:xfrm>
          <a:off x="1648865" y="2390521"/>
          <a:ext cx="5847703" cy="2501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35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Планирование и осуществление эксперимента с учетом имеющихся возможностей</a:t>
          </a:r>
          <a:endParaRPr lang="ru-RU" sz="1600" b="1" kern="1200" dirty="0"/>
        </a:p>
      </dsp:txBody>
      <dsp:txXfrm>
        <a:off x="1648865" y="2390521"/>
        <a:ext cx="5847703" cy="2501612"/>
      </dsp:txXfrm>
    </dsp:sp>
    <dsp:sp modelId="{138FBDCF-B977-4192-BE7D-32A32989829B}">
      <dsp:nvSpPr>
        <dsp:cNvPr id="0" name=""/>
        <dsp:cNvSpPr/>
      </dsp:nvSpPr>
      <dsp:spPr>
        <a:xfrm>
          <a:off x="3306722" y="1560829"/>
          <a:ext cx="408488" cy="4084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F94819-3659-4984-BF09-1FF76BB2CA62}">
      <dsp:nvSpPr>
        <dsp:cNvPr id="0" name=""/>
        <dsp:cNvSpPr/>
      </dsp:nvSpPr>
      <dsp:spPr>
        <a:xfrm>
          <a:off x="2582402" y="1840125"/>
          <a:ext cx="4579221" cy="297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450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Анализ и интерпретация данных, оценка достоверности</a:t>
          </a:r>
          <a:endParaRPr lang="ru-RU" sz="1600" b="1" kern="1200" dirty="0"/>
        </a:p>
      </dsp:txBody>
      <dsp:txXfrm>
        <a:off x="2582402" y="1840125"/>
        <a:ext cx="4579221" cy="2976957"/>
      </dsp:txXfrm>
    </dsp:sp>
    <dsp:sp modelId="{B431C6AB-7E69-4C04-9D2C-48BD2784D914}">
      <dsp:nvSpPr>
        <dsp:cNvPr id="0" name=""/>
        <dsp:cNvSpPr/>
      </dsp:nvSpPr>
      <dsp:spPr>
        <a:xfrm>
          <a:off x="5048580" y="1014572"/>
          <a:ext cx="547220" cy="5472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00394E-08E2-4505-BAD0-771CDF5B282C}">
      <dsp:nvSpPr>
        <dsp:cNvPr id="0" name=""/>
        <dsp:cNvSpPr/>
      </dsp:nvSpPr>
      <dsp:spPr>
        <a:xfrm>
          <a:off x="3610406" y="1312480"/>
          <a:ext cx="4331180" cy="706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9961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Представление результата на основе мотивированного заключения </a:t>
          </a:r>
          <a:endParaRPr lang="ru-RU" sz="1600" b="1" kern="1200" dirty="0"/>
        </a:p>
      </dsp:txBody>
      <dsp:txXfrm>
        <a:off x="3610406" y="1312480"/>
        <a:ext cx="4331180" cy="706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E748-E262-4D11-99D8-3A694FF4DE0F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8FD90F6A-1167-4875-AD4C-FE9C9009C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76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E748-E262-4D11-99D8-3A694FF4DE0F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FD90F6A-1167-4875-AD4C-FE9C9009C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897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E748-E262-4D11-99D8-3A694FF4DE0F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FD90F6A-1167-4875-AD4C-FE9C9009C0C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8138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E748-E262-4D11-99D8-3A694FF4DE0F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FD90F6A-1167-4875-AD4C-FE9C9009C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641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E748-E262-4D11-99D8-3A694FF4DE0F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FD90F6A-1167-4875-AD4C-FE9C9009C0C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1132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E748-E262-4D11-99D8-3A694FF4DE0F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FD90F6A-1167-4875-AD4C-FE9C9009C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892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E748-E262-4D11-99D8-3A694FF4DE0F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0F6A-1167-4875-AD4C-FE9C9009C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804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E748-E262-4D11-99D8-3A694FF4DE0F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0F6A-1167-4875-AD4C-FE9C9009C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091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31E7-8C31-4351-A8A5-382423F4E778}" type="datetime1">
              <a:rPr lang="kk-KZ" smtClean="0"/>
              <a:pPr/>
              <a:t>08/04/2019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B49B-9F70-46FF-987C-02A4033E9CBA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680465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CB21-61A8-4B17-A5E2-41EE2A25D872}" type="datetime1">
              <a:rPr lang="kk-KZ" smtClean="0"/>
              <a:pPr/>
              <a:t>08/04/2019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B49B-9F70-46FF-987C-02A4033E9CBA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512440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595C-E082-43B0-A839-F4894D26F552}" type="datetime1">
              <a:rPr lang="kk-KZ" smtClean="0"/>
              <a:pPr/>
              <a:t>08/04/2019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B49B-9F70-46FF-987C-02A4033E9CBA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614944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E748-E262-4D11-99D8-3A694FF4DE0F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0F6A-1167-4875-AD4C-FE9C9009C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020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9166-A5B3-4D5C-ABEB-60361CE17D9C}" type="datetime1">
              <a:rPr lang="kk-KZ" smtClean="0"/>
              <a:pPr/>
              <a:t>08/04/2019</a:t>
            </a:fld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B49B-9F70-46FF-987C-02A4033E9CBA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49050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071D-C989-4F49-99DA-82CC280591CE}" type="datetime1">
              <a:rPr lang="kk-KZ" smtClean="0"/>
              <a:pPr/>
              <a:t>08/04/2019</a:t>
            </a:fld>
            <a:endParaRPr lang="kk-KZ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B49B-9F70-46FF-987C-02A4033E9CBA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662674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8B83-D816-462A-B050-8FA5623DCF26}" type="datetime1">
              <a:rPr lang="kk-KZ" smtClean="0"/>
              <a:pPr/>
              <a:t>08/04/2019</a:t>
            </a:fld>
            <a:endParaRPr lang="kk-KZ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B49B-9F70-46FF-987C-02A4033E9CBA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0926197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9ACC-ADF1-4592-9F54-266963853E9D}" type="datetime1">
              <a:rPr lang="kk-KZ" smtClean="0"/>
              <a:pPr/>
              <a:t>08/04/2019</a:t>
            </a:fld>
            <a:endParaRPr lang="kk-KZ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B49B-9F70-46FF-987C-02A4033E9CBA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7200465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9F9F-015B-4BA6-AA2F-36C6479F0D78}" type="datetime1">
              <a:rPr lang="kk-KZ" smtClean="0"/>
              <a:pPr/>
              <a:t>08/04/2019</a:t>
            </a:fld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B49B-9F70-46FF-987C-02A4033E9CBA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089367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k-K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461C-7C18-45EF-984E-DA1D899F3024}" type="datetime1">
              <a:rPr lang="kk-KZ" smtClean="0"/>
              <a:pPr/>
              <a:t>08/04/2019</a:t>
            </a:fld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B49B-9F70-46FF-987C-02A4033E9CBA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421235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AB81-4B4C-4909-BE33-AAC86E347506}" type="datetime1">
              <a:rPr lang="kk-KZ" smtClean="0"/>
              <a:pPr/>
              <a:t>08/04/2019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B49B-9F70-46FF-987C-02A4033E9CBA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9166682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75ED-2007-4168-9582-BE62E534DE65}" type="datetime1">
              <a:rPr lang="kk-KZ" smtClean="0"/>
              <a:pPr/>
              <a:t>08/04/2019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B49B-9F70-46FF-987C-02A4033E9CBA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485851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E748-E262-4D11-99D8-3A694FF4DE0F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FD90F6A-1167-4875-AD4C-FE9C9009C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888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E748-E262-4D11-99D8-3A694FF4DE0F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FD90F6A-1167-4875-AD4C-FE9C9009C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316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E748-E262-4D11-99D8-3A694FF4DE0F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FD90F6A-1167-4875-AD4C-FE9C9009C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65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E748-E262-4D11-99D8-3A694FF4DE0F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0F6A-1167-4875-AD4C-FE9C9009C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71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E748-E262-4D11-99D8-3A694FF4DE0F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0F6A-1167-4875-AD4C-FE9C9009C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705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E748-E262-4D11-99D8-3A694FF4DE0F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0F6A-1167-4875-AD4C-FE9C9009C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17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E748-E262-4D11-99D8-3A694FF4DE0F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FD90F6A-1167-4875-AD4C-FE9C9009C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331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EE748-E262-4D11-99D8-3A694FF4DE0F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FD90F6A-1167-4875-AD4C-FE9C9009C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89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0ABE7-E6A8-470D-8C95-65ED172BCDD1}" type="datetime1">
              <a:rPr lang="kk-KZ" smtClean="0"/>
              <a:pPr/>
              <a:t>08/04/2019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1B49B-9F70-46FF-987C-02A4033E9CBA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18825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k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tionary.org/wiki/%D1%81%D0%BE%D0%B7%D0%B4%D0%B0%D0%BD%D0%B8%D0%B5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700808"/>
            <a:ext cx="9036496" cy="93610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>
                <a:solidFill>
                  <a:schemeClr val="tx1"/>
                </a:solidFill>
              </a:rPr>
              <a:t>Республиканский институт повышения квалификации руководящих и научно-педагогических работников системы образования Республики Казахстан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900" b="1" dirty="0" smtClean="0">
                <a:solidFill>
                  <a:schemeClr val="tx1"/>
                </a:solidFill>
              </a:rPr>
              <a:t/>
            </a:r>
            <a:br>
              <a:rPr lang="ru-RU" sz="9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Филиал АО «НЦПК «</a:t>
            </a:r>
            <a:r>
              <a:rPr lang="kk-KZ" sz="2400" b="1" dirty="0" smtClean="0">
                <a:solidFill>
                  <a:schemeClr val="tx1"/>
                </a:solidFill>
              </a:rPr>
              <a:t>Өрлеу»</a:t>
            </a:r>
            <a:br>
              <a:rPr lang="kk-KZ" sz="2400" b="1" dirty="0" smtClean="0">
                <a:solidFill>
                  <a:schemeClr val="tx1"/>
                </a:solidFill>
              </a:rPr>
            </a:br>
            <a:r>
              <a:rPr lang="kk-KZ" sz="900" b="1" dirty="0" smtClean="0">
                <a:solidFill>
                  <a:schemeClr val="tx1"/>
                </a:solidFill>
              </a:rPr>
              <a:t/>
            </a:r>
            <a:br>
              <a:rPr lang="kk-KZ" sz="900" b="1" dirty="0" smtClean="0">
                <a:solidFill>
                  <a:schemeClr val="tx1"/>
                </a:solidFill>
              </a:rPr>
            </a:br>
            <a:r>
              <a:rPr lang="kk-KZ" sz="2400" b="1" dirty="0" smtClean="0">
                <a:solidFill>
                  <a:schemeClr val="tx1"/>
                </a:solidFill>
              </a:rPr>
              <a:t>Программа повышения квалификации преподавателей педагогических специальностей ВУЗов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7812360" cy="328498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Слушатель: </a:t>
            </a:r>
            <a:r>
              <a:rPr lang="ru-RU" sz="2400" b="1" dirty="0" err="1" smtClean="0">
                <a:solidFill>
                  <a:schemeClr val="tx1"/>
                </a:solidFill>
              </a:rPr>
              <a:t>кхн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Дрюк</a:t>
            </a:r>
            <a:r>
              <a:rPr lang="ru-RU" sz="2400" b="1" dirty="0" smtClean="0">
                <a:solidFill>
                  <a:schemeClr val="tx1"/>
                </a:solidFill>
              </a:rPr>
              <a:t> О.В.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Должность: доцент кафедры БИХ КГУ им. А. </a:t>
            </a:r>
            <a:r>
              <a:rPr lang="ru-RU" sz="2400" b="1" dirty="0" err="1" smtClean="0">
                <a:solidFill>
                  <a:schemeClr val="tx1"/>
                </a:solidFill>
              </a:rPr>
              <a:t>Байтурсынова</a:t>
            </a: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Период обучения: с 28.05.2018 г. по 23.06.2018 г.</a:t>
            </a:r>
          </a:p>
          <a:p>
            <a:pPr algn="ctr"/>
            <a:endParaRPr lang="ru-RU" sz="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Костанай</a:t>
            </a:r>
            <a:r>
              <a:rPr lang="ru-RU" sz="2400" b="1" dirty="0" smtClean="0">
                <a:solidFill>
                  <a:schemeClr val="tx1"/>
                </a:solidFill>
              </a:rPr>
              <a:t>, 2018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269321"/>
            <a:ext cx="8532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1" u="none" strike="noStrike" kern="0" cap="all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olas"/>
                <a:ea typeface="+mj-ea"/>
                <a:cs typeface="+mj-cs"/>
              </a:rPr>
              <a:t>ЭЛЕМЕНТы</a:t>
            </a:r>
            <a:r>
              <a:rPr kumimoji="0" lang="ru-RU" sz="6000" b="1" i="1" u="none" strike="noStrike" kern="0" cap="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olas"/>
                <a:ea typeface="+mj-ea"/>
                <a:cs typeface="+mj-cs"/>
              </a:rPr>
              <a:t> лекций и ПОРТФОЛИО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верх 3"/>
          <p:cNvSpPr/>
          <p:nvPr/>
        </p:nvSpPr>
        <p:spPr>
          <a:xfrm>
            <a:off x="2051720" y="1340768"/>
            <a:ext cx="4680520" cy="55172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9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Модифицированная таксономия </a:t>
            </a:r>
            <a:r>
              <a:rPr lang="ru-RU" dirty="0" err="1" smtClean="0"/>
              <a:t>Б.Блума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676456" cy="5733256"/>
          </a:xfrm>
        </p:spPr>
        <p:txBody>
          <a:bodyPr>
            <a:normAutofit fontScale="70000" lnSpcReduction="20000"/>
          </a:bodyPr>
          <a:lstStyle/>
          <a:p>
            <a:r>
              <a:rPr lang="ru-RU" sz="3400" b="1" dirty="0">
                <a:solidFill>
                  <a:srgbClr val="C00000"/>
                </a:solidFill>
              </a:rPr>
              <a:t>Создание: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/>
              <a:t>генерирование новых идей, продуктов или взглядов. </a:t>
            </a:r>
            <a:r>
              <a:rPr lang="ru-RU" sz="3400" dirty="0" smtClean="0"/>
              <a:t>Дизайн, </a:t>
            </a:r>
            <a:r>
              <a:rPr lang="ru-RU" sz="3400" dirty="0"/>
              <a:t>построение, планирование, </a:t>
            </a:r>
            <a:r>
              <a:rPr lang="ru-RU" sz="3400" dirty="0" smtClean="0"/>
              <a:t>изобретение, продуцирование.</a:t>
            </a:r>
            <a:endParaRPr lang="ru-RU" sz="3400" dirty="0"/>
          </a:p>
          <a:p>
            <a:r>
              <a:rPr lang="ru-RU" sz="3400" b="1" dirty="0">
                <a:solidFill>
                  <a:srgbClr val="C00000"/>
                </a:solidFill>
              </a:rPr>
              <a:t>Оценивание: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/>
              <a:t>обоснование решения или направление действий. Проверка, предположение, критическая оценка, апробирование, суждение.</a:t>
            </a:r>
          </a:p>
          <a:p>
            <a:r>
              <a:rPr lang="ru-RU" sz="3400" b="1" dirty="0">
                <a:solidFill>
                  <a:srgbClr val="C00000"/>
                </a:solidFill>
              </a:rPr>
              <a:t>Анализ: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/>
              <a:t>разбивка информации на части для изучения понимания и отношений. Сравнение, организация, нахождение противоречий, опрос, новые данные.</a:t>
            </a:r>
          </a:p>
          <a:p>
            <a:r>
              <a:rPr lang="ru-RU" sz="3400" b="1" dirty="0">
                <a:solidFill>
                  <a:srgbClr val="C00000"/>
                </a:solidFill>
              </a:rPr>
              <a:t>Применение: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/>
              <a:t>использование информации в знакомой ситуации. Исполнение, завершение, использование, выполнение.</a:t>
            </a:r>
          </a:p>
          <a:p>
            <a:r>
              <a:rPr lang="ru-RU" sz="3400" b="1" dirty="0">
                <a:solidFill>
                  <a:srgbClr val="C00000"/>
                </a:solidFill>
              </a:rPr>
              <a:t>Понимание: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/>
              <a:t>объяснение идей или концепций. Интерпретация, </a:t>
            </a:r>
            <a:r>
              <a:rPr lang="ru-RU" sz="3400" dirty="0" err="1"/>
              <a:t>резюмирование</a:t>
            </a:r>
            <a:r>
              <a:rPr lang="ru-RU" sz="3400" dirty="0"/>
              <a:t>, перефразирование, классификация, объяснение.</a:t>
            </a:r>
          </a:p>
          <a:p>
            <a:r>
              <a:rPr lang="ru-RU" sz="3400" b="1" dirty="0">
                <a:solidFill>
                  <a:srgbClr val="C00000"/>
                </a:solidFill>
              </a:rPr>
              <a:t>Запоминание: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/>
              <a:t>повторение информации. Обнаружение, перечисление, описание, корректирование, обозначение, новые данные.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29066"/>
            <a:ext cx="553998" cy="397031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Высокоразвитое мышление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Левая фигурная скобка 5"/>
          <p:cNvSpPr/>
          <p:nvPr/>
        </p:nvSpPr>
        <p:spPr>
          <a:xfrm>
            <a:off x="553998" y="1052736"/>
            <a:ext cx="489610" cy="2880320"/>
          </a:xfrm>
          <a:prstGeom prst="leftBrac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1B49B-9F70-46FF-987C-02A4033E9CBA}" type="slidenum">
              <a:rPr kumimoji="0" lang="kk-K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kk-K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35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0499" y="138294"/>
            <a:ext cx="6283501" cy="128089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n w="0"/>
                <a:solidFill>
                  <a:srgbClr val="AD84C6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ПРИМЕР РАЗНОУРОВНЕВЫХ ВОПРОСОВ </a:t>
            </a:r>
            <a:r>
              <a:rPr lang="ru-RU" sz="3200" b="1" dirty="0">
                <a:ln w="0"/>
                <a:solidFill>
                  <a:srgbClr val="AD84C6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по ТАКСОНОМИИ </a:t>
            </a:r>
            <a:r>
              <a:rPr lang="ru-RU" sz="3200" b="1" dirty="0" smtClean="0">
                <a:ln w="0"/>
                <a:solidFill>
                  <a:srgbClr val="AD84C6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БЛУМА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3149" y="1452663"/>
            <a:ext cx="8320851" cy="546720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Знание и понимание</a:t>
            </a:r>
          </a:p>
          <a:p>
            <a:pPr marL="0" indent="0">
              <a:buNone/>
            </a:pPr>
            <a:r>
              <a:rPr lang="ru-RU" dirty="0" smtClean="0"/>
              <a:t>1. Объясните как применить</a:t>
            </a:r>
            <a:r>
              <a:rPr lang="ru-RU" dirty="0"/>
              <a:t>	</a:t>
            </a:r>
            <a:r>
              <a:rPr lang="ru-RU" dirty="0" smtClean="0"/>
              <a:t>модель </a:t>
            </a:r>
            <a:r>
              <a:rPr lang="ru-RU" dirty="0"/>
              <a:t>Борна и термодинамический цикл </a:t>
            </a:r>
            <a:r>
              <a:rPr lang="ru-RU" dirty="0" smtClean="0"/>
              <a:t>для </a:t>
            </a:r>
            <a:r>
              <a:rPr lang="ru-RU" dirty="0"/>
              <a:t>расчета энергии </a:t>
            </a:r>
            <a:r>
              <a:rPr lang="ru-RU" dirty="0" smtClean="0"/>
              <a:t>сольватации.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Применение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/>
              <a:t>2. Предложите способы расчета</a:t>
            </a:r>
            <a:r>
              <a:rPr lang="ru-RU" dirty="0"/>
              <a:t>	</a:t>
            </a:r>
            <a:r>
              <a:rPr lang="ru-RU" dirty="0" smtClean="0"/>
              <a:t>теплового эффекта сольватации, </a:t>
            </a:r>
            <a:r>
              <a:rPr lang="ru-RU" dirty="0"/>
              <a:t>вычисления энтальпии </a:t>
            </a:r>
            <a:r>
              <a:rPr lang="ru-RU" dirty="0" smtClean="0"/>
              <a:t>и энергии сольватации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Анализ</a:t>
            </a:r>
          </a:p>
          <a:p>
            <a:pPr marL="0" indent="0">
              <a:buNone/>
            </a:pPr>
            <a:r>
              <a:rPr lang="ru-RU" dirty="0" smtClean="0"/>
              <a:t>3. Выявите, чем обусловлено различие между реальной и химической энергией сольватации.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Анализ-Оценка</a:t>
            </a:r>
          </a:p>
          <a:p>
            <a:pPr marL="0" indent="0">
              <a:buNone/>
            </a:pPr>
            <a:r>
              <a:rPr lang="ru-RU" dirty="0" smtClean="0"/>
              <a:t>4. Рассмотрите возможность использования зависимости </a:t>
            </a:r>
            <a:r>
              <a:rPr lang="ru-RU" dirty="0"/>
              <a:t>теплоты сольватации (гидратации) ионов от его свойств: ионного радиуса, заряда, химической </a:t>
            </a:r>
            <a:r>
              <a:rPr lang="ru-RU" dirty="0" smtClean="0"/>
              <a:t>природы</a:t>
            </a:r>
            <a:r>
              <a:rPr lang="ru-RU" dirty="0"/>
              <a:t> </a:t>
            </a:r>
            <a:r>
              <a:rPr lang="ru-RU" dirty="0" smtClean="0"/>
              <a:t>для составления формулы зависимости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Синтез-Оценка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     5. Предложите формулу зависимости любого термодинамического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        параметра сольватации от какого-либо свойства ионов и способ ее 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 </a:t>
            </a:r>
            <a:r>
              <a:rPr lang="ru-RU" dirty="0" smtClean="0"/>
              <a:t>       подтверждения. Обоснуйте свой выбор.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8238" y="71414"/>
            <a:ext cx="2571736" cy="5715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367004" y="152360"/>
            <a:ext cx="714348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921800" y="138314"/>
            <a:ext cx="714380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1192635" y="138314"/>
            <a:ext cx="642942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60499" y="1003574"/>
            <a:ext cx="4426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0"/>
                <a:solidFill>
                  <a:srgbClr val="AD84C6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элемент </a:t>
            </a:r>
            <a:r>
              <a:rPr kumimoji="0" lang="ru-RU" sz="2400" b="1" i="0" u="none" strike="noStrike" kern="1200" cap="none" spc="0" normalizeH="0" baseline="0" noProof="0" dirty="0" smtClean="0">
                <a:ln w="0"/>
                <a:solidFill>
                  <a:srgbClr val="AD84C6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практического занятия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89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300" y="251643"/>
            <a:ext cx="6358170" cy="148478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n w="0"/>
                <a:solidFill>
                  <a:srgbClr val="AD84C6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УРОВНИ </a:t>
            </a:r>
            <a:r>
              <a:rPr lang="ru-RU" sz="3200" b="1" dirty="0">
                <a:ln w="0"/>
                <a:solidFill>
                  <a:srgbClr val="AD84C6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ДОСТИЖЕНИЯ В ОСВОЕНИИ ТЕМЫ по ТАКСОНОМИИ </a:t>
            </a:r>
            <a:r>
              <a:rPr lang="ru-RU" sz="3200" b="1" dirty="0" smtClean="0">
                <a:ln w="0"/>
                <a:solidFill>
                  <a:srgbClr val="AD84C6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БЛУМА</a:t>
            </a:r>
            <a:endParaRPr lang="ru-RU" sz="3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094" y="44966"/>
            <a:ext cx="2571736" cy="5715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85564" y="94478"/>
            <a:ext cx="714348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785794" y="106611"/>
            <a:ext cx="714380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1071382" y="94478"/>
            <a:ext cx="642942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954459"/>
              </p:ext>
            </p:extLst>
          </p:nvPr>
        </p:nvGraphicFramePr>
        <p:xfrm>
          <a:off x="214093" y="1371600"/>
          <a:ext cx="8929907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3610">
                  <a:extLst>
                    <a:ext uri="{9D8B030D-6E8A-4147-A177-3AD203B41FA5}">
                      <a16:colId xmlns:a16="http://schemas.microsoft.com/office/drawing/2014/main" val="426108951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134985163"/>
                    </a:ext>
                  </a:extLst>
                </a:gridCol>
                <a:gridCol w="5508105">
                  <a:extLst>
                    <a:ext uri="{9D8B030D-6E8A-4147-A177-3AD203B41FA5}">
                      <a16:colId xmlns:a16="http://schemas.microsoft.com/office/drawing/2014/main" val="1863782425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Уровни</a:t>
                      </a:r>
                      <a:r>
                        <a:rPr lang="ru-RU" b="1" baseline="0" dirty="0" smtClean="0"/>
                        <a:t> достижений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Навыки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Дескрипторы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767302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Низкий</a:t>
                      </a:r>
                    </a:p>
                    <a:p>
                      <a:endParaRPr lang="ru-RU" b="1" dirty="0" smtClean="0"/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Знание и понимание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Понимание</a:t>
                      </a:r>
                      <a:r>
                        <a:rPr lang="ru-RU" b="1" baseline="0" dirty="0" smtClean="0"/>
                        <a:t> механизма </a:t>
                      </a:r>
                      <a:r>
                        <a:rPr lang="ru-RU" b="1" dirty="0" smtClean="0"/>
                        <a:t>процесса сольватации и интерпретация свойств раствора на</a:t>
                      </a:r>
                      <a:r>
                        <a:rPr lang="ru-RU" b="1" baseline="0" dirty="0" smtClean="0"/>
                        <a:t> его основе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40829"/>
                  </a:ext>
                </a:extLst>
              </a:tr>
              <a:tr h="540060">
                <a:tc rowSpan="2">
                  <a:txBody>
                    <a:bodyPr/>
                    <a:lstStyle/>
                    <a:p>
                      <a:r>
                        <a:rPr lang="ru-RU" b="1" dirty="0" smtClean="0"/>
                        <a:t>Средний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Применение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Расчеты с использованием термодинамических параметров сольватации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298581"/>
                  </a:ext>
                </a:extLst>
              </a:tr>
              <a:tr h="5400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Анализ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Сопоставление расчетных и экспериментальных данных, выявление их достоверности,</a:t>
                      </a:r>
                      <a:r>
                        <a:rPr lang="ru-RU" b="1" baseline="0" dirty="0" smtClean="0"/>
                        <a:t> причин отклонения и последствий в применении на практике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332802"/>
                  </a:ext>
                </a:extLst>
              </a:tr>
              <a:tr h="540060">
                <a:tc rowSpan="2">
                  <a:txBody>
                    <a:bodyPr/>
                    <a:lstStyle/>
                    <a:p>
                      <a:r>
                        <a:rPr lang="ru-RU" b="1" dirty="0" smtClean="0"/>
                        <a:t>Высокий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Синтез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Планирование</a:t>
                      </a:r>
                      <a:r>
                        <a:rPr lang="ru-RU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и осуществление мини-исследования на определение энергии и энтальпии сольватации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812765"/>
                  </a:ext>
                </a:extLst>
              </a:tr>
              <a:tr h="5400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Оценка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Оценка и способность доказать обоснованность и репрезентативность выбранного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способа получения данных 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12783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4035"/>
            <a:ext cx="7416824" cy="128089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buClr>
                <a:srgbClr val="4E67C8"/>
              </a:buClr>
            </a:pPr>
            <a:r>
              <a:rPr lang="ru-RU" sz="3300" b="1" dirty="0" smtClean="0">
                <a:ln w="0"/>
                <a:solidFill>
                  <a:srgbClr val="AD84C6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+mn-ea"/>
                <a:cs typeface="+mn-cs"/>
              </a:rPr>
              <a:t>ПРЕДЛОЖИТЕ КРИТЕРИИ И ПАРАМЕТРЫ ОЦЕНКИ КЕЙСА </a:t>
            </a:r>
            <a:r>
              <a:rPr lang="ru-RU" sz="1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1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000" b="1" dirty="0" smtClean="0">
                <a:ln w="0"/>
                <a:solidFill>
                  <a:srgbClr val="AD84C6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3000" b="1" dirty="0" smtClean="0">
                <a:ln w="0"/>
                <a:solidFill>
                  <a:srgbClr val="AD84C6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16200000">
            <a:off x="5723642" y="2892668"/>
            <a:ext cx="6589199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 ГРУППАХ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5426"/>
              </p:ext>
            </p:extLst>
          </p:nvPr>
        </p:nvGraphicFramePr>
        <p:xfrm>
          <a:off x="179512" y="1208111"/>
          <a:ext cx="8964488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4367">
                  <a:extLst>
                    <a:ext uri="{9D8B030D-6E8A-4147-A177-3AD203B41FA5}">
                      <a16:colId xmlns:a16="http://schemas.microsoft.com/office/drawing/2014/main" val="3645422092"/>
                    </a:ext>
                  </a:extLst>
                </a:gridCol>
                <a:gridCol w="917726">
                  <a:extLst>
                    <a:ext uri="{9D8B030D-6E8A-4147-A177-3AD203B41FA5}">
                      <a16:colId xmlns:a16="http://schemas.microsoft.com/office/drawing/2014/main" val="2923253487"/>
                    </a:ext>
                  </a:extLst>
                </a:gridCol>
                <a:gridCol w="1623670">
                  <a:extLst>
                    <a:ext uri="{9D8B030D-6E8A-4147-A177-3AD203B41FA5}">
                      <a16:colId xmlns:a16="http://schemas.microsoft.com/office/drawing/2014/main" val="3839317484"/>
                    </a:ext>
                  </a:extLst>
                </a:gridCol>
                <a:gridCol w="3528725">
                  <a:extLst>
                    <a:ext uri="{9D8B030D-6E8A-4147-A177-3AD203B41FA5}">
                      <a16:colId xmlns:a16="http://schemas.microsoft.com/office/drawing/2014/main" val="5632702"/>
                    </a:ext>
                  </a:extLst>
                </a:gridCol>
              </a:tblGrid>
              <a:tr h="57610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Уровни</a:t>
                      </a:r>
                      <a:r>
                        <a:rPr lang="ru-RU" sz="2000" b="1" baseline="0" dirty="0" smtClean="0"/>
                        <a:t> достижений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Балл</a:t>
                      </a:r>
                    </a:p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Навыки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Дескрипторы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176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749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8154" y="103654"/>
            <a:ext cx="6589199" cy="1280890"/>
          </a:xfrm>
        </p:spPr>
        <p:txBody>
          <a:bodyPr>
            <a:normAutofit/>
          </a:bodyPr>
          <a:lstStyle/>
          <a:p>
            <a:r>
              <a:rPr lang="ru-RU" sz="4300" b="1" dirty="0" smtClean="0">
                <a:ln w="0"/>
                <a:solidFill>
                  <a:srgbClr val="AD84C6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ПРОЕКТ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094" y="43202"/>
            <a:ext cx="2571736" cy="5715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395536" y="107834"/>
            <a:ext cx="714348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890040" y="116419"/>
            <a:ext cx="714380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1178491" y="114640"/>
            <a:ext cx="642942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601401441"/>
              </p:ext>
            </p:extLst>
          </p:nvPr>
        </p:nvGraphicFramePr>
        <p:xfrm>
          <a:off x="1331640" y="1844824"/>
          <a:ext cx="781236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4139952" y="2060848"/>
            <a:ext cx="4654597" cy="782637"/>
            <a:chOff x="2618210" y="1152128"/>
            <a:chExt cx="4654597" cy="782637"/>
          </a:xfrm>
        </p:grpSpPr>
        <p:sp>
          <p:nvSpPr>
            <p:cNvPr id="15" name="Прямоугольник с двумя скругленными соседними углами 14"/>
            <p:cNvSpPr/>
            <p:nvPr/>
          </p:nvSpPr>
          <p:spPr>
            <a:xfrm rot="5400000">
              <a:off x="4554190" y="-783852"/>
              <a:ext cx="782637" cy="4654597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TextBox 15"/>
            <p:cNvSpPr txBox="1"/>
            <p:nvPr/>
          </p:nvSpPr>
          <p:spPr>
            <a:xfrm>
              <a:off x="2618211" y="1190332"/>
              <a:ext cx="4616392" cy="7062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000" kern="120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000" kern="120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4494729" y="2036666"/>
            <a:ext cx="39068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/>
              <a:t>Разработка методики </a:t>
            </a:r>
          </a:p>
          <a:p>
            <a:pPr lvl="0"/>
            <a:r>
              <a:rPr lang="ru-RU" sz="2400" b="1" dirty="0" smtClean="0"/>
              <a:t>получения электролита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76225" y="0"/>
            <a:ext cx="6589199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5400" b="1" dirty="0" smtClean="0">
                <a:ln w="0"/>
                <a:solidFill>
                  <a:srgbClr val="AD84C6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ПРОЕКТ </a:t>
            </a:r>
            <a:endParaRPr lang="ru-RU" sz="5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 rot="5400000">
            <a:off x="7065341" y="2100555"/>
            <a:ext cx="3377524" cy="8647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  <a:scene3d>
              <a:camera prst="orthographicFront">
                <a:rot lat="0" lon="0" rev="10799999"/>
              </a:camera>
              <a:lightRig rig="threePt" dir="t"/>
            </a:scene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5700" b="1" dirty="0" smtClean="0">
                <a:ln w="0"/>
                <a:solidFill>
                  <a:srgbClr val="AD84C6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Компетенции</a:t>
            </a:r>
            <a:r>
              <a:rPr lang="ru-RU" sz="4300" b="1" dirty="0" smtClean="0">
                <a:ln w="0"/>
                <a:solidFill>
                  <a:srgbClr val="AD84C6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 </a:t>
            </a:r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4484004"/>
              </p:ext>
            </p:extLst>
          </p:nvPr>
        </p:nvGraphicFramePr>
        <p:xfrm>
          <a:off x="683568" y="844164"/>
          <a:ext cx="7992888" cy="4817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683568" y="5301208"/>
            <a:ext cx="1575711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300" b="1" dirty="0" smtClean="0">
                <a:ln w="0"/>
                <a:solidFill>
                  <a:srgbClr val="AD84C6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Цель </a:t>
            </a:r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268898" y="1683808"/>
            <a:ext cx="2376263" cy="71165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300" b="1" dirty="0" smtClean="0">
                <a:ln w="0"/>
                <a:solidFill>
                  <a:srgbClr val="AD84C6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Задачи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5877272"/>
            <a:ext cx="54457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/>
              <a:t>Разработка методики получения </a:t>
            </a:r>
            <a:r>
              <a:rPr lang="ru-RU" sz="1600" b="1" dirty="0"/>
              <a:t>раствора с высокой электропроводностью </a:t>
            </a:r>
            <a:r>
              <a:rPr lang="ru-RU" sz="1600" b="1" dirty="0" smtClean="0"/>
              <a:t>(электролит) на </a:t>
            </a:r>
            <a:r>
              <a:rPr lang="ru-RU" sz="1600" b="1" dirty="0"/>
              <a:t>основе </a:t>
            </a:r>
            <a:r>
              <a:rPr lang="ru-RU" sz="1600" b="1" dirty="0" smtClean="0"/>
              <a:t>цианидов и амидов тяжелых металлов</a:t>
            </a:r>
            <a:endParaRPr lang="ru-RU" sz="1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98093" y="6043746"/>
            <a:ext cx="2845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ТРИЗ-противоречие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92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99392"/>
            <a:ext cx="8335158" cy="938722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И ПАРАМЕТРЫ ОЦЕНКИ 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533517"/>
              </p:ext>
            </p:extLst>
          </p:nvPr>
        </p:nvGraphicFramePr>
        <p:xfrm>
          <a:off x="0" y="369969"/>
          <a:ext cx="9144001" cy="676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80">
                  <a:extLst>
                    <a:ext uri="{9D8B030D-6E8A-4147-A177-3AD203B41FA5}">
                      <a16:colId xmlns:a16="http://schemas.microsoft.com/office/drawing/2014/main" val="426108951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15229555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134985163"/>
                    </a:ext>
                  </a:extLst>
                </a:gridCol>
                <a:gridCol w="4932041">
                  <a:extLst>
                    <a:ext uri="{9D8B030D-6E8A-4147-A177-3AD203B41FA5}">
                      <a16:colId xmlns:a16="http://schemas.microsoft.com/office/drawing/2014/main" val="1863782425"/>
                    </a:ext>
                  </a:extLst>
                </a:gridCol>
              </a:tblGrid>
              <a:tr h="615424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Уровни</a:t>
                      </a:r>
                      <a:r>
                        <a:rPr lang="ru-RU" sz="1800" b="1" baseline="0" dirty="0" smtClean="0"/>
                        <a:t> достижений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Балл</a:t>
                      </a:r>
                    </a:p>
                    <a:p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Навыки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Дескрипторы</a:t>
                      </a:r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767302"/>
                  </a:ext>
                </a:extLst>
              </a:tr>
              <a:tr h="879177">
                <a:tc rowSpan="3">
                  <a:txBody>
                    <a:bodyPr/>
                    <a:lstStyle/>
                    <a:p>
                      <a:r>
                        <a:rPr lang="ru-RU" sz="1800" b="1" dirty="0" smtClean="0">
                          <a:effectLst/>
                        </a:rPr>
                        <a:t>Средний</a:t>
                      </a:r>
                      <a:endParaRPr lang="ru-RU" sz="18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/>
                        </a:rPr>
                        <a:t>5</a:t>
                      </a:r>
                      <a:endParaRPr lang="ru-RU" sz="18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/>
                        </a:rPr>
                        <a:t>Знание и понимание</a:t>
                      </a:r>
                      <a:endParaRPr lang="ru-RU" sz="18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/>
                        </a:rPr>
                        <a:t>Процесса сольватации</a:t>
                      </a:r>
                      <a:r>
                        <a:rPr lang="ru-RU" sz="1800" b="1" baseline="0" dirty="0" smtClean="0">
                          <a:effectLst/>
                        </a:rPr>
                        <a:t> как причины возникновения электропроводности некоторых растворов</a:t>
                      </a:r>
                      <a:endParaRPr lang="ru-RU" sz="1800" b="1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40829"/>
                  </a:ext>
                </a:extLst>
              </a:tr>
              <a:tr h="615424">
                <a:tc vMerge="1"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800" b="1" dirty="0" smtClean="0">
                          <a:effectLst/>
                        </a:rPr>
                        <a:t>5</a:t>
                      </a:r>
                    </a:p>
                    <a:p>
                      <a:endParaRPr lang="ru-RU" sz="1800" b="1" dirty="0" smtClean="0">
                        <a:effectLst/>
                      </a:endParaRPr>
                    </a:p>
                    <a:p>
                      <a:endParaRPr lang="ru-RU" sz="1800" b="1" dirty="0" smtClean="0">
                        <a:effectLst/>
                      </a:endParaRPr>
                    </a:p>
                    <a:p>
                      <a:endParaRPr lang="ru-RU" sz="1800" b="1" dirty="0" smtClean="0">
                        <a:effectLst/>
                      </a:endParaRPr>
                    </a:p>
                    <a:p>
                      <a:r>
                        <a:rPr lang="ru-RU" sz="1800" b="1" dirty="0" smtClean="0">
                          <a:effectLst/>
                        </a:rPr>
                        <a:t>10+10+10</a:t>
                      </a:r>
                    </a:p>
                    <a:p>
                      <a:endParaRPr lang="ru-RU" sz="18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Применение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Способов</a:t>
                      </a:r>
                      <a:r>
                        <a:rPr lang="ru-RU" sz="18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измерения электропроводности раствора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298581"/>
                  </a:ext>
                </a:extLst>
              </a:tr>
              <a:tr h="131876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/>
                        </a:rPr>
                        <a:t>Анализ</a:t>
                      </a:r>
                      <a:endParaRPr lang="ru-RU" sz="18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/>
                        </a:rPr>
                        <a:t>Анализ и интерпретация</a:t>
                      </a:r>
                      <a:r>
                        <a:rPr lang="ru-RU" sz="1800" b="1" baseline="0" dirty="0" smtClean="0">
                          <a:effectLst/>
                        </a:rPr>
                        <a:t> полученных данных</a:t>
                      </a:r>
                      <a:r>
                        <a:rPr lang="ru-RU" sz="1800" b="1" dirty="0" smtClean="0">
                          <a:effectLst/>
                        </a:rPr>
                        <a:t>, выявление их достоверности</a:t>
                      </a:r>
                      <a:endParaRPr lang="ru-RU" sz="1800" b="1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332802"/>
                  </a:ext>
                </a:extLst>
              </a:tr>
              <a:tr h="1142930">
                <a:tc rowSpan="2">
                  <a:txBody>
                    <a:bodyPr/>
                    <a:lstStyle/>
                    <a:p>
                      <a:r>
                        <a:rPr lang="ru-RU" sz="1800" b="1" dirty="0" smtClean="0">
                          <a:effectLst/>
                        </a:rPr>
                        <a:t>Высокий</a:t>
                      </a:r>
                      <a:endParaRPr lang="ru-RU" sz="1800" b="1" dirty="0">
                        <a:effectLst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800" b="1" dirty="0" smtClean="0">
                          <a:effectLst/>
                        </a:rPr>
                        <a:t>10+20</a:t>
                      </a:r>
                    </a:p>
                    <a:p>
                      <a:endParaRPr lang="ru-RU" sz="1800" b="1" dirty="0" smtClean="0">
                        <a:effectLst/>
                      </a:endParaRPr>
                    </a:p>
                    <a:p>
                      <a:endParaRPr lang="ru-RU" sz="1800" b="1" dirty="0" smtClean="0">
                        <a:effectLst/>
                      </a:endParaRPr>
                    </a:p>
                    <a:p>
                      <a:endParaRPr lang="ru-RU" sz="1800" b="1" dirty="0" smtClean="0">
                        <a:effectLst/>
                      </a:endParaRPr>
                    </a:p>
                    <a:p>
                      <a:endParaRPr lang="ru-RU" sz="1800" b="1" dirty="0" smtClean="0">
                        <a:effectLst/>
                      </a:endParaRPr>
                    </a:p>
                    <a:p>
                      <a:r>
                        <a:rPr lang="ru-RU" sz="1800" b="1" dirty="0" smtClean="0">
                          <a:effectLst/>
                        </a:rPr>
                        <a:t>10+10+10</a:t>
                      </a:r>
                      <a:endParaRPr lang="ru-RU" sz="18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Синтез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Планирование</a:t>
                      </a:r>
                      <a:r>
                        <a:rPr lang="ru-RU" sz="18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и осуществление мини-исследования на разработку раствора с высокой электропроводностью на основе слабых электролитов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812765"/>
                  </a:ext>
                </a:extLst>
              </a:tr>
              <a:tr h="193419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/>
                        </a:rPr>
                        <a:t>Оценка</a:t>
                      </a:r>
                      <a:endParaRPr lang="ru-RU" sz="18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</a:rPr>
                        <a:t>Оценка разработанного способа  и способность доказать его обоснованность при получении положительного результата либо  объяснить суть затруднений в случае неудачи. Представление проекта</a:t>
                      </a:r>
                      <a:r>
                        <a:rPr lang="ru-RU" sz="1800" b="1" baseline="0" dirty="0" smtClean="0">
                          <a:effectLst/>
                        </a:rPr>
                        <a:t>.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127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22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875271" cy="16527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Таксономия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Бенджамина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Блума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7470" y="1510813"/>
            <a:ext cx="6591985" cy="3777622"/>
          </a:xfrm>
        </p:spPr>
        <p:txBody>
          <a:bodyPr/>
          <a:lstStyle/>
          <a:p>
            <a:pPr marL="0" lvl="0" indent="0" algn="ctr" defTabSz="914400">
              <a:spcBef>
                <a:spcPct val="20000"/>
              </a:spcBef>
              <a:buClrTx/>
              <a:buNone/>
            </a:pP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</a:t>
            </a:r>
            <a:r>
              <a:rPr lang="ru-RU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компетентностный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 </a:t>
            </a: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постановке целей и определению результатов 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</a:t>
            </a:r>
            <a:endParaRPr lang="ru-RU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728" y="3645024"/>
            <a:ext cx="2286198" cy="28592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03648" y="3920498"/>
            <a:ext cx="49685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Bloom, B.S., (Ed.). 1956.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Taxonomy of educational objectives: The classification of educational goals: Handbook I,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cognitive domain.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New York: Longman.</a:t>
            </a:r>
          </a:p>
        </p:txBody>
      </p:sp>
    </p:spTree>
    <p:extLst>
      <p:ext uri="{BB962C8B-B14F-4D97-AF65-F5344CB8AC3E}">
        <p14:creationId xmlns:p14="http://schemas.microsoft.com/office/powerpoint/2010/main" val="350078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827584" y="548680"/>
            <a:ext cx="8208912" cy="6120680"/>
            <a:chOff x="6840" y="1980"/>
            <a:chExt cx="3780" cy="2913"/>
          </a:xfrm>
        </p:grpSpPr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>
              <a:off x="6840" y="1980"/>
              <a:ext cx="3780" cy="291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8327" y="2600"/>
              <a:ext cx="8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8052" y="3034"/>
              <a:ext cx="13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7744" y="3514"/>
              <a:ext cx="19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7119" y="4459"/>
              <a:ext cx="322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7403" y="4025"/>
              <a:ext cx="26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3827227" y="5068731"/>
            <a:ext cx="23426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36170" y="5858366"/>
            <a:ext cx="15520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21340" y="1359784"/>
            <a:ext cx="1585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51414" y="2179158"/>
            <a:ext cx="1494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синтез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49317" y="3105957"/>
            <a:ext cx="15716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734446" y="4241058"/>
            <a:ext cx="2528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endParaRPr lang="ru-RU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 rot="3425197">
            <a:off x="3547125" y="2490310"/>
            <a:ext cx="6589199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ВЫСОКИЙ УРОВЕНЬ 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МЫШЛЕНИЯ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251521" y="1236551"/>
            <a:ext cx="3371258" cy="165276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Таксономия </a:t>
            </a:r>
            <a:b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Блума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03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2291" name="AutoShape 6"/>
          <p:cNvSpPr>
            <a:spLocks noChangeArrowheads="1"/>
          </p:cNvSpPr>
          <p:nvPr/>
        </p:nvSpPr>
        <p:spPr bwMode="auto">
          <a:xfrm>
            <a:off x="152400" y="381000"/>
            <a:ext cx="5029200" cy="6124575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292" name="Line 7"/>
          <p:cNvSpPr>
            <a:spLocks noChangeShapeType="1"/>
          </p:cNvSpPr>
          <p:nvPr/>
        </p:nvSpPr>
        <p:spPr bwMode="auto">
          <a:xfrm>
            <a:off x="2130425" y="1684338"/>
            <a:ext cx="1073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293" name="Line 8"/>
          <p:cNvSpPr>
            <a:spLocks noChangeShapeType="1"/>
          </p:cNvSpPr>
          <p:nvPr/>
        </p:nvSpPr>
        <p:spPr bwMode="auto">
          <a:xfrm>
            <a:off x="1765300" y="2597150"/>
            <a:ext cx="1812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294" name="Line 9"/>
          <p:cNvSpPr>
            <a:spLocks noChangeShapeType="1"/>
          </p:cNvSpPr>
          <p:nvPr/>
        </p:nvSpPr>
        <p:spPr bwMode="auto">
          <a:xfrm>
            <a:off x="1355725" y="3606800"/>
            <a:ext cx="263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295" name="Line 10"/>
          <p:cNvSpPr>
            <a:spLocks noChangeShapeType="1"/>
          </p:cNvSpPr>
          <p:nvPr/>
        </p:nvSpPr>
        <p:spPr bwMode="auto">
          <a:xfrm>
            <a:off x="523875" y="5592763"/>
            <a:ext cx="42862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296" name="Line 11"/>
          <p:cNvSpPr>
            <a:spLocks noChangeShapeType="1"/>
          </p:cNvSpPr>
          <p:nvPr/>
        </p:nvSpPr>
        <p:spPr bwMode="auto">
          <a:xfrm>
            <a:off x="901700" y="4679950"/>
            <a:ext cx="35448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09299" name="Text Box 19"/>
          <p:cNvSpPr txBox="1">
            <a:spLocks noChangeArrowheads="1"/>
          </p:cNvSpPr>
          <p:nvPr/>
        </p:nvSpPr>
        <p:spPr bwMode="auto">
          <a:xfrm>
            <a:off x="871538" y="5872163"/>
            <a:ext cx="35909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Знание</a:t>
            </a:r>
            <a:endParaRPr kumimoji="0" lang="en-US" altLang="ru-RU" sz="20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298" name="Text Box 20"/>
          <p:cNvSpPr txBox="1">
            <a:spLocks noChangeArrowheads="1"/>
          </p:cNvSpPr>
          <p:nvPr/>
        </p:nvSpPr>
        <p:spPr bwMode="auto">
          <a:xfrm>
            <a:off x="5029200" y="304800"/>
            <a:ext cx="396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09304" name="AutoShape 24"/>
          <p:cNvSpPr>
            <a:spLocks/>
          </p:cNvSpPr>
          <p:nvPr/>
        </p:nvSpPr>
        <p:spPr bwMode="auto">
          <a:xfrm>
            <a:off x="5410200" y="228600"/>
            <a:ext cx="3429000" cy="1143000"/>
          </a:xfrm>
          <a:prstGeom prst="borderCallout2">
            <a:avLst>
              <a:gd name="adj1" fmla="val 10000"/>
              <a:gd name="adj2" fmla="val -2222"/>
              <a:gd name="adj3" fmla="val 10000"/>
              <a:gd name="adj4" fmla="val -30556"/>
              <a:gd name="adj5" fmla="val 506667"/>
              <a:gd name="adj6" fmla="val -60000"/>
            </a:avLst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263525" indent="-263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63525" marR="0" lvl="0" indent="-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Конкретного материала</a:t>
            </a:r>
          </a:p>
          <a:p>
            <a:pPr marL="263525" marR="0" lvl="0" indent="-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Терминологии</a:t>
            </a:r>
          </a:p>
          <a:p>
            <a:pPr marL="263525" marR="0" lvl="0" indent="-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Фактов</a:t>
            </a:r>
          </a:p>
        </p:txBody>
      </p:sp>
      <p:sp>
        <p:nvSpPr>
          <p:cNvPr id="609305" name="AutoShape 25"/>
          <p:cNvSpPr>
            <a:spLocks/>
          </p:cNvSpPr>
          <p:nvPr/>
        </p:nvSpPr>
        <p:spPr bwMode="auto">
          <a:xfrm>
            <a:off x="4724400" y="1676400"/>
            <a:ext cx="4114800" cy="2413000"/>
          </a:xfrm>
          <a:prstGeom prst="borderCallout2">
            <a:avLst>
              <a:gd name="adj1" fmla="val 4736"/>
              <a:gd name="adj2" fmla="val -1852"/>
              <a:gd name="adj3" fmla="val 4736"/>
              <a:gd name="adj4" fmla="val -8065"/>
              <a:gd name="adj5" fmla="val 180199"/>
              <a:gd name="adj6" fmla="val -26236"/>
            </a:avLst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1588" indent="261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588" marR="0" lvl="0" indent="261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Способов и средств обращения с конкретным материалом</a:t>
            </a:r>
          </a:p>
          <a:p>
            <a:pPr marL="1588" marR="0" lvl="0" indent="261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Определений</a:t>
            </a:r>
          </a:p>
          <a:p>
            <a:pPr marL="1588" marR="0" lvl="0" indent="261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Тенденций и результатов</a:t>
            </a:r>
          </a:p>
          <a:p>
            <a:pPr marL="1588" marR="0" lvl="0" indent="261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Системы понятий и категорий</a:t>
            </a:r>
          </a:p>
          <a:p>
            <a:pPr marL="1588" marR="0" lvl="0" indent="261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Критериев</a:t>
            </a:r>
          </a:p>
          <a:p>
            <a:pPr marL="1588" marR="0" lvl="0" indent="261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Методологии</a:t>
            </a:r>
          </a:p>
        </p:txBody>
      </p:sp>
      <p:sp>
        <p:nvSpPr>
          <p:cNvPr id="609307" name="AutoShape 27"/>
          <p:cNvSpPr>
            <a:spLocks/>
          </p:cNvSpPr>
          <p:nvPr/>
        </p:nvSpPr>
        <p:spPr bwMode="auto">
          <a:xfrm>
            <a:off x="5334000" y="4419600"/>
            <a:ext cx="3505200" cy="1447800"/>
          </a:xfrm>
          <a:prstGeom prst="borderCallout2">
            <a:avLst>
              <a:gd name="adj1" fmla="val 7894"/>
              <a:gd name="adj2" fmla="val -2176"/>
              <a:gd name="adj3" fmla="val 7894"/>
              <a:gd name="adj4" fmla="val -32245"/>
              <a:gd name="adj5" fmla="val 109759"/>
              <a:gd name="adj6" fmla="val -39449"/>
            </a:avLst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>
            <a:lvl1pPr indent="263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Универсальных понятий данной области знаний</a:t>
            </a:r>
          </a:p>
          <a:p>
            <a:pPr marL="0" marR="0" lvl="0" indent="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Законов и обобщений</a:t>
            </a:r>
          </a:p>
          <a:p>
            <a:pPr marL="0" marR="0" lvl="0" indent="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Теорий и структур</a:t>
            </a:r>
            <a:endParaRPr kumimoji="0" lang="ru-RU" altLang="ru-RU" sz="20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1B49B-9F70-46FF-987C-02A4033E9CBA}" type="slidenum">
              <a:rPr kumimoji="0" lang="kk-K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kk-K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95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9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9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0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0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0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299" grpId="0"/>
      <p:bldP spid="609304" grpId="0" animBg="1"/>
      <p:bldP spid="609305" grpId="0" animBg="1"/>
      <p:bldP spid="60930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04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3315" name="AutoShape 2"/>
          <p:cNvSpPr>
            <a:spLocks noChangeArrowheads="1"/>
          </p:cNvSpPr>
          <p:nvPr/>
        </p:nvSpPr>
        <p:spPr bwMode="auto">
          <a:xfrm>
            <a:off x="152400" y="381000"/>
            <a:ext cx="5029200" cy="6124575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316" name="Line 3"/>
          <p:cNvSpPr>
            <a:spLocks noChangeShapeType="1"/>
          </p:cNvSpPr>
          <p:nvPr/>
        </p:nvSpPr>
        <p:spPr bwMode="auto">
          <a:xfrm>
            <a:off x="2130425" y="1684338"/>
            <a:ext cx="1073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317" name="Line 4"/>
          <p:cNvSpPr>
            <a:spLocks noChangeShapeType="1"/>
          </p:cNvSpPr>
          <p:nvPr/>
        </p:nvSpPr>
        <p:spPr bwMode="auto">
          <a:xfrm>
            <a:off x="1765300" y="2597150"/>
            <a:ext cx="1812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318" name="Line 5"/>
          <p:cNvSpPr>
            <a:spLocks noChangeShapeType="1"/>
          </p:cNvSpPr>
          <p:nvPr/>
        </p:nvSpPr>
        <p:spPr bwMode="auto">
          <a:xfrm>
            <a:off x="1355725" y="3606800"/>
            <a:ext cx="263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319" name="Line 6"/>
          <p:cNvSpPr>
            <a:spLocks noChangeShapeType="1"/>
          </p:cNvSpPr>
          <p:nvPr/>
        </p:nvSpPr>
        <p:spPr bwMode="auto">
          <a:xfrm>
            <a:off x="523875" y="5592763"/>
            <a:ext cx="42862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320" name="Line 7"/>
          <p:cNvSpPr>
            <a:spLocks noChangeShapeType="1"/>
          </p:cNvSpPr>
          <p:nvPr/>
        </p:nvSpPr>
        <p:spPr bwMode="auto">
          <a:xfrm>
            <a:off x="901700" y="4679950"/>
            <a:ext cx="35448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20556" name="Text Box 12"/>
          <p:cNvSpPr txBox="1">
            <a:spLocks noChangeArrowheads="1"/>
          </p:cNvSpPr>
          <p:nvPr/>
        </p:nvSpPr>
        <p:spPr bwMode="auto">
          <a:xfrm>
            <a:off x="871538" y="4981575"/>
            <a:ext cx="35909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Понимание</a:t>
            </a:r>
            <a:endParaRPr kumimoji="0" lang="en-US" altLang="ru-RU" sz="20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322" name="Text Box 13"/>
          <p:cNvSpPr txBox="1">
            <a:spLocks noChangeArrowheads="1"/>
          </p:cNvSpPr>
          <p:nvPr/>
        </p:nvSpPr>
        <p:spPr bwMode="auto">
          <a:xfrm>
            <a:off x="871538" y="5872163"/>
            <a:ext cx="35909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4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Знание</a:t>
            </a:r>
            <a:endParaRPr kumimoji="0" lang="en-US" altLang="ru-RU" sz="2000" b="1" i="0" u="none" strike="noStrike" kern="1200" cap="none" spc="0" normalizeH="0" baseline="0" noProof="0" smtClean="0">
              <a:ln>
                <a:noFill/>
              </a:ln>
              <a:solidFill>
                <a:srgbClr val="00004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323" name="Text Box 14"/>
          <p:cNvSpPr txBox="1">
            <a:spLocks noChangeArrowheads="1"/>
          </p:cNvSpPr>
          <p:nvPr/>
        </p:nvSpPr>
        <p:spPr bwMode="auto">
          <a:xfrm>
            <a:off x="5029200" y="304800"/>
            <a:ext cx="396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20560" name="AutoShape 16"/>
          <p:cNvSpPr>
            <a:spLocks/>
          </p:cNvSpPr>
          <p:nvPr/>
        </p:nvSpPr>
        <p:spPr bwMode="auto">
          <a:xfrm>
            <a:off x="4800600" y="990600"/>
            <a:ext cx="3352800" cy="609600"/>
          </a:xfrm>
          <a:prstGeom prst="borderCallout2">
            <a:avLst>
              <a:gd name="adj1" fmla="val 18750"/>
              <a:gd name="adj2" fmla="val -2273"/>
              <a:gd name="adj3" fmla="val 18750"/>
              <a:gd name="adj4" fmla="val -17898"/>
              <a:gd name="adj5" fmla="val 675000"/>
              <a:gd name="adj6" fmla="val -34093"/>
            </a:avLst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Объяснение</a:t>
            </a:r>
            <a:r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620561" name="AutoShape 17"/>
          <p:cNvSpPr>
            <a:spLocks/>
          </p:cNvSpPr>
          <p:nvPr/>
        </p:nvSpPr>
        <p:spPr bwMode="auto">
          <a:xfrm>
            <a:off x="4953000" y="1866900"/>
            <a:ext cx="3429000" cy="647700"/>
          </a:xfrm>
          <a:prstGeom prst="borderCallout2">
            <a:avLst>
              <a:gd name="adj1" fmla="val 17648"/>
              <a:gd name="adj2" fmla="val -2222"/>
              <a:gd name="adj3" fmla="val 17648"/>
              <a:gd name="adj4" fmla="val -14213"/>
              <a:gd name="adj5" fmla="val 500000"/>
              <a:gd name="adj6" fmla="val -26667"/>
            </a:avLst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Интерпретация** </a:t>
            </a:r>
          </a:p>
        </p:txBody>
      </p:sp>
      <p:sp>
        <p:nvSpPr>
          <p:cNvPr id="620562" name="AutoShape 18"/>
          <p:cNvSpPr>
            <a:spLocks/>
          </p:cNvSpPr>
          <p:nvPr/>
        </p:nvSpPr>
        <p:spPr bwMode="auto">
          <a:xfrm>
            <a:off x="5029200" y="2819400"/>
            <a:ext cx="3429000" cy="609600"/>
          </a:xfrm>
          <a:prstGeom prst="borderCallout2">
            <a:avLst>
              <a:gd name="adj1" fmla="val 18750"/>
              <a:gd name="adj2" fmla="val -2222"/>
              <a:gd name="adj3" fmla="val 18750"/>
              <a:gd name="adj4" fmla="val -10926"/>
              <a:gd name="adj5" fmla="val 375000"/>
              <a:gd name="adj6" fmla="val -20000"/>
            </a:avLst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Экстраполяция* </a:t>
            </a:r>
          </a:p>
        </p:txBody>
      </p:sp>
      <p:sp>
        <p:nvSpPr>
          <p:cNvPr id="13327" name="TextBox 14"/>
          <p:cNvSpPr txBox="1">
            <a:spLocks noChangeArrowheads="1"/>
          </p:cNvSpPr>
          <p:nvPr/>
        </p:nvSpPr>
        <p:spPr bwMode="auto">
          <a:xfrm>
            <a:off x="5257800" y="4800600"/>
            <a:ext cx="3886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* - распространение выводов, сделанных по результатам одной части исследования, на другие части</a:t>
            </a:r>
          </a:p>
        </p:txBody>
      </p:sp>
      <p:sp>
        <p:nvSpPr>
          <p:cNvPr id="13328" name="TextBox 15"/>
          <p:cNvSpPr txBox="1">
            <a:spLocks noChangeArrowheads="1"/>
          </p:cNvSpPr>
          <p:nvPr/>
        </p:nvSpPr>
        <p:spPr bwMode="auto">
          <a:xfrm>
            <a:off x="5257800" y="5943600"/>
            <a:ext cx="388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** - истолкование, разъяснение смысла чего-либо 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1B49B-9F70-46FF-987C-02A4033E9CBA}" type="slidenum">
              <a:rPr kumimoji="0" lang="kk-K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k-K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62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0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0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20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20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20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56" grpId="0"/>
      <p:bldP spid="620560" grpId="0" animBg="1"/>
      <p:bldP spid="620561" grpId="0" animBg="1"/>
      <p:bldP spid="6205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4010025"/>
            <a:ext cx="27781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4339" name="AutoShape 2"/>
          <p:cNvSpPr>
            <a:spLocks noChangeArrowheads="1"/>
          </p:cNvSpPr>
          <p:nvPr/>
        </p:nvSpPr>
        <p:spPr bwMode="auto">
          <a:xfrm>
            <a:off x="152400" y="381000"/>
            <a:ext cx="5029200" cy="6124575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4340" name="Line 3"/>
          <p:cNvSpPr>
            <a:spLocks noChangeShapeType="1"/>
          </p:cNvSpPr>
          <p:nvPr/>
        </p:nvSpPr>
        <p:spPr bwMode="auto">
          <a:xfrm>
            <a:off x="2130425" y="1684338"/>
            <a:ext cx="1073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4341" name="Line 4"/>
          <p:cNvSpPr>
            <a:spLocks noChangeShapeType="1"/>
          </p:cNvSpPr>
          <p:nvPr/>
        </p:nvSpPr>
        <p:spPr bwMode="auto">
          <a:xfrm>
            <a:off x="1765300" y="2597150"/>
            <a:ext cx="1812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4342" name="Line 5"/>
          <p:cNvSpPr>
            <a:spLocks noChangeShapeType="1"/>
          </p:cNvSpPr>
          <p:nvPr/>
        </p:nvSpPr>
        <p:spPr bwMode="auto">
          <a:xfrm>
            <a:off x="1355725" y="3606800"/>
            <a:ext cx="263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4343" name="Line 6"/>
          <p:cNvSpPr>
            <a:spLocks noChangeShapeType="1"/>
          </p:cNvSpPr>
          <p:nvPr/>
        </p:nvSpPr>
        <p:spPr bwMode="auto">
          <a:xfrm>
            <a:off x="523875" y="5592763"/>
            <a:ext cx="42862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4344" name="Line 7"/>
          <p:cNvSpPr>
            <a:spLocks noChangeShapeType="1"/>
          </p:cNvSpPr>
          <p:nvPr/>
        </p:nvSpPr>
        <p:spPr bwMode="auto">
          <a:xfrm>
            <a:off x="901700" y="4679950"/>
            <a:ext cx="35448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21579" name="Text Box 11"/>
          <p:cNvSpPr txBox="1">
            <a:spLocks noChangeArrowheads="1"/>
          </p:cNvSpPr>
          <p:nvPr/>
        </p:nvSpPr>
        <p:spPr bwMode="auto">
          <a:xfrm>
            <a:off x="1111250" y="4081463"/>
            <a:ext cx="31115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Применение</a:t>
            </a:r>
            <a:endParaRPr kumimoji="0" lang="en-US" altLang="ru-RU" sz="20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4346" name="Text Box 12"/>
          <p:cNvSpPr txBox="1">
            <a:spLocks noChangeArrowheads="1"/>
          </p:cNvSpPr>
          <p:nvPr/>
        </p:nvSpPr>
        <p:spPr bwMode="auto">
          <a:xfrm>
            <a:off x="871538" y="4981575"/>
            <a:ext cx="35909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4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Понимание</a:t>
            </a:r>
            <a:endParaRPr kumimoji="0" lang="en-US" altLang="ru-RU" sz="2000" b="1" i="0" u="none" strike="noStrike" kern="1200" cap="none" spc="0" normalizeH="0" baseline="0" noProof="0" smtClean="0">
              <a:ln>
                <a:noFill/>
              </a:ln>
              <a:solidFill>
                <a:srgbClr val="00004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4347" name="Text Box 13"/>
          <p:cNvSpPr txBox="1">
            <a:spLocks noChangeArrowheads="1"/>
          </p:cNvSpPr>
          <p:nvPr/>
        </p:nvSpPr>
        <p:spPr bwMode="auto">
          <a:xfrm>
            <a:off x="871538" y="5872163"/>
            <a:ext cx="35909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4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Знание</a:t>
            </a:r>
            <a:endParaRPr kumimoji="0" lang="en-US" altLang="ru-RU" sz="2000" b="1" i="0" u="none" strike="noStrike" kern="1200" cap="none" spc="0" normalizeH="0" baseline="0" noProof="0" smtClean="0">
              <a:ln>
                <a:noFill/>
              </a:ln>
              <a:solidFill>
                <a:srgbClr val="00004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4348" name="Text Box 14"/>
          <p:cNvSpPr txBox="1">
            <a:spLocks noChangeArrowheads="1"/>
          </p:cNvSpPr>
          <p:nvPr/>
        </p:nvSpPr>
        <p:spPr bwMode="auto">
          <a:xfrm>
            <a:off x="5029200" y="304800"/>
            <a:ext cx="396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21584" name="AutoShape 16"/>
          <p:cNvSpPr>
            <a:spLocks/>
          </p:cNvSpPr>
          <p:nvPr/>
        </p:nvSpPr>
        <p:spPr bwMode="auto">
          <a:xfrm>
            <a:off x="5638800" y="2019300"/>
            <a:ext cx="2819400" cy="1562100"/>
          </a:xfrm>
          <a:prstGeom prst="borderCallout2">
            <a:avLst>
              <a:gd name="adj1" fmla="val 7315"/>
              <a:gd name="adj2" fmla="val -2704"/>
              <a:gd name="adj3" fmla="val 7315"/>
              <a:gd name="adj4" fmla="val -33222"/>
              <a:gd name="adj5" fmla="val 143903"/>
              <a:gd name="adj6" fmla="val -64866"/>
            </a:avLst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Применение знаний не только в стандартных, но и в новых ситуациях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1B49B-9F70-46FF-987C-02A4033E9CBA}" type="slidenum">
              <a:rPr kumimoji="0" lang="kk-K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kk-K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05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1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1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1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21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579" grpId="0"/>
      <p:bldP spid="62158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9712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5363" name="AutoShape 2"/>
          <p:cNvSpPr>
            <a:spLocks noChangeArrowheads="1"/>
          </p:cNvSpPr>
          <p:nvPr/>
        </p:nvSpPr>
        <p:spPr bwMode="auto">
          <a:xfrm>
            <a:off x="152400" y="381000"/>
            <a:ext cx="5029200" cy="6124575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364" name="Line 3"/>
          <p:cNvSpPr>
            <a:spLocks noChangeShapeType="1"/>
          </p:cNvSpPr>
          <p:nvPr/>
        </p:nvSpPr>
        <p:spPr bwMode="auto">
          <a:xfrm>
            <a:off x="2130425" y="1684338"/>
            <a:ext cx="1073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365" name="Line 4"/>
          <p:cNvSpPr>
            <a:spLocks noChangeShapeType="1"/>
          </p:cNvSpPr>
          <p:nvPr/>
        </p:nvSpPr>
        <p:spPr bwMode="auto">
          <a:xfrm>
            <a:off x="1765300" y="2597150"/>
            <a:ext cx="1812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366" name="Line 5"/>
          <p:cNvSpPr>
            <a:spLocks noChangeShapeType="1"/>
          </p:cNvSpPr>
          <p:nvPr/>
        </p:nvSpPr>
        <p:spPr bwMode="auto">
          <a:xfrm>
            <a:off x="1355725" y="3606800"/>
            <a:ext cx="263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367" name="Line 6"/>
          <p:cNvSpPr>
            <a:spLocks noChangeShapeType="1"/>
          </p:cNvSpPr>
          <p:nvPr/>
        </p:nvSpPr>
        <p:spPr bwMode="auto">
          <a:xfrm>
            <a:off x="523875" y="5592763"/>
            <a:ext cx="42862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368" name="Line 7"/>
          <p:cNvSpPr>
            <a:spLocks noChangeShapeType="1"/>
          </p:cNvSpPr>
          <p:nvPr/>
        </p:nvSpPr>
        <p:spPr bwMode="auto">
          <a:xfrm>
            <a:off x="901700" y="4679950"/>
            <a:ext cx="35448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22602" name="Text Box 10"/>
          <p:cNvSpPr txBox="1">
            <a:spLocks noChangeArrowheads="1"/>
          </p:cNvSpPr>
          <p:nvPr/>
        </p:nvSpPr>
        <p:spPr bwMode="auto">
          <a:xfrm>
            <a:off x="1350963" y="3005138"/>
            <a:ext cx="263207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Анализ*</a:t>
            </a:r>
            <a:endParaRPr kumimoji="0" lang="en-US" altLang="ru-RU" sz="20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1111250" y="4081463"/>
            <a:ext cx="31115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4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Использование</a:t>
            </a:r>
            <a:endParaRPr kumimoji="0" lang="en-US" altLang="ru-RU" sz="2000" b="1" i="0" u="none" strike="noStrike" kern="1200" cap="none" spc="0" normalizeH="0" baseline="0" noProof="0" smtClean="0">
              <a:ln>
                <a:noFill/>
              </a:ln>
              <a:solidFill>
                <a:srgbClr val="00004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371" name="Text Box 12"/>
          <p:cNvSpPr txBox="1">
            <a:spLocks noChangeArrowheads="1"/>
          </p:cNvSpPr>
          <p:nvPr/>
        </p:nvSpPr>
        <p:spPr bwMode="auto">
          <a:xfrm>
            <a:off x="871538" y="4981575"/>
            <a:ext cx="35909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4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Понимание</a:t>
            </a:r>
            <a:endParaRPr kumimoji="0" lang="en-US" altLang="ru-RU" sz="2000" b="1" i="0" u="none" strike="noStrike" kern="1200" cap="none" spc="0" normalizeH="0" baseline="0" noProof="0" smtClean="0">
              <a:ln>
                <a:noFill/>
              </a:ln>
              <a:solidFill>
                <a:srgbClr val="00004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372" name="Text Box 13"/>
          <p:cNvSpPr txBox="1">
            <a:spLocks noChangeArrowheads="1"/>
          </p:cNvSpPr>
          <p:nvPr/>
        </p:nvSpPr>
        <p:spPr bwMode="auto">
          <a:xfrm>
            <a:off x="871538" y="5872163"/>
            <a:ext cx="35909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4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Знание</a:t>
            </a:r>
            <a:endParaRPr kumimoji="0" lang="en-US" altLang="ru-RU" sz="2000" b="1" i="0" u="none" strike="noStrike" kern="1200" cap="none" spc="0" normalizeH="0" baseline="0" noProof="0" smtClean="0">
              <a:ln>
                <a:noFill/>
              </a:ln>
              <a:solidFill>
                <a:srgbClr val="00004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373" name="Text Box 14"/>
          <p:cNvSpPr txBox="1">
            <a:spLocks noChangeArrowheads="1"/>
          </p:cNvSpPr>
          <p:nvPr/>
        </p:nvSpPr>
        <p:spPr bwMode="auto">
          <a:xfrm>
            <a:off x="5029200" y="304800"/>
            <a:ext cx="396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22608" name="AutoShape 16"/>
          <p:cNvSpPr>
            <a:spLocks/>
          </p:cNvSpPr>
          <p:nvPr/>
        </p:nvSpPr>
        <p:spPr bwMode="auto">
          <a:xfrm>
            <a:off x="5105400" y="762000"/>
            <a:ext cx="3657600" cy="1181100"/>
          </a:xfrm>
          <a:prstGeom prst="borderCallout2">
            <a:avLst>
              <a:gd name="adj1" fmla="val 9676"/>
              <a:gd name="adj2" fmla="val -2083"/>
              <a:gd name="adj3" fmla="val 9676"/>
              <a:gd name="adj4" fmla="val -25565"/>
              <a:gd name="adj5" fmla="val 200000"/>
              <a:gd name="adj6" fmla="val -49912"/>
            </a:avLst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Элементов, взаимосвязей, принципов построения </a:t>
            </a:r>
          </a:p>
        </p:txBody>
      </p:sp>
      <p:sp>
        <p:nvSpPr>
          <p:cNvPr id="622609" name="AutoShape 17"/>
          <p:cNvSpPr>
            <a:spLocks/>
          </p:cNvSpPr>
          <p:nvPr/>
        </p:nvSpPr>
        <p:spPr bwMode="auto">
          <a:xfrm>
            <a:off x="5105400" y="2133600"/>
            <a:ext cx="3657600" cy="990600"/>
          </a:xfrm>
          <a:prstGeom prst="borderCallout2">
            <a:avLst>
              <a:gd name="adj1" fmla="val 11537"/>
              <a:gd name="adj2" fmla="val -2083"/>
              <a:gd name="adj3" fmla="val 11537"/>
              <a:gd name="adj4" fmla="val -32120"/>
              <a:gd name="adj5" fmla="val 108171"/>
              <a:gd name="adj6" fmla="val -45051"/>
            </a:avLst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Частей целого и взаимосвязи между ними</a:t>
            </a:r>
          </a:p>
        </p:txBody>
      </p:sp>
      <p:sp>
        <p:nvSpPr>
          <p:cNvPr id="622610" name="AutoShape 18"/>
          <p:cNvSpPr>
            <a:spLocks/>
          </p:cNvSpPr>
          <p:nvPr/>
        </p:nvSpPr>
        <p:spPr bwMode="auto">
          <a:xfrm>
            <a:off x="5105400" y="3340100"/>
            <a:ext cx="3657600" cy="1917700"/>
          </a:xfrm>
          <a:prstGeom prst="borderCallout2">
            <a:avLst>
              <a:gd name="adj1" fmla="val 5958"/>
              <a:gd name="adj2" fmla="val -2083"/>
              <a:gd name="adj3" fmla="val 5958"/>
              <a:gd name="adj4" fmla="val -13759"/>
              <a:gd name="adj5" fmla="val -3560"/>
              <a:gd name="adj6" fmla="val -41579"/>
            </a:avLst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Нарушений в логике рассуждений, различий между фактами и следствиями, значимости данных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377" name="TextBox 16"/>
          <p:cNvSpPr txBox="1">
            <a:spLocks noChangeArrowheads="1"/>
          </p:cNvSpPr>
          <p:nvPr/>
        </p:nvSpPr>
        <p:spPr bwMode="auto">
          <a:xfrm>
            <a:off x="5029200" y="5562600"/>
            <a:ext cx="4114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* - метод исследования объектов путём выделения и рассмотрения их отдельных частей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1B49B-9F70-46FF-987C-02A4033E9CBA}" type="slidenum">
              <a:rPr kumimoji="0" lang="kk-K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kk-K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33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2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2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2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2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2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602" grpId="0"/>
      <p:bldP spid="622608" grpId="0" animBg="1"/>
      <p:bldP spid="622609" grpId="0" animBg="1"/>
      <p:bldP spid="6226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8485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6387" name="AutoShape 2"/>
          <p:cNvSpPr>
            <a:spLocks noChangeArrowheads="1"/>
          </p:cNvSpPr>
          <p:nvPr/>
        </p:nvSpPr>
        <p:spPr bwMode="auto">
          <a:xfrm>
            <a:off x="152400" y="381000"/>
            <a:ext cx="5029200" cy="6124575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388" name="Line 3"/>
          <p:cNvSpPr>
            <a:spLocks noChangeShapeType="1"/>
          </p:cNvSpPr>
          <p:nvPr/>
        </p:nvSpPr>
        <p:spPr bwMode="auto">
          <a:xfrm>
            <a:off x="2130425" y="1684338"/>
            <a:ext cx="1073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389" name="Line 4"/>
          <p:cNvSpPr>
            <a:spLocks noChangeShapeType="1"/>
          </p:cNvSpPr>
          <p:nvPr/>
        </p:nvSpPr>
        <p:spPr bwMode="auto">
          <a:xfrm>
            <a:off x="1765300" y="2597150"/>
            <a:ext cx="1812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>
            <a:off x="1355725" y="3606800"/>
            <a:ext cx="263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391" name="Line 6"/>
          <p:cNvSpPr>
            <a:spLocks noChangeShapeType="1"/>
          </p:cNvSpPr>
          <p:nvPr/>
        </p:nvSpPr>
        <p:spPr bwMode="auto">
          <a:xfrm>
            <a:off x="523875" y="5592763"/>
            <a:ext cx="42862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392" name="Line 7"/>
          <p:cNvSpPr>
            <a:spLocks noChangeShapeType="1"/>
          </p:cNvSpPr>
          <p:nvPr/>
        </p:nvSpPr>
        <p:spPr bwMode="auto">
          <a:xfrm>
            <a:off x="901700" y="4679950"/>
            <a:ext cx="35448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23625" name="Text Box 9"/>
          <p:cNvSpPr txBox="1">
            <a:spLocks noChangeArrowheads="1"/>
          </p:cNvSpPr>
          <p:nvPr/>
        </p:nvSpPr>
        <p:spPr bwMode="auto">
          <a:xfrm>
            <a:off x="1589088" y="2005013"/>
            <a:ext cx="21558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Синтез*</a:t>
            </a:r>
            <a:endParaRPr kumimoji="0" lang="en-US" altLang="ru-RU" sz="20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350963" y="3005138"/>
            <a:ext cx="263207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4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Анализ</a:t>
            </a:r>
            <a:endParaRPr kumimoji="0" lang="en-US" altLang="ru-RU" sz="2000" b="1" i="0" u="none" strike="noStrike" kern="1200" cap="none" spc="0" normalizeH="0" baseline="0" noProof="0" smtClean="0">
              <a:ln>
                <a:noFill/>
              </a:ln>
              <a:solidFill>
                <a:srgbClr val="00004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111250" y="4081463"/>
            <a:ext cx="31115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4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Использование</a:t>
            </a:r>
            <a:endParaRPr kumimoji="0" lang="en-US" altLang="ru-RU" sz="2000" b="1" i="0" u="none" strike="noStrike" kern="1200" cap="none" spc="0" normalizeH="0" baseline="0" noProof="0" smtClean="0">
              <a:ln>
                <a:noFill/>
              </a:ln>
              <a:solidFill>
                <a:srgbClr val="00004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871538" y="4981575"/>
            <a:ext cx="35909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4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Понимание</a:t>
            </a:r>
            <a:endParaRPr kumimoji="0" lang="en-US" altLang="ru-RU" sz="2000" b="1" i="0" u="none" strike="noStrike" kern="1200" cap="none" spc="0" normalizeH="0" baseline="0" noProof="0" smtClean="0">
              <a:ln>
                <a:noFill/>
              </a:ln>
              <a:solidFill>
                <a:srgbClr val="00004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871538" y="5872163"/>
            <a:ext cx="35909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4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Знание</a:t>
            </a:r>
            <a:endParaRPr kumimoji="0" lang="en-US" altLang="ru-RU" sz="2000" b="1" i="0" u="none" strike="noStrike" kern="1200" cap="none" spc="0" normalizeH="0" baseline="0" noProof="0" smtClean="0">
              <a:ln>
                <a:noFill/>
              </a:ln>
              <a:solidFill>
                <a:srgbClr val="00004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5029200" y="304800"/>
            <a:ext cx="396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23632" name="AutoShape 16"/>
          <p:cNvSpPr>
            <a:spLocks/>
          </p:cNvSpPr>
          <p:nvPr/>
        </p:nvSpPr>
        <p:spPr bwMode="auto">
          <a:xfrm>
            <a:off x="3505200" y="457200"/>
            <a:ext cx="4724400" cy="1028700"/>
          </a:xfrm>
          <a:prstGeom prst="borderCallout2">
            <a:avLst>
              <a:gd name="adj1" fmla="val 11111"/>
              <a:gd name="adj2" fmla="val -1611"/>
              <a:gd name="adj3" fmla="val 11111"/>
              <a:gd name="adj4" fmla="val -11894"/>
              <a:gd name="adj5" fmla="val 137037"/>
              <a:gd name="adj6" fmla="val -22579"/>
            </a:avLst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Знаний из нескольких областей</a:t>
            </a:r>
          </a:p>
        </p:txBody>
      </p:sp>
      <p:sp>
        <p:nvSpPr>
          <p:cNvPr id="623633" name="AutoShape 17"/>
          <p:cNvSpPr>
            <a:spLocks/>
          </p:cNvSpPr>
          <p:nvPr/>
        </p:nvSpPr>
        <p:spPr bwMode="auto">
          <a:xfrm>
            <a:off x="3886200" y="1524000"/>
            <a:ext cx="4724400" cy="1181100"/>
          </a:xfrm>
          <a:prstGeom prst="borderCallout2">
            <a:avLst>
              <a:gd name="adj1" fmla="val 9676"/>
              <a:gd name="adj2" fmla="val -1611"/>
              <a:gd name="adj3" fmla="val 9676"/>
              <a:gd name="adj4" fmla="val -10685"/>
              <a:gd name="adj5" fmla="val 30106"/>
              <a:gd name="adj6" fmla="val -20130"/>
            </a:avLst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Экспериментирование  </a:t>
            </a:r>
          </a:p>
        </p:txBody>
      </p:sp>
      <p:sp>
        <p:nvSpPr>
          <p:cNvPr id="623634" name="AutoShape 18"/>
          <p:cNvSpPr>
            <a:spLocks/>
          </p:cNvSpPr>
          <p:nvPr/>
        </p:nvSpPr>
        <p:spPr bwMode="auto">
          <a:xfrm>
            <a:off x="4419600" y="2971800"/>
            <a:ext cx="4267200" cy="1181100"/>
          </a:xfrm>
          <a:prstGeom prst="borderCallout2">
            <a:avLst>
              <a:gd name="adj1" fmla="val 9676"/>
              <a:gd name="adj2" fmla="val -1787"/>
              <a:gd name="adj3" fmla="val 9676"/>
              <a:gd name="adj4" fmla="val -8815"/>
              <a:gd name="adj5" fmla="val -89380"/>
              <a:gd name="adj6" fmla="val -29838"/>
            </a:avLst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Творческая переработка информации для создания нового целого </a:t>
            </a:r>
          </a:p>
        </p:txBody>
      </p:sp>
      <p:sp>
        <p:nvSpPr>
          <p:cNvPr id="623635" name="AutoShape 19"/>
          <p:cNvSpPr>
            <a:spLocks/>
          </p:cNvSpPr>
          <p:nvPr/>
        </p:nvSpPr>
        <p:spPr bwMode="auto">
          <a:xfrm>
            <a:off x="5257800" y="4495800"/>
            <a:ext cx="3657600" cy="1104900"/>
          </a:xfrm>
          <a:prstGeom prst="borderCallout2">
            <a:avLst>
              <a:gd name="adj1" fmla="val 10343"/>
              <a:gd name="adj2" fmla="val -2083"/>
              <a:gd name="adj3" fmla="val 10343"/>
              <a:gd name="adj4" fmla="val -11764"/>
              <a:gd name="adj5" fmla="val -221838"/>
              <a:gd name="adj6" fmla="val -57380"/>
            </a:avLst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Получение системы абстрактных отношений</a:t>
            </a:r>
          </a:p>
        </p:txBody>
      </p:sp>
      <p:sp>
        <p:nvSpPr>
          <p:cNvPr id="16403" name="TextBox 18"/>
          <p:cNvSpPr txBox="1">
            <a:spLocks noChangeArrowheads="1"/>
          </p:cNvSpPr>
          <p:nvPr/>
        </p:nvSpPr>
        <p:spPr bwMode="auto">
          <a:xfrm>
            <a:off x="4419600" y="5867400"/>
            <a:ext cx="441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* - </a:t>
            </a:r>
            <a:r>
              <a:rPr kumimoji="0" lang="ru-RU" altLang="ru-RU" sz="1800" b="0" i="0" u="sng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hlinkClick r:id="rId3" tooltip="создание"/>
              </a:rPr>
              <a:t>создание</a:t>
            </a: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 нового путём объединения существовавших ранее компонентов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1B49B-9F70-46FF-987C-02A4033E9CBA}" type="slidenum">
              <a:rPr kumimoji="0" lang="kk-K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kk-K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62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3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3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2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2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2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2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625" grpId="0"/>
      <p:bldP spid="623632" grpId="0" animBg="1"/>
      <p:bldP spid="623633" grpId="0" animBg="1"/>
      <p:bldP spid="623634" grpId="0" animBg="1"/>
      <p:bldP spid="6236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186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7411" name="AutoShape 2"/>
          <p:cNvSpPr>
            <a:spLocks noChangeArrowheads="1"/>
          </p:cNvSpPr>
          <p:nvPr/>
        </p:nvSpPr>
        <p:spPr bwMode="auto">
          <a:xfrm>
            <a:off x="152400" y="381000"/>
            <a:ext cx="5029200" cy="6124575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412" name="Line 3"/>
          <p:cNvSpPr>
            <a:spLocks noChangeShapeType="1"/>
          </p:cNvSpPr>
          <p:nvPr/>
        </p:nvSpPr>
        <p:spPr bwMode="auto">
          <a:xfrm>
            <a:off x="2130425" y="1684338"/>
            <a:ext cx="1073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413" name="Line 4"/>
          <p:cNvSpPr>
            <a:spLocks noChangeShapeType="1"/>
          </p:cNvSpPr>
          <p:nvPr/>
        </p:nvSpPr>
        <p:spPr bwMode="auto">
          <a:xfrm>
            <a:off x="1765300" y="2597150"/>
            <a:ext cx="1812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>
            <a:off x="1355725" y="3606800"/>
            <a:ext cx="263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415" name="Line 6"/>
          <p:cNvSpPr>
            <a:spLocks noChangeShapeType="1"/>
          </p:cNvSpPr>
          <p:nvPr/>
        </p:nvSpPr>
        <p:spPr bwMode="auto">
          <a:xfrm>
            <a:off x="523875" y="5592763"/>
            <a:ext cx="42862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>
            <a:off x="901700" y="4679950"/>
            <a:ext cx="35448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24648" name="Text Box 8"/>
          <p:cNvSpPr txBox="1">
            <a:spLocks noChangeArrowheads="1"/>
          </p:cNvSpPr>
          <p:nvPr/>
        </p:nvSpPr>
        <p:spPr bwMode="auto">
          <a:xfrm>
            <a:off x="2057400" y="1143000"/>
            <a:ext cx="16764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Оценка*</a:t>
            </a:r>
            <a:endParaRPr kumimoji="0" lang="en-US" altLang="ru-RU" sz="18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418" name="Text Box 9"/>
          <p:cNvSpPr txBox="1">
            <a:spLocks noChangeArrowheads="1"/>
          </p:cNvSpPr>
          <p:nvPr/>
        </p:nvSpPr>
        <p:spPr bwMode="auto">
          <a:xfrm>
            <a:off x="1600200" y="1981200"/>
            <a:ext cx="21558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4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Синтез</a:t>
            </a:r>
            <a:endParaRPr kumimoji="0" lang="en-US" altLang="ru-RU" sz="2000" b="1" i="0" u="none" strike="noStrike" kern="1200" cap="none" spc="0" normalizeH="0" baseline="0" noProof="0" smtClean="0">
              <a:ln>
                <a:noFill/>
              </a:ln>
              <a:solidFill>
                <a:srgbClr val="00004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419" name="Text Box 10"/>
          <p:cNvSpPr txBox="1">
            <a:spLocks noChangeArrowheads="1"/>
          </p:cNvSpPr>
          <p:nvPr/>
        </p:nvSpPr>
        <p:spPr bwMode="auto">
          <a:xfrm>
            <a:off x="1350963" y="2981325"/>
            <a:ext cx="263207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4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Анализ</a:t>
            </a:r>
            <a:endParaRPr kumimoji="0" lang="en-US" altLang="ru-RU" sz="2000" b="1" i="0" u="none" strike="noStrike" kern="1200" cap="none" spc="0" normalizeH="0" baseline="0" noProof="0" smtClean="0">
              <a:ln>
                <a:noFill/>
              </a:ln>
              <a:solidFill>
                <a:srgbClr val="00004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420" name="Text Box 11"/>
          <p:cNvSpPr txBox="1">
            <a:spLocks noChangeArrowheads="1"/>
          </p:cNvSpPr>
          <p:nvPr/>
        </p:nvSpPr>
        <p:spPr bwMode="auto">
          <a:xfrm>
            <a:off x="1111250" y="4057650"/>
            <a:ext cx="31115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4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Использование</a:t>
            </a:r>
            <a:endParaRPr kumimoji="0" lang="en-US" altLang="ru-RU" sz="2000" b="1" i="0" u="none" strike="noStrike" kern="1200" cap="none" spc="0" normalizeH="0" baseline="0" noProof="0" smtClean="0">
              <a:ln>
                <a:noFill/>
              </a:ln>
              <a:solidFill>
                <a:srgbClr val="00004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421" name="Text Box 12"/>
          <p:cNvSpPr txBox="1">
            <a:spLocks noChangeArrowheads="1"/>
          </p:cNvSpPr>
          <p:nvPr/>
        </p:nvSpPr>
        <p:spPr bwMode="auto">
          <a:xfrm>
            <a:off x="871538" y="4957763"/>
            <a:ext cx="35909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4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Понимание</a:t>
            </a:r>
            <a:endParaRPr kumimoji="0" lang="en-US" altLang="ru-RU" sz="2000" b="1" i="0" u="none" strike="noStrike" kern="1200" cap="none" spc="0" normalizeH="0" baseline="0" noProof="0" smtClean="0">
              <a:ln>
                <a:noFill/>
              </a:ln>
              <a:solidFill>
                <a:srgbClr val="00004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422" name="Text Box 13"/>
          <p:cNvSpPr txBox="1">
            <a:spLocks noChangeArrowheads="1"/>
          </p:cNvSpPr>
          <p:nvPr/>
        </p:nvSpPr>
        <p:spPr bwMode="auto">
          <a:xfrm>
            <a:off x="871538" y="5848350"/>
            <a:ext cx="35909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4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Знание</a:t>
            </a:r>
            <a:endParaRPr kumimoji="0" lang="en-US" altLang="ru-RU" sz="2000" b="1" i="0" u="none" strike="noStrike" kern="1200" cap="none" spc="0" normalizeH="0" baseline="0" noProof="0" smtClean="0">
              <a:ln>
                <a:noFill/>
              </a:ln>
              <a:solidFill>
                <a:srgbClr val="00004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423" name="Text Box 14"/>
          <p:cNvSpPr txBox="1">
            <a:spLocks noChangeArrowheads="1"/>
          </p:cNvSpPr>
          <p:nvPr/>
        </p:nvSpPr>
        <p:spPr bwMode="auto">
          <a:xfrm>
            <a:off x="5029200" y="304800"/>
            <a:ext cx="396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24656" name="AutoShape 16"/>
          <p:cNvSpPr>
            <a:spLocks/>
          </p:cNvSpPr>
          <p:nvPr/>
        </p:nvSpPr>
        <p:spPr bwMode="auto">
          <a:xfrm>
            <a:off x="3581400" y="342900"/>
            <a:ext cx="4876800" cy="952500"/>
          </a:xfrm>
          <a:prstGeom prst="borderCallout2">
            <a:avLst>
              <a:gd name="adj1" fmla="val 12000"/>
              <a:gd name="adj2" fmla="val -1565"/>
              <a:gd name="adj3" fmla="val 12000"/>
              <a:gd name="adj4" fmla="val -8856"/>
              <a:gd name="adj5" fmla="val 61167"/>
              <a:gd name="adj6" fmla="val -16440"/>
            </a:avLst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Суждение на основе имеющихся данных</a:t>
            </a:r>
          </a:p>
        </p:txBody>
      </p:sp>
      <p:sp>
        <p:nvSpPr>
          <p:cNvPr id="624657" name="AutoShape 17"/>
          <p:cNvSpPr>
            <a:spLocks/>
          </p:cNvSpPr>
          <p:nvPr/>
        </p:nvSpPr>
        <p:spPr bwMode="auto">
          <a:xfrm>
            <a:off x="4038600" y="1825625"/>
            <a:ext cx="4648200" cy="952500"/>
          </a:xfrm>
          <a:prstGeom prst="borderCallout2">
            <a:avLst>
              <a:gd name="adj1" fmla="val 12000"/>
              <a:gd name="adj2" fmla="val -1639"/>
              <a:gd name="adj3" fmla="val 12000"/>
              <a:gd name="adj4" fmla="val -3519"/>
              <a:gd name="adj5" fmla="val -39500"/>
              <a:gd name="adj6" fmla="val -21310"/>
            </a:avLst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Суждение на основе внешних критериев</a:t>
            </a:r>
          </a:p>
        </p:txBody>
      </p:sp>
      <p:sp>
        <p:nvSpPr>
          <p:cNvPr id="624658" name="AutoShape 18"/>
          <p:cNvSpPr>
            <a:spLocks/>
          </p:cNvSpPr>
          <p:nvPr/>
        </p:nvSpPr>
        <p:spPr bwMode="auto">
          <a:xfrm>
            <a:off x="4495800" y="3260725"/>
            <a:ext cx="4419600" cy="1131888"/>
          </a:xfrm>
          <a:prstGeom prst="borderCallout2">
            <a:avLst>
              <a:gd name="adj1" fmla="val 10097"/>
              <a:gd name="adj2" fmla="val -1722"/>
              <a:gd name="adj3" fmla="val 10097"/>
              <a:gd name="adj4" fmla="val -8190"/>
              <a:gd name="adj5" fmla="val -151333"/>
              <a:gd name="adj6" fmla="val -37426"/>
            </a:avLst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Видение различий между фактами и оценочными суждениями </a:t>
            </a:r>
          </a:p>
        </p:txBody>
      </p:sp>
      <p:sp>
        <p:nvSpPr>
          <p:cNvPr id="17427" name="TextBox 18"/>
          <p:cNvSpPr txBox="1">
            <a:spLocks noChangeArrowheads="1"/>
          </p:cNvSpPr>
          <p:nvPr/>
        </p:nvSpPr>
        <p:spPr bwMode="auto">
          <a:xfrm>
            <a:off x="5334000" y="4724400"/>
            <a:ext cx="3048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* - процесс оценивания, определения количественных или качественных параметров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1B49B-9F70-46FF-987C-02A4033E9CBA}" type="slidenum">
              <a:rPr kumimoji="0" lang="kk-K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k-K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08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4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24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24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24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48" grpId="0"/>
      <p:bldP spid="624656" grpId="0" animBg="1"/>
      <p:bldP spid="624657" grpId="0" animBg="1"/>
      <p:bldP spid="624658" grpId="0" animBg="1"/>
    </p:bldLst>
  </p:timing>
</p:sld>
</file>

<file path=ppt/theme/theme1.xml><?xml version="1.0" encoding="utf-8"?>
<a:theme xmlns:a="http://schemas.openxmlformats.org/drawingml/2006/main" name="Легкий дым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1079</TotalTime>
  <Words>655</Words>
  <Application>Microsoft Office PowerPoint</Application>
  <PresentationFormat>Экран (4:3)</PresentationFormat>
  <Paragraphs>174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Gothic</vt:lpstr>
      <vt:lpstr>Consolas</vt:lpstr>
      <vt:lpstr>Times New Roman</vt:lpstr>
      <vt:lpstr>Wingdings 3</vt:lpstr>
      <vt:lpstr>Легкий дым</vt:lpstr>
      <vt:lpstr>Тема Office</vt:lpstr>
      <vt:lpstr>    Республиканский институт повышения квалификации руководящих и научно-педагогических работников системы образования Республики Казахстан  Филиал АО «НЦПК «Өрлеу»  Программа повышения квалификации преподавателей педагогических специальностей ВУЗов </vt:lpstr>
      <vt:lpstr>Таксономия Бенджамина Блума  </vt:lpstr>
      <vt:lpstr>Таксономия  Блума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Модифицированная таксономия Б.Блума</vt:lpstr>
      <vt:lpstr>ПРИМЕР РАЗНОУРОВНЕВЫХ ВОПРОСОВ по ТАКСОНОМИИ БЛУМА</vt:lpstr>
      <vt:lpstr>УРОВНИ ДОСТИЖЕНИЯ В ОСВОЕНИИ ТЕМЫ по ТАКСОНОМИИ БЛУМА</vt:lpstr>
      <vt:lpstr>ПРЕДЛОЖИТЕ КРИТЕРИИ И ПАРАМЕТРЫ ОЦЕНКИ КЕЙСА   </vt:lpstr>
      <vt:lpstr>ПРОЕКТ </vt:lpstr>
      <vt:lpstr>Презентация PowerPoint</vt:lpstr>
      <vt:lpstr>КРИТЕРИИ И ПАРАМЕТРЫ ОЦЕНКИ ПРОЕКТА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Оксана</cp:lastModifiedBy>
  <cp:revision>98</cp:revision>
  <dcterms:created xsi:type="dcterms:W3CDTF">2015-03-31T04:13:48Z</dcterms:created>
  <dcterms:modified xsi:type="dcterms:W3CDTF">2019-04-08T16:54:53Z</dcterms:modified>
</cp:coreProperties>
</file>